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6" r:id="rId1"/>
    <p:sldMasterId id="2147483777" r:id="rId2"/>
  </p:sldMasterIdLst>
  <p:notesMasterIdLst>
    <p:notesMasterId r:id="rId12"/>
  </p:notesMasterIdLst>
  <p:sldIdLst>
    <p:sldId id="256" r:id="rId3"/>
    <p:sldId id="257" r:id="rId4"/>
    <p:sldId id="269" r:id="rId5"/>
    <p:sldId id="266" r:id="rId6"/>
    <p:sldId id="264" r:id="rId7"/>
    <p:sldId id="259" r:id="rId8"/>
    <p:sldId id="268" r:id="rId9"/>
    <p:sldId id="262" r:id="rId10"/>
    <p:sldId id="263" r:id="rId11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>
        <p:scale>
          <a:sx n="90" d="100"/>
          <a:sy n="90" d="100"/>
        </p:scale>
        <p:origin x="-546" y="49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680" cy="42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282200" y="10155240"/>
            <a:ext cx="3271680" cy="5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4543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3215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9540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2664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" y="0"/>
            <a:ext cx="10076400" cy="75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295400" y="1039495"/>
            <a:ext cx="7481570" cy="5471160"/>
          </a:xfrm>
          <a:custGeom>
            <a:avLst/>
            <a:gdLst/>
            <a:ahLst/>
            <a:cxnLst/>
            <a:rect l="0" t="0" r="0" b="0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/>
          <p:nvPr/>
        </p:nvSpPr>
        <p:spPr>
          <a:xfrm>
            <a:off x="-1905" y="129540"/>
            <a:ext cx="4378325" cy="566420"/>
          </a:xfrm>
          <a:custGeom>
            <a:avLst/>
            <a:gdLst/>
            <a:ahLst/>
            <a:cxnLst/>
            <a:rect l="0" t="0" r="0" b="0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Shape 111"/>
          <p:cNvSpPr/>
          <p:nvPr/>
        </p:nvSpPr>
        <p:spPr>
          <a:xfrm>
            <a:off x="-1905" y="346075"/>
            <a:ext cx="7459980" cy="599440"/>
          </a:xfrm>
          <a:custGeom>
            <a:avLst/>
            <a:gdLst/>
            <a:ahLst/>
            <a:cxnLst/>
            <a:rect l="0" t="0" r="0" b="0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Shape 112"/>
          <p:cNvSpPr/>
          <p:nvPr/>
        </p:nvSpPr>
        <p:spPr>
          <a:xfrm>
            <a:off x="7462520" y="226060"/>
            <a:ext cx="158115" cy="2120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Shape 113"/>
          <p:cNvSpPr/>
          <p:nvPr/>
        </p:nvSpPr>
        <p:spPr>
          <a:xfrm>
            <a:off x="4299585" y="576580"/>
            <a:ext cx="158115" cy="2120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6925945" y="7239000"/>
            <a:ext cx="3143250" cy="200025"/>
          </a:xfrm>
          <a:custGeom>
            <a:avLst/>
            <a:gdLst/>
            <a:ahLst/>
            <a:cxnLst/>
            <a:rect l="0" t="0" r="0" b="0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5" name="Shape 115"/>
          <p:cNvSpPr/>
          <p:nvPr/>
        </p:nvSpPr>
        <p:spPr>
          <a:xfrm>
            <a:off x="3975100" y="6341110"/>
            <a:ext cx="6094095" cy="713105"/>
          </a:xfrm>
          <a:custGeom>
            <a:avLst/>
            <a:gdLst/>
            <a:ahLst/>
            <a:cxnLst/>
            <a:rect l="0" t="0" r="0" b="0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6" name="Shape 116"/>
          <p:cNvSpPr/>
          <p:nvPr/>
        </p:nvSpPr>
        <p:spPr>
          <a:xfrm>
            <a:off x="3790315" y="6928485"/>
            <a:ext cx="175895" cy="2362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Shape 117"/>
          <p:cNvSpPr/>
          <p:nvPr/>
        </p:nvSpPr>
        <p:spPr>
          <a:xfrm>
            <a:off x="6829425" y="7132955"/>
            <a:ext cx="175895" cy="2362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/>
          <p:nvPr/>
        </p:nvSpPr>
        <p:spPr>
          <a:xfrm>
            <a:off x="504190" y="2844800"/>
            <a:ext cx="9067165" cy="1257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Machine Learning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Century Schoolbook" charset="0"/>
              <a:ea typeface="Century Schoolbook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rgbClr val="FFFFFF"/>
                </a:solidFill>
                <a:latin typeface="Century Schoolbook" charset="0"/>
                <a:ea typeface="Century Schoolbook" charset="0"/>
              </a:rPr>
              <a:t>[Demand Supply Optimization]</a:t>
            </a:r>
            <a:endParaRPr lang="ko-KR" altLang="en-US" sz="4000" b="1" strike="noStrike" cap="none" dirty="0" smtClean="0">
              <a:solidFill>
                <a:srgbClr val="FFFFFF"/>
              </a:solidFill>
              <a:latin typeface="Century Schoolbook" charset="0"/>
              <a:ea typeface="Century Schoolbook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/>
          </p:cNvSpPr>
          <p:nvPr/>
        </p:nvSpPr>
        <p:spPr>
          <a:xfrm>
            <a:off x="464820" y="817880"/>
            <a:ext cx="9138920" cy="4963160"/>
          </a:xfrm>
          <a:prstGeom prst="rect">
            <a:avLst/>
          </a:prstGeom>
          <a:solidFill>
            <a:srgbClr val="2F0E3C"/>
          </a:solidFill>
          <a:ln w="0"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700" y="902970"/>
            <a:ext cx="7767320" cy="901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About </a:t>
            </a:r>
            <a:r>
              <a:rPr lang="en-US" altLang="ko-KR" sz="3600" b="1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Me</a:t>
            </a: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1804035"/>
            <a:ext cx="8700135" cy="61555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Name 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:- </a:t>
            </a:r>
            <a:r>
              <a:rPr lang="en-US" altLang="ko-KR" sz="1800" b="0" strike="noStrike" cap="none" dirty="0" smtClean="0">
                <a:solidFill>
                  <a:srgbClr val="19171A"/>
                </a:solidFill>
                <a:latin typeface="Arial" charset="0"/>
                <a:ea typeface="lato" charset="0"/>
              </a:rPr>
              <a:t> 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Gurvinder Singh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eaLnBrk="0"/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Github link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:- 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https://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github.com/lucky630</a:t>
            </a:r>
          </a:p>
          <a:p>
            <a:pPr eaLnBrk="0"/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Personal Profile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:-  www.gurvinder.co.in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eaLnBrk="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Have Total 3.6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Years of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Working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Experience in 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IT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Industry .</a:t>
            </a: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Currently W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orking 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in 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Sella Innovation Lab as 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Machine Learning Engineer from almost last two years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Currently working on Italian Derivative Market Movement Analysis and Social media sentiment Analysis.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/>
          </p:cNvSpPr>
          <p:nvPr/>
        </p:nvSpPr>
        <p:spPr>
          <a:xfrm>
            <a:off x="464820" y="791845"/>
            <a:ext cx="9138920" cy="4963160"/>
          </a:xfrm>
          <a:prstGeom prst="rect">
            <a:avLst/>
          </a:prstGeom>
          <a:solidFill>
            <a:srgbClr val="2F0E3C"/>
          </a:solidFill>
          <a:ln w="0"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24" name="Shape 124"/>
          <p:cNvSpPr>
            <a:spLocks/>
          </p:cNvSpPr>
          <p:nvPr/>
        </p:nvSpPr>
        <p:spPr>
          <a:xfrm>
            <a:off x="777240" y="1006475"/>
            <a:ext cx="7767320" cy="6756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Problem Statement</a:t>
            </a: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777240" y="1881963"/>
            <a:ext cx="8700135" cy="34163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eaLnBrk="0">
              <a:buClr>
                <a:srgbClr val="FFFFFF"/>
              </a:buClr>
              <a:buFont typeface="Wingdings"/>
              <a:buChar char=""/>
            </a:pP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The motivation behind the problem is to 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optimize the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People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Supply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Chain management for </a:t>
            </a:r>
            <a:r>
              <a:rPr lang="en-US" altLang="ko-KR" sz="1800" dirty="0" err="1" smtClean="0">
                <a:solidFill>
                  <a:srgbClr val="FFFFFF"/>
                </a:solidFill>
                <a:latin typeface="Arial" charset="0"/>
                <a:ea typeface="Arial" charset="0"/>
              </a:rPr>
              <a:t>InterstellarX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Inc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254000" indent="-254000" eaLnBrk="0">
              <a:buClr>
                <a:srgbClr val="FFFFFF"/>
              </a:buClr>
              <a:buFont typeface="Wingdings"/>
              <a:buChar char=""/>
            </a:pP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We have 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to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Build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a Predictive Demand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Model which can Forecast the Demand for next two months.</a:t>
            </a:r>
          </a:p>
          <a:p>
            <a:pPr marL="254000" indent="-254000" eaLnBrk="0">
              <a:buClr>
                <a:srgbClr val="FFFFFF"/>
              </a:buClr>
              <a:buFont typeface="Wingdings"/>
              <a:buChar char=""/>
            </a:pPr>
            <a:endParaRPr lang="en-US" altLang="ko-KR" sz="18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254000" indent="-254000" eaLnBrk="0">
              <a:buClr>
                <a:srgbClr val="FFFFFF"/>
              </a:buClr>
              <a:buFont typeface="Wingdings"/>
              <a:buChar char=""/>
            </a:pP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We need to plan the optimized supply needed per month for the next 12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months based upon demand forecast.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lang="ko-KR" altLang="en-US" sz="18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254000" indent="-254000" eaLnBrk="0">
              <a:buClr>
                <a:srgbClr val="FFFFFF"/>
              </a:buClr>
              <a:buFont typeface="Wingdings"/>
              <a:buChar char=""/>
            </a:pP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We also need to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showcase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the Net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Profit or loss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of business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if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variable factors are changed and demand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&amp; supply </a:t>
            </a: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changes as a consequence.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51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555" y="791845"/>
            <a:ext cx="9138285" cy="5268713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647700" y="902970"/>
            <a:ext cx="7767320" cy="913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Constraint And Assumptions</a:t>
            </a: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679944"/>
            <a:ext cx="8700135" cy="66171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Total budget for maintaining the Bench for the current year is $5.76 </a:t>
            </a:r>
            <a:r>
              <a:rPr lang="en-US" altLang="ko-KR" sz="1800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Mn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endParaRPr lang="en-US" altLang="ko-KR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Average cost per resource per month is $685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Current Bench strength is 400,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means annual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Bench budget consumption is at $3.288 </a:t>
            </a:r>
            <a:r>
              <a:rPr lang="en-US" altLang="ko-KR" sz="1800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Mn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on day 1 of the year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endParaRPr lang="en-US" altLang="ko-KR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End of year average Bench cost cannot exceed total budget of $5,76 </a:t>
            </a:r>
            <a:r>
              <a:rPr lang="en-US" altLang="ko-KR" sz="1800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Mn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endParaRPr lang="en-US" altLang="ko-KR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Average annual attrition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is 20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% of total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headcount and Total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headcount at the beginning of the year is 10000 and cannot exceed 12000 at the end of the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year.</a:t>
            </a: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endParaRPr lang="en-US" altLang="ko-KR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Once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billed a resource stays with the same account forever and does not come back into the bench or move to any other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project.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03555" y="791845"/>
            <a:ext cx="9138285" cy="496252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47700" y="902970"/>
            <a:ext cx="7767320" cy="11804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Implementation Overview</a:t>
            </a: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775002"/>
            <a:ext cx="8700135" cy="403187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Problem Understanding by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Extensive Exploratory data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analysis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in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Tableau as well as in Python.</a:t>
            </a:r>
            <a:endParaRPr lang="en-US" altLang="ko-KR" sz="16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endParaRPr lang="ko-KR" altLang="en-US" sz="16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Aggregate the records on Monthly basis for demand and headcount dataset.</a:t>
            </a: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Used monthly aggregate headcount data from 2004 to 2015 for training the model and 2016 demand data for testing purpose.</a:t>
            </a: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eaLnBrk="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Perform Dickey-Fuller  test to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check </a:t>
            </a:r>
            <a:r>
              <a:rPr lang="en-US" altLang="ko-KR" sz="1600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Stationarity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in time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series further perform the Decomposition of signal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into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Trend, Seasonality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and </a:t>
            </a:r>
            <a:r>
              <a:rPr lang="en-US" altLang="ko-KR" sz="16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Residual.</a:t>
            </a:r>
            <a:endParaRPr lang="en-US" altLang="ko-KR" sz="1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endParaRPr lang="en-US" altLang="ko-KR" sz="16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Applied Time series models like </a:t>
            </a:r>
            <a:r>
              <a:rPr lang="en-US" altLang="ko-KR" sz="1600" b="0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Arima</a:t>
            </a:r>
            <a:r>
              <a:rPr lang="en-US" altLang="ko-KR" sz="16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and Prophet to forecast the demand.</a:t>
            </a: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Used the forecasted demand to plan the supply of resources.</a:t>
            </a: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16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03555" y="755650"/>
            <a:ext cx="9138285" cy="496252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47700" y="902970"/>
            <a:ext cx="8865235" cy="9264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Technology/Tool/Components used</a:t>
            </a: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637414"/>
            <a:ext cx="8700135" cy="64940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Language Used : </a:t>
            </a: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Python</a:t>
            </a: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eaLnBrk="0"/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Platform Used :  IBM Watson Studio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,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Tableau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Libraries Used :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254000" indent="-254000" eaLnBrk="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Plotly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254000" indent="-254000" eaLnBrk="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Statsmodels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254000" indent="-254000" eaLnBrk="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Fbprophet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b="0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</a:rPr>
              <a:t>Seaborn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Numpy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/>
          </p:cNvSpPr>
          <p:nvPr/>
        </p:nvSpPr>
        <p:spPr>
          <a:xfrm>
            <a:off x="464820" y="543560"/>
            <a:ext cx="9138920" cy="6053455"/>
          </a:xfrm>
          <a:prstGeom prst="rect">
            <a:avLst/>
          </a:prstGeom>
          <a:solidFill>
            <a:srgbClr val="2F0E3C"/>
          </a:solidFill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latin typeface="Arial" charset="0"/>
              <a:ea typeface="Arial" charset="0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647700" y="902970"/>
            <a:ext cx="8864600" cy="83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Completeness</a:t>
            </a:r>
          </a:p>
          <a:p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56310" y="1739900"/>
          <a:ext cx="8365490" cy="43884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82745"/>
                <a:gridCol w="4182745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Area</a:t>
                      </a:r>
                      <a:endParaRPr lang="ko-KR" altLang="en-US" sz="1400" b="1" strike="noStrike" kern="1200" cap="none" dirty="0" smtClean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 smtClean="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</a:rPr>
                        <a:t>Description</a:t>
                      </a:r>
                      <a:endParaRPr lang="ko-KR" altLang="en-US" sz="1400" b="1" strike="noStrike" kern="1200" cap="none" dirty="0" smtClean="0">
                        <a:solidFill>
                          <a:srgbClr val="FFFFFF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</a:tr>
              <a:tr h="1167765"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Performance – How did you measure the performance of this system.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Used </a:t>
                      </a:r>
                      <a:r>
                        <a:rPr lang="en-US" altLang="ko-KR" sz="1400" b="0" strike="noStrike" kern="1200" cap="none" dirty="0" err="1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Rmse</a:t>
                      </a: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for measuring the Error between the Actual value and the predicted value. Result will improve if we add more demand data</a:t>
                      </a:r>
                      <a:r>
                        <a:rPr lang="en-US" altLang="ko-KR" sz="1400" b="0" strike="noStrike" kern="1200" cap="none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for previous years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</a:tr>
              <a:tr h="737235"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Usability – How usable is your solution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It is a scalable solution that can work </a:t>
                      </a: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as</a:t>
                      </a:r>
                      <a:r>
                        <a:rPr lang="en-US" altLang="ko-KR" sz="1400" b="0" strike="noStrike" kern="1200" cap="none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we keep adding more </a:t>
                      </a:r>
                      <a:r>
                        <a:rPr lang="en-US" altLang="ko-KR" sz="1400" b="0" strike="noStrike" kern="1200" cap="none" baseline="0" dirty="0" err="1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monthy</a:t>
                      </a:r>
                      <a:r>
                        <a:rPr lang="en-US" altLang="ko-KR" sz="1400" b="0" strike="noStrike" kern="1200" cap="none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demand </a:t>
                      </a:r>
                      <a:r>
                        <a:rPr lang="en-US" altLang="ko-KR" sz="1400" b="0" strike="noStrike" kern="1200" cap="none" baseline="0" dirty="0" err="1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data</a:t>
                      </a:r>
                      <a:r>
                        <a:rPr lang="en-US" altLang="ko-KR" sz="1400" b="0" strike="noStrike" kern="1200" cap="none" dirty="0" err="1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.The</a:t>
                      </a: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accuracy of the system increased </a:t>
                      </a:r>
                      <a:r>
                        <a:rPr lang="en-US" altLang="ko-KR" sz="1400" b="0" strike="noStrike" kern="1200" cap="none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as it trained on new dataset.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Completeness – What has been completed.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End to end solution has been implemented like training pipelines , data preprocessing pipeline , validation and testing .Except the model retraining , once user start using that can been done .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Pending – What are the items which are pending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Eight Months of demand data is not enough so we need more</a:t>
                      </a:r>
                      <a:r>
                        <a:rPr lang="en-US" altLang="ko-KR" sz="1400" b="0" strike="noStrike" kern="1200" cap="none" baseline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 months of demand data for previous years.</a:t>
                      </a:r>
                      <a:r>
                        <a:rPr lang="en-US" altLang="ko-KR" sz="1400" b="0" strike="noStrike" kern="1200" cap="none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.</a:t>
                      </a:r>
                      <a:endParaRPr lang="ko-KR" altLang="en-US" sz="1400" b="0" strike="noStrike" kern="1200" cap="none" dirty="0" smtClean="0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184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03555" y="791845"/>
            <a:ext cx="9138285" cy="496252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647700" y="902970"/>
            <a:ext cx="7767320" cy="875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Possible Improvement</a:t>
            </a:r>
            <a:endParaRPr lang="ko-KR" altLang="en-US" sz="3600" b="1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 latinLnBrk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00" y="1778635"/>
            <a:ext cx="8700135" cy="286232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eaLnBrk="0">
              <a:buClr>
                <a:schemeClr val="bg1"/>
              </a:buClr>
              <a:buFont typeface="+mj-lt"/>
              <a:buAutoNum type="arabicPeriod"/>
            </a:pPr>
            <a:r>
              <a:rPr lang="en-US" altLang="ko-KR" sz="180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If we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know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when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bench person became billable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resource this can help to make better Prediction.</a:t>
            </a:r>
          </a:p>
          <a:p>
            <a:pPr marL="342900" indent="-342900" eaLnBrk="0">
              <a:buClr>
                <a:schemeClr val="bg1"/>
              </a:buClr>
              <a:buFont typeface="+mj-lt"/>
              <a:buAutoNum type="arabicPeriod"/>
            </a:pPr>
            <a:endParaRPr lang="ko-KR" altLang="en-US" sz="180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eriod"/>
            </a:pPr>
            <a:r>
              <a:rPr lang="en-US" altLang="ko-KR" sz="1800" b="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Known Relation between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Features like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position and rank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in the demand and supply </a:t>
            </a: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dataset help to make better Predictions.</a:t>
            </a:r>
          </a:p>
          <a:p>
            <a:pPr marL="342900" indent="-342900" eaLnBrk="0">
              <a:buClr>
                <a:schemeClr val="bg1"/>
              </a:buClr>
              <a:buFont typeface="+mj-lt"/>
              <a:buAutoNum type="arabicPeriod"/>
            </a:pPr>
            <a:endParaRPr lang="en-US" altLang="ko-KR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eaLnBrk="0">
              <a:buClr>
                <a:schemeClr val="bg1"/>
              </a:buClr>
              <a:buFont typeface="+mj-lt"/>
              <a:buAutoNum type="arabicPeriod"/>
            </a:pPr>
            <a:r>
              <a:rPr lang="en-US" altLang="ko-KR" sz="18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More Number of monthly data for demand dataset can help to increase accuracy.</a:t>
            </a: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ko-KR" altLang="en-US" sz="18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342900" indent="-3429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altLang="ko-KR" sz="180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A User Interface will </a:t>
            </a:r>
            <a:r>
              <a:rPr lang="en-US" altLang="ko-KR" sz="1800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lead to a more interactive UI .</a:t>
            </a:r>
            <a:endParaRPr lang="ko-KR" altLang="en-US" sz="180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647700" y="720090"/>
            <a:ext cx="9138285" cy="496252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Shape 177"/>
          <p:cNvSpPr/>
          <p:nvPr/>
        </p:nvSpPr>
        <p:spPr>
          <a:xfrm>
            <a:off x="647700" y="902970"/>
            <a:ext cx="7766685" cy="11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745" y="2376170"/>
            <a:ext cx="8312150" cy="185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Pages>14</Pages>
  <Words>606</Words>
  <Characters>0</Characters>
  <Application>Microsoft Office PowerPoint</Application>
  <DocSecurity>0</DocSecurity>
  <PresentationFormat>Custom</PresentationFormat>
  <Lines>0</Lines>
  <Paragraphs>136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royal</cp:lastModifiedBy>
  <cp:revision>7</cp:revision>
  <dcterms:modified xsi:type="dcterms:W3CDTF">2018-10-14T13:21:16Z</dcterms:modified>
</cp:coreProperties>
</file>