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263" r:id="rId6"/>
    <p:sldId id="293" r:id="rId7"/>
    <p:sldId id="267" r:id="rId8"/>
    <p:sldId id="284" r:id="rId9"/>
    <p:sldId id="285" r:id="rId10"/>
    <p:sldId id="289" r:id="rId11"/>
    <p:sldId id="290" r:id="rId12"/>
    <p:sldId id="286" r:id="rId13"/>
    <p:sldId id="294" r:id="rId14"/>
    <p:sldId id="295" r:id="rId15"/>
    <p:sldId id="296" r:id="rId16"/>
    <p:sldId id="297" r:id="rId17"/>
    <p:sldId id="298" r:id="rId18"/>
    <p:sldId id="292" r:id="rId19"/>
    <p:sldId id="273"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94660"/>
  </p:normalViewPr>
  <p:slideViewPr>
    <p:cSldViewPr snapToGrid="0">
      <p:cViewPr varScale="1">
        <p:scale>
          <a:sx n="73" d="100"/>
          <a:sy n="73" d="100"/>
        </p:scale>
        <p:origin x="5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E1885-681C-4CC3-8BDF-1389BE19929C}"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F7744-0EE8-4960-A802-A0B35EF1496E}" type="slidenum">
              <a:rPr lang="en-IN" smtClean="0"/>
              <a:t>‹#›</a:t>
            </a:fld>
            <a:endParaRPr lang="en-IN"/>
          </a:p>
        </p:txBody>
      </p:sp>
    </p:spTree>
    <p:extLst>
      <p:ext uri="{BB962C8B-B14F-4D97-AF65-F5344CB8AC3E}">
        <p14:creationId xmlns:p14="http://schemas.microsoft.com/office/powerpoint/2010/main" val="266829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6F7744-0EE8-4960-A802-A0B35EF1496E}" type="slidenum">
              <a:rPr lang="en-IN" smtClean="0"/>
              <a:t>8</a:t>
            </a:fld>
            <a:endParaRPr lang="en-IN"/>
          </a:p>
        </p:txBody>
      </p:sp>
    </p:spTree>
    <p:extLst>
      <p:ext uri="{BB962C8B-B14F-4D97-AF65-F5344CB8AC3E}">
        <p14:creationId xmlns:p14="http://schemas.microsoft.com/office/powerpoint/2010/main" val="355734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8F87-FA0E-BC75-B21F-16677F645B5E}"/>
              </a:ext>
            </a:extLst>
          </p:cNvPr>
          <p:cNvSpPr>
            <a:spLocks noGrp="1"/>
          </p:cNvSpPr>
          <p:nvPr>
            <p:ph type="ctrTitle"/>
          </p:nvPr>
        </p:nvSpPr>
        <p:spPr>
          <a:xfrm>
            <a:off x="1145990" y="1207962"/>
            <a:ext cx="8825658" cy="2677648"/>
          </a:xfrm>
        </p:spPr>
        <p:txBody>
          <a:bodyPr/>
          <a:lstStyle/>
          <a:p>
            <a:r>
              <a:rPr lang="en-IN" sz="4400" dirty="0">
                <a:latin typeface="Times New Roman" panose="02020603050405020304" pitchFamily="18" charset="0"/>
                <a:cs typeface="Times New Roman" panose="02020603050405020304" pitchFamily="18" charset="0"/>
              </a:rPr>
              <a:t>EFFICIENCY IDENTIFICATION OF DEEP LEARNING ALGORITHMS USING FUNDUS IMAGE FOR DIABETIC RETINOPATHY</a:t>
            </a:r>
          </a:p>
        </p:txBody>
      </p:sp>
      <p:sp>
        <p:nvSpPr>
          <p:cNvPr id="3" name="Subtitle 2">
            <a:extLst>
              <a:ext uri="{FF2B5EF4-FFF2-40B4-BE49-F238E27FC236}">
                <a16:creationId xmlns:a16="http://schemas.microsoft.com/office/drawing/2014/main" id="{D322AF87-99A1-BE4E-7A5D-5545BF217F8B}"/>
              </a:ext>
            </a:extLst>
          </p:cNvPr>
          <p:cNvSpPr>
            <a:spLocks noGrp="1"/>
          </p:cNvSpPr>
          <p:nvPr>
            <p:ph type="subTitle" idx="1"/>
          </p:nvPr>
        </p:nvSpPr>
        <p:spPr>
          <a:xfrm>
            <a:off x="491613" y="4203637"/>
            <a:ext cx="13484363" cy="2654363"/>
          </a:xfrm>
        </p:spPr>
        <p:txBody>
          <a:bodyPr>
            <a:normAutofit fontScale="92500" lnSpcReduction="10000"/>
          </a:bodyPr>
          <a:lstStyle/>
          <a:p>
            <a:r>
              <a:rPr lang="en-IN"/>
              <a:t>											 			</a:t>
            </a:r>
            <a:r>
              <a:rPr lang="en-IN">
                <a:solidFill>
                  <a:schemeClr val="bg1">
                    <a:lumMod val="95000"/>
                  </a:schemeClr>
                </a:solidFill>
                <a:latin typeface="Times New Roman" panose="02020603050405020304" pitchFamily="18" charset="0"/>
                <a:cs typeface="Times New Roman" panose="02020603050405020304" pitchFamily="18" charset="0"/>
              </a:rPr>
              <a:t>by,</a:t>
            </a:r>
          </a:p>
          <a:p>
            <a:r>
              <a:rPr lang="en-IN">
                <a:solidFill>
                  <a:schemeClr val="bg1">
                    <a:lumMod val="95000"/>
                  </a:schemeClr>
                </a:solidFill>
                <a:latin typeface="Times New Roman" panose="02020603050405020304" pitchFamily="18" charset="0"/>
                <a:cs typeface="Times New Roman" panose="02020603050405020304" pitchFamily="18" charset="0"/>
              </a:rPr>
              <a:t>													 		Arunkumaar t s</a:t>
            </a:r>
          </a:p>
          <a:p>
            <a:r>
              <a:rPr lang="en-IN">
                <a:solidFill>
                  <a:schemeClr val="bg1">
                    <a:lumMod val="95000"/>
                  </a:schemeClr>
                </a:solidFill>
                <a:latin typeface="Times New Roman" panose="02020603050405020304" pitchFamily="18" charset="0"/>
                <a:cs typeface="Times New Roman" panose="02020603050405020304" pitchFamily="18" charset="0"/>
              </a:rPr>
              <a:t>	MENTOR: Ms SANGEETHA PRIYA							Aswin s</a:t>
            </a:r>
          </a:p>
          <a:p>
            <a:r>
              <a:rPr lang="en-IN">
                <a:solidFill>
                  <a:schemeClr val="bg1">
                    <a:lumMod val="95000"/>
                  </a:schemeClr>
                </a:solidFill>
                <a:latin typeface="Times New Roman" panose="02020603050405020304" pitchFamily="18" charset="0"/>
                <a:cs typeface="Times New Roman" panose="02020603050405020304" pitchFamily="18" charset="0"/>
              </a:rPr>
              <a:t>															Anitha Lakshmi s</a:t>
            </a:r>
          </a:p>
          <a:p>
            <a:r>
              <a:rPr lang="en-IN">
                <a:solidFill>
                  <a:schemeClr val="bg1">
                    <a:lumMod val="95000"/>
                  </a:schemeClr>
                </a:solidFill>
                <a:latin typeface="Times New Roman" panose="02020603050405020304" pitchFamily="18" charset="0"/>
                <a:cs typeface="Times New Roman" panose="02020603050405020304" pitchFamily="18" charset="0"/>
              </a:rPr>
              <a:t>															Akshya a n</a:t>
            </a:r>
          </a:p>
          <a:p>
            <a:r>
              <a:rPr lang="en-IN">
                <a:solidFill>
                  <a:schemeClr val="bg1">
                    <a:lumMod val="95000"/>
                  </a:schemeClr>
                </a:solidFill>
                <a:latin typeface="Times New Roman" panose="02020603050405020304" pitchFamily="18" charset="0"/>
                <a:cs typeface="Times New Roman" panose="02020603050405020304" pitchFamily="18" charset="0"/>
              </a:rPr>
              <a:t>													</a:t>
            </a:r>
            <a:r>
              <a:rPr lang="en-IN"/>
              <a:t>				</a:t>
            </a:r>
          </a:p>
          <a:p>
            <a:r>
              <a:rPr lang="en-IN"/>
              <a:t>						</a:t>
            </a:r>
            <a:endParaRPr lang="en-IN" dirty="0"/>
          </a:p>
        </p:txBody>
      </p:sp>
    </p:spTree>
    <p:extLst>
      <p:ext uri="{BB962C8B-B14F-4D97-AF65-F5344CB8AC3E}">
        <p14:creationId xmlns:p14="http://schemas.microsoft.com/office/powerpoint/2010/main" val="319473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BCAF8-E413-8796-F2D6-62E4A6955F4E}"/>
              </a:ext>
            </a:extLst>
          </p:cNvPr>
          <p:cNvSpPr>
            <a:spLocks noGrp="1"/>
          </p:cNvSpPr>
          <p:nvPr>
            <p:ph type="ctrTitle"/>
          </p:nvPr>
        </p:nvSpPr>
        <p:spPr>
          <a:xfrm>
            <a:off x="997300" y="943595"/>
            <a:ext cx="9229267" cy="861421"/>
          </a:xfrm>
        </p:spPr>
        <p:txBody>
          <a:bodyPr/>
          <a:lstStyle/>
          <a:p>
            <a:r>
              <a:rPr lang="en-GB" sz="4800" dirty="0">
                <a:latin typeface="Times New Roman" panose="02020603050405020304" pitchFamily="18" charset="0"/>
                <a:cs typeface="Times New Roman" panose="02020603050405020304" pitchFamily="18" charset="0"/>
              </a:rPr>
              <a:t>DEEP LEARNING MODEL</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EB45FE-DA03-D7A1-B0E3-79A9353E9E3D}"/>
              </a:ext>
            </a:extLst>
          </p:cNvPr>
          <p:cNvSpPr>
            <a:spLocks noGrp="1"/>
          </p:cNvSpPr>
          <p:nvPr>
            <p:ph type="subTitle" idx="1"/>
          </p:nvPr>
        </p:nvSpPr>
        <p:spPr>
          <a:xfrm>
            <a:off x="1154955" y="2207172"/>
            <a:ext cx="8825658" cy="3431628"/>
          </a:xfrm>
        </p:spPr>
        <p:txBody>
          <a:bodyPr/>
          <a:lstStyle/>
          <a:p>
            <a:pPr algn="just">
              <a:lnSpc>
                <a:spcPct val="150000"/>
              </a:lnSpc>
            </a:pPr>
            <a:r>
              <a:rPr lang="en-GB" b="0" i="0" dirty="0">
                <a:solidFill>
                  <a:schemeClr val="bg1"/>
                </a:solidFill>
                <a:effectLst/>
                <a:latin typeface="Times New Roman" panose="02020603050405020304" pitchFamily="18" charset="0"/>
                <a:cs typeface="Times New Roman" panose="02020603050405020304" pitchFamily="18" charset="0"/>
              </a:rPr>
              <a:t>In this project, we build an effective </a:t>
            </a:r>
            <a:r>
              <a:rPr lang="en-GB" dirty="0">
                <a:solidFill>
                  <a:schemeClr val="bg1"/>
                </a:solidFill>
                <a:latin typeface="Times New Roman" panose="02020603050405020304" pitchFamily="18" charset="0"/>
                <a:cs typeface="Times New Roman" panose="02020603050405020304" pitchFamily="18" charset="0"/>
              </a:rPr>
              <a:t>diabetic retinopathy </a:t>
            </a:r>
            <a:r>
              <a:rPr lang="en-GB" b="0" i="0" dirty="0">
                <a:solidFill>
                  <a:schemeClr val="bg1"/>
                </a:solidFill>
                <a:effectLst/>
                <a:latin typeface="Times New Roman" panose="02020603050405020304" pitchFamily="18" charset="0"/>
                <a:cs typeface="Times New Roman" panose="02020603050405020304" pitchFamily="18" charset="0"/>
              </a:rPr>
              <a:t>classification method using a convolutional neural network (CNN). We classify DR into five categories, one normal and the other four different </a:t>
            </a:r>
            <a:r>
              <a:rPr lang="en-GB" dirty="0">
                <a:solidFill>
                  <a:schemeClr val="bg1"/>
                </a:solidFill>
                <a:latin typeface="Times New Roman" panose="02020603050405020304" pitchFamily="18" charset="0"/>
                <a:cs typeface="Times New Roman" panose="02020603050405020304" pitchFamily="18" charset="0"/>
              </a:rPr>
              <a:t>stages </a:t>
            </a:r>
            <a:r>
              <a:rPr lang="en-GB" b="0" i="0" dirty="0">
                <a:solidFill>
                  <a:schemeClr val="bg1"/>
                </a:solidFill>
                <a:effectLst/>
                <a:latin typeface="Times New Roman" panose="02020603050405020304" pitchFamily="18" charset="0"/>
                <a:cs typeface="Times New Roman" panose="02020603050405020304" pitchFamily="18" charset="0"/>
              </a:rPr>
              <a:t>of </a:t>
            </a:r>
            <a:r>
              <a:rPr lang="en-GB" b="0" i="0" dirty="0" err="1">
                <a:solidFill>
                  <a:schemeClr val="bg1"/>
                </a:solidFill>
                <a:effectLst/>
                <a:latin typeface="Times New Roman" panose="02020603050405020304" pitchFamily="18" charset="0"/>
                <a:cs typeface="Times New Roman" panose="02020603050405020304" pitchFamily="18" charset="0"/>
              </a:rPr>
              <a:t>dr</a:t>
            </a:r>
            <a:r>
              <a:rPr lang="en-GB" b="0" i="0" dirty="0">
                <a:solidFill>
                  <a:schemeClr val="bg1"/>
                </a:solidFill>
                <a:effectLst/>
                <a:latin typeface="Times New Roman" panose="02020603050405020304" pitchFamily="18" charset="0"/>
                <a:cs typeface="Times New Roman" panose="02020603050405020304" pitchFamily="18" charset="0"/>
              </a:rPr>
              <a:t> using deep two-dimensional. We are creating a web application where the user selects the image which is to be classified. The image is fed into the model that is trained and the cited class will be displayed on the webpage.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1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695E-18E3-06D5-68D8-56FCEF87C6D2}"/>
              </a:ext>
            </a:extLst>
          </p:cNvPr>
          <p:cNvSpPr>
            <a:spLocks noGrp="1"/>
          </p:cNvSpPr>
          <p:nvPr>
            <p:ph type="ctrTitle"/>
          </p:nvPr>
        </p:nvSpPr>
        <p:spPr>
          <a:xfrm>
            <a:off x="944748" y="824109"/>
            <a:ext cx="9071611" cy="1084472"/>
          </a:xfrm>
        </p:spPr>
        <p:txBody>
          <a:bodyPr/>
          <a:lstStyle/>
          <a:p>
            <a:r>
              <a:rPr lang="en-GB" sz="4800" dirty="0">
                <a:latin typeface="Times New Roman" panose="02020603050405020304" pitchFamily="18" charset="0"/>
                <a:cs typeface="Times New Roman" panose="02020603050405020304" pitchFamily="18" charset="0"/>
              </a:rPr>
              <a:t>MODULE 1: XCEPTION CNN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91E62AE-8CE3-BA46-C5E2-440579E93F3D}"/>
              </a:ext>
            </a:extLst>
          </p:cNvPr>
          <p:cNvSpPr>
            <a:spLocks noGrp="1"/>
          </p:cNvSpPr>
          <p:nvPr>
            <p:ph type="subTitle" idx="1"/>
          </p:nvPr>
        </p:nvSpPr>
        <p:spPr>
          <a:xfrm>
            <a:off x="1196996" y="2217683"/>
            <a:ext cx="9987194" cy="2417380"/>
          </a:xfrm>
        </p:spPr>
        <p:txBody>
          <a:bodyPr/>
          <a:lstStyle/>
          <a:p>
            <a:pPr marL="285750" indent="-285750">
              <a:lnSpc>
                <a:spcPct val="150000"/>
              </a:lnSpc>
              <a:buFont typeface="Wingdings" panose="05000000000000000000" pitchFamily="2" charset="2"/>
              <a:buChar char="ü"/>
            </a:pPr>
            <a:r>
              <a:rPr lang="en-GB" b="0" i="0" dirty="0">
                <a:solidFill>
                  <a:srgbClr val="D1D5DB"/>
                </a:solidFill>
                <a:effectLst/>
                <a:latin typeface="Times New Roman" panose="02020603050405020304" pitchFamily="18" charset="0"/>
                <a:cs typeface="Times New Roman" panose="02020603050405020304" pitchFamily="18" charset="0"/>
              </a:rPr>
              <a:t>The </a:t>
            </a:r>
            <a:r>
              <a:rPr lang="en-GB" b="0" i="0" dirty="0" err="1">
                <a:solidFill>
                  <a:srgbClr val="D1D5DB"/>
                </a:solidFill>
                <a:effectLst/>
                <a:latin typeface="Times New Roman" panose="02020603050405020304" pitchFamily="18" charset="0"/>
                <a:cs typeface="Times New Roman" panose="02020603050405020304" pitchFamily="18" charset="0"/>
              </a:rPr>
              <a:t>Xception</a:t>
            </a:r>
            <a:r>
              <a:rPr lang="en-GB" b="0" i="0" dirty="0">
                <a:solidFill>
                  <a:srgbClr val="D1D5DB"/>
                </a:solidFill>
                <a:effectLst/>
                <a:latin typeface="Times New Roman" panose="02020603050405020304" pitchFamily="18" charset="0"/>
                <a:cs typeface="Times New Roman" panose="02020603050405020304" pitchFamily="18" charset="0"/>
              </a:rPr>
              <a:t> architecture is based on the Inception architecture, which is known for its use of multiple parallel convolutional layers with different filter sizes to capture features of different scales.</a:t>
            </a:r>
          </a:p>
          <a:p>
            <a:pPr marL="285750" indent="-285750" algn="just">
              <a:lnSpc>
                <a:spcPct val="150000"/>
              </a:lnSpc>
              <a:buFont typeface="Wingdings" panose="05000000000000000000" pitchFamily="2" charset="2"/>
              <a:buChar char="ü"/>
            </a:pPr>
            <a:r>
              <a:rPr lang="en-US" sz="1800" dirty="0">
                <a:solidFill>
                  <a:schemeClr val="bg1"/>
                </a:solidFill>
                <a:effectLst/>
                <a:latin typeface="Times New Roman" panose="02020603050405020304" pitchFamily="18" charset="0"/>
                <a:ea typeface="Times New Roman" panose="02020603050405020304" pitchFamily="18" charset="0"/>
              </a:rPr>
              <a:t>the </a:t>
            </a:r>
            <a:r>
              <a:rPr lang="en-US" sz="1800" dirty="0" err="1">
                <a:solidFill>
                  <a:schemeClr val="bg1"/>
                </a:solidFill>
                <a:effectLst/>
                <a:latin typeface="Times New Roman" panose="02020603050405020304" pitchFamily="18" charset="0"/>
                <a:ea typeface="Times New Roman" panose="02020603050405020304" pitchFamily="18" charset="0"/>
              </a:rPr>
              <a:t>Xception</a:t>
            </a:r>
            <a:r>
              <a:rPr lang="en-US" sz="1800" dirty="0">
                <a:solidFill>
                  <a:schemeClr val="bg1"/>
                </a:solidFill>
                <a:effectLst/>
                <a:latin typeface="Times New Roman" panose="02020603050405020304" pitchFamily="18" charset="0"/>
                <a:ea typeface="Times New Roman" panose="02020603050405020304" pitchFamily="18" charset="0"/>
              </a:rPr>
              <a:t> CNN obtained a top-1 accuracy of 75% and a loss of 1.9351%</a:t>
            </a: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93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41BC-72F5-1009-7D64-0AA72764E2B9}"/>
              </a:ext>
            </a:extLst>
          </p:cNvPr>
          <p:cNvSpPr>
            <a:spLocks noGrp="1"/>
          </p:cNvSpPr>
          <p:nvPr>
            <p:ph type="ctrTitle"/>
          </p:nvPr>
        </p:nvSpPr>
        <p:spPr>
          <a:xfrm>
            <a:off x="1154955" y="963759"/>
            <a:ext cx="9365900" cy="1033207"/>
          </a:xfrm>
        </p:spPr>
        <p:txBody>
          <a:bodyPr/>
          <a:lstStyle/>
          <a:p>
            <a:r>
              <a:rPr lang="en-GB" sz="4800" dirty="0">
                <a:latin typeface="Times New Roman" panose="02020603050405020304" pitchFamily="18" charset="0"/>
                <a:cs typeface="Times New Roman" panose="02020603050405020304" pitchFamily="18" charset="0"/>
              </a:rPr>
              <a:t>MODULE 2: VGG-16</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936A63-ED7F-7722-830F-56560554CA45}"/>
              </a:ext>
            </a:extLst>
          </p:cNvPr>
          <p:cNvSpPr>
            <a:spLocks noGrp="1"/>
          </p:cNvSpPr>
          <p:nvPr>
            <p:ph type="subTitle" idx="1"/>
          </p:nvPr>
        </p:nvSpPr>
        <p:spPr>
          <a:xfrm>
            <a:off x="1154955" y="2207172"/>
            <a:ext cx="8825658" cy="3431628"/>
          </a:xfrm>
        </p:spPr>
        <p:txBody>
          <a:bodyPr/>
          <a:lstStyle/>
          <a:p>
            <a:pPr marL="285750" indent="-285750" algn="just">
              <a:lnSpc>
                <a:spcPct val="150000"/>
              </a:lnSpc>
              <a:buFont typeface="Wingdings" panose="05000000000000000000" pitchFamily="2" charset="2"/>
              <a:buChar char="ü"/>
            </a:pPr>
            <a:r>
              <a:rPr lang="en-GB" b="0" i="0" dirty="0">
                <a:solidFill>
                  <a:srgbClr val="D1D5DB"/>
                </a:solidFill>
                <a:effectLst/>
                <a:latin typeface="Times New Roman" panose="02020603050405020304" pitchFamily="18" charset="0"/>
                <a:cs typeface="Times New Roman" panose="02020603050405020304" pitchFamily="18" charset="0"/>
              </a:rPr>
              <a:t>The VGG-16 architecture consists of 16 layers, including 13 convolutional layers and 3 fully connected layers. Its success is due in part to its simplicity and the fact that it uses small convolutional filters, which help to capture more local features in the input image.</a:t>
            </a:r>
          </a:p>
          <a:p>
            <a:pPr marL="285750" indent="-285750" algn="just">
              <a:lnSpc>
                <a:spcPct val="150000"/>
              </a:lnSpc>
              <a:buFont typeface="Wingdings" panose="05000000000000000000" pitchFamily="2" charset="2"/>
              <a:buChar char="ü"/>
            </a:pPr>
            <a:r>
              <a:rPr lang="en-US" sz="1800" dirty="0">
                <a:solidFill>
                  <a:schemeClr val="bg1"/>
                </a:solidFill>
                <a:effectLst/>
                <a:latin typeface="Times New Roman" panose="02020603050405020304" pitchFamily="18" charset="0"/>
                <a:ea typeface="Times New Roman" panose="02020603050405020304" pitchFamily="18" charset="0"/>
              </a:rPr>
              <a:t>The VGG-16  achieved a top-1 accuracy of 90.9% and a loss of 10.2262</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9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C876-4B22-2121-5588-872251E43404}"/>
              </a:ext>
            </a:extLst>
          </p:cNvPr>
          <p:cNvSpPr>
            <a:spLocks noGrp="1"/>
          </p:cNvSpPr>
          <p:nvPr>
            <p:ph type="ctrTitle"/>
          </p:nvPr>
        </p:nvSpPr>
        <p:spPr>
          <a:xfrm>
            <a:off x="1081383" y="1082566"/>
            <a:ext cx="9197734" cy="1355834"/>
          </a:xfrm>
        </p:spPr>
        <p:txBody>
          <a:bodyPr/>
          <a:lstStyle/>
          <a:p>
            <a:r>
              <a:rPr lang="en-GB" sz="4800" dirty="0">
                <a:latin typeface="Times New Roman" panose="02020603050405020304" pitchFamily="18" charset="0"/>
                <a:cs typeface="Times New Roman" panose="02020603050405020304" pitchFamily="18" charset="0"/>
              </a:rPr>
              <a:t>MODULE 3:PERFORMANCE    									ANALYSIS </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2471E10-EF78-2630-571B-8646DAE91E8A}"/>
              </a:ext>
            </a:extLst>
          </p:cNvPr>
          <p:cNvSpPr>
            <a:spLocks noGrp="1"/>
          </p:cNvSpPr>
          <p:nvPr>
            <p:ph type="subTitle" idx="1"/>
          </p:nvPr>
        </p:nvSpPr>
        <p:spPr>
          <a:xfrm>
            <a:off x="1154955" y="2532993"/>
            <a:ext cx="9912438" cy="3242441"/>
          </a:xfrm>
        </p:spPr>
        <p:txBody>
          <a:bodyPr/>
          <a:lstStyle/>
          <a:p>
            <a:r>
              <a:rPr lang="en-US" sz="1800" dirty="0">
                <a:solidFill>
                  <a:schemeClr val="bg1"/>
                </a:solidFill>
                <a:effectLst/>
                <a:latin typeface="Times New Roman" panose="02020603050405020304" pitchFamily="18" charset="0"/>
                <a:ea typeface="Times New Roman" panose="02020603050405020304" pitchFamily="18" charset="0"/>
              </a:rPr>
              <a:t>The results of our experiments showed that VGG-16 outperforms Exception CNNs in terms of top-1 accuracy and top-5 accuracy. </a:t>
            </a:r>
          </a:p>
          <a:p>
            <a:endParaRPr lang="en-US" dirty="0">
              <a:latin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49D4C9E3-67C6-483D-46AC-9D67288EB9D8}"/>
              </a:ext>
            </a:extLst>
          </p:cNvPr>
          <p:cNvGraphicFramePr>
            <a:graphicFrameLocks noGrp="1"/>
          </p:cNvGraphicFramePr>
          <p:nvPr>
            <p:extLst>
              <p:ext uri="{D42A27DB-BD31-4B8C-83A1-F6EECF244321}">
                <p14:modId xmlns:p14="http://schemas.microsoft.com/office/powerpoint/2010/main" val="322248231"/>
              </p:ext>
            </p:extLst>
          </p:nvPr>
        </p:nvGraphicFramePr>
        <p:xfrm>
          <a:off x="3988675" y="3300247"/>
          <a:ext cx="3920359" cy="2731943"/>
        </p:xfrm>
        <a:graphic>
          <a:graphicData uri="http://schemas.openxmlformats.org/drawingml/2006/table">
            <a:tbl>
              <a:tblPr firstRow="1" firstCol="1" bandRow="1">
                <a:tableStyleId>{5C22544A-7EE6-4342-B048-85BDC9FD1C3A}</a:tableStyleId>
              </a:tblPr>
              <a:tblGrid>
                <a:gridCol w="1323031">
                  <a:extLst>
                    <a:ext uri="{9D8B030D-6E8A-4147-A177-3AD203B41FA5}">
                      <a16:colId xmlns:a16="http://schemas.microsoft.com/office/drawing/2014/main" val="581070267"/>
                    </a:ext>
                  </a:extLst>
                </a:gridCol>
                <a:gridCol w="1259587">
                  <a:extLst>
                    <a:ext uri="{9D8B030D-6E8A-4147-A177-3AD203B41FA5}">
                      <a16:colId xmlns:a16="http://schemas.microsoft.com/office/drawing/2014/main" val="3109860171"/>
                    </a:ext>
                  </a:extLst>
                </a:gridCol>
                <a:gridCol w="1337741">
                  <a:extLst>
                    <a:ext uri="{9D8B030D-6E8A-4147-A177-3AD203B41FA5}">
                      <a16:colId xmlns:a16="http://schemas.microsoft.com/office/drawing/2014/main" val="2832679883"/>
                    </a:ext>
                  </a:extLst>
                </a:gridCol>
              </a:tblGrid>
              <a:tr h="896380">
                <a:tc>
                  <a:txBody>
                    <a:bodyPr/>
                    <a:lstStyle/>
                    <a:p>
                      <a:pPr>
                        <a:lnSpc>
                          <a:spcPct val="150000"/>
                        </a:lnSpc>
                      </a:pPr>
                      <a:r>
                        <a:rPr lang="en-US" sz="1200" dirty="0">
                          <a:effectLst/>
                        </a:rPr>
                        <a:t> </a:t>
                      </a:r>
                      <a:endParaRPr lang="en-IN" sz="1100" dirty="0">
                        <a:effectLst/>
                      </a:endParaRPr>
                    </a:p>
                    <a:p>
                      <a:pPr>
                        <a:lnSpc>
                          <a:spcPct val="150000"/>
                        </a:lnSpc>
                      </a:pPr>
                      <a:r>
                        <a:rPr lang="en-US" sz="1200" dirty="0">
                          <a:effectLst/>
                        </a:rPr>
                        <a:t>Algorithms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a:t>
                      </a:r>
                      <a:endParaRPr lang="en-IN" sz="1100">
                        <a:effectLst/>
                      </a:endParaRPr>
                    </a:p>
                    <a:p>
                      <a:pPr>
                        <a:lnSpc>
                          <a:spcPct val="150000"/>
                        </a:lnSpc>
                      </a:pPr>
                      <a:r>
                        <a:rPr lang="en-US" sz="1200">
                          <a:effectLst/>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Loss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80572158"/>
                  </a:ext>
                </a:extLst>
              </a:tr>
              <a:tr h="890379">
                <a:tc>
                  <a:txBody>
                    <a:bodyPr/>
                    <a:lstStyle/>
                    <a:p>
                      <a:pPr>
                        <a:lnSpc>
                          <a:spcPct val="150000"/>
                        </a:lnSpc>
                      </a:pPr>
                      <a:r>
                        <a:rPr lang="en-US" sz="1200">
                          <a:effectLst/>
                        </a:rPr>
                        <a:t> </a:t>
                      </a:r>
                      <a:endParaRPr lang="en-IN" sz="1100">
                        <a:effectLst/>
                      </a:endParaRPr>
                    </a:p>
                    <a:p>
                      <a:pPr>
                        <a:lnSpc>
                          <a:spcPct val="150000"/>
                        </a:lnSpc>
                      </a:pPr>
                      <a:r>
                        <a:rPr lang="en-US" sz="1200">
                          <a:effectLst/>
                        </a:rPr>
                        <a:t>Xception 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a:t>
                      </a:r>
                      <a:endParaRPr lang="en-IN" sz="1100">
                        <a:effectLst/>
                      </a:endParaRPr>
                    </a:p>
                    <a:p>
                      <a:pPr>
                        <a:lnSpc>
                          <a:spcPct val="150000"/>
                        </a:lnSpc>
                      </a:pPr>
                      <a:r>
                        <a:rPr lang="en-US" sz="1200">
                          <a:effectLst/>
                        </a:rPr>
                        <a:t>0.7500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1.9351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2010558"/>
                  </a:ext>
                </a:extLst>
              </a:tr>
              <a:tr h="945184">
                <a:tc>
                  <a:txBody>
                    <a:bodyPr/>
                    <a:lstStyle/>
                    <a:p>
                      <a:pPr>
                        <a:lnSpc>
                          <a:spcPct val="150000"/>
                        </a:lnSpc>
                      </a:pPr>
                      <a:r>
                        <a:rPr lang="en-US" sz="1200">
                          <a:effectLst/>
                        </a:rPr>
                        <a:t> </a:t>
                      </a:r>
                      <a:endParaRPr lang="en-IN" sz="1100">
                        <a:effectLst/>
                      </a:endParaRPr>
                    </a:p>
                    <a:p>
                      <a:pPr>
                        <a:lnSpc>
                          <a:spcPct val="150000"/>
                        </a:lnSpc>
                      </a:pPr>
                      <a:r>
                        <a:rPr lang="en-US" sz="1200">
                          <a:effectLst/>
                        </a:rPr>
                        <a:t>Vgg16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a:effectLst/>
                        </a:rPr>
                        <a:t> </a:t>
                      </a:r>
                      <a:endParaRPr lang="en-IN" sz="1100">
                        <a:effectLst/>
                      </a:endParaRPr>
                    </a:p>
                    <a:p>
                      <a:pPr>
                        <a:lnSpc>
                          <a:spcPct val="150000"/>
                        </a:lnSpc>
                      </a:pPr>
                      <a:r>
                        <a:rPr lang="en-US" sz="1200">
                          <a:effectLst/>
                        </a:rPr>
                        <a:t> 0.9096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200" dirty="0">
                          <a:effectLst/>
                        </a:rPr>
                        <a:t>                      0.2262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0454001"/>
                  </a:ext>
                </a:extLst>
              </a:tr>
            </a:tbl>
          </a:graphicData>
        </a:graphic>
      </p:graphicFrame>
      <p:sp>
        <p:nvSpPr>
          <p:cNvPr id="5" name="Rectangle 1">
            <a:extLst>
              <a:ext uri="{FF2B5EF4-FFF2-40B4-BE49-F238E27FC236}">
                <a16:creationId xmlns:a16="http://schemas.microsoft.com/office/drawing/2014/main" id="{47BCDD73-06A9-F7F8-7C68-FC773006C4A3}"/>
              </a:ext>
            </a:extLst>
          </p:cNvPr>
          <p:cNvSpPr>
            <a:spLocks noChangeArrowheads="1"/>
          </p:cNvSpPr>
          <p:nvPr/>
        </p:nvSpPr>
        <p:spPr bwMode="auto">
          <a:xfrm>
            <a:off x="4278313" y="3939152"/>
            <a:ext cx="92548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537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83C3-941A-96FF-31C1-AC2F089775D7}"/>
              </a:ext>
            </a:extLst>
          </p:cNvPr>
          <p:cNvSpPr>
            <a:spLocks noGrp="1"/>
          </p:cNvSpPr>
          <p:nvPr>
            <p:ph type="ctrTitle"/>
          </p:nvPr>
        </p:nvSpPr>
        <p:spPr>
          <a:xfrm>
            <a:off x="1039341" y="764063"/>
            <a:ext cx="9555088" cy="1064737"/>
          </a:xfrm>
        </p:spPr>
        <p:txBody>
          <a:bodyPr/>
          <a:lstStyle/>
          <a:p>
            <a:r>
              <a:rPr lang="en-GB" sz="4800" dirty="0">
                <a:latin typeface="Times New Roman" panose="02020603050405020304" pitchFamily="18" charset="0"/>
                <a:cs typeface="Times New Roman" panose="02020603050405020304" pitchFamily="18" charset="0"/>
              </a:rPr>
              <a:t>MODULE 4: FLASK</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BEEFAB-2C06-17E3-E341-FD2A52968F8E}"/>
              </a:ext>
            </a:extLst>
          </p:cNvPr>
          <p:cNvSpPr>
            <a:spLocks noGrp="1"/>
          </p:cNvSpPr>
          <p:nvPr>
            <p:ph type="subTitle" idx="1"/>
          </p:nvPr>
        </p:nvSpPr>
        <p:spPr>
          <a:xfrm>
            <a:off x="1154954" y="1975945"/>
            <a:ext cx="10133155" cy="3993931"/>
          </a:xfrm>
        </p:spPr>
        <p:txBody>
          <a:bodyPr>
            <a:normAutofit fontScale="92500" lnSpcReduction="20000"/>
          </a:bodyPr>
          <a:lstStyle/>
          <a:p>
            <a:pPr marL="285750" indent="-285750" algn="just">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Python Flask is a popular web framework that allows developers to build web applications in a flexible and efficient manner.</a:t>
            </a:r>
          </a:p>
          <a:p>
            <a:pPr marL="285750" indent="-285750" algn="just">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 we use the Flask development server to run our flask application. The development server automatically reloads our application when it is in testing and debugging mode.</a:t>
            </a:r>
          </a:p>
          <a:p>
            <a:pPr marL="285750" indent="-285750" algn="just">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We have created separate pages to analyse and predict using Deep Learning Algorithms Such as </a:t>
            </a:r>
            <a:r>
              <a:rPr lang="en-GB" dirty="0" err="1">
                <a:solidFill>
                  <a:schemeClr val="bg1">
                    <a:lumMod val="95000"/>
                  </a:schemeClr>
                </a:solidFill>
                <a:latin typeface="Times New Roman" panose="02020603050405020304" pitchFamily="18" charset="0"/>
                <a:cs typeface="Times New Roman" panose="02020603050405020304" pitchFamily="18" charset="0"/>
              </a:rPr>
              <a:t>Xception</a:t>
            </a:r>
            <a:r>
              <a:rPr lang="en-GB" dirty="0">
                <a:solidFill>
                  <a:schemeClr val="bg1">
                    <a:lumMod val="95000"/>
                  </a:schemeClr>
                </a:solidFill>
                <a:latin typeface="Times New Roman" panose="02020603050405020304" pitchFamily="18" charset="0"/>
                <a:cs typeface="Times New Roman" panose="02020603050405020304" pitchFamily="18" charset="0"/>
              </a:rPr>
              <a:t> </a:t>
            </a:r>
            <a:r>
              <a:rPr lang="en-GB" dirty="0" err="1">
                <a:solidFill>
                  <a:schemeClr val="bg1">
                    <a:lumMod val="95000"/>
                  </a:schemeClr>
                </a:solidFill>
                <a:latin typeface="Times New Roman" panose="02020603050405020304" pitchFamily="18" charset="0"/>
                <a:cs typeface="Times New Roman" panose="02020603050405020304" pitchFamily="18" charset="0"/>
              </a:rPr>
              <a:t>Cnn</a:t>
            </a:r>
            <a:r>
              <a:rPr lang="en-GB" dirty="0">
                <a:solidFill>
                  <a:schemeClr val="bg1">
                    <a:lumMod val="95000"/>
                  </a:schemeClr>
                </a:solidFill>
                <a:latin typeface="Times New Roman" panose="02020603050405020304" pitchFamily="18" charset="0"/>
                <a:cs typeface="Times New Roman" panose="02020603050405020304" pitchFamily="18" charset="0"/>
              </a:rPr>
              <a:t> and </a:t>
            </a:r>
            <a:r>
              <a:rPr lang="en-GB" dirty="0" err="1">
                <a:solidFill>
                  <a:schemeClr val="bg1">
                    <a:lumMod val="95000"/>
                  </a:schemeClr>
                </a:solidFill>
                <a:latin typeface="Times New Roman" panose="02020603050405020304" pitchFamily="18" charset="0"/>
                <a:cs typeface="Times New Roman" panose="02020603050405020304" pitchFamily="18" charset="0"/>
              </a:rPr>
              <a:t>vgg</a:t>
            </a:r>
            <a:r>
              <a:rPr lang="en-GB" dirty="0">
                <a:solidFill>
                  <a:schemeClr val="bg1">
                    <a:lumMod val="95000"/>
                  </a:schemeClr>
                </a:solidFill>
                <a:latin typeface="Times New Roman" panose="02020603050405020304" pitchFamily="18" charset="0"/>
                <a:cs typeface="Times New Roman" panose="02020603050405020304" pitchFamily="18" charset="0"/>
              </a:rPr>
              <a:t>- 16.</a:t>
            </a:r>
          </a:p>
          <a:p>
            <a:pPr marL="285750" indent="-285750" algn="just">
              <a:lnSpc>
                <a:spcPct val="150000"/>
              </a:lnSpc>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This website Clearly Projects the Efficiency Identification Between Two renowned algorithms that include Accuracy, features, and graphical representation of models trained.</a:t>
            </a:r>
          </a:p>
          <a:p>
            <a:pPr marL="285750" indent="-285750">
              <a:lnSpc>
                <a:spcPct val="150000"/>
              </a:lnSpc>
              <a:buFont typeface="Wingdings" panose="05000000000000000000" pitchFamily="2" charset="2"/>
              <a:buChar char="ü"/>
            </a:pP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30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Rectangle 11">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E96D7236-6522-5065-AF20-7700107497AE}"/>
              </a:ext>
            </a:extLst>
          </p:cNvPr>
          <p:cNvSpPr txBox="1"/>
          <p:nvPr/>
        </p:nvSpPr>
        <p:spPr>
          <a:xfrm>
            <a:off x="994815" y="773254"/>
            <a:ext cx="9270567" cy="830997"/>
          </a:xfrm>
          <a:prstGeom prst="rect">
            <a:avLst/>
          </a:prstGeom>
          <a:noFill/>
        </p:spPr>
        <p:txBody>
          <a:bodyPr wrap="square" rtlCol="0">
            <a:spAutoFit/>
          </a:bodyPr>
          <a:lstStyle/>
          <a:p>
            <a:r>
              <a:rPr lang="en-GB" sz="4800" dirty="0">
                <a:latin typeface="Times New Roman" panose="02020603050405020304" pitchFamily="18" charset="0"/>
                <a:cs typeface="Times New Roman" panose="02020603050405020304" pitchFamily="18" charset="0"/>
              </a:rPr>
              <a:t>REFERENCES</a:t>
            </a:r>
            <a:endParaRPr lang="en-IN" sz="4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94EE63-A463-57E7-D86F-C04DEBA9141F}"/>
              </a:ext>
            </a:extLst>
          </p:cNvPr>
          <p:cNvSpPr txBox="1"/>
          <p:nvPr/>
        </p:nvSpPr>
        <p:spPr>
          <a:xfrm>
            <a:off x="1120903" y="1604251"/>
            <a:ext cx="10345883" cy="5216813"/>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effectLst/>
                <a:latin typeface="Times New Roman" panose="02020603050405020304" pitchFamily="18" charset="0"/>
                <a:ea typeface="Times New Roman" panose="02020603050405020304" pitchFamily="18" charset="0"/>
              </a:rPr>
              <a:t>GULSHAN V, PENG L, CORAM M, ET AL. DEVELOPMENT AND VALIDATION OF A DEEP LEARNING ALGORITHM FOR THE DETECTION OF DIABETIC RETINOPATHY IN RETINAL FUNDUS PHOTOGRAPHS. JAMA. 2016;316(22):2402-2410. DOI:10.1001/JAMA.2016.17216.</a:t>
            </a:r>
          </a:p>
          <a:p>
            <a:pPr marL="285750" indent="-285750">
              <a:lnSpc>
                <a:spcPct val="150000"/>
              </a:lnSpc>
              <a:buFont typeface="Wingdings" panose="05000000000000000000" pitchFamily="2" charset="2"/>
              <a:buChar char="ü"/>
            </a:pPr>
            <a:r>
              <a:rPr lang="en-US" dirty="0">
                <a:effectLst/>
                <a:latin typeface="Times New Roman" panose="02020603050405020304" pitchFamily="18" charset="0"/>
                <a:ea typeface="Times New Roman" panose="02020603050405020304" pitchFamily="18" charset="0"/>
              </a:rPr>
              <a:t>ABRÀMOFF MD, LOU Y, ERGINAY A, ET AL. IMPROVED AUTOMATED DETECTION OF DIABETIC RETINOPATHY ON A PUBLICLY AVAILABLE DATASET THROUGH INTEGRATION OF DEEP LEARNING. INVEST OPHTHALMOL VIS SCI. 2016;57(13):5200-5206. DOI:10.1167/IOVS.16-19964.</a:t>
            </a:r>
            <a:endParaRPr lang="en-IN"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ü"/>
            </a:pPr>
            <a:r>
              <a:rPr lang="en-US" dirty="0">
                <a:effectLst/>
                <a:latin typeface="Times New Roman" panose="02020603050405020304" pitchFamily="18" charset="0"/>
                <a:ea typeface="Times New Roman" panose="02020603050405020304" pitchFamily="18" charset="0"/>
              </a:rPr>
              <a:t>RAJU M, PAGIDIMARRI V, BARRETO R, ET AL. DEEP LEARNING FOR AUTOMATED DETECTION OF DIABETIC RETINOPATHY USING SMARTPHONE-BASED RETINAL PHOTOGRAPHY. JAMA OPHTHALMOL. 2019;137(8):890-896. DOI:10.1001/JAMAOPHTHALMOL.2019.1758.</a:t>
            </a:r>
            <a:endParaRPr lang="en-IN"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ü"/>
            </a:pPr>
            <a:endParaRPr lang="en-IN" sz="1800" dirty="0">
              <a:effectLst/>
              <a:latin typeface="Times New Roman" panose="02020603050405020304" pitchFamily="18" charset="0"/>
              <a:ea typeface="Times New Roman" panose="02020603050405020304" pitchFamily="18" charset="0"/>
            </a:endParaRPr>
          </a:p>
          <a:p>
            <a:pPr marL="285750" indent="-285750">
              <a:buClr>
                <a:schemeClr val="accent1">
                  <a:lumMod val="75000"/>
                </a:schemeClr>
              </a:buClr>
              <a:buFont typeface="Wingdings" panose="05000000000000000000" pitchFamily="2" charset="2"/>
              <a:buChar char="ü"/>
            </a:pPr>
            <a:endParaRPr lang="en-IN" dirty="0"/>
          </a:p>
        </p:txBody>
      </p:sp>
    </p:spTree>
    <p:extLst>
      <p:ext uri="{BB962C8B-B14F-4D97-AF65-F5344CB8AC3E}">
        <p14:creationId xmlns:p14="http://schemas.microsoft.com/office/powerpoint/2010/main" val="30393205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212F-2D27-78CE-DB2B-5F7722388D44}"/>
              </a:ext>
            </a:extLst>
          </p:cNvPr>
          <p:cNvSpPr>
            <a:spLocks noGrp="1"/>
          </p:cNvSpPr>
          <p:nvPr>
            <p:ph type="ctrTitle"/>
          </p:nvPr>
        </p:nvSpPr>
        <p:spPr>
          <a:xfrm>
            <a:off x="1154955" y="1110344"/>
            <a:ext cx="8825658" cy="914400"/>
          </a:xfrm>
        </p:spPr>
        <p:txBody>
          <a:bodyPr/>
          <a:lstStyle/>
          <a:p>
            <a:r>
              <a:rPr lang="en-GB"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F62027-239C-54C5-9167-E3B00830FF16}"/>
              </a:ext>
            </a:extLst>
          </p:cNvPr>
          <p:cNvSpPr>
            <a:spLocks noGrp="1"/>
          </p:cNvSpPr>
          <p:nvPr>
            <p:ph type="subTitle" idx="1"/>
          </p:nvPr>
        </p:nvSpPr>
        <p:spPr>
          <a:xfrm>
            <a:off x="1154955" y="2248678"/>
            <a:ext cx="9164702" cy="3390122"/>
          </a:xfrm>
        </p:spPr>
        <p:txBody>
          <a:bodyPr/>
          <a:lstStyle/>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DR is often asymptomatic in its early stages, making it difficult to detect. Deep learning (DL) is a type of artificial intelligence that can be used to automatically detect patterns in data.</a:t>
            </a:r>
          </a:p>
          <a:p>
            <a:pPr marL="285750" indent="-285750">
              <a:buFont typeface="Wingdings" panose="05000000000000000000" pitchFamily="2" charset="2"/>
              <a:buChar char="ü"/>
            </a:pPr>
            <a:r>
              <a:rPr lang="en-IN" sz="1800" dirty="0">
                <a:solidFill>
                  <a:schemeClr val="bg1">
                    <a:lumMod val="95000"/>
                  </a:schemeClr>
                </a:solidFill>
                <a:effectLst/>
                <a:latin typeface="Times New Roman" panose="02020603050405020304" pitchFamily="18" charset="0"/>
                <a:ea typeface="Liberation Sans Regular"/>
              </a:rPr>
              <a:t>In this study DIFFERENT  DL </a:t>
            </a:r>
            <a:r>
              <a:rPr lang="en-IN" sz="1800" dirty="0" err="1">
                <a:solidFill>
                  <a:schemeClr val="bg1">
                    <a:lumMod val="95000"/>
                  </a:schemeClr>
                </a:solidFill>
                <a:effectLst/>
                <a:latin typeface="Times New Roman" panose="02020603050405020304" pitchFamily="18" charset="0"/>
                <a:ea typeface="Liberation Sans Regular"/>
              </a:rPr>
              <a:t>algorithmS</a:t>
            </a:r>
            <a:r>
              <a:rPr lang="en-IN" sz="1800" dirty="0">
                <a:solidFill>
                  <a:schemeClr val="bg1">
                    <a:lumMod val="95000"/>
                  </a:schemeClr>
                </a:solidFill>
                <a:effectLst/>
                <a:latin typeface="Times New Roman" panose="02020603050405020304" pitchFamily="18" charset="0"/>
                <a:ea typeface="Liberation Sans Regular"/>
              </a:rPr>
              <a:t> were used to automatically detect DR in fundus images. The </a:t>
            </a:r>
            <a:r>
              <a:rPr lang="en-IN" sz="1800" dirty="0" err="1">
                <a:solidFill>
                  <a:schemeClr val="bg1">
                    <a:lumMod val="95000"/>
                  </a:schemeClr>
                </a:solidFill>
                <a:effectLst/>
                <a:latin typeface="Times New Roman" panose="02020603050405020304" pitchFamily="18" charset="0"/>
                <a:ea typeface="Liberation Sans Regular"/>
              </a:rPr>
              <a:t>algorithmS</a:t>
            </a:r>
            <a:r>
              <a:rPr lang="en-IN" sz="1800" dirty="0">
                <a:solidFill>
                  <a:schemeClr val="bg1">
                    <a:lumMod val="95000"/>
                  </a:schemeClr>
                </a:solidFill>
                <a:effectLst/>
                <a:latin typeface="Times New Roman" panose="02020603050405020304" pitchFamily="18" charset="0"/>
                <a:ea typeface="Liberation Sans Regular"/>
              </a:rPr>
              <a:t> </a:t>
            </a:r>
            <a:r>
              <a:rPr lang="en-IN" sz="1800" dirty="0" err="1">
                <a:solidFill>
                  <a:schemeClr val="bg1">
                    <a:lumMod val="95000"/>
                  </a:schemeClr>
                </a:solidFill>
                <a:effectLst/>
                <a:latin typeface="Times New Roman" panose="02020603050405020304" pitchFamily="18" charset="0"/>
                <a:ea typeface="Liberation Sans Regular"/>
              </a:rPr>
              <a:t>wERE</a:t>
            </a:r>
            <a:r>
              <a:rPr lang="en-IN" sz="1800" dirty="0">
                <a:solidFill>
                  <a:schemeClr val="bg1">
                    <a:lumMod val="95000"/>
                  </a:schemeClr>
                </a:solidFill>
                <a:effectLst/>
                <a:latin typeface="Times New Roman" panose="02020603050405020304" pitchFamily="18" charset="0"/>
                <a:ea typeface="Liberation Sans Regular"/>
              </a:rPr>
              <a:t> able to accurately detect DR in the early stages before it is symptomatic. </a:t>
            </a:r>
          </a:p>
        </p:txBody>
      </p:sp>
    </p:spTree>
    <p:extLst>
      <p:ext uri="{BB962C8B-B14F-4D97-AF65-F5344CB8AC3E}">
        <p14:creationId xmlns:p14="http://schemas.microsoft.com/office/powerpoint/2010/main" val="153243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8B01-DDB6-A26D-B703-97435D5EEF91}"/>
              </a:ext>
            </a:extLst>
          </p:cNvPr>
          <p:cNvSpPr>
            <a:spLocks noGrp="1"/>
          </p:cNvSpPr>
          <p:nvPr>
            <p:ph type="ctrTitle"/>
          </p:nvPr>
        </p:nvSpPr>
        <p:spPr>
          <a:xfrm>
            <a:off x="3729317" y="2628275"/>
            <a:ext cx="6779511" cy="1074957"/>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6255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BC66-1820-8B31-9879-F9DE28B3B218}"/>
              </a:ext>
            </a:extLst>
          </p:cNvPr>
          <p:cNvSpPr>
            <a:spLocks noGrp="1"/>
          </p:cNvSpPr>
          <p:nvPr>
            <p:ph type="ctrTitle"/>
          </p:nvPr>
        </p:nvSpPr>
        <p:spPr>
          <a:xfrm>
            <a:off x="1154955" y="1074821"/>
            <a:ext cx="8825658" cy="593558"/>
          </a:xfrm>
        </p:spPr>
        <p:txBody>
          <a:bodyPr/>
          <a:lstStyle/>
          <a:p>
            <a:r>
              <a:rPr lang="en-IN" sz="4800"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A927DDCD-CAF1-BB57-DD03-A2372C18517A}"/>
              </a:ext>
            </a:extLst>
          </p:cNvPr>
          <p:cNvSpPr>
            <a:spLocks noGrp="1"/>
          </p:cNvSpPr>
          <p:nvPr>
            <p:ph type="subTitle" idx="1"/>
          </p:nvPr>
        </p:nvSpPr>
        <p:spPr>
          <a:xfrm>
            <a:off x="1153772" y="1668379"/>
            <a:ext cx="8825658" cy="3666450"/>
          </a:xfrm>
        </p:spPr>
        <p:txBody>
          <a:bodyPr>
            <a:noAutofit/>
          </a:bodyPr>
          <a:lstStyle/>
          <a:p>
            <a:endParaRPr lang="en-IN"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ARCHITECTURE DIAGRAM </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MODULE DETAILS</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r>
              <a:rPr lang="en-IN" dirty="0">
                <a:solidFill>
                  <a:schemeClr val="bg1">
                    <a:lumMod val="95000"/>
                  </a:schemeClr>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37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C87D-2C93-B597-573C-61510314AB7D}"/>
              </a:ext>
            </a:extLst>
          </p:cNvPr>
          <p:cNvSpPr>
            <a:spLocks noGrp="1"/>
          </p:cNvSpPr>
          <p:nvPr>
            <p:ph type="ctrTitle"/>
          </p:nvPr>
        </p:nvSpPr>
        <p:spPr>
          <a:xfrm>
            <a:off x="1154955" y="985637"/>
            <a:ext cx="4720326" cy="916735"/>
          </a:xfrm>
        </p:spPr>
        <p:txBody>
          <a:bodyPr/>
          <a:lstStyle/>
          <a:p>
            <a:r>
              <a:rPr lang="en-GB" sz="4800" dirty="0">
                <a:latin typeface="Times New Roman" panose="02020603050405020304" pitchFamily="18" charset="0"/>
                <a:cs typeface="Times New Roman" panose="02020603050405020304" pitchFamily="18" charset="0"/>
              </a:rPr>
              <a:t>ABSTRACT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7C5517-84D2-5716-9569-1EBB1B22F246}"/>
              </a:ext>
            </a:extLst>
          </p:cNvPr>
          <p:cNvSpPr>
            <a:spLocks noGrp="1"/>
          </p:cNvSpPr>
          <p:nvPr>
            <p:ph type="subTitle" idx="1"/>
          </p:nvPr>
        </p:nvSpPr>
        <p:spPr>
          <a:xfrm>
            <a:off x="1154955" y="2133600"/>
            <a:ext cx="9281818" cy="3505200"/>
          </a:xfrm>
        </p:spPr>
        <p:txBody>
          <a:bodyPr>
            <a:normAutofit lnSpcReduction="10000"/>
          </a:bodyPr>
          <a:lstStyle/>
          <a:p>
            <a:pPr marL="285750" indent="-285750" algn="just">
              <a:lnSpc>
                <a:spcPct val="150000"/>
              </a:lnSpc>
              <a:buFont typeface="Wingdings" panose="05000000000000000000" pitchFamily="2" charset="2"/>
              <a:buChar char="ü"/>
            </a:pPr>
            <a:r>
              <a:rPr lang="en-GB" dirty="0">
                <a:solidFill>
                  <a:schemeClr val="bg1"/>
                </a:solidFill>
              </a:rPr>
              <a:t>A diabetes disease that impacts the eyes is called diabetic retinopathy. Damage to the retina's blood vessels is what develops it, and if it is not treated, it can cause vision loss</a:t>
            </a:r>
          </a:p>
          <a:p>
            <a:pPr marL="285750" indent="-285750" algn="just">
              <a:lnSpc>
                <a:spcPct val="150000"/>
              </a:lnSpc>
              <a:buFont typeface="Wingdings" panose="05000000000000000000" pitchFamily="2" charset="2"/>
              <a:buChar char="ü"/>
            </a:pPr>
            <a:r>
              <a:rPr lang="en-GB" dirty="0">
                <a:solidFill>
                  <a:schemeClr val="bg1"/>
                </a:solidFill>
              </a:rPr>
              <a:t>This abstract provides an overview of diabetic retinopathy, including its causes, symptoms, diagnosis, and treatment options.</a:t>
            </a:r>
          </a:p>
          <a:p>
            <a:pPr marL="285750" indent="-285750" algn="just">
              <a:lnSpc>
                <a:spcPct val="150000"/>
              </a:lnSpc>
              <a:buFont typeface="Wingdings" panose="05000000000000000000" pitchFamily="2" charset="2"/>
              <a:buChar char="ü"/>
            </a:pPr>
            <a:r>
              <a:rPr lang="en-GB" dirty="0">
                <a:solidFill>
                  <a:schemeClr val="bg1"/>
                </a:solidFill>
              </a:rPr>
              <a:t>In this research paper, we associate the VGG-16 algorithm with our  </a:t>
            </a:r>
            <a:r>
              <a:rPr lang="en-GB" dirty="0" err="1">
                <a:solidFill>
                  <a:schemeClr val="bg1"/>
                </a:solidFill>
              </a:rPr>
              <a:t>Xception</a:t>
            </a:r>
            <a:r>
              <a:rPr lang="en-GB" dirty="0">
                <a:solidFill>
                  <a:schemeClr val="bg1"/>
                </a:solidFill>
              </a:rPr>
              <a:t> CNN Model to deliver accurate results of different Algorithms</a:t>
            </a:r>
            <a:endParaRPr lang="en-IN" dirty="0">
              <a:solidFill>
                <a:schemeClr val="bg1"/>
              </a:solidFill>
            </a:endParaRPr>
          </a:p>
        </p:txBody>
      </p:sp>
    </p:spTree>
    <p:extLst>
      <p:ext uri="{BB962C8B-B14F-4D97-AF65-F5344CB8AC3E}">
        <p14:creationId xmlns:p14="http://schemas.microsoft.com/office/powerpoint/2010/main" val="36530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9201-FD2E-B2C7-81F6-0200D4ECFDDF}"/>
              </a:ext>
            </a:extLst>
          </p:cNvPr>
          <p:cNvSpPr>
            <a:spLocks noGrp="1"/>
          </p:cNvSpPr>
          <p:nvPr>
            <p:ph type="ctrTitle"/>
          </p:nvPr>
        </p:nvSpPr>
        <p:spPr>
          <a:xfrm>
            <a:off x="1281953" y="1328768"/>
            <a:ext cx="8698660" cy="589679"/>
          </a:xfrm>
        </p:spPr>
        <p:txBody>
          <a:bodyPr/>
          <a:lstStyle/>
          <a:p>
            <a:r>
              <a:rPr lang="en-IN" sz="4800"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B61D15BF-EF42-4945-F282-33B9CAB36EAE}"/>
              </a:ext>
            </a:extLst>
          </p:cNvPr>
          <p:cNvSpPr>
            <a:spLocks noGrp="1"/>
          </p:cNvSpPr>
          <p:nvPr>
            <p:ph type="subTitle" idx="1"/>
          </p:nvPr>
        </p:nvSpPr>
        <p:spPr>
          <a:xfrm>
            <a:off x="1154955" y="2258008"/>
            <a:ext cx="8825658" cy="3380792"/>
          </a:xfrm>
        </p:spPr>
        <p:txBody>
          <a:bodyPr/>
          <a:lstStyle/>
          <a:p>
            <a:pPr marL="285750" indent="-285750">
              <a:lnSpc>
                <a:spcPct val="150000"/>
              </a:lnSpc>
              <a:buFont typeface="Wingdings" panose="05000000000000000000" pitchFamily="2" charset="2"/>
              <a:buChar char="ü"/>
            </a:pPr>
            <a:r>
              <a:rPr lang="en-IN" sz="1800" dirty="0">
                <a:solidFill>
                  <a:schemeClr val="bg2"/>
                </a:solidFill>
                <a:effectLst/>
                <a:latin typeface="Times New Roman" panose="02020603050405020304" pitchFamily="18" charset="0"/>
                <a:ea typeface="Calibri" panose="020F0502020204030204" pitchFamily="34" charset="0"/>
              </a:rPr>
              <a:t>This project aims to discover the best model and efficiency identification for the </a:t>
            </a:r>
            <a:r>
              <a:rPr lang="en-IN" dirty="0">
                <a:solidFill>
                  <a:schemeClr val="bg2"/>
                </a:solidFill>
                <a:latin typeface="Times New Roman" panose="02020603050405020304" pitchFamily="18" charset="0"/>
                <a:ea typeface="Calibri" panose="020F0502020204030204" pitchFamily="34" charset="0"/>
              </a:rPr>
              <a:t>detection of diabetic retinopathy</a:t>
            </a:r>
            <a:r>
              <a:rPr lang="en-IN" sz="1800" dirty="0">
                <a:solidFill>
                  <a:schemeClr val="bg2"/>
                </a:solidFill>
                <a:effectLst/>
                <a:latin typeface="Times New Roman" panose="02020603050405020304" pitchFamily="18" charset="0"/>
                <a:ea typeface="Calibri" panose="020F0502020204030204" pitchFamily="34" charset="0"/>
              </a:rPr>
              <a:t>, which can help </a:t>
            </a:r>
            <a:r>
              <a:rPr lang="en-IN" dirty="0">
                <a:solidFill>
                  <a:schemeClr val="bg2"/>
                </a:solidFill>
                <a:latin typeface="Times New Roman" panose="02020603050405020304" pitchFamily="18" charset="0"/>
                <a:ea typeface="Calibri" panose="020F0502020204030204" pitchFamily="34" charset="0"/>
              </a:rPr>
              <a:t>doctors</a:t>
            </a:r>
            <a:r>
              <a:rPr lang="en-IN" sz="1800" dirty="0">
                <a:solidFill>
                  <a:schemeClr val="bg2"/>
                </a:solidFill>
                <a:effectLst/>
                <a:latin typeface="Times New Roman" panose="02020603050405020304" pitchFamily="18" charset="0"/>
                <a:ea typeface="Calibri" panose="020F0502020204030204" pitchFamily="34" charset="0"/>
              </a:rPr>
              <a:t> decide the nature of the disease based on the symptoms using </a:t>
            </a:r>
            <a:r>
              <a:rPr lang="en-IN" dirty="0">
                <a:solidFill>
                  <a:schemeClr val="bg2"/>
                </a:solidFill>
                <a:latin typeface="Times New Roman" panose="02020603050405020304" pitchFamily="18" charset="0"/>
                <a:ea typeface="Calibri" panose="020F0502020204030204" pitchFamily="34" charset="0"/>
              </a:rPr>
              <a:t>image analysis</a:t>
            </a:r>
            <a:r>
              <a:rPr lang="en-IN" sz="1800" dirty="0">
                <a:solidFill>
                  <a:schemeClr val="bg2"/>
                </a:solidFill>
                <a:effectLst/>
                <a:latin typeface="Times New Roman" panose="02020603050405020304" pitchFamily="18" charset="0"/>
                <a:ea typeface="Calibri" panose="020F0502020204030204" pitchFamily="34" charset="0"/>
              </a:rPr>
              <a:t>.</a:t>
            </a:r>
          </a:p>
          <a:p>
            <a:pPr marL="285750" indent="-285750">
              <a:lnSpc>
                <a:spcPct val="150000"/>
              </a:lnSpc>
              <a:buFont typeface="Wingdings" panose="05000000000000000000" pitchFamily="2" charset="2"/>
              <a:buChar char="ü"/>
            </a:pPr>
            <a:r>
              <a:rPr lang="en-IN" dirty="0">
                <a:solidFill>
                  <a:schemeClr val="bg2"/>
                </a:solidFill>
                <a:latin typeface="Times New Roman" panose="02020603050405020304" pitchFamily="18" charset="0"/>
                <a:ea typeface="Calibri" panose="020F0502020204030204" pitchFamily="34" charset="0"/>
              </a:rPr>
              <a:t>Our Primary OBJECTIVE IS TO DEVELOP A CLASSIFICATION METHOD USING IMAGE ANALYSIS WITH DEEP LEARNING Technology</a:t>
            </a:r>
            <a:endParaRPr lang="en-IN" sz="1800" dirty="0">
              <a:solidFill>
                <a:schemeClr val="bg2"/>
              </a:solidFill>
              <a:effectLst/>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endParaRPr lang="en-IN" sz="1800" dirty="0">
              <a:solidFill>
                <a:schemeClr val="bg2"/>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74113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46A1-935E-143B-8818-FB851DB35785}"/>
              </a:ext>
            </a:extLst>
          </p:cNvPr>
          <p:cNvSpPr>
            <a:spLocks noGrp="1"/>
          </p:cNvSpPr>
          <p:nvPr>
            <p:ph type="ctrTitle"/>
          </p:nvPr>
        </p:nvSpPr>
        <p:spPr>
          <a:xfrm>
            <a:off x="1154955" y="1073366"/>
            <a:ext cx="8825658" cy="1007254"/>
          </a:xfrm>
        </p:spPr>
        <p:txBody>
          <a:bodyPr/>
          <a:lstStyle/>
          <a:p>
            <a:r>
              <a:rPr lang="en-GB" sz="4800" dirty="0">
                <a:latin typeface="Times New Roman" panose="02020603050405020304" pitchFamily="18" charset="0"/>
                <a:cs typeface="Times New Roman" panose="02020603050405020304" pitchFamily="18" charset="0"/>
              </a:rPr>
              <a:t>PROPOSED SYSTEM</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6EBEF4-62F2-CA59-8AD6-F1BECC9A5ABB}"/>
              </a:ext>
            </a:extLst>
          </p:cNvPr>
          <p:cNvSpPr>
            <a:spLocks noGrp="1"/>
          </p:cNvSpPr>
          <p:nvPr>
            <p:ph type="subTitle" idx="1"/>
          </p:nvPr>
        </p:nvSpPr>
        <p:spPr>
          <a:xfrm>
            <a:off x="1154955" y="2649592"/>
            <a:ext cx="9779745" cy="3183488"/>
          </a:xfrm>
        </p:spPr>
        <p:txBody>
          <a:bodyPr/>
          <a:lstStyle/>
          <a:p>
            <a:pPr marL="285750" indent="-285750">
              <a:lnSpc>
                <a:spcPct val="150000"/>
              </a:lnSpc>
              <a:buFont typeface="Wingdings" panose="05000000000000000000" pitchFamily="2" charset="2"/>
              <a:buChar char="ü"/>
            </a:pPr>
            <a:r>
              <a:rPr lang="en-IN" sz="1800" dirty="0">
                <a:solidFill>
                  <a:schemeClr val="bg1"/>
                </a:solidFill>
                <a:effectLst/>
                <a:latin typeface="Times New Roman" panose="02020603050405020304" pitchFamily="18" charset="0"/>
                <a:ea typeface="Liberation Sans Regular"/>
                <a:cs typeface="Times New Roman" panose="02020603050405020304" pitchFamily="18" charset="0"/>
              </a:rPr>
              <a:t>The goal is to identify diabetic retinopathy from the fundus image dataset as soon as possible, allowing individuals to proceed with the necessary treatments and avoid temporary or permanent vision loss</a:t>
            </a:r>
          </a:p>
          <a:p>
            <a:pPr marL="285750" indent="-285750">
              <a:lnSpc>
                <a:spcPct val="150000"/>
              </a:lnSpc>
              <a:buFont typeface="Wingdings" panose="05000000000000000000" pitchFamily="2" charset="2"/>
              <a:buChar char="ü"/>
            </a:pPr>
            <a:r>
              <a:rPr lang="en-IN" sz="1800" dirty="0">
                <a:solidFill>
                  <a:schemeClr val="bg1"/>
                </a:solidFill>
                <a:effectLst/>
                <a:latin typeface="Times New Roman" panose="02020603050405020304" pitchFamily="18" charset="0"/>
                <a:ea typeface="Liberation Sans Regular"/>
                <a:cs typeface="Times New Roman" panose="02020603050405020304" pitchFamily="18" charset="0"/>
              </a:rPr>
              <a:t>We will create deep learning models with DIFFERENT ALGORITHMS  to detect DR and protect people at risk of losing their vision because there is no complete cure for this form of the disease.</a:t>
            </a:r>
            <a:endParaRPr lang="en-IN" sz="1800" dirty="0">
              <a:solidFill>
                <a:schemeClr val="bg1"/>
              </a:solidFill>
              <a:effectLst/>
              <a:latin typeface="Times New Roman" panose="02020603050405020304" pitchFamily="18" charset="0"/>
              <a:ea typeface="Roboto Regular"/>
              <a:cs typeface="Times New Roman" panose="02020603050405020304" pitchFamily="18" charset="0"/>
            </a:endParaRPr>
          </a:p>
          <a:p>
            <a:endParaRPr lang="en-IN" dirty="0"/>
          </a:p>
        </p:txBody>
      </p:sp>
      <p:pic>
        <p:nvPicPr>
          <p:cNvPr id="5" name="Picture 4" descr="Logo&#10;&#10;Description automatically generated">
            <a:extLst>
              <a:ext uri="{FF2B5EF4-FFF2-40B4-BE49-F238E27FC236}">
                <a16:creationId xmlns:a16="http://schemas.microsoft.com/office/drawing/2014/main" id="{553FD8C8-2C18-FDEB-D623-D0BCA81ED760}"/>
              </a:ext>
            </a:extLst>
          </p:cNvPr>
          <p:cNvPicPr>
            <a:picLocks noChangeAspect="1"/>
          </p:cNvPicPr>
          <p:nvPr/>
        </p:nvPicPr>
        <p:blipFill>
          <a:blip r:embed="rId2"/>
          <a:stretch>
            <a:fillRect/>
          </a:stretch>
        </p:blipFill>
        <p:spPr>
          <a:xfrm>
            <a:off x="7924800" y="611242"/>
            <a:ext cx="2530867" cy="2038350"/>
          </a:xfrm>
          <a:prstGeom prst="rect">
            <a:avLst/>
          </a:prstGeom>
        </p:spPr>
      </p:pic>
    </p:spTree>
    <p:extLst>
      <p:ext uri="{BB962C8B-B14F-4D97-AF65-F5344CB8AC3E}">
        <p14:creationId xmlns:p14="http://schemas.microsoft.com/office/powerpoint/2010/main" val="402613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B7AA-E1C1-0D9C-4BD6-B751A5A7EA74}"/>
              </a:ext>
            </a:extLst>
          </p:cNvPr>
          <p:cNvSpPr>
            <a:spLocks noGrp="1"/>
          </p:cNvSpPr>
          <p:nvPr>
            <p:ph type="ctrTitle"/>
          </p:nvPr>
        </p:nvSpPr>
        <p:spPr>
          <a:xfrm>
            <a:off x="1462866" y="918819"/>
            <a:ext cx="8825658" cy="861420"/>
          </a:xfrm>
        </p:spPr>
        <p:txBody>
          <a:bodyPr/>
          <a:lstStyle/>
          <a:p>
            <a:r>
              <a:rPr lang="en-GB" sz="4800" dirty="0">
                <a:latin typeface="Times New Roman" panose="02020603050405020304" pitchFamily="18" charset="0"/>
                <a:cs typeface="Times New Roman" panose="02020603050405020304" pitchFamily="18" charset="0"/>
              </a:rPr>
              <a:t>ARCHITECTURE DIAGRAM</a:t>
            </a:r>
            <a:endParaRPr lang="en-IN" sz="48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00269CF1-AC16-9D1F-29DA-873671BE11F2}"/>
              </a:ext>
            </a:extLst>
          </p:cNvPr>
          <p:cNvPicPr>
            <a:picLocks noChangeAspect="1"/>
          </p:cNvPicPr>
          <p:nvPr/>
        </p:nvPicPr>
        <p:blipFill>
          <a:blip r:embed="rId2"/>
          <a:stretch>
            <a:fillRect/>
          </a:stretch>
        </p:blipFill>
        <p:spPr>
          <a:xfrm>
            <a:off x="1562738" y="2377909"/>
            <a:ext cx="6643445" cy="3411288"/>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9E5BC931-3FE3-797F-A9E6-B410920FEC65}"/>
              </a:ext>
            </a:extLst>
          </p:cNvPr>
          <p:cNvPicPr>
            <a:picLocks noChangeAspect="1"/>
          </p:cNvPicPr>
          <p:nvPr/>
        </p:nvPicPr>
        <p:blipFill>
          <a:blip r:embed="rId3"/>
          <a:stretch>
            <a:fillRect/>
          </a:stretch>
        </p:blipFill>
        <p:spPr>
          <a:xfrm>
            <a:off x="8590321" y="2397573"/>
            <a:ext cx="2868254" cy="2868254"/>
          </a:xfrm>
          <a:prstGeom prst="rect">
            <a:avLst/>
          </a:prstGeom>
        </p:spPr>
      </p:pic>
    </p:spTree>
    <p:extLst>
      <p:ext uri="{BB962C8B-B14F-4D97-AF65-F5344CB8AC3E}">
        <p14:creationId xmlns:p14="http://schemas.microsoft.com/office/powerpoint/2010/main" val="416990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 name="Subtitle 2">
            <a:extLst>
              <a:ext uri="{FF2B5EF4-FFF2-40B4-BE49-F238E27FC236}">
                <a16:creationId xmlns:a16="http://schemas.microsoft.com/office/drawing/2014/main" id="{581FF567-D059-F5A3-6EA6-F7A55AD1B68C}"/>
              </a:ext>
            </a:extLst>
          </p:cNvPr>
          <p:cNvSpPr>
            <a:spLocks noGrp="1"/>
          </p:cNvSpPr>
          <p:nvPr>
            <p:ph type="subTitle" idx="1"/>
          </p:nvPr>
        </p:nvSpPr>
        <p:spPr>
          <a:xfrm>
            <a:off x="6411433" y="1408386"/>
            <a:ext cx="5131638" cy="4805601"/>
          </a:xfrm>
        </p:spPr>
        <p:txBody>
          <a:bodyPr>
            <a:normAutofit/>
          </a:bodyPr>
          <a:lstStyle/>
          <a:p>
            <a:pPr marL="285750" indent="-285750">
              <a:lnSpc>
                <a:spcPct val="150000"/>
              </a:lnSpc>
              <a:buFont typeface="Wingdings" panose="05000000000000000000" pitchFamily="2" charset="2"/>
              <a:buChar char="ü"/>
            </a:pPr>
            <a:r>
              <a:rPr lang="en-GB" dirty="0">
                <a:solidFill>
                  <a:schemeClr val="tx1">
                    <a:lumMod val="95000"/>
                  </a:schemeClr>
                </a:solidFill>
                <a:latin typeface="Times New Roman" panose="02020603050405020304" pitchFamily="18" charset="0"/>
                <a:cs typeface="Times New Roman" panose="02020603050405020304" pitchFamily="18" charset="0"/>
              </a:rPr>
              <a:t>The </a:t>
            </a:r>
            <a:r>
              <a:rPr lang="en-GB" b="1" u="sng" dirty="0" err="1">
                <a:solidFill>
                  <a:schemeClr val="tx1">
                    <a:lumMod val="95000"/>
                  </a:schemeClr>
                </a:solidFill>
                <a:latin typeface="Times New Roman" panose="02020603050405020304" pitchFamily="18" charset="0"/>
                <a:cs typeface="Times New Roman" panose="02020603050405020304" pitchFamily="18" charset="0"/>
              </a:rPr>
              <a:t>Xception</a:t>
            </a:r>
            <a:r>
              <a:rPr lang="en-GB" dirty="0">
                <a:solidFill>
                  <a:schemeClr val="tx1">
                    <a:lumMod val="95000"/>
                  </a:schemeClr>
                </a:solidFill>
                <a:latin typeface="Times New Roman" panose="02020603050405020304" pitchFamily="18" charset="0"/>
                <a:cs typeface="Times New Roman" panose="02020603050405020304" pitchFamily="18" charset="0"/>
              </a:rPr>
              <a:t> architecture consists of a series of convolutional layers that are organized into blocks.</a:t>
            </a:r>
          </a:p>
          <a:p>
            <a:pPr marL="285750" indent="-285750">
              <a:lnSpc>
                <a:spcPct val="150000"/>
              </a:lnSpc>
              <a:buFont typeface="Wingdings" panose="05000000000000000000" pitchFamily="2" charset="2"/>
              <a:buChar char="ü"/>
            </a:pPr>
            <a:r>
              <a:rPr lang="en-GB" dirty="0">
                <a:solidFill>
                  <a:schemeClr val="tx1">
                    <a:lumMod val="95000"/>
                  </a:schemeClr>
                </a:solidFill>
                <a:latin typeface="Times New Roman" panose="02020603050405020304" pitchFamily="18" charset="0"/>
                <a:cs typeface="Times New Roman" panose="02020603050405020304" pitchFamily="18" charset="0"/>
              </a:rPr>
              <a:t> Each block contains a number of </a:t>
            </a:r>
            <a:r>
              <a:rPr lang="en-GB" dirty="0" err="1">
                <a:solidFill>
                  <a:schemeClr val="tx1">
                    <a:lumMod val="95000"/>
                  </a:schemeClr>
                </a:solidFill>
                <a:latin typeface="Times New Roman" panose="02020603050405020304" pitchFamily="18" charset="0"/>
                <a:cs typeface="Times New Roman" panose="02020603050405020304" pitchFamily="18" charset="0"/>
              </a:rPr>
              <a:t>depthwise</a:t>
            </a:r>
            <a:r>
              <a:rPr lang="en-GB" dirty="0">
                <a:solidFill>
                  <a:schemeClr val="tx1">
                    <a:lumMod val="95000"/>
                  </a:schemeClr>
                </a:solidFill>
                <a:latin typeface="Times New Roman" panose="02020603050405020304" pitchFamily="18" charset="0"/>
                <a:cs typeface="Times New Roman" panose="02020603050405020304" pitchFamily="18" charset="0"/>
              </a:rPr>
              <a:t> separable convolutional layers, which are designed to perform spatial convolutions and channel-wise convolutions separately.</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4D47A88-2E83-E084-B20F-4D38510BD203}"/>
              </a:ext>
            </a:extLst>
          </p:cNvPr>
          <p:cNvPicPr>
            <a:picLocks noChangeAspect="1"/>
          </p:cNvPicPr>
          <p:nvPr/>
        </p:nvPicPr>
        <p:blipFill>
          <a:blip r:embed="rId2"/>
          <a:stretch>
            <a:fillRect/>
          </a:stretch>
        </p:blipFill>
        <p:spPr>
          <a:xfrm>
            <a:off x="1247280" y="1113063"/>
            <a:ext cx="4711203"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259387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 name="Subtitle 2">
            <a:extLst>
              <a:ext uri="{FF2B5EF4-FFF2-40B4-BE49-F238E27FC236}">
                <a16:creationId xmlns:a16="http://schemas.microsoft.com/office/drawing/2014/main" id="{724A65DB-973B-ECDF-3BAA-8FB5019DBB1F}"/>
              </a:ext>
            </a:extLst>
          </p:cNvPr>
          <p:cNvSpPr>
            <a:spLocks noGrp="1"/>
          </p:cNvSpPr>
          <p:nvPr>
            <p:ph type="subTitle" idx="1"/>
          </p:nvPr>
        </p:nvSpPr>
        <p:spPr>
          <a:xfrm>
            <a:off x="4658139" y="857112"/>
            <a:ext cx="5978330" cy="5291440"/>
          </a:xfrm>
        </p:spPr>
        <p:txBody>
          <a:bodyPr>
            <a:noAutofit/>
          </a:bodyPr>
          <a:lstStyle/>
          <a:p>
            <a:pPr marL="285750" indent="-285750">
              <a:lnSpc>
                <a:spcPct val="150000"/>
              </a:lnSpc>
              <a:buFont typeface="Wingdings" panose="05000000000000000000" pitchFamily="2" charset="2"/>
              <a:buChar char="ü"/>
            </a:pPr>
            <a:r>
              <a:rPr lang="en-IN" b="0" i="0" dirty="0">
                <a:solidFill>
                  <a:schemeClr val="tx1"/>
                </a:solidFill>
                <a:effectLst/>
                <a:latin typeface="Times New Roman" panose="02020603050405020304" pitchFamily="18" charset="0"/>
                <a:cs typeface="Times New Roman" panose="02020603050405020304" pitchFamily="18" charset="0"/>
              </a:rPr>
              <a:t>VGG16 contains 16 layers.</a:t>
            </a:r>
            <a:r>
              <a:rPr lang="en-GB" b="0" i="0" dirty="0">
                <a:solidFill>
                  <a:schemeClr val="tx1"/>
                </a:solidFill>
                <a:effectLst/>
                <a:latin typeface="Times New Roman" panose="02020603050405020304" pitchFamily="18" charset="0"/>
                <a:cs typeface="Times New Roman" panose="02020603050405020304" pitchFamily="18" charset="0"/>
              </a:rPr>
              <a:t>  A series of VGGs are exactly the same in the last three fully connected layers. The overall structure includes 5 sets of convolutional layers, followed by a </a:t>
            </a:r>
            <a:r>
              <a:rPr lang="en-GB" b="0" i="0" dirty="0" err="1">
                <a:solidFill>
                  <a:schemeClr val="tx1"/>
                </a:solidFill>
                <a:effectLst/>
                <a:latin typeface="Times New Roman" panose="02020603050405020304" pitchFamily="18" charset="0"/>
                <a:cs typeface="Times New Roman" panose="02020603050405020304" pitchFamily="18" charset="0"/>
              </a:rPr>
              <a:t>MaxPool</a:t>
            </a:r>
            <a:endParaRPr lang="en-IN" b="0" i="0" dirty="0">
              <a:solidFill>
                <a:schemeClr val="tx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GB" b="0" dirty="0">
                <a:solidFill>
                  <a:schemeClr val="tx1"/>
                </a:solidFill>
                <a:effectLst/>
                <a:latin typeface="Times New Roman" panose="02020603050405020304" pitchFamily="18" charset="0"/>
                <a:cs typeface="Times New Roman" panose="02020603050405020304" pitchFamily="18" charset="0"/>
              </a:rPr>
              <a:t> In </a:t>
            </a:r>
            <a:r>
              <a:rPr lang="en-GB" b="0" dirty="0" err="1">
                <a:solidFill>
                  <a:schemeClr val="tx1"/>
                </a:solidFill>
                <a:effectLst/>
                <a:latin typeface="Times New Roman" panose="02020603050405020304" pitchFamily="18" charset="0"/>
                <a:cs typeface="Times New Roman" panose="02020603050405020304" pitchFamily="18" charset="0"/>
              </a:rPr>
              <a:t>VGGNet</a:t>
            </a:r>
            <a:r>
              <a:rPr lang="en-GB" b="0" dirty="0">
                <a:solidFill>
                  <a:schemeClr val="tx1"/>
                </a:solidFill>
                <a:effectLst/>
                <a:latin typeface="Times New Roman" panose="02020603050405020304" pitchFamily="18" charset="0"/>
                <a:cs typeface="Times New Roman" panose="02020603050405020304" pitchFamily="18" charset="0"/>
              </a:rPr>
              <a:t>, each convolution layer contains 2 to 4 convolution operations</a:t>
            </a:r>
            <a:r>
              <a:rPr lang="en-GB" b="0" i="1" dirty="0">
                <a:solidFill>
                  <a:schemeClr val="tx1"/>
                </a:solidFill>
                <a:effectLst/>
                <a:latin typeface="Times New Roman" panose="02020603050405020304" pitchFamily="18" charset="0"/>
                <a:cs typeface="Times New Roman" panose="02020603050405020304" pitchFamily="18" charset="0"/>
              </a:rPr>
              <a:t>. </a:t>
            </a:r>
            <a:r>
              <a:rPr lang="en-GB" b="0" i="0" dirty="0">
                <a:solidFill>
                  <a:schemeClr val="tx1"/>
                </a:solidFill>
                <a:effectLst/>
                <a:latin typeface="Times New Roman" panose="02020603050405020304" pitchFamily="18" charset="0"/>
                <a:cs typeface="Times New Roman" panose="02020603050405020304" pitchFamily="18" charset="0"/>
              </a:rPr>
              <a:t>The most obvious improvement of </a:t>
            </a:r>
            <a:r>
              <a:rPr lang="en-GB" b="0" i="0" dirty="0" err="1">
                <a:solidFill>
                  <a:schemeClr val="tx1"/>
                </a:solidFill>
                <a:effectLst/>
                <a:latin typeface="Times New Roman" panose="02020603050405020304" pitchFamily="18" charset="0"/>
                <a:cs typeface="Times New Roman" panose="02020603050405020304" pitchFamily="18" charset="0"/>
              </a:rPr>
              <a:t>VGGNet</a:t>
            </a:r>
            <a:r>
              <a:rPr lang="en-GB" b="0" i="0" dirty="0">
                <a:solidFill>
                  <a:schemeClr val="tx1"/>
                </a:solidFill>
                <a:effectLst/>
                <a:latin typeface="Times New Roman" panose="02020603050405020304" pitchFamily="18" charset="0"/>
                <a:cs typeface="Times New Roman" panose="02020603050405020304" pitchFamily="18" charset="0"/>
              </a:rPr>
              <a:t> is to reduce the size of the convolution kernel and increase the number of convolution layers.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A7A2253F-992C-0A23-6A47-5D3323754EF4}"/>
              </a:ext>
            </a:extLst>
          </p:cNvPr>
          <p:cNvPicPr>
            <a:picLocks noChangeAspect="1"/>
          </p:cNvPicPr>
          <p:nvPr/>
        </p:nvPicPr>
        <p:blipFill>
          <a:blip r:embed="rId3"/>
          <a:stretch>
            <a:fillRect/>
          </a:stretch>
        </p:blipFill>
        <p:spPr>
          <a:xfrm rot="5400000">
            <a:off x="132587" y="2436246"/>
            <a:ext cx="5774119" cy="1860697"/>
          </a:xfrm>
          <a:prstGeom prst="rect">
            <a:avLst/>
          </a:prstGeom>
        </p:spPr>
      </p:pic>
    </p:spTree>
    <p:extLst>
      <p:ext uri="{BB962C8B-B14F-4D97-AF65-F5344CB8AC3E}">
        <p14:creationId xmlns:p14="http://schemas.microsoft.com/office/powerpoint/2010/main" val="24236637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4BDD-2B58-63FB-FAAC-A388FB6929CA}"/>
              </a:ext>
            </a:extLst>
          </p:cNvPr>
          <p:cNvSpPr>
            <a:spLocks noGrp="1"/>
          </p:cNvSpPr>
          <p:nvPr>
            <p:ph type="ctrTitle"/>
          </p:nvPr>
        </p:nvSpPr>
        <p:spPr>
          <a:xfrm>
            <a:off x="1154955" y="877078"/>
            <a:ext cx="8825658" cy="1063689"/>
          </a:xfrm>
        </p:spPr>
        <p:txBody>
          <a:bodyPr/>
          <a:lstStyle/>
          <a:p>
            <a:r>
              <a:rPr lang="en-GB" sz="4800" dirty="0">
                <a:latin typeface="Times New Roman" panose="02020603050405020304" pitchFamily="18" charset="0"/>
                <a:cs typeface="Times New Roman" panose="02020603050405020304" pitchFamily="18" charset="0"/>
              </a:rPr>
              <a:t>MODULE DETAILS</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8A690E-DABD-5FA6-D6B3-7CD31A48A1D7}"/>
              </a:ext>
            </a:extLst>
          </p:cNvPr>
          <p:cNvSpPr>
            <a:spLocks noGrp="1"/>
          </p:cNvSpPr>
          <p:nvPr>
            <p:ph type="subTitle" idx="1"/>
          </p:nvPr>
        </p:nvSpPr>
        <p:spPr>
          <a:xfrm>
            <a:off x="1220270" y="2062065"/>
            <a:ext cx="8825658" cy="3769223"/>
          </a:xfrm>
        </p:spPr>
        <p:txBody>
          <a:bodyPr>
            <a:normAutofit/>
          </a:bodyPr>
          <a:lstStyle/>
          <a:p>
            <a:pPr marL="285750" indent="-285750">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DL  Model  </a:t>
            </a:r>
          </a:p>
          <a:p>
            <a:pPr marL="285750" indent="-285750">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module 1:XCEPTION CNN</a:t>
            </a:r>
          </a:p>
          <a:p>
            <a:pPr marL="285750" indent="-285750">
              <a:buFont typeface="Wingdings" panose="05000000000000000000" pitchFamily="2" charset="2"/>
              <a:buChar char="ü"/>
            </a:pPr>
            <a:r>
              <a:rPr lang="en-GB" dirty="0">
                <a:solidFill>
                  <a:schemeClr val="bg1">
                    <a:lumMod val="95000"/>
                  </a:schemeClr>
                </a:solidFill>
                <a:latin typeface="Times New Roman" panose="02020603050405020304" pitchFamily="18" charset="0"/>
                <a:cs typeface="Times New Roman" panose="02020603050405020304" pitchFamily="18" charset="0"/>
              </a:rPr>
              <a:t>MODULE 2:VGG -16</a:t>
            </a:r>
          </a:p>
          <a:p>
            <a:pPr marL="285750" indent="-285750">
              <a:buFont typeface="Wingdings" panose="05000000000000000000" pitchFamily="2" charset="2"/>
              <a:buChar char="ü"/>
            </a:pPr>
            <a:r>
              <a:rPr lang="en-IN" dirty="0">
                <a:solidFill>
                  <a:schemeClr val="bg1">
                    <a:lumMod val="95000"/>
                  </a:schemeClr>
                </a:solidFill>
                <a:latin typeface="Times New Roman" panose="02020603050405020304" pitchFamily="18" charset="0"/>
                <a:cs typeface="Times New Roman" panose="02020603050405020304" pitchFamily="18" charset="0"/>
              </a:rPr>
              <a:t>MODULE 3:Performance  Analysis</a:t>
            </a:r>
          </a:p>
          <a:p>
            <a:pPr marL="285750" indent="-285750">
              <a:buFont typeface="Wingdings" panose="05000000000000000000" pitchFamily="2" charset="2"/>
              <a:buChar char="ü"/>
            </a:pPr>
            <a:r>
              <a:rPr lang="en-IN" dirty="0">
                <a:solidFill>
                  <a:schemeClr val="bg1">
                    <a:lumMod val="95000"/>
                  </a:schemeClr>
                </a:solidFill>
                <a:latin typeface="Times New Roman" panose="02020603050405020304" pitchFamily="18" charset="0"/>
                <a:cs typeface="Times New Roman" panose="02020603050405020304" pitchFamily="18" charset="0"/>
              </a:rPr>
              <a:t>MODULE 4:FLASK  APPLICATION  BUILDING </a:t>
            </a:r>
          </a:p>
          <a:p>
            <a:pPr marL="285750" indent="-285750">
              <a:buFont typeface="Wingdings" panose="05000000000000000000" pitchFamily="2" charset="2"/>
              <a:buChar char="ü"/>
            </a:pPr>
            <a:endParaRPr lang="en-IN" dirty="0">
              <a:solidFill>
                <a:schemeClr val="bg1">
                  <a:lumMod val="95000"/>
                </a:schemeClr>
              </a:solidFill>
              <a:latin typeface="Times New Roman" panose="02020603050405020304" pitchFamily="18" charset="0"/>
              <a:cs typeface="Times New Roman" panose="02020603050405020304" pitchFamily="18" charset="0"/>
            </a:endParaRPr>
          </a:p>
          <a:p>
            <a:endParaRPr lang="en-IN" dirty="0"/>
          </a:p>
        </p:txBody>
      </p:sp>
      <p:pic>
        <p:nvPicPr>
          <p:cNvPr id="5" name="Picture 4" descr="A picture containing text&#10;&#10;Description automatically generated">
            <a:extLst>
              <a:ext uri="{FF2B5EF4-FFF2-40B4-BE49-F238E27FC236}">
                <a16:creationId xmlns:a16="http://schemas.microsoft.com/office/drawing/2014/main" id="{69EB9E50-D0CF-2D2C-CF1F-271B8DC8DAFA}"/>
              </a:ext>
            </a:extLst>
          </p:cNvPr>
          <p:cNvPicPr>
            <a:picLocks noChangeAspect="1"/>
          </p:cNvPicPr>
          <p:nvPr/>
        </p:nvPicPr>
        <p:blipFill>
          <a:blip r:embed="rId2"/>
          <a:stretch>
            <a:fillRect/>
          </a:stretch>
        </p:blipFill>
        <p:spPr>
          <a:xfrm>
            <a:off x="7489215" y="2062065"/>
            <a:ext cx="3232572" cy="3355848"/>
          </a:xfrm>
          <a:prstGeom prst="rect">
            <a:avLst/>
          </a:prstGeom>
        </p:spPr>
      </p:pic>
    </p:spTree>
    <p:extLst>
      <p:ext uri="{BB962C8B-B14F-4D97-AF65-F5344CB8AC3E}">
        <p14:creationId xmlns:p14="http://schemas.microsoft.com/office/powerpoint/2010/main" val="117946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E49B3B7449DF4F9687DCDB8C74FB45" ma:contentTypeVersion="7" ma:contentTypeDescription="Create a new document." ma:contentTypeScope="" ma:versionID="660a74cb609222b8ad4ae87de025cb96">
  <xsd:schema xmlns:xsd="http://www.w3.org/2001/XMLSchema" xmlns:xs="http://www.w3.org/2001/XMLSchema" xmlns:p="http://schemas.microsoft.com/office/2006/metadata/properties" xmlns:ns3="c54d036e-114a-4a08-9645-679dd6087045" xmlns:ns4="3f236773-3fe1-4cbe-bab6-d855521fbdc8" targetNamespace="http://schemas.microsoft.com/office/2006/metadata/properties" ma:root="true" ma:fieldsID="45605a93c543f5672f69411e0bfba7f6" ns3:_="" ns4:_="">
    <xsd:import namespace="c54d036e-114a-4a08-9645-679dd6087045"/>
    <xsd:import namespace="3f236773-3fe1-4cbe-bab6-d855521fbdc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d036e-114a-4a08-9645-679dd6087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236773-3fe1-4cbe-bab6-d855521fbdc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E958B7-0A42-40BF-94E1-FD2454908D6D}">
  <ds:schemaRef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2006/documentManagement/types"/>
    <ds:schemaRef ds:uri="3f236773-3fe1-4cbe-bab6-d855521fbdc8"/>
    <ds:schemaRef ds:uri="http://purl.org/dc/dcmitype/"/>
    <ds:schemaRef ds:uri="http://schemas.microsoft.com/office/infopath/2007/PartnerControls"/>
    <ds:schemaRef ds:uri="c54d036e-114a-4a08-9645-679dd6087045"/>
    <ds:schemaRef ds:uri="http://purl.org/dc/terms/"/>
  </ds:schemaRefs>
</ds:datastoreItem>
</file>

<file path=customXml/itemProps2.xml><?xml version="1.0" encoding="utf-8"?>
<ds:datastoreItem xmlns:ds="http://schemas.openxmlformats.org/officeDocument/2006/customXml" ds:itemID="{B6AC0EB4-A827-4BB0-8D9A-ACB5746EACD5}">
  <ds:schemaRefs>
    <ds:schemaRef ds:uri="http://schemas.microsoft.com/sharepoint/v3/contenttype/forms"/>
  </ds:schemaRefs>
</ds:datastoreItem>
</file>

<file path=customXml/itemProps3.xml><?xml version="1.0" encoding="utf-8"?>
<ds:datastoreItem xmlns:ds="http://schemas.openxmlformats.org/officeDocument/2006/customXml" ds:itemID="{85363834-CC5C-49BF-8965-80D74DF3BA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d036e-114a-4a08-9645-679dd6087045"/>
    <ds:schemaRef ds:uri="3f236773-3fe1-4cbe-bab6-d855521fbd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{2A9E7DD7-48BD-4906-8353-9857EF753120}tf02900722</Template>
  <TotalTime>20973</TotalTime>
  <Words>1036</Words>
  <Application>Microsoft Office PowerPoint</Application>
  <PresentationFormat>Widescreen</PresentationFormat>
  <Paragraphs>78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 Boardroom</vt:lpstr>
      <vt:lpstr>EFFICIENCY IDENTIFICATION OF DEEP LEARNING ALGORITHMS USING FUNDUS IMAGE FOR DIABETIC RETINOPATHY</vt:lpstr>
      <vt:lpstr>CONTENTS</vt:lpstr>
      <vt:lpstr>ABSTRACT</vt:lpstr>
      <vt:lpstr>OBJECTIVE</vt:lpstr>
      <vt:lpstr>PROPOSED SYSTEM</vt:lpstr>
      <vt:lpstr>ARCHITECTURE DIAGRAM</vt:lpstr>
      <vt:lpstr>PowerPoint Presentation</vt:lpstr>
      <vt:lpstr>PowerPoint Presentation</vt:lpstr>
      <vt:lpstr>MODULE DETAILS</vt:lpstr>
      <vt:lpstr>DEEP LEARNING MODEL</vt:lpstr>
      <vt:lpstr>MODULE 1: XCEPTION CNN</vt:lpstr>
      <vt:lpstr>MODULE 2: VGG-16</vt:lpstr>
      <vt:lpstr>MODULE 3:PERFORMANCE             ANALYSIS </vt:lpstr>
      <vt:lpstr>MODULE 4: FLASK</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Crop Recommendation System</dc:title>
  <dc:creator>Arunkumaar Saravanabhavan</dc:creator>
  <cp:lastModifiedBy>ANITHA LAKSHIMI S</cp:lastModifiedBy>
  <cp:revision>26</cp:revision>
  <dcterms:created xsi:type="dcterms:W3CDTF">2022-09-21T09:41:22Z</dcterms:created>
  <dcterms:modified xsi:type="dcterms:W3CDTF">2023-04-25T15:40:18Z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0x010100BEE49B3B7449DF4F9687DCDB8C74FB45</vt:lpwstr>
  </property>
</Properties>
</file>