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75" r:id="rId4"/>
    <p:sldId id="276" r:id="rId5"/>
    <p:sldId id="264" r:id="rId6"/>
    <p:sldId id="265" r:id="rId7"/>
    <p:sldId id="266" r:id="rId8"/>
    <p:sldId id="267" r:id="rId9"/>
    <p:sldId id="268" r:id="rId10"/>
    <p:sldId id="269" r:id="rId11"/>
    <p:sldId id="270" r:id="rId12"/>
    <p:sldId id="277" r:id="rId13"/>
    <p:sldId id="278" r:id="rId14"/>
    <p:sldId id="279" r:id="rId15"/>
    <p:sldId id="281" r:id="rId16"/>
    <p:sldId id="282" r:id="rId17"/>
    <p:sldId id="283" r:id="rId18"/>
    <p:sldId id="284" r:id="rId19"/>
    <p:sldId id="288" r:id="rId20"/>
    <p:sldId id="285" r:id="rId21"/>
    <p:sldId id="286" r:id="rId22"/>
    <p:sldId id="287" r:id="rId23"/>
    <p:sldId id="273" r:id="rId24"/>
    <p:sldId id="274"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5" autoAdjust="0"/>
    <p:restoredTop sz="94660"/>
  </p:normalViewPr>
  <p:slideViewPr>
    <p:cSldViewPr snapToGrid="0">
      <p:cViewPr varScale="1">
        <p:scale>
          <a:sx n="81" d="100"/>
          <a:sy n="81"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kumaar Saravanabhavan" userId="3085b25fa50d5c99" providerId="LiveId" clId="{29EE1285-EBF3-4887-9CD2-965A0371F7EC}"/>
    <pc:docChg chg="undo custSel delSld modSld">
      <pc:chgData name="Arunkumaar Saravanabhavan" userId="3085b25fa50d5c99" providerId="LiveId" clId="{29EE1285-EBF3-4887-9CD2-965A0371F7EC}" dt="2022-12-14T04:38:29.179" v="51" actId="20577"/>
      <pc:docMkLst>
        <pc:docMk/>
      </pc:docMkLst>
      <pc:sldChg chg="modSp mod">
        <pc:chgData name="Arunkumaar Saravanabhavan" userId="3085b25fa50d5c99" providerId="LiveId" clId="{29EE1285-EBF3-4887-9CD2-965A0371F7EC}" dt="2022-12-14T04:31:55.626" v="15" actId="20577"/>
        <pc:sldMkLst>
          <pc:docMk/>
          <pc:sldMk cId="2361337599" sldId="265"/>
        </pc:sldMkLst>
        <pc:spChg chg="mod">
          <ac:chgData name="Arunkumaar Saravanabhavan" userId="3085b25fa50d5c99" providerId="LiveId" clId="{29EE1285-EBF3-4887-9CD2-965A0371F7EC}" dt="2022-12-14T04:31:55.626" v="15" actId="20577"/>
          <ac:spMkLst>
            <pc:docMk/>
            <pc:sldMk cId="2361337599" sldId="265"/>
            <ac:spMk id="3" creationId="{D83B9008-4311-A041-0FE3-B5EE0ECE622B}"/>
          </ac:spMkLst>
        </pc:spChg>
      </pc:sldChg>
      <pc:sldChg chg="modSp mod">
        <pc:chgData name="Arunkumaar Saravanabhavan" userId="3085b25fa50d5c99" providerId="LiveId" clId="{29EE1285-EBF3-4887-9CD2-965A0371F7EC}" dt="2022-12-14T04:38:29.179" v="51" actId="20577"/>
        <pc:sldMkLst>
          <pc:docMk/>
          <pc:sldMk cId="3597970469" sldId="268"/>
        </pc:sldMkLst>
        <pc:spChg chg="mod">
          <ac:chgData name="Arunkumaar Saravanabhavan" userId="3085b25fa50d5c99" providerId="LiveId" clId="{29EE1285-EBF3-4887-9CD2-965A0371F7EC}" dt="2022-12-14T04:38:29.179" v="51" actId="20577"/>
          <ac:spMkLst>
            <pc:docMk/>
            <pc:sldMk cId="3597970469" sldId="268"/>
            <ac:spMk id="3" creationId="{9B661183-A8D3-B0CB-4B86-270030ECF314}"/>
          </ac:spMkLst>
        </pc:spChg>
      </pc:sldChg>
      <pc:sldChg chg="modSp mod">
        <pc:chgData name="Arunkumaar Saravanabhavan" userId="3085b25fa50d5c99" providerId="LiveId" clId="{29EE1285-EBF3-4887-9CD2-965A0371F7EC}" dt="2022-12-14T04:35:36.045" v="29" actId="20577"/>
        <pc:sldMkLst>
          <pc:docMk/>
          <pc:sldMk cId="885414045" sldId="275"/>
        </pc:sldMkLst>
        <pc:spChg chg="mod">
          <ac:chgData name="Arunkumaar Saravanabhavan" userId="3085b25fa50d5c99" providerId="LiveId" clId="{29EE1285-EBF3-4887-9CD2-965A0371F7EC}" dt="2022-12-14T04:35:36.045" v="29" actId="20577"/>
          <ac:spMkLst>
            <pc:docMk/>
            <pc:sldMk cId="885414045" sldId="275"/>
            <ac:spMk id="3" creationId="{EF257C3B-86B8-CF48-5836-D1F005F8B94C}"/>
          </ac:spMkLst>
        </pc:spChg>
      </pc:sldChg>
      <pc:sldChg chg="del">
        <pc:chgData name="Arunkumaar Saravanabhavan" userId="3085b25fa50d5c99" providerId="LiveId" clId="{29EE1285-EBF3-4887-9CD2-965A0371F7EC}" dt="2022-12-14T04:30:24.678" v="1" actId="2696"/>
        <pc:sldMkLst>
          <pc:docMk/>
          <pc:sldMk cId="216858373" sldId="280"/>
        </pc:sldMkLst>
      </pc:sldChg>
      <pc:sldChg chg="del">
        <pc:chgData name="Arunkumaar Saravanabhavan" userId="3085b25fa50d5c99" providerId="LiveId" clId="{29EE1285-EBF3-4887-9CD2-965A0371F7EC}" dt="2022-12-14T04:30:21.398" v="0" actId="2696"/>
        <pc:sldMkLst>
          <pc:docMk/>
          <pc:sldMk cId="1652197984" sldId="289"/>
        </pc:sldMkLst>
      </pc:sldChg>
      <pc:sldChg chg="del">
        <pc:chgData name="Arunkumaar Saravanabhavan" userId="3085b25fa50d5c99" providerId="LiveId" clId="{29EE1285-EBF3-4887-9CD2-965A0371F7EC}" dt="2022-12-14T04:30:28.383" v="2" actId="2696"/>
        <pc:sldMkLst>
          <pc:docMk/>
          <pc:sldMk cId="1877094693" sldId="290"/>
        </pc:sldMkLst>
      </pc:sldChg>
      <pc:sldChg chg="del">
        <pc:chgData name="Arunkumaar Saravanabhavan" userId="3085b25fa50d5c99" providerId="LiveId" clId="{29EE1285-EBF3-4887-9CD2-965A0371F7EC}" dt="2022-12-14T04:30:35.482" v="3" actId="2696"/>
        <pc:sldMkLst>
          <pc:docMk/>
          <pc:sldMk cId="1878754438" sldId="291"/>
        </pc:sldMkLst>
      </pc:sldChg>
      <pc:sldChg chg="del">
        <pc:chgData name="Arunkumaar Saravanabhavan" userId="3085b25fa50d5c99" providerId="LiveId" clId="{29EE1285-EBF3-4887-9CD2-965A0371F7EC}" dt="2022-12-14T04:30:41.832" v="4" actId="2696"/>
        <pc:sldMkLst>
          <pc:docMk/>
          <pc:sldMk cId="993025081" sldId="292"/>
        </pc:sldMkLst>
      </pc:sldChg>
      <pc:sldChg chg="del">
        <pc:chgData name="Arunkumaar Saravanabhavan" userId="3085b25fa50d5c99" providerId="LiveId" clId="{29EE1285-EBF3-4887-9CD2-965A0371F7EC}" dt="2022-12-14T04:30:44.698" v="5" actId="2696"/>
        <pc:sldMkLst>
          <pc:docMk/>
          <pc:sldMk cId="962890919" sldId="293"/>
        </pc:sldMkLst>
      </pc:sldChg>
      <pc:sldChg chg="del">
        <pc:chgData name="Arunkumaar Saravanabhavan" userId="3085b25fa50d5c99" providerId="LiveId" clId="{29EE1285-EBF3-4887-9CD2-965A0371F7EC}" dt="2022-12-14T04:30:48.184" v="6" actId="2696"/>
        <pc:sldMkLst>
          <pc:docMk/>
          <pc:sldMk cId="2150529063" sldId="294"/>
        </pc:sldMkLst>
      </pc:sldChg>
      <pc:sldChg chg="del">
        <pc:chgData name="Arunkumaar Saravanabhavan" userId="3085b25fa50d5c99" providerId="LiveId" clId="{29EE1285-EBF3-4887-9CD2-965A0371F7EC}" dt="2022-12-14T04:30:51.083" v="7" actId="2696"/>
        <pc:sldMkLst>
          <pc:docMk/>
          <pc:sldMk cId="909638786" sldId="295"/>
        </pc:sldMkLst>
      </pc:sldChg>
      <pc:sldChg chg="del">
        <pc:chgData name="Arunkumaar Saravanabhavan" userId="3085b25fa50d5c99" providerId="LiveId" clId="{29EE1285-EBF3-4887-9CD2-965A0371F7EC}" dt="2022-12-14T04:30:54.546" v="8" actId="2696"/>
        <pc:sldMkLst>
          <pc:docMk/>
          <pc:sldMk cId="3501446336" sldId="296"/>
        </pc:sldMkLst>
      </pc:sldChg>
      <pc:sldChg chg="del">
        <pc:chgData name="Arunkumaar Saravanabhavan" userId="3085b25fa50d5c99" providerId="LiveId" clId="{29EE1285-EBF3-4887-9CD2-965A0371F7EC}" dt="2022-12-14T04:30:57.780" v="9" actId="2696"/>
        <pc:sldMkLst>
          <pc:docMk/>
          <pc:sldMk cId="2925863239" sldId="297"/>
        </pc:sldMkLst>
      </pc:sldChg>
      <pc:sldChg chg="del">
        <pc:chgData name="Arunkumaar Saravanabhavan" userId="3085b25fa50d5c99" providerId="LiveId" clId="{29EE1285-EBF3-4887-9CD2-965A0371F7EC}" dt="2022-12-14T04:31:01.177" v="10" actId="2696"/>
        <pc:sldMkLst>
          <pc:docMk/>
          <pc:sldMk cId="1715182400" sldId="298"/>
        </pc:sldMkLst>
      </pc:sldChg>
      <pc:sldChg chg="del">
        <pc:chgData name="Arunkumaar Saravanabhavan" userId="3085b25fa50d5c99" providerId="LiveId" clId="{29EE1285-EBF3-4887-9CD2-965A0371F7EC}" dt="2022-12-14T04:31:04.248" v="11" actId="2696"/>
        <pc:sldMkLst>
          <pc:docMk/>
          <pc:sldMk cId="2838704156" sldId="299"/>
        </pc:sldMkLst>
      </pc:sldChg>
      <pc:sldChg chg="del">
        <pc:chgData name="Arunkumaar Saravanabhavan" userId="3085b25fa50d5c99" providerId="LiveId" clId="{29EE1285-EBF3-4887-9CD2-965A0371F7EC}" dt="2022-12-14T04:31:07.735" v="12" actId="2696"/>
        <pc:sldMkLst>
          <pc:docMk/>
          <pc:sldMk cId="1952763055" sldId="300"/>
        </pc:sldMkLst>
      </pc:sldChg>
      <pc:sldChg chg="del">
        <pc:chgData name="Arunkumaar Saravanabhavan" userId="3085b25fa50d5c99" providerId="LiveId" clId="{29EE1285-EBF3-4887-9CD2-965A0371F7EC}" dt="2022-12-14T04:31:10.719" v="13" actId="2696"/>
        <pc:sldMkLst>
          <pc:docMk/>
          <pc:sldMk cId="960216736" sldId="301"/>
        </pc:sldMkLst>
      </pc:sldChg>
      <pc:sldChg chg="del">
        <pc:chgData name="Arunkumaar Saravanabhavan" userId="3085b25fa50d5c99" providerId="LiveId" clId="{29EE1285-EBF3-4887-9CD2-965A0371F7EC}" dt="2022-12-14T04:31:13.891" v="14" actId="2696"/>
        <pc:sldMkLst>
          <pc:docMk/>
          <pc:sldMk cId="3498469060" sldId="30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ype_1_diabetes" TargetMode="External"/><Relationship Id="rId2" Type="http://schemas.openxmlformats.org/officeDocument/2006/relationships/hyperlink" Target="https://en.wikipedia.org/wiki/Retina" TargetMode="External"/><Relationship Id="rId1" Type="http://schemas.openxmlformats.org/officeDocument/2006/relationships/slideLayout" Target="../slideLayouts/slideLayout1.xml"/><Relationship Id="rId4" Type="http://schemas.openxmlformats.org/officeDocument/2006/relationships/hyperlink" Target="https://en.wikipedia.org/wiki/Type_2_diabe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8F87-FA0E-BC75-B21F-16677F645B5E}"/>
              </a:ext>
            </a:extLst>
          </p:cNvPr>
          <p:cNvSpPr>
            <a:spLocks noGrp="1"/>
          </p:cNvSpPr>
          <p:nvPr>
            <p:ph type="ctrTitle"/>
          </p:nvPr>
        </p:nvSpPr>
        <p:spPr>
          <a:xfrm>
            <a:off x="1145990" y="1207962"/>
            <a:ext cx="8825658" cy="2677648"/>
          </a:xfrm>
        </p:spPr>
        <p:txBody>
          <a:bodyPr/>
          <a:lstStyle/>
          <a:p>
            <a:r>
              <a:rPr lang="en-IN" dirty="0">
                <a:latin typeface="Times New Roman" panose="02020603050405020304" pitchFamily="18" charset="0"/>
                <a:cs typeface="Times New Roman" panose="02020603050405020304" pitchFamily="18" charset="0"/>
              </a:rPr>
              <a:t>IMAGE ANALYSIS FOR EARLY DETECTION OF DIABETIC RETINOPATHY</a:t>
            </a:r>
          </a:p>
        </p:txBody>
      </p:sp>
      <p:sp>
        <p:nvSpPr>
          <p:cNvPr id="3" name="Subtitle 2">
            <a:extLst>
              <a:ext uri="{FF2B5EF4-FFF2-40B4-BE49-F238E27FC236}">
                <a16:creationId xmlns:a16="http://schemas.microsoft.com/office/drawing/2014/main" id="{D322AF87-99A1-BE4E-7A5D-5545BF217F8B}"/>
              </a:ext>
            </a:extLst>
          </p:cNvPr>
          <p:cNvSpPr>
            <a:spLocks noGrp="1"/>
          </p:cNvSpPr>
          <p:nvPr>
            <p:ph type="subTitle" idx="1"/>
          </p:nvPr>
        </p:nvSpPr>
        <p:spPr>
          <a:xfrm>
            <a:off x="2267277" y="4203637"/>
            <a:ext cx="11708699" cy="2546786"/>
          </a:xfrm>
        </p:spPr>
        <p:txBody>
          <a:bodyPr>
            <a:normAutofit fontScale="85000" lnSpcReduction="20000"/>
          </a:bodyPr>
          <a:lstStyle/>
          <a:p>
            <a:r>
              <a:rPr lang="en-IN" dirty="0"/>
              <a:t>												</a:t>
            </a:r>
            <a:r>
              <a:rPr lang="en-IN" dirty="0">
                <a:solidFill>
                  <a:schemeClr val="bg1">
                    <a:lumMod val="95000"/>
                  </a:schemeClr>
                </a:solidFill>
                <a:latin typeface="Times New Roman" panose="02020603050405020304" pitchFamily="18" charset="0"/>
                <a:cs typeface="Times New Roman" panose="02020603050405020304" pitchFamily="18" charset="0"/>
              </a:rPr>
              <a:t>by,</a:t>
            </a:r>
          </a:p>
          <a:p>
            <a:r>
              <a:rPr lang="en-IN" dirty="0">
                <a:solidFill>
                  <a:schemeClr val="bg1">
                    <a:lumMod val="95000"/>
                  </a:schemeClr>
                </a:solidFill>
                <a:latin typeface="Times New Roman" panose="02020603050405020304" pitchFamily="18" charset="0"/>
                <a:cs typeface="Times New Roman" panose="02020603050405020304" pitchFamily="18" charset="0"/>
              </a:rPr>
              <a:t>													Arunkumaar t s</a:t>
            </a:r>
          </a:p>
          <a:p>
            <a:r>
              <a:rPr lang="en-IN" dirty="0">
                <a:solidFill>
                  <a:schemeClr val="bg1">
                    <a:lumMod val="95000"/>
                  </a:schemeClr>
                </a:solidFill>
                <a:latin typeface="Times New Roman" panose="02020603050405020304" pitchFamily="18" charset="0"/>
                <a:cs typeface="Times New Roman" panose="02020603050405020304" pitchFamily="18" charset="0"/>
              </a:rPr>
              <a:t>													Aswin s</a:t>
            </a:r>
          </a:p>
          <a:p>
            <a:r>
              <a:rPr lang="en-IN" dirty="0">
                <a:solidFill>
                  <a:schemeClr val="bg1">
                    <a:lumMod val="95000"/>
                  </a:schemeClr>
                </a:solidFill>
                <a:latin typeface="Times New Roman" panose="02020603050405020304" pitchFamily="18" charset="0"/>
                <a:cs typeface="Times New Roman" panose="02020603050405020304" pitchFamily="18" charset="0"/>
              </a:rPr>
              <a:t>													</a:t>
            </a:r>
            <a:r>
              <a:rPr lang="en-IN" dirty="0" err="1">
                <a:solidFill>
                  <a:schemeClr val="bg1">
                    <a:lumMod val="95000"/>
                  </a:schemeClr>
                </a:solidFill>
                <a:latin typeface="Times New Roman" panose="02020603050405020304" pitchFamily="18" charset="0"/>
                <a:cs typeface="Times New Roman" panose="02020603050405020304" pitchFamily="18" charset="0"/>
              </a:rPr>
              <a:t>Anitha</a:t>
            </a:r>
            <a:r>
              <a:rPr lang="en-IN" dirty="0">
                <a:solidFill>
                  <a:schemeClr val="bg1">
                    <a:lumMod val="95000"/>
                  </a:schemeClr>
                </a:solidFill>
                <a:latin typeface="Times New Roman" panose="02020603050405020304" pitchFamily="18" charset="0"/>
                <a:cs typeface="Times New Roman" panose="02020603050405020304" pitchFamily="18" charset="0"/>
              </a:rPr>
              <a:t> Lakshmi s</a:t>
            </a:r>
          </a:p>
          <a:p>
            <a:r>
              <a:rPr lang="en-IN" dirty="0">
                <a:solidFill>
                  <a:schemeClr val="bg1">
                    <a:lumMod val="95000"/>
                  </a:schemeClr>
                </a:solidFill>
                <a:latin typeface="Times New Roman" panose="02020603050405020304" pitchFamily="18" charset="0"/>
                <a:cs typeface="Times New Roman" panose="02020603050405020304" pitchFamily="18" charset="0"/>
              </a:rPr>
              <a:t>													</a:t>
            </a:r>
            <a:r>
              <a:rPr lang="en-IN" dirty="0" err="1">
                <a:solidFill>
                  <a:schemeClr val="bg1">
                    <a:lumMod val="95000"/>
                  </a:schemeClr>
                </a:solidFill>
                <a:latin typeface="Times New Roman" panose="02020603050405020304" pitchFamily="18" charset="0"/>
                <a:cs typeface="Times New Roman" panose="02020603050405020304" pitchFamily="18" charset="0"/>
              </a:rPr>
              <a:t>Akshya</a:t>
            </a:r>
            <a:r>
              <a:rPr lang="en-IN" dirty="0">
                <a:solidFill>
                  <a:schemeClr val="bg1">
                    <a:lumMod val="95000"/>
                  </a:schemeClr>
                </a:solidFill>
                <a:latin typeface="Times New Roman" panose="02020603050405020304" pitchFamily="18" charset="0"/>
                <a:cs typeface="Times New Roman" panose="02020603050405020304" pitchFamily="18" charset="0"/>
              </a:rPr>
              <a:t> a n</a:t>
            </a:r>
          </a:p>
          <a:p>
            <a:r>
              <a:rPr lang="en-IN" dirty="0">
                <a:solidFill>
                  <a:schemeClr val="bg1">
                    <a:lumMod val="95000"/>
                  </a:schemeClr>
                </a:solidFill>
                <a:latin typeface="Times New Roman" panose="02020603050405020304" pitchFamily="18" charset="0"/>
                <a:cs typeface="Times New Roman" panose="02020603050405020304" pitchFamily="18" charset="0"/>
              </a:rPr>
              <a:t>													</a:t>
            </a:r>
            <a:r>
              <a:rPr lang="en-IN" dirty="0" err="1">
                <a:solidFill>
                  <a:schemeClr val="bg1">
                    <a:lumMod val="95000"/>
                  </a:schemeClr>
                </a:solidFill>
                <a:latin typeface="Times New Roman" panose="02020603050405020304" pitchFamily="18" charset="0"/>
                <a:cs typeface="Times New Roman" panose="02020603050405020304" pitchFamily="18" charset="0"/>
              </a:rPr>
              <a:t>Jaswanth</a:t>
            </a:r>
            <a:r>
              <a:rPr lang="en-IN" dirty="0">
                <a:solidFill>
                  <a:schemeClr val="bg1">
                    <a:lumMod val="95000"/>
                  </a:schemeClr>
                </a:solidFill>
                <a:latin typeface="Times New Roman" panose="02020603050405020304" pitchFamily="18" charset="0"/>
                <a:cs typeface="Times New Roman" panose="02020603050405020304" pitchFamily="18" charset="0"/>
              </a:rPr>
              <a:t> </a:t>
            </a:r>
            <a:r>
              <a:rPr lang="en-IN" dirty="0" err="1">
                <a:solidFill>
                  <a:schemeClr val="bg1">
                    <a:lumMod val="95000"/>
                  </a:schemeClr>
                </a:solidFill>
                <a:latin typeface="Times New Roman" panose="02020603050405020304" pitchFamily="18" charset="0"/>
                <a:cs typeface="Times New Roman" panose="02020603050405020304" pitchFamily="18" charset="0"/>
              </a:rPr>
              <a:t>kumar</a:t>
            </a:r>
            <a:r>
              <a:rPr lang="en-IN" dirty="0">
                <a:solidFill>
                  <a:schemeClr val="bg1">
                    <a:lumMod val="95000"/>
                  </a:schemeClr>
                </a:solidFill>
                <a:latin typeface="Times New Roman" panose="02020603050405020304" pitchFamily="18" charset="0"/>
                <a:cs typeface="Times New Roman" panose="02020603050405020304" pitchFamily="18" charset="0"/>
              </a:rPr>
              <a:t> n </a:t>
            </a:r>
          </a:p>
          <a:p>
            <a:r>
              <a:rPr lang="en-IN" dirty="0"/>
              <a:t>				</a:t>
            </a:r>
          </a:p>
          <a:p>
            <a:r>
              <a:rPr lang="en-IN" dirty="0"/>
              <a:t>						</a:t>
            </a:r>
          </a:p>
        </p:txBody>
      </p:sp>
    </p:spTree>
    <p:extLst>
      <p:ext uri="{BB962C8B-B14F-4D97-AF65-F5344CB8AC3E}">
        <p14:creationId xmlns:p14="http://schemas.microsoft.com/office/powerpoint/2010/main" val="319473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65BF-96D3-AAE9-7C75-50672D71BB4C}"/>
              </a:ext>
            </a:extLst>
          </p:cNvPr>
          <p:cNvSpPr>
            <a:spLocks noGrp="1"/>
          </p:cNvSpPr>
          <p:nvPr>
            <p:ph type="ctrTitle"/>
          </p:nvPr>
        </p:nvSpPr>
        <p:spPr>
          <a:xfrm>
            <a:off x="1154955" y="709126"/>
            <a:ext cx="8825658" cy="1455575"/>
          </a:xfrm>
        </p:spPr>
        <p:txBody>
          <a:bodyPr/>
          <a:lstStyle/>
          <a:p>
            <a:r>
              <a:rPr lang="en-GB" sz="4800" dirty="0">
                <a:latin typeface="Times New Roman" panose="02020603050405020304" pitchFamily="18" charset="0"/>
                <a:cs typeface="Times New Roman" panose="02020603050405020304" pitchFamily="18" charset="0"/>
              </a:rPr>
              <a:t>STAGES OF DIABETIC RETINOPATHY</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473391-23AE-9485-1A63-71268ADD15D8}"/>
              </a:ext>
            </a:extLst>
          </p:cNvPr>
          <p:cNvSpPr>
            <a:spLocks noGrp="1"/>
          </p:cNvSpPr>
          <p:nvPr>
            <p:ph type="subTitle" idx="1"/>
          </p:nvPr>
        </p:nvSpPr>
        <p:spPr>
          <a:xfrm>
            <a:off x="1154955" y="2341983"/>
            <a:ext cx="9976465" cy="3474098"/>
          </a:xfrm>
        </p:spPr>
        <p:txBody>
          <a:bodyPr>
            <a:noAutofit/>
          </a:bodyPr>
          <a:lstStyle/>
          <a:p>
            <a:pPr>
              <a:lnSpc>
                <a:spcPct val="150000"/>
              </a:lnSpc>
            </a:pPr>
            <a:r>
              <a:rPr lang="en-GB" dirty="0">
                <a:solidFill>
                  <a:schemeClr val="bg1">
                    <a:lumMod val="95000"/>
                  </a:schemeClr>
                </a:solidFill>
                <a:latin typeface="Times New Roman" panose="02020603050405020304" pitchFamily="18" charset="0"/>
                <a:cs typeface="Times New Roman" panose="02020603050405020304" pitchFamily="18" charset="0"/>
              </a:rPr>
              <a:t>We HAVE DIFFERENT STAGES OF DIABETIC RETINOPATHY:</a:t>
            </a:r>
          </a:p>
          <a:p>
            <a:pPr marL="285750" indent="-285750">
              <a:lnSpc>
                <a:spcPct val="150000"/>
              </a:lnSpc>
              <a:buFont typeface="Wingdings" panose="05000000000000000000" pitchFamily="2" charset="2"/>
              <a:buChar char="ü"/>
            </a:pPr>
            <a:r>
              <a:rPr lang="en-GB" b="1" i="0" dirty="0">
                <a:solidFill>
                  <a:schemeClr val="bg1">
                    <a:lumMod val="95000"/>
                  </a:schemeClr>
                </a:solidFill>
                <a:effectLst/>
                <a:latin typeface="Times New Roman" panose="02020603050405020304" pitchFamily="18" charset="0"/>
                <a:cs typeface="Times New Roman" panose="02020603050405020304" pitchFamily="18" charset="0"/>
              </a:rPr>
              <a:t>Mild  Nonproliferative  Retinopathy</a:t>
            </a:r>
            <a:endParaRPr lang="en-GB" b="0" i="0" dirty="0">
              <a:solidFill>
                <a:schemeClr val="bg1">
                  <a:lumMod val="95000"/>
                </a:schemeClr>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GB" b="1" i="0" dirty="0">
                <a:solidFill>
                  <a:schemeClr val="bg1">
                    <a:lumMod val="95000"/>
                  </a:schemeClr>
                </a:solidFill>
                <a:effectLst/>
                <a:latin typeface="Times New Roman" panose="02020603050405020304" pitchFamily="18" charset="0"/>
                <a:cs typeface="Times New Roman" panose="02020603050405020304" pitchFamily="18" charset="0"/>
              </a:rPr>
              <a:t>Moderate  Nonproliferative  Retinopathy</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ü"/>
            </a:pPr>
            <a:r>
              <a:rPr lang="en-GB" b="1" i="0" dirty="0">
                <a:solidFill>
                  <a:schemeClr val="bg1">
                    <a:lumMod val="95000"/>
                  </a:schemeClr>
                </a:solidFill>
                <a:effectLst/>
                <a:latin typeface="Times New Roman" panose="02020603050405020304" pitchFamily="18" charset="0"/>
                <a:cs typeface="Times New Roman" panose="02020603050405020304" pitchFamily="18" charset="0"/>
              </a:rPr>
              <a:t>Severe  Nonproliferative  Retinopathy</a:t>
            </a:r>
          </a:p>
          <a:p>
            <a:pPr marL="285750" indent="-285750">
              <a:lnSpc>
                <a:spcPct val="150000"/>
              </a:lnSpc>
              <a:buFont typeface="Wingdings" panose="05000000000000000000" pitchFamily="2" charset="2"/>
              <a:buChar char="ü"/>
            </a:pPr>
            <a:r>
              <a:rPr lang="en-GB" b="1" i="0" dirty="0">
                <a:solidFill>
                  <a:schemeClr val="bg1">
                    <a:lumMod val="95000"/>
                  </a:schemeClr>
                </a:solidFill>
                <a:effectLst/>
                <a:latin typeface="Times New Roman" panose="02020603050405020304" pitchFamily="18" charset="0"/>
                <a:cs typeface="Times New Roman" panose="02020603050405020304" pitchFamily="18" charset="0"/>
              </a:rPr>
              <a:t>Proliferative  Retinopathy</a:t>
            </a:r>
          </a:p>
          <a:p>
            <a:pPr marL="285750" indent="-285750">
              <a:lnSpc>
                <a:spcPct val="150000"/>
              </a:lnSpc>
              <a:buFont typeface="Wingdings" panose="05000000000000000000" pitchFamily="2" charset="2"/>
              <a:buChar char="ü"/>
            </a:pPr>
            <a:endParaRPr lang="en-GB" b="0" i="0" dirty="0">
              <a:solidFill>
                <a:schemeClr val="bg1">
                  <a:lumMod val="95000"/>
                </a:schemeClr>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endParaRPr lang="en-GB" b="0" i="0" dirty="0">
              <a:solidFill>
                <a:schemeClr val="bg1">
                  <a:lumMod val="95000"/>
                </a:schemeClr>
              </a:solidFill>
              <a:effectLst/>
              <a:latin typeface="Times New Roman" panose="02020603050405020304" pitchFamily="18" charset="0"/>
              <a:cs typeface="Times New Roman" panose="02020603050405020304" pitchFamily="18" charset="0"/>
            </a:endParaRPr>
          </a:p>
          <a:p>
            <a:pPr>
              <a:lnSpc>
                <a:spcPct val="150000"/>
              </a:lnSpc>
            </a:pPr>
            <a:br>
              <a:rPr lang="en-GB" b="0" i="0" dirty="0">
                <a:solidFill>
                  <a:schemeClr val="bg1">
                    <a:lumMod val="95000"/>
                  </a:schemeClr>
                </a:solidFill>
                <a:effectLst/>
                <a:latin typeface="Times New Roman" panose="02020603050405020304" pitchFamily="18" charset="0"/>
                <a:cs typeface="Times New Roman" panose="02020603050405020304" pitchFamily="18" charset="0"/>
              </a:rPr>
            </a:b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78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0A47B6-809B-12F4-F053-462F55E3FA0B}"/>
              </a:ext>
            </a:extLst>
          </p:cNvPr>
          <p:cNvSpPr txBox="1"/>
          <p:nvPr/>
        </p:nvSpPr>
        <p:spPr>
          <a:xfrm>
            <a:off x="1132391" y="2833926"/>
            <a:ext cx="5717444" cy="1508105"/>
          </a:xfrm>
          <a:prstGeom prst="rect">
            <a:avLst/>
          </a:prstGeom>
          <a:noFill/>
        </p:spPr>
        <p:txBody>
          <a:bodyPr wrap="square" rtlCol="0">
            <a:spAutoFit/>
          </a:bodyPr>
          <a:lstStyle/>
          <a:p>
            <a:r>
              <a:rPr lang="en-GB" dirty="0">
                <a:solidFill>
                  <a:schemeClr val="bg1">
                    <a:lumMod val="95000"/>
                  </a:schemeClr>
                </a:solidFill>
                <a:latin typeface="Times New Roman" panose="02020603050405020304" pitchFamily="18" charset="0"/>
                <a:cs typeface="Times New Roman" panose="02020603050405020304" pitchFamily="18" charset="0"/>
              </a:rPr>
              <a:t>THIS IS THE INITIAL STAGE OF THE DISEASE, REPRESENTED BY MICROANEURYSMS, FORMATION OF SMALL BALLOON-LIKE SWELLINGS INSIDE THE RETINA’S TINY BLOOD VESSELS</a:t>
            </a:r>
            <a:r>
              <a:rPr lang="en-GB" sz="2000" dirty="0">
                <a:solidFill>
                  <a:schemeClr val="bg1">
                    <a:lumMod val="95000"/>
                  </a:schemeClr>
                </a:solidFill>
                <a:latin typeface="Times New Roman" panose="02020603050405020304" pitchFamily="18" charset="0"/>
                <a:cs typeface="Times New Roman" panose="02020603050405020304" pitchFamily="18" charset="0"/>
              </a:rPr>
              <a:t>.</a:t>
            </a: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9" name="Picture 8" descr="A picture containing orange, dark&#10;&#10;Description automatically generated">
            <a:extLst>
              <a:ext uri="{FF2B5EF4-FFF2-40B4-BE49-F238E27FC236}">
                <a16:creationId xmlns:a16="http://schemas.microsoft.com/office/drawing/2014/main" id="{C86B404E-6284-9508-58F6-E9D5E2ADB998}"/>
              </a:ext>
            </a:extLst>
          </p:cNvPr>
          <p:cNvPicPr>
            <a:picLocks noChangeAspect="1"/>
          </p:cNvPicPr>
          <p:nvPr/>
        </p:nvPicPr>
        <p:blipFill>
          <a:blip r:embed="rId2"/>
          <a:stretch>
            <a:fillRect/>
          </a:stretch>
        </p:blipFill>
        <p:spPr>
          <a:xfrm>
            <a:off x="6849835" y="1772622"/>
            <a:ext cx="4679396" cy="3163272"/>
          </a:xfrm>
          <a:prstGeom prst="rect">
            <a:avLst/>
          </a:prstGeom>
        </p:spPr>
      </p:pic>
      <p:sp>
        <p:nvSpPr>
          <p:cNvPr id="10" name="Title 1">
            <a:extLst>
              <a:ext uri="{FF2B5EF4-FFF2-40B4-BE49-F238E27FC236}">
                <a16:creationId xmlns:a16="http://schemas.microsoft.com/office/drawing/2014/main" id="{23916B1C-7DE6-30FE-381E-190541192B13}"/>
              </a:ext>
            </a:extLst>
          </p:cNvPr>
          <p:cNvSpPr>
            <a:spLocks noGrp="1"/>
          </p:cNvSpPr>
          <p:nvPr>
            <p:ph type="ctrTitle"/>
          </p:nvPr>
        </p:nvSpPr>
        <p:spPr>
          <a:xfrm>
            <a:off x="1132391" y="821538"/>
            <a:ext cx="8825658" cy="1329612"/>
          </a:xfrm>
        </p:spPr>
        <p:txBody>
          <a:bodyPr/>
          <a:lstStyle/>
          <a:p>
            <a:r>
              <a:rPr lang="en-GB" sz="3600" dirty="0">
                <a:solidFill>
                  <a:schemeClr val="bg1">
                    <a:lumMod val="95000"/>
                  </a:schemeClr>
                </a:solidFill>
                <a:latin typeface="Times New Roman" panose="02020603050405020304" pitchFamily="18" charset="0"/>
                <a:cs typeface="Times New Roman" panose="02020603050405020304" pitchFamily="18" charset="0"/>
              </a:rPr>
              <a:t>MILD NONPROLIFERATIVE RETINOPATHY</a:t>
            </a:r>
            <a:endParaRPr lang="en-IN" sz="3600" dirty="0"/>
          </a:p>
        </p:txBody>
      </p:sp>
    </p:spTree>
    <p:extLst>
      <p:ext uri="{BB962C8B-B14F-4D97-AF65-F5344CB8AC3E}">
        <p14:creationId xmlns:p14="http://schemas.microsoft.com/office/powerpoint/2010/main" val="259689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604C22-F5F8-45FB-DC94-8E8F71160ADB}"/>
              </a:ext>
            </a:extLst>
          </p:cNvPr>
          <p:cNvSpPr txBox="1"/>
          <p:nvPr/>
        </p:nvSpPr>
        <p:spPr>
          <a:xfrm>
            <a:off x="1110343" y="2864498"/>
            <a:ext cx="5234474" cy="1477328"/>
          </a:xfrm>
          <a:prstGeom prst="rect">
            <a:avLst/>
          </a:prstGeom>
          <a:noFill/>
        </p:spPr>
        <p:txBody>
          <a:bodyPr wrap="square" rtlCol="0">
            <a:spAutoFit/>
          </a:bodyPr>
          <a:lstStyle/>
          <a:p>
            <a:r>
              <a:rPr lang="en-GB" dirty="0">
                <a:solidFill>
                  <a:schemeClr val="bg1">
                    <a:lumMod val="95000"/>
                  </a:schemeClr>
                </a:solidFill>
                <a:latin typeface="Times New Roman" panose="02020603050405020304" pitchFamily="18" charset="0"/>
                <a:cs typeface="Times New Roman" panose="02020603050405020304" pitchFamily="18" charset="0"/>
              </a:rPr>
              <a:t>IN THIS STAGE, THE BLOOD VESSELS NOURISHING THE RETINA ARE BLOCKED DUE TO A SIGNIFICANT INCREASE IN NUMBER AND SIZE OF THOSE BALLOON-LIKE SWELLINGS OR MICROANEURYSMS</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10" name="Picture 9" descr="A picture containing orange, bright, light&#10;&#10;Description automatically generated">
            <a:extLst>
              <a:ext uri="{FF2B5EF4-FFF2-40B4-BE49-F238E27FC236}">
                <a16:creationId xmlns:a16="http://schemas.microsoft.com/office/drawing/2014/main" id="{0CB7BAD8-811E-2C1E-4ABB-D8A6C5B4B215}"/>
              </a:ext>
            </a:extLst>
          </p:cNvPr>
          <p:cNvPicPr>
            <a:picLocks noChangeAspect="1"/>
          </p:cNvPicPr>
          <p:nvPr/>
        </p:nvPicPr>
        <p:blipFill>
          <a:blip r:embed="rId2"/>
          <a:stretch>
            <a:fillRect/>
          </a:stretch>
        </p:blipFill>
        <p:spPr>
          <a:xfrm>
            <a:off x="7678488" y="1968077"/>
            <a:ext cx="3095259" cy="3079783"/>
          </a:xfrm>
          <a:prstGeom prst="rect">
            <a:avLst/>
          </a:prstGeom>
        </p:spPr>
      </p:pic>
      <p:sp>
        <p:nvSpPr>
          <p:cNvPr id="11" name="Title 1">
            <a:extLst>
              <a:ext uri="{FF2B5EF4-FFF2-40B4-BE49-F238E27FC236}">
                <a16:creationId xmlns:a16="http://schemas.microsoft.com/office/drawing/2014/main" id="{F0AAB1A1-8508-C6D0-6934-9BA70D08AA79}"/>
              </a:ext>
            </a:extLst>
          </p:cNvPr>
          <p:cNvSpPr>
            <a:spLocks noGrp="1"/>
          </p:cNvSpPr>
          <p:nvPr>
            <p:ph type="ctrTitle"/>
          </p:nvPr>
        </p:nvSpPr>
        <p:spPr>
          <a:xfrm>
            <a:off x="1110343" y="867065"/>
            <a:ext cx="8825658" cy="1260421"/>
          </a:xfrm>
        </p:spPr>
        <p:txBody>
          <a:bodyPr/>
          <a:lstStyle/>
          <a:p>
            <a:r>
              <a:rPr lang="en-GB" sz="3600" dirty="0">
                <a:solidFill>
                  <a:schemeClr val="bg1">
                    <a:lumMod val="95000"/>
                  </a:schemeClr>
                </a:solidFill>
                <a:latin typeface="Times New Roman" panose="02020603050405020304" pitchFamily="18" charset="0"/>
                <a:cs typeface="Times New Roman" panose="02020603050405020304" pitchFamily="18" charset="0"/>
              </a:rPr>
              <a:t>MODERATE NONPROLIFERATIVE RETINOPATHY</a:t>
            </a:r>
            <a:endParaRPr lang="en-IN" sz="3600" dirty="0"/>
          </a:p>
        </p:txBody>
      </p:sp>
    </p:spTree>
    <p:extLst>
      <p:ext uri="{BB962C8B-B14F-4D97-AF65-F5344CB8AC3E}">
        <p14:creationId xmlns:p14="http://schemas.microsoft.com/office/powerpoint/2010/main" val="326030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71C1716-E8D2-4147-981E-7FD7371A3143}"/>
              </a:ext>
            </a:extLst>
          </p:cNvPr>
          <p:cNvPicPr>
            <a:picLocks noChangeAspect="1"/>
          </p:cNvPicPr>
          <p:nvPr/>
        </p:nvPicPr>
        <p:blipFill>
          <a:blip r:embed="rId2"/>
          <a:stretch>
            <a:fillRect/>
          </a:stretch>
        </p:blipFill>
        <p:spPr>
          <a:xfrm>
            <a:off x="7641771" y="2058309"/>
            <a:ext cx="3191070" cy="3060441"/>
          </a:xfrm>
          <a:prstGeom prst="rect">
            <a:avLst/>
          </a:prstGeom>
        </p:spPr>
      </p:pic>
      <p:sp>
        <p:nvSpPr>
          <p:cNvPr id="10" name="TextBox 9">
            <a:extLst>
              <a:ext uri="{FF2B5EF4-FFF2-40B4-BE49-F238E27FC236}">
                <a16:creationId xmlns:a16="http://schemas.microsoft.com/office/drawing/2014/main" id="{64AEA8BD-1AE5-32EC-FEBD-9DF667A2EC0C}"/>
              </a:ext>
            </a:extLst>
          </p:cNvPr>
          <p:cNvSpPr txBox="1"/>
          <p:nvPr/>
        </p:nvSpPr>
        <p:spPr>
          <a:xfrm>
            <a:off x="1178767" y="2775220"/>
            <a:ext cx="4851919" cy="1477328"/>
          </a:xfrm>
          <a:prstGeom prst="rect">
            <a:avLst/>
          </a:prstGeom>
          <a:noFill/>
        </p:spPr>
        <p:txBody>
          <a:bodyPr wrap="square" rtlCol="0">
            <a:spAutoFit/>
          </a:bodyPr>
          <a:lstStyle/>
          <a:p>
            <a:r>
              <a:rPr lang="en-GB" dirty="0">
                <a:solidFill>
                  <a:schemeClr val="bg1">
                    <a:lumMod val="95000"/>
                  </a:schemeClr>
                </a:solidFill>
                <a:latin typeface="Times New Roman" panose="02020603050405020304" pitchFamily="18" charset="0"/>
                <a:cs typeface="Times New Roman" panose="02020603050405020304" pitchFamily="18" charset="0"/>
              </a:rPr>
              <a:t>AT THIS STAGE, A CONSIDERABLE NUMBER OF BLOOD VESSELS ARE BLOCKED, WHICH LEADS TO DEPRIVATION OF BLOOD SUPPLY TO SEVERAL AREAS OF THE RETINA.</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2B96BE0-47A8-5059-A8FF-3AB6303602F0}"/>
              </a:ext>
            </a:extLst>
          </p:cNvPr>
          <p:cNvSpPr txBox="1"/>
          <p:nvPr/>
        </p:nvSpPr>
        <p:spPr>
          <a:xfrm>
            <a:off x="1079242" y="857980"/>
            <a:ext cx="7576456" cy="1200329"/>
          </a:xfrm>
          <a:prstGeom prst="rect">
            <a:avLst/>
          </a:prstGeom>
          <a:noFill/>
        </p:spPr>
        <p:txBody>
          <a:bodyPr wrap="square">
            <a:spAutoFit/>
          </a:bodyPr>
          <a:lstStyle/>
          <a:p>
            <a:r>
              <a:rPr lang="en-GB" sz="3600" i="0" dirty="0">
                <a:solidFill>
                  <a:schemeClr val="bg1">
                    <a:lumMod val="95000"/>
                  </a:schemeClr>
                </a:solidFill>
                <a:effectLst/>
                <a:latin typeface="Times New Roman" panose="02020603050405020304" pitchFamily="18" charset="0"/>
                <a:cs typeface="Times New Roman" panose="02020603050405020304" pitchFamily="18" charset="0"/>
              </a:rPr>
              <a:t>SEVERE  NONPROLIFERATIVE  RETINOPATHY</a:t>
            </a:r>
          </a:p>
        </p:txBody>
      </p:sp>
    </p:spTree>
    <p:extLst>
      <p:ext uri="{BB962C8B-B14F-4D97-AF65-F5344CB8AC3E}">
        <p14:creationId xmlns:p14="http://schemas.microsoft.com/office/powerpoint/2010/main" val="4415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4DC2-5292-4F05-42BE-6EEB9BF90352}"/>
              </a:ext>
            </a:extLst>
          </p:cNvPr>
          <p:cNvSpPr>
            <a:spLocks noGrp="1"/>
          </p:cNvSpPr>
          <p:nvPr>
            <p:ph type="ctrTitle"/>
          </p:nvPr>
        </p:nvSpPr>
        <p:spPr>
          <a:xfrm>
            <a:off x="1017037" y="877077"/>
            <a:ext cx="7399175" cy="942391"/>
          </a:xfrm>
        </p:spPr>
        <p:txBody>
          <a:bodyPr/>
          <a:lstStyle/>
          <a:p>
            <a:br>
              <a:rPr lang="en-GB" b="1" i="0" dirty="0">
                <a:solidFill>
                  <a:schemeClr val="bg1">
                    <a:lumMod val="95000"/>
                  </a:schemeClr>
                </a:solidFill>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CB67066B-C1ED-3A61-B633-210AF6433E71}"/>
              </a:ext>
            </a:extLst>
          </p:cNvPr>
          <p:cNvSpPr>
            <a:spLocks noGrp="1"/>
          </p:cNvSpPr>
          <p:nvPr>
            <p:ph type="subTitle" idx="1"/>
          </p:nvPr>
        </p:nvSpPr>
        <p:spPr>
          <a:xfrm>
            <a:off x="1154954" y="877077"/>
            <a:ext cx="7186613" cy="1194319"/>
          </a:xfrm>
        </p:spPr>
        <p:txBody>
          <a:bodyPr>
            <a:normAutofit/>
          </a:bodyPr>
          <a:lstStyle/>
          <a:p>
            <a:r>
              <a:rPr lang="en-GB" sz="3600" i="0" dirty="0">
                <a:solidFill>
                  <a:schemeClr val="bg1">
                    <a:lumMod val="95000"/>
                  </a:schemeClr>
                </a:solidFill>
                <a:effectLst/>
                <a:latin typeface="Times New Roman" panose="02020603050405020304" pitchFamily="18" charset="0"/>
                <a:cs typeface="Times New Roman" panose="02020603050405020304" pitchFamily="18" charset="0"/>
              </a:rPr>
              <a:t>Proliferative  DIABETIC Retinopathy</a:t>
            </a:r>
          </a:p>
          <a:p>
            <a:endParaRPr lang="en-IN" dirty="0"/>
          </a:p>
        </p:txBody>
      </p:sp>
      <p:pic>
        <p:nvPicPr>
          <p:cNvPr id="5" name="Picture 4">
            <a:extLst>
              <a:ext uri="{FF2B5EF4-FFF2-40B4-BE49-F238E27FC236}">
                <a16:creationId xmlns:a16="http://schemas.microsoft.com/office/drawing/2014/main" id="{C75AAC78-5D08-8595-5D7C-EE7DEBB378CA}"/>
              </a:ext>
            </a:extLst>
          </p:cNvPr>
          <p:cNvPicPr>
            <a:picLocks noChangeAspect="1"/>
          </p:cNvPicPr>
          <p:nvPr/>
        </p:nvPicPr>
        <p:blipFill>
          <a:blip r:embed="rId2"/>
          <a:stretch>
            <a:fillRect/>
          </a:stretch>
        </p:blipFill>
        <p:spPr>
          <a:xfrm>
            <a:off x="7445829" y="2000346"/>
            <a:ext cx="3321697" cy="2857307"/>
          </a:xfrm>
          <a:prstGeom prst="rect">
            <a:avLst/>
          </a:prstGeom>
        </p:spPr>
      </p:pic>
      <p:sp>
        <p:nvSpPr>
          <p:cNvPr id="6" name="TextBox 5">
            <a:extLst>
              <a:ext uri="{FF2B5EF4-FFF2-40B4-BE49-F238E27FC236}">
                <a16:creationId xmlns:a16="http://schemas.microsoft.com/office/drawing/2014/main" id="{2972D6FC-CFD7-1406-6CB6-337FBEB3C730}"/>
              </a:ext>
            </a:extLst>
          </p:cNvPr>
          <p:cNvSpPr txBox="1"/>
          <p:nvPr/>
        </p:nvSpPr>
        <p:spPr>
          <a:xfrm>
            <a:off x="1154954" y="2690335"/>
            <a:ext cx="5169159" cy="1477328"/>
          </a:xfrm>
          <a:prstGeom prst="rect">
            <a:avLst/>
          </a:prstGeom>
          <a:noFill/>
        </p:spPr>
        <p:txBody>
          <a:bodyPr wrap="square" rtlCol="0">
            <a:spAutoFit/>
          </a:bodyPr>
          <a:lstStyle/>
          <a:p>
            <a:r>
              <a:rPr lang="en-GB" dirty="0">
                <a:solidFill>
                  <a:schemeClr val="bg1">
                    <a:lumMod val="95000"/>
                  </a:schemeClr>
                </a:solidFill>
                <a:latin typeface="Times New Roman" panose="02020603050405020304" pitchFamily="18" charset="0"/>
                <a:cs typeface="Times New Roman" panose="02020603050405020304" pitchFamily="18" charset="0"/>
              </a:rPr>
              <a:t>THIS IS THE MOST ADVANCED STAGE OF DR PROGRESS, WHEREBY A SIZEABLE GROWTH OF NEW BLOOD VESSELS OCCURS DUE TO THE RETINA’S SIGNAL TO THE BRAIN FOR COMPENSATION OF LOST NOURISHMENT</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83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C6A7-8DDF-B733-A868-FE707ED19E99}"/>
              </a:ext>
            </a:extLst>
          </p:cNvPr>
          <p:cNvSpPr>
            <a:spLocks noGrp="1"/>
          </p:cNvSpPr>
          <p:nvPr>
            <p:ph type="ctrTitle"/>
          </p:nvPr>
        </p:nvSpPr>
        <p:spPr>
          <a:xfrm>
            <a:off x="1154955" y="902066"/>
            <a:ext cx="8825658" cy="861420"/>
          </a:xfrm>
        </p:spPr>
        <p:txBody>
          <a:bodyPr/>
          <a:lstStyle/>
          <a:p>
            <a:br>
              <a:rPr lang="en-IN" dirty="0">
                <a:solidFill>
                  <a:schemeClr val="bg1">
                    <a:lumMod val="95000"/>
                  </a:schemeClr>
                </a:solidFill>
                <a:latin typeface="Times New Roman" panose="02020603050405020304" pitchFamily="18" charset="0"/>
                <a:cs typeface="Times New Roman" panose="02020603050405020304" pitchFamily="18" charset="0"/>
              </a:rPr>
            </a:br>
            <a:r>
              <a:rPr lang="en-IN" sz="4800" dirty="0">
                <a:solidFill>
                  <a:schemeClr val="bg1">
                    <a:lumMod val="95000"/>
                  </a:schemeClr>
                </a:solidFill>
                <a:latin typeface="Times New Roman" panose="02020603050405020304" pitchFamily="18" charset="0"/>
                <a:cs typeface="Times New Roman" panose="02020603050405020304" pitchFamily="18" charset="0"/>
              </a:rPr>
              <a:t>LITERATURE REVIEW</a:t>
            </a:r>
            <a:endParaRPr lang="en-IN" sz="4800" dirty="0"/>
          </a:p>
        </p:txBody>
      </p:sp>
      <p:sp>
        <p:nvSpPr>
          <p:cNvPr id="3" name="Subtitle 2">
            <a:extLst>
              <a:ext uri="{FF2B5EF4-FFF2-40B4-BE49-F238E27FC236}">
                <a16:creationId xmlns:a16="http://schemas.microsoft.com/office/drawing/2014/main" id="{6C7CC853-6BCF-0229-ECF4-B3753891ADF7}"/>
              </a:ext>
            </a:extLst>
          </p:cNvPr>
          <p:cNvSpPr>
            <a:spLocks noGrp="1"/>
          </p:cNvSpPr>
          <p:nvPr>
            <p:ph type="subTitle" idx="1"/>
          </p:nvPr>
        </p:nvSpPr>
        <p:spPr>
          <a:xfrm>
            <a:off x="1285584" y="1856792"/>
            <a:ext cx="8825658" cy="3875315"/>
          </a:xfrm>
        </p:spPr>
        <p:txBody>
          <a:bodyPr>
            <a:normAutofit/>
          </a:bodyPr>
          <a:lstStyle/>
          <a:p>
            <a:r>
              <a:rPr lang="en-IN" sz="1900" b="1" dirty="0">
                <a:solidFill>
                  <a:schemeClr val="bg1">
                    <a:lumMod val="95000"/>
                  </a:schemeClr>
                </a:solidFill>
                <a:effectLst/>
                <a:latin typeface="Times New Roman" panose="02020603050405020304" pitchFamily="18" charset="0"/>
                <a:ea typeface="Liberation Sans Regular"/>
                <a:cs typeface="Roboto Regular"/>
              </a:rPr>
              <a:t>Survey 1 : </a:t>
            </a:r>
            <a:endParaRPr lang="en-IN" sz="1900" dirty="0">
              <a:solidFill>
                <a:schemeClr val="bg1">
                  <a:lumMod val="95000"/>
                </a:schemeClr>
              </a:solidFill>
              <a:effectLst/>
              <a:latin typeface="Roboto Regular"/>
              <a:ea typeface="Roboto Regular"/>
              <a:cs typeface="Roboto Regular"/>
            </a:endParaRPr>
          </a:p>
          <a:p>
            <a:r>
              <a:rPr lang="en-IN" sz="1900" b="1" dirty="0">
                <a:solidFill>
                  <a:schemeClr val="bg1">
                    <a:lumMod val="95000"/>
                  </a:schemeClr>
                </a:solidFill>
                <a:effectLst/>
                <a:latin typeface="Times New Roman" panose="02020603050405020304" pitchFamily="18" charset="0"/>
                <a:ea typeface="Liberation Sans Regular"/>
                <a:cs typeface="Roboto Regular"/>
              </a:rPr>
              <a:t>AUTHORS:</a:t>
            </a:r>
            <a:r>
              <a:rPr lang="en-IN" sz="1900" dirty="0">
                <a:solidFill>
                  <a:schemeClr val="bg1">
                    <a:lumMod val="95000"/>
                  </a:schemeClr>
                </a:solidFill>
                <a:effectLst/>
                <a:latin typeface="Times New Roman" panose="02020603050405020304" pitchFamily="18" charset="0"/>
                <a:ea typeface="Liberation Sans Regular"/>
                <a:cs typeface="Roboto Regular"/>
              </a:rPr>
              <a:t> Mohammad Z. </a:t>
            </a:r>
            <a:r>
              <a:rPr lang="en-IN" sz="1900" dirty="0" err="1">
                <a:solidFill>
                  <a:schemeClr val="bg1">
                    <a:lumMod val="95000"/>
                  </a:schemeClr>
                </a:solidFill>
                <a:effectLst/>
                <a:latin typeface="Times New Roman" panose="02020603050405020304" pitchFamily="18" charset="0"/>
                <a:ea typeface="Liberation Sans Regular"/>
                <a:cs typeface="Roboto Regular"/>
              </a:rPr>
              <a:t>Atwany</a:t>
            </a:r>
            <a:r>
              <a:rPr lang="en-IN" sz="1900" dirty="0">
                <a:solidFill>
                  <a:schemeClr val="bg1">
                    <a:lumMod val="95000"/>
                  </a:schemeClr>
                </a:solidFill>
                <a:effectLst/>
                <a:latin typeface="Times New Roman" panose="02020603050405020304" pitchFamily="18" charset="0"/>
                <a:ea typeface="Liberation Sans Regular"/>
                <a:cs typeface="Roboto Regular"/>
              </a:rPr>
              <a:t> , </a:t>
            </a:r>
            <a:r>
              <a:rPr lang="en-IN" sz="1900" dirty="0" err="1">
                <a:solidFill>
                  <a:schemeClr val="bg1">
                    <a:lumMod val="95000"/>
                  </a:schemeClr>
                </a:solidFill>
                <a:effectLst/>
                <a:latin typeface="Times New Roman" panose="02020603050405020304" pitchFamily="18" charset="0"/>
                <a:ea typeface="Liberation Sans Regular"/>
                <a:cs typeface="Roboto Regular"/>
              </a:rPr>
              <a:t>Abdulwahab</a:t>
            </a:r>
            <a:r>
              <a:rPr lang="en-IN" sz="1900" dirty="0">
                <a:solidFill>
                  <a:schemeClr val="bg1">
                    <a:lumMod val="95000"/>
                  </a:schemeClr>
                </a:solidFill>
                <a:effectLst/>
                <a:latin typeface="Times New Roman" panose="02020603050405020304" pitchFamily="18" charset="0"/>
                <a:ea typeface="Liberation Sans Regular"/>
                <a:cs typeface="Roboto Regular"/>
              </a:rPr>
              <a:t> H. </a:t>
            </a:r>
            <a:r>
              <a:rPr lang="en-IN" sz="1900" dirty="0" err="1">
                <a:solidFill>
                  <a:schemeClr val="bg1">
                    <a:lumMod val="95000"/>
                  </a:schemeClr>
                </a:solidFill>
                <a:effectLst/>
                <a:latin typeface="Times New Roman" panose="02020603050405020304" pitchFamily="18" charset="0"/>
                <a:ea typeface="Liberation Sans Regular"/>
                <a:cs typeface="Roboto Regular"/>
              </a:rPr>
              <a:t>Sahyoun</a:t>
            </a:r>
            <a:r>
              <a:rPr lang="en-IN" sz="1900" dirty="0">
                <a:solidFill>
                  <a:schemeClr val="bg1">
                    <a:lumMod val="95000"/>
                  </a:schemeClr>
                </a:solidFill>
                <a:effectLst/>
                <a:latin typeface="Times New Roman" panose="02020603050405020304" pitchFamily="18" charset="0"/>
                <a:ea typeface="Liberation Sans Regular"/>
                <a:cs typeface="Roboto Regular"/>
              </a:rPr>
              <a:t> , And Mohammad </a:t>
            </a:r>
            <a:r>
              <a:rPr lang="en-IN" sz="1900" dirty="0" err="1">
                <a:solidFill>
                  <a:schemeClr val="bg1">
                    <a:lumMod val="95000"/>
                  </a:schemeClr>
                </a:solidFill>
                <a:effectLst/>
                <a:latin typeface="Times New Roman" panose="02020603050405020304" pitchFamily="18" charset="0"/>
                <a:ea typeface="Liberation Sans Regular"/>
                <a:cs typeface="Roboto Regular"/>
              </a:rPr>
              <a:t>Yaqub</a:t>
            </a:r>
            <a:r>
              <a:rPr lang="en-IN" sz="1900" dirty="0">
                <a:solidFill>
                  <a:schemeClr val="bg1">
                    <a:lumMod val="95000"/>
                  </a:schemeClr>
                </a:solidFill>
                <a:effectLst/>
                <a:latin typeface="Times New Roman" panose="02020603050405020304" pitchFamily="18" charset="0"/>
                <a:ea typeface="Liberation Sans Regular"/>
                <a:cs typeface="Roboto Regular"/>
              </a:rPr>
              <a:t> (March 22). </a:t>
            </a:r>
          </a:p>
          <a:p>
            <a:r>
              <a:rPr lang="en-IN" sz="1900" b="1" dirty="0">
                <a:solidFill>
                  <a:schemeClr val="bg1">
                    <a:lumMod val="95000"/>
                  </a:schemeClr>
                </a:solidFill>
                <a:effectLst/>
                <a:latin typeface="Times New Roman" panose="02020603050405020304" pitchFamily="18" charset="0"/>
                <a:ea typeface="Liberation Sans Regular"/>
                <a:cs typeface="Roboto Regular"/>
              </a:rPr>
              <a:t>METHODS:</a:t>
            </a:r>
            <a:r>
              <a:rPr lang="en-IN" sz="1900" dirty="0">
                <a:solidFill>
                  <a:schemeClr val="bg1">
                    <a:lumMod val="95000"/>
                  </a:schemeClr>
                </a:solidFill>
                <a:effectLst/>
                <a:latin typeface="Times New Roman" panose="02020603050405020304" pitchFamily="18" charset="0"/>
                <a:ea typeface="Liberation Sans Regular"/>
                <a:cs typeface="Roboto Regular"/>
              </a:rPr>
              <a:t> This paper reviews and </a:t>
            </a:r>
            <a:r>
              <a:rPr lang="en-IN" sz="1900" dirty="0" err="1">
                <a:solidFill>
                  <a:schemeClr val="bg1">
                    <a:lumMod val="95000"/>
                  </a:schemeClr>
                </a:solidFill>
                <a:effectLst/>
                <a:latin typeface="Times New Roman" panose="02020603050405020304" pitchFamily="18" charset="0"/>
                <a:ea typeface="Liberation Sans Regular"/>
                <a:cs typeface="Roboto Regular"/>
              </a:rPr>
              <a:t>analyzes</a:t>
            </a:r>
            <a:r>
              <a:rPr lang="en-IN" sz="1900" dirty="0">
                <a:solidFill>
                  <a:schemeClr val="bg1">
                    <a:lumMod val="95000"/>
                  </a:schemeClr>
                </a:solidFill>
                <a:effectLst/>
                <a:latin typeface="Times New Roman" panose="02020603050405020304" pitchFamily="18" charset="0"/>
                <a:ea typeface="Liberation Sans Regular"/>
                <a:cs typeface="Roboto Regular"/>
              </a:rPr>
              <a:t> state-of- </a:t>
            </a:r>
            <a:r>
              <a:rPr lang="en-IN" sz="1900" dirty="0" err="1">
                <a:solidFill>
                  <a:schemeClr val="bg1">
                    <a:lumMod val="95000"/>
                  </a:schemeClr>
                </a:solidFill>
                <a:effectLst/>
                <a:latin typeface="Times New Roman" panose="02020603050405020304" pitchFamily="18" charset="0"/>
                <a:ea typeface="Liberation Sans Regular"/>
                <a:cs typeface="Roboto Regular"/>
              </a:rPr>
              <a:t>theart</a:t>
            </a:r>
            <a:r>
              <a:rPr lang="en-IN" sz="1900" dirty="0">
                <a:solidFill>
                  <a:schemeClr val="bg1">
                    <a:lumMod val="95000"/>
                  </a:schemeClr>
                </a:solidFill>
                <a:effectLst/>
                <a:latin typeface="Times New Roman" panose="02020603050405020304" pitchFamily="18" charset="0"/>
                <a:ea typeface="Liberation Sans Regular"/>
                <a:cs typeface="Roboto Regular"/>
              </a:rPr>
              <a:t> deep learning methods in supervised, self-supervised, and Vision Transformer setups, proposing retinal fundus image classification and detection. For instance, referable, </a:t>
            </a:r>
            <a:r>
              <a:rPr lang="en-IN" sz="1900" dirty="0" err="1">
                <a:solidFill>
                  <a:schemeClr val="bg1">
                    <a:lumMod val="95000"/>
                  </a:schemeClr>
                </a:solidFill>
                <a:effectLst/>
                <a:latin typeface="Times New Roman" panose="02020603050405020304" pitchFamily="18" charset="0"/>
                <a:ea typeface="Liberation Sans Regular"/>
                <a:cs typeface="Roboto Regular"/>
              </a:rPr>
              <a:t>nonreferable</a:t>
            </a:r>
            <a:r>
              <a:rPr lang="en-IN" sz="1900" dirty="0">
                <a:solidFill>
                  <a:schemeClr val="bg1">
                    <a:lumMod val="95000"/>
                  </a:schemeClr>
                </a:solidFill>
                <a:effectLst/>
                <a:latin typeface="Times New Roman" panose="02020603050405020304" pitchFamily="18" charset="0"/>
                <a:ea typeface="Liberation Sans Regular"/>
                <a:cs typeface="Roboto Regular"/>
              </a:rPr>
              <a:t>, and proliferative classifications of Diabetic Retinopathy are reviewed and summarized. Moreover, the paper discusses the available retinal fundus datasets for Diabetic Retinopathy that are used for tasks such as detection, classification, and segmentation.</a:t>
            </a:r>
            <a:endParaRPr lang="en-IN" sz="1900" dirty="0">
              <a:solidFill>
                <a:schemeClr val="bg1">
                  <a:lumMod val="95000"/>
                </a:schemeClr>
              </a:solidFill>
              <a:effectLst/>
              <a:latin typeface="Roboto Regular"/>
              <a:ea typeface="Roboto Regular"/>
              <a:cs typeface="Roboto Regular"/>
            </a:endParaRPr>
          </a:p>
          <a:p>
            <a:endParaRPr lang="en-IN" sz="1800" dirty="0">
              <a:effectLst/>
              <a:latin typeface="Roboto Regular"/>
              <a:ea typeface="Roboto Regular"/>
              <a:cs typeface="Roboto Regular"/>
            </a:endParaRPr>
          </a:p>
          <a:p>
            <a:endParaRPr lang="en-IN" dirty="0"/>
          </a:p>
        </p:txBody>
      </p:sp>
    </p:spTree>
    <p:extLst>
      <p:ext uri="{BB962C8B-B14F-4D97-AF65-F5344CB8AC3E}">
        <p14:creationId xmlns:p14="http://schemas.microsoft.com/office/powerpoint/2010/main" val="387561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7530BA-4B07-0872-5F46-BC331AEF1DA9}"/>
              </a:ext>
            </a:extLst>
          </p:cNvPr>
          <p:cNvSpPr>
            <a:spLocks noGrp="1"/>
          </p:cNvSpPr>
          <p:nvPr>
            <p:ph type="subTitle" idx="1"/>
          </p:nvPr>
        </p:nvSpPr>
        <p:spPr>
          <a:xfrm>
            <a:off x="1154955" y="1101013"/>
            <a:ext cx="8131920" cy="4797763"/>
          </a:xfrm>
        </p:spPr>
        <p:txBody>
          <a:bodyPr>
            <a:noAutofit/>
          </a:bodyPr>
          <a:lstStyle/>
          <a:p>
            <a:r>
              <a:rPr lang="en-IN" sz="1800" b="1" dirty="0">
                <a:solidFill>
                  <a:schemeClr val="bg1">
                    <a:lumMod val="95000"/>
                  </a:schemeClr>
                </a:solidFill>
                <a:effectLst/>
                <a:latin typeface="Times New Roman" panose="02020603050405020304" pitchFamily="18" charset="0"/>
                <a:ea typeface="Liberation Sans Regular"/>
                <a:cs typeface="Roboto Regular"/>
              </a:rPr>
              <a:t>Survey 2:</a:t>
            </a:r>
            <a:r>
              <a:rPr lang="en-IN" sz="1800" dirty="0">
                <a:solidFill>
                  <a:schemeClr val="bg1">
                    <a:lumMod val="95000"/>
                  </a:schemeClr>
                </a:solidFill>
                <a:effectLst/>
                <a:latin typeface="Times New Roman" panose="02020603050405020304" pitchFamily="18" charset="0"/>
                <a:ea typeface="Liberation Sans Regular"/>
                <a:cs typeface="Roboto Regular"/>
              </a:rPr>
              <a:t> </a:t>
            </a:r>
            <a:endParaRPr lang="en-IN" sz="1800" dirty="0">
              <a:solidFill>
                <a:schemeClr val="bg1">
                  <a:lumMod val="95000"/>
                </a:schemeClr>
              </a:solidFill>
              <a:effectLst/>
              <a:latin typeface="Roboto Regular"/>
              <a:ea typeface="Roboto Regular"/>
              <a:cs typeface="Roboto Regular"/>
            </a:endParaRPr>
          </a:p>
          <a:p>
            <a:r>
              <a:rPr lang="en-IN" sz="1800" b="1" dirty="0">
                <a:solidFill>
                  <a:schemeClr val="bg1">
                    <a:lumMod val="95000"/>
                  </a:schemeClr>
                </a:solidFill>
                <a:effectLst/>
                <a:latin typeface="Times New Roman" panose="02020603050405020304" pitchFamily="18" charset="0"/>
                <a:ea typeface="Liberation Sans Regular"/>
                <a:cs typeface="Roboto Regular"/>
              </a:rPr>
              <a:t>AUTHOR:</a:t>
            </a:r>
            <a:r>
              <a:rPr lang="en-IN" sz="1800" dirty="0">
                <a:solidFill>
                  <a:schemeClr val="bg1">
                    <a:lumMod val="95000"/>
                  </a:schemeClr>
                </a:solidFill>
                <a:effectLst/>
                <a:latin typeface="Times New Roman" panose="02020603050405020304" pitchFamily="18" charset="0"/>
                <a:ea typeface="Liberation Sans Regular"/>
                <a:cs typeface="Roboto Regular"/>
              </a:rPr>
              <a:t> Recep Emre </a:t>
            </a:r>
            <a:r>
              <a:rPr lang="en-IN" sz="1800" dirty="0" err="1">
                <a:solidFill>
                  <a:schemeClr val="bg1">
                    <a:lumMod val="95000"/>
                  </a:schemeClr>
                </a:solidFill>
                <a:effectLst/>
                <a:latin typeface="Times New Roman" panose="02020603050405020304" pitchFamily="18" charset="0"/>
                <a:ea typeface="Liberation Sans Regular"/>
                <a:cs typeface="Roboto Regular"/>
              </a:rPr>
              <a:t>Hacisoftaoglu</a:t>
            </a:r>
            <a:r>
              <a:rPr lang="en-IN" sz="1800" dirty="0">
                <a:solidFill>
                  <a:schemeClr val="bg1">
                    <a:lumMod val="95000"/>
                  </a:schemeClr>
                </a:solidFill>
                <a:effectLst/>
                <a:latin typeface="Times New Roman" panose="02020603050405020304" pitchFamily="18" charset="0"/>
                <a:ea typeface="Liberation Sans Regular"/>
                <a:cs typeface="Roboto Regular"/>
              </a:rPr>
              <a:t> (Dec 2019). </a:t>
            </a:r>
            <a:endParaRPr lang="en-IN" sz="1800" dirty="0">
              <a:solidFill>
                <a:schemeClr val="bg1">
                  <a:lumMod val="95000"/>
                </a:schemeClr>
              </a:solidFill>
              <a:effectLst/>
              <a:latin typeface="Roboto Regular"/>
              <a:ea typeface="Roboto Regular"/>
              <a:cs typeface="Roboto Regular"/>
            </a:endParaRPr>
          </a:p>
          <a:p>
            <a:r>
              <a:rPr lang="en-IN" sz="1800" b="1" dirty="0">
                <a:solidFill>
                  <a:schemeClr val="bg1">
                    <a:lumMod val="95000"/>
                  </a:schemeClr>
                </a:solidFill>
                <a:effectLst/>
                <a:latin typeface="Times New Roman" panose="02020603050405020304" pitchFamily="18" charset="0"/>
                <a:ea typeface="Liberation Sans Regular"/>
                <a:cs typeface="Roboto Regular"/>
              </a:rPr>
              <a:t>METHODS:</a:t>
            </a:r>
            <a:r>
              <a:rPr lang="en-IN" sz="1800" dirty="0">
                <a:solidFill>
                  <a:schemeClr val="bg1">
                    <a:lumMod val="95000"/>
                  </a:schemeClr>
                </a:solidFill>
                <a:effectLst/>
                <a:latin typeface="Times New Roman" panose="02020603050405020304" pitchFamily="18" charset="0"/>
                <a:ea typeface="Liberation Sans Regular"/>
                <a:cs typeface="Roboto Regular"/>
              </a:rPr>
              <a:t> In this thesis, we first investigate the smartphone-based portable ophthalmoscope systems available on the market and compare their Field of View and image quality to determine if they are suitable for Diabetic Retinopathy detection during</a:t>
            </a:r>
            <a:r>
              <a:rPr lang="en-IN" sz="1800" dirty="0">
                <a:solidFill>
                  <a:schemeClr val="bg1">
                    <a:lumMod val="95000"/>
                  </a:schemeClr>
                </a:solidFill>
                <a:effectLst/>
                <a:latin typeface="Liberation Sans Regular"/>
                <a:ea typeface="Liberation Sans Regular"/>
                <a:cs typeface="Liberation Sans Regular"/>
              </a:rPr>
              <a:t> </a:t>
            </a:r>
            <a:r>
              <a:rPr lang="en-IN" sz="1800" dirty="0">
                <a:solidFill>
                  <a:schemeClr val="bg1">
                    <a:lumMod val="95000"/>
                  </a:schemeClr>
                </a:solidFill>
                <a:effectLst/>
                <a:latin typeface="Times New Roman" panose="02020603050405020304" pitchFamily="18" charset="0"/>
                <a:ea typeface="Liberation Sans Regular"/>
                <a:cs typeface="Roboto Regular"/>
              </a:rPr>
              <a:t>a general health screening. </a:t>
            </a:r>
          </a:p>
          <a:p>
            <a:r>
              <a:rPr lang="en-IN" sz="1800" dirty="0">
                <a:solidFill>
                  <a:schemeClr val="bg1">
                    <a:lumMod val="95000"/>
                  </a:schemeClr>
                </a:solidFill>
                <a:effectLst/>
                <a:latin typeface="Times New Roman" panose="02020603050405020304" pitchFamily="18" charset="0"/>
                <a:ea typeface="Liberation Sans Regular"/>
                <a:cs typeface="Roboto Regular"/>
              </a:rPr>
              <a:t>they propose automatic Diabetic Retinopathy detection algorithms for smartphone-based retinal images using deep learning frameworks, Alex Net and Google Net. </a:t>
            </a:r>
          </a:p>
          <a:p>
            <a:r>
              <a:rPr lang="en-IN" sz="1800" dirty="0">
                <a:solidFill>
                  <a:schemeClr val="bg1">
                    <a:lumMod val="95000"/>
                  </a:schemeClr>
                </a:solidFill>
                <a:effectLst/>
                <a:latin typeface="Times New Roman" panose="02020603050405020304" pitchFamily="18" charset="0"/>
                <a:ea typeface="Liberation Sans Regular"/>
                <a:cs typeface="Roboto Regular"/>
              </a:rPr>
              <a:t>To test our proposed methods, we generate smartphone-based synthetic retina images by simulating the different Field of View with masking the original image around the optic disk and cropping it. </a:t>
            </a:r>
            <a:endParaRPr lang="en-IN" sz="1800" dirty="0">
              <a:solidFill>
                <a:schemeClr val="bg1">
                  <a:lumMod val="95000"/>
                </a:schemeClr>
              </a:solidFill>
              <a:effectLst/>
              <a:latin typeface="Roboto Regular"/>
              <a:ea typeface="Roboto Regular"/>
              <a:cs typeface="Roboto Regular"/>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23A513E-9156-EF0F-1ABB-898C4472F2B5}"/>
              </a:ext>
            </a:extLst>
          </p:cNvPr>
          <p:cNvPicPr>
            <a:picLocks noChangeAspect="1"/>
          </p:cNvPicPr>
          <p:nvPr/>
        </p:nvPicPr>
        <p:blipFill>
          <a:blip r:embed="rId2"/>
          <a:stretch>
            <a:fillRect/>
          </a:stretch>
        </p:blipFill>
        <p:spPr>
          <a:xfrm>
            <a:off x="9196701" y="2245956"/>
            <a:ext cx="2366087" cy="2366087"/>
          </a:xfrm>
          <a:prstGeom prst="rect">
            <a:avLst/>
          </a:prstGeom>
        </p:spPr>
      </p:pic>
    </p:spTree>
    <p:extLst>
      <p:ext uri="{BB962C8B-B14F-4D97-AF65-F5344CB8AC3E}">
        <p14:creationId xmlns:p14="http://schemas.microsoft.com/office/powerpoint/2010/main" val="197587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6C85-D618-0E8F-29B7-EFCD1A063125}"/>
              </a:ext>
            </a:extLst>
          </p:cNvPr>
          <p:cNvSpPr>
            <a:spLocks noGrp="1"/>
          </p:cNvSpPr>
          <p:nvPr>
            <p:ph type="ctrTitle"/>
          </p:nvPr>
        </p:nvSpPr>
        <p:spPr>
          <a:xfrm>
            <a:off x="1154955" y="1342820"/>
            <a:ext cx="8825658" cy="941941"/>
          </a:xfrm>
        </p:spPr>
        <p:txBody>
          <a:bodyPr/>
          <a:lstStyle/>
          <a:p>
            <a:r>
              <a:rPr lang="en-GB" sz="4800" dirty="0">
                <a:latin typeface="Times New Roman" panose="02020603050405020304" pitchFamily="18" charset="0"/>
                <a:cs typeface="Times New Roman" panose="02020603050405020304" pitchFamily="18" charset="0"/>
              </a:rPr>
              <a:t>EXISTING SYSTEM</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4E4229A-C960-96F1-1E22-0F00AA5472AF}"/>
              </a:ext>
            </a:extLst>
          </p:cNvPr>
          <p:cNvSpPr>
            <a:spLocks noGrp="1"/>
          </p:cNvSpPr>
          <p:nvPr>
            <p:ph type="subTitle" idx="1"/>
          </p:nvPr>
        </p:nvSpPr>
        <p:spPr>
          <a:xfrm>
            <a:off x="1154955" y="2855818"/>
            <a:ext cx="8741520" cy="2782981"/>
          </a:xfrm>
        </p:spPr>
        <p:txBody>
          <a:bodyPr/>
          <a:lstStyle/>
          <a:p>
            <a:pPr marL="285750" indent="-285750">
              <a:buFont typeface="Arial" panose="020B0604020202020204" pitchFamily="34" charset="0"/>
              <a:buChar char="•"/>
            </a:pPr>
            <a:r>
              <a:rPr lang="en-US" b="0" i="0" dirty="0">
                <a:solidFill>
                  <a:schemeClr val="bg1">
                    <a:lumMod val="95000"/>
                  </a:schemeClr>
                </a:solidFill>
                <a:effectLst/>
                <a:latin typeface="Times New Roman" panose="02020603050405020304" pitchFamily="18" charset="0"/>
                <a:cs typeface="Times New Roman" panose="02020603050405020304" pitchFamily="18" charset="0"/>
              </a:rPr>
              <a:t>A specific type of neural network optimized for image classification called a deep convolutional neural network(CNN) was trained using a retrospective development data set of 128 175 retinal images, which were graded 3 to 7 times for diabetic retinopathy, diabetic macular edema.</a:t>
            </a:r>
          </a:p>
          <a:p>
            <a:pPr marL="285750" indent="-285750">
              <a:buFont typeface="Arial" panose="020B0604020202020204" pitchFamily="34" charset="0"/>
              <a:buChar char="•"/>
            </a:pPr>
            <a:r>
              <a:rPr lang="en-US" dirty="0">
                <a:solidFill>
                  <a:schemeClr val="bg1">
                    <a:lumMod val="95000"/>
                  </a:schemeClr>
                </a:solidFill>
                <a:latin typeface="Times New Roman" panose="02020603050405020304" pitchFamily="18" charset="0"/>
                <a:cs typeface="Times New Roman" panose="02020603050405020304" pitchFamily="18" charset="0"/>
              </a:rPr>
              <a:t>The existing system works with </a:t>
            </a:r>
            <a:r>
              <a:rPr lang="en-US" dirty="0" err="1">
                <a:solidFill>
                  <a:schemeClr val="bg1">
                    <a:lumMod val="95000"/>
                  </a:schemeClr>
                </a:solidFill>
                <a:latin typeface="Times New Roman" panose="02020603050405020304" pitchFamily="18" charset="0"/>
                <a:cs typeface="Times New Roman" panose="02020603050405020304" pitchFamily="18" charset="0"/>
              </a:rPr>
              <a:t>cnn</a:t>
            </a:r>
            <a:r>
              <a:rPr lang="en-US" dirty="0">
                <a:solidFill>
                  <a:schemeClr val="bg1">
                    <a:lumMod val="95000"/>
                  </a:schemeClr>
                </a:solidFill>
                <a:latin typeface="Times New Roman" panose="02020603050405020304" pitchFamily="18" charset="0"/>
                <a:cs typeface="Times New Roman" panose="02020603050405020304" pitchFamily="18" charset="0"/>
              </a:rPr>
              <a:t> produces lower accuracy.</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5" name="Picture 4" descr="Icon&#10;&#10;Description automatically generated">
            <a:extLst>
              <a:ext uri="{FF2B5EF4-FFF2-40B4-BE49-F238E27FC236}">
                <a16:creationId xmlns:a16="http://schemas.microsoft.com/office/drawing/2014/main" id="{9D33A935-6073-0E8A-2E27-0550C6ECB411}"/>
              </a:ext>
            </a:extLst>
          </p:cNvPr>
          <p:cNvPicPr>
            <a:picLocks noChangeAspect="1"/>
          </p:cNvPicPr>
          <p:nvPr/>
        </p:nvPicPr>
        <p:blipFill>
          <a:blip r:embed="rId2"/>
          <a:stretch>
            <a:fillRect/>
          </a:stretch>
        </p:blipFill>
        <p:spPr>
          <a:xfrm>
            <a:off x="8333433" y="876538"/>
            <a:ext cx="3126084" cy="2084056"/>
          </a:xfrm>
          <a:prstGeom prst="rect">
            <a:avLst/>
          </a:prstGeom>
        </p:spPr>
      </p:pic>
    </p:spTree>
    <p:extLst>
      <p:ext uri="{BB962C8B-B14F-4D97-AF65-F5344CB8AC3E}">
        <p14:creationId xmlns:p14="http://schemas.microsoft.com/office/powerpoint/2010/main" val="2786494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46A1-935E-143B-8818-FB851DB35785}"/>
              </a:ext>
            </a:extLst>
          </p:cNvPr>
          <p:cNvSpPr>
            <a:spLocks noGrp="1"/>
          </p:cNvSpPr>
          <p:nvPr>
            <p:ph type="ctrTitle"/>
          </p:nvPr>
        </p:nvSpPr>
        <p:spPr>
          <a:xfrm>
            <a:off x="1154955" y="1073366"/>
            <a:ext cx="8825658" cy="1007254"/>
          </a:xfrm>
        </p:spPr>
        <p:txBody>
          <a:bodyPr/>
          <a:lstStyle/>
          <a:p>
            <a:r>
              <a:rPr lang="en-GB" sz="4800" dirty="0">
                <a:latin typeface="Times New Roman" panose="02020603050405020304" pitchFamily="18" charset="0"/>
                <a:cs typeface="Times New Roman" panose="02020603050405020304" pitchFamily="18" charset="0"/>
              </a:rPr>
              <a:t>PROPOSED SYSTEM</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6EBEF4-62F2-CA59-8AD6-F1BECC9A5ABB}"/>
              </a:ext>
            </a:extLst>
          </p:cNvPr>
          <p:cNvSpPr>
            <a:spLocks noGrp="1"/>
          </p:cNvSpPr>
          <p:nvPr>
            <p:ph type="subTitle" idx="1"/>
          </p:nvPr>
        </p:nvSpPr>
        <p:spPr>
          <a:xfrm>
            <a:off x="1154955" y="2649592"/>
            <a:ext cx="9779745" cy="3183488"/>
          </a:xfrm>
        </p:spPr>
        <p:txBody>
          <a:bodyPr/>
          <a:lstStyle/>
          <a:p>
            <a:pPr marL="285750" indent="-285750">
              <a:lnSpc>
                <a:spcPct val="150000"/>
              </a:lnSpc>
              <a:buFont typeface="Wingdings" panose="05000000000000000000" pitchFamily="2" charset="2"/>
              <a:buChar char="ü"/>
            </a:pPr>
            <a:r>
              <a:rPr lang="en-IN" sz="1800" dirty="0">
                <a:solidFill>
                  <a:schemeClr val="bg1"/>
                </a:solidFill>
                <a:effectLst/>
                <a:latin typeface="Times New Roman" panose="02020603050405020304" pitchFamily="18" charset="0"/>
                <a:ea typeface="Liberation Sans Regular"/>
                <a:cs typeface="Times New Roman" panose="02020603050405020304" pitchFamily="18" charset="0"/>
              </a:rPr>
              <a:t>The goal is to identify diabetic retinopathy from the fundus image dataset as soon as possible, allowing individuals to proceed with the necessary treatments and avoid temporary or permanent vision loss</a:t>
            </a:r>
          </a:p>
          <a:p>
            <a:pPr marL="285750" indent="-285750">
              <a:lnSpc>
                <a:spcPct val="150000"/>
              </a:lnSpc>
              <a:buFont typeface="Wingdings" panose="05000000000000000000" pitchFamily="2" charset="2"/>
              <a:buChar char="ü"/>
            </a:pPr>
            <a:r>
              <a:rPr lang="en-IN" sz="1800" dirty="0">
                <a:solidFill>
                  <a:schemeClr val="bg1"/>
                </a:solidFill>
                <a:effectLst/>
                <a:latin typeface="Times New Roman" panose="02020603050405020304" pitchFamily="18" charset="0"/>
                <a:ea typeface="Liberation Sans Regular"/>
                <a:cs typeface="Times New Roman" panose="02020603050405020304" pitchFamily="18" charset="0"/>
              </a:rPr>
              <a:t>We will create a deep learning model </a:t>
            </a:r>
            <a:r>
              <a:rPr lang="en-IN" dirty="0">
                <a:solidFill>
                  <a:schemeClr val="bg1"/>
                </a:solidFill>
                <a:latin typeface="Times New Roman" panose="02020603050405020304" pitchFamily="18" charset="0"/>
                <a:ea typeface="Liberation Sans Regular"/>
                <a:cs typeface="Times New Roman" panose="02020603050405020304" pitchFamily="18" charset="0"/>
              </a:rPr>
              <a:t> </a:t>
            </a:r>
            <a:r>
              <a:rPr lang="en-IN" sz="1800" dirty="0">
                <a:solidFill>
                  <a:schemeClr val="bg1"/>
                </a:solidFill>
                <a:effectLst/>
                <a:latin typeface="Times New Roman" panose="02020603050405020304" pitchFamily="18" charset="0"/>
                <a:ea typeface="Liberation Sans Regular"/>
                <a:cs typeface="Times New Roman" panose="02020603050405020304" pitchFamily="18" charset="0"/>
              </a:rPr>
              <a:t>with high accuracy to detect DR and protect people at risk of losing their vision because there is no complete cure for this form of disease</a:t>
            </a:r>
            <a:endParaRPr lang="en-IN" sz="1800" dirty="0">
              <a:solidFill>
                <a:schemeClr val="bg1"/>
              </a:solidFill>
              <a:effectLst/>
              <a:latin typeface="Times New Roman" panose="02020603050405020304" pitchFamily="18" charset="0"/>
              <a:ea typeface="Roboto Regular"/>
              <a:cs typeface="Times New Roman" panose="02020603050405020304" pitchFamily="18" charset="0"/>
            </a:endParaRPr>
          </a:p>
          <a:p>
            <a:endParaRPr lang="en-IN" dirty="0"/>
          </a:p>
        </p:txBody>
      </p:sp>
      <p:pic>
        <p:nvPicPr>
          <p:cNvPr id="5" name="Picture 4" descr="Logo&#10;&#10;Description automatically generated">
            <a:extLst>
              <a:ext uri="{FF2B5EF4-FFF2-40B4-BE49-F238E27FC236}">
                <a16:creationId xmlns:a16="http://schemas.microsoft.com/office/drawing/2014/main" id="{553FD8C8-2C18-FDEB-D623-D0BCA81ED760}"/>
              </a:ext>
            </a:extLst>
          </p:cNvPr>
          <p:cNvPicPr>
            <a:picLocks noChangeAspect="1"/>
          </p:cNvPicPr>
          <p:nvPr/>
        </p:nvPicPr>
        <p:blipFill>
          <a:blip r:embed="rId2"/>
          <a:stretch>
            <a:fillRect/>
          </a:stretch>
        </p:blipFill>
        <p:spPr>
          <a:xfrm>
            <a:off x="7826864" y="611242"/>
            <a:ext cx="2628804" cy="2038350"/>
          </a:xfrm>
          <a:prstGeom prst="rect">
            <a:avLst/>
          </a:prstGeom>
        </p:spPr>
      </p:pic>
    </p:spTree>
    <p:extLst>
      <p:ext uri="{BB962C8B-B14F-4D97-AF65-F5344CB8AC3E}">
        <p14:creationId xmlns:p14="http://schemas.microsoft.com/office/powerpoint/2010/main" val="402613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B123B7-60C7-5FF7-AC90-869038458ED7}"/>
              </a:ext>
            </a:extLst>
          </p:cNvPr>
          <p:cNvSpPr>
            <a:spLocks noGrp="1"/>
          </p:cNvSpPr>
          <p:nvPr>
            <p:ph type="subTitle" idx="1"/>
          </p:nvPr>
        </p:nvSpPr>
        <p:spPr>
          <a:xfrm>
            <a:off x="1154954" y="1156996"/>
            <a:ext cx="9425959" cy="4627984"/>
          </a:xfrm>
        </p:spPr>
        <p:txBody>
          <a:bodyPr>
            <a:normAutofit/>
          </a:bodyPr>
          <a:lstStyle/>
          <a:p>
            <a:pPr marL="342900" indent="-342900">
              <a:buFont typeface="Wingdings" panose="05000000000000000000" pitchFamily="2" charset="2"/>
              <a:buChar char="ü"/>
            </a:pPr>
            <a:r>
              <a:rPr lang="en-GB" sz="1900" b="0" i="0" dirty="0" err="1">
                <a:solidFill>
                  <a:schemeClr val="bg1">
                    <a:lumMod val="95000"/>
                  </a:schemeClr>
                </a:solidFill>
                <a:effectLst/>
                <a:latin typeface="Times New Roman" panose="02020603050405020304" pitchFamily="18" charset="0"/>
                <a:cs typeface="Times New Roman" panose="02020603050405020304" pitchFamily="18" charset="0"/>
              </a:rPr>
              <a:t>Xception</a:t>
            </a:r>
            <a:r>
              <a:rPr lang="en-GB" sz="1900" b="0" i="0" dirty="0">
                <a:solidFill>
                  <a:schemeClr val="bg1">
                    <a:lumMod val="95000"/>
                  </a:schemeClr>
                </a:solidFill>
                <a:effectLst/>
                <a:latin typeface="Times New Roman" panose="02020603050405020304" pitchFamily="18" charset="0"/>
                <a:cs typeface="Times New Roman" panose="02020603050405020304" pitchFamily="18" charset="0"/>
              </a:rPr>
              <a:t> is a deep convolutional neural network architecture that involves </a:t>
            </a:r>
            <a:r>
              <a:rPr lang="en-GB" sz="1900" b="0" i="0" dirty="0" err="1">
                <a:solidFill>
                  <a:schemeClr val="bg1">
                    <a:lumMod val="95000"/>
                  </a:schemeClr>
                </a:solidFill>
                <a:effectLst/>
                <a:latin typeface="Times New Roman" panose="02020603050405020304" pitchFamily="18" charset="0"/>
                <a:cs typeface="Times New Roman" panose="02020603050405020304" pitchFamily="18" charset="0"/>
              </a:rPr>
              <a:t>Depthwise</a:t>
            </a:r>
            <a:r>
              <a:rPr lang="en-GB" sz="1900" b="0" i="0" dirty="0">
                <a:solidFill>
                  <a:schemeClr val="bg1">
                    <a:lumMod val="95000"/>
                  </a:schemeClr>
                </a:solidFill>
                <a:effectLst/>
                <a:latin typeface="Times New Roman" panose="02020603050405020304" pitchFamily="18" charset="0"/>
                <a:cs typeface="Times New Roman" panose="02020603050405020304" pitchFamily="18" charset="0"/>
              </a:rPr>
              <a:t> Separable Convolutions.</a:t>
            </a:r>
            <a:endParaRPr lang="en-GB" sz="1900"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1900" b="0" i="0" dirty="0">
                <a:solidFill>
                  <a:schemeClr val="bg1">
                    <a:lumMod val="95000"/>
                  </a:schemeClr>
                </a:solidFill>
                <a:effectLst/>
                <a:latin typeface="Times New Roman" panose="02020603050405020304" pitchFamily="18" charset="0"/>
                <a:cs typeface="Times New Roman" panose="02020603050405020304" pitchFamily="18" charset="0"/>
              </a:rPr>
              <a:t>The data first goes through the entry flow, then through the middle flow which is repeated eight times, and finally through the exit flow.</a:t>
            </a:r>
          </a:p>
          <a:p>
            <a:pPr marL="342900" indent="-342900">
              <a:buFont typeface="Wingdings" panose="05000000000000000000" pitchFamily="2" charset="2"/>
              <a:buChar char="ü"/>
            </a:pPr>
            <a:r>
              <a:rPr lang="en-GB" sz="1900" b="0" i="0" dirty="0" err="1">
                <a:solidFill>
                  <a:schemeClr val="bg1">
                    <a:lumMod val="95000"/>
                  </a:schemeClr>
                </a:solidFill>
                <a:effectLst/>
                <a:latin typeface="Times New Roman" panose="02020603050405020304" pitchFamily="18" charset="0"/>
                <a:cs typeface="Times New Roman" panose="02020603050405020304" pitchFamily="18" charset="0"/>
              </a:rPr>
              <a:t>Depthwise</a:t>
            </a:r>
            <a:r>
              <a:rPr lang="en-GB" sz="1900" b="0" i="0" dirty="0">
                <a:solidFill>
                  <a:schemeClr val="bg1">
                    <a:lumMod val="95000"/>
                  </a:schemeClr>
                </a:solidFill>
                <a:effectLst/>
                <a:latin typeface="Times New Roman" panose="02020603050405020304" pitchFamily="18" charset="0"/>
                <a:cs typeface="Times New Roman" panose="02020603050405020304" pitchFamily="18" charset="0"/>
              </a:rPr>
              <a:t> Separable Convolutions are alternatives to classical convolutions that are supposed to be much more efficient in terms of computation time.</a:t>
            </a:r>
            <a:endParaRPr lang="en-GB" sz="1900"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GB" sz="1900" b="0" i="0" dirty="0" err="1">
                <a:solidFill>
                  <a:schemeClr val="bg1">
                    <a:lumMod val="95000"/>
                  </a:schemeClr>
                </a:solidFill>
                <a:effectLst/>
                <a:latin typeface="Times New Roman" panose="02020603050405020304" pitchFamily="18" charset="0"/>
                <a:cs typeface="Times New Roman" panose="02020603050405020304" pitchFamily="18" charset="0"/>
              </a:rPr>
              <a:t>XCeption</a:t>
            </a:r>
            <a:r>
              <a:rPr lang="en-GB" sz="1900" b="0" i="0" dirty="0">
                <a:solidFill>
                  <a:schemeClr val="bg1">
                    <a:lumMod val="95000"/>
                  </a:schemeClr>
                </a:solidFill>
                <a:effectLst/>
                <a:latin typeface="Times New Roman" panose="02020603050405020304" pitchFamily="18" charset="0"/>
                <a:cs typeface="Times New Roman" panose="02020603050405020304" pitchFamily="18" charset="0"/>
              </a:rPr>
              <a:t> is an efficient architecture that relies on two main points :</a:t>
            </a:r>
          </a:p>
          <a:p>
            <a:pPr marL="800100" lvl="1" indent="-342900" algn="l">
              <a:buFont typeface="Wingdings" panose="05000000000000000000" pitchFamily="2" charset="2"/>
              <a:buChar char="ü"/>
            </a:pPr>
            <a:r>
              <a:rPr lang="en-GB" sz="1700" b="0" i="0" dirty="0">
                <a:solidFill>
                  <a:schemeClr val="bg1">
                    <a:lumMod val="95000"/>
                  </a:schemeClr>
                </a:solidFill>
                <a:effectLst/>
                <a:latin typeface="Times New Roman" panose="02020603050405020304" pitchFamily="18" charset="0"/>
                <a:cs typeface="Times New Roman" panose="02020603050405020304" pitchFamily="18" charset="0"/>
              </a:rPr>
              <a:t>DEPTHWISE SEPARABLE CONVOLUTION</a:t>
            </a:r>
          </a:p>
          <a:p>
            <a:pPr marL="800100" lvl="1" indent="-342900" algn="l">
              <a:buFont typeface="Wingdings" panose="05000000000000000000" pitchFamily="2" charset="2"/>
              <a:buChar char="ü"/>
            </a:pPr>
            <a:r>
              <a:rPr lang="en-GB" sz="1700" b="0" i="0" dirty="0">
                <a:solidFill>
                  <a:schemeClr val="bg1">
                    <a:lumMod val="95000"/>
                  </a:schemeClr>
                </a:solidFill>
                <a:effectLst/>
                <a:latin typeface="Times New Roman" panose="02020603050405020304" pitchFamily="18" charset="0"/>
                <a:cs typeface="Times New Roman" panose="02020603050405020304" pitchFamily="18" charset="0"/>
              </a:rPr>
              <a:t>SHORTCUTS BETWEEN CONVOLUTION BLOCKS AS IN RESNET</a:t>
            </a:r>
          </a:p>
          <a:p>
            <a:endParaRPr lang="en-IN" dirty="0"/>
          </a:p>
        </p:txBody>
      </p:sp>
    </p:spTree>
    <p:extLst>
      <p:ext uri="{BB962C8B-B14F-4D97-AF65-F5344CB8AC3E}">
        <p14:creationId xmlns:p14="http://schemas.microsoft.com/office/powerpoint/2010/main" val="329978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BC66-1820-8B31-9879-F9DE28B3B218}"/>
              </a:ext>
            </a:extLst>
          </p:cNvPr>
          <p:cNvSpPr>
            <a:spLocks noGrp="1"/>
          </p:cNvSpPr>
          <p:nvPr>
            <p:ph type="ctrTitle"/>
          </p:nvPr>
        </p:nvSpPr>
        <p:spPr>
          <a:xfrm>
            <a:off x="1154955" y="1074821"/>
            <a:ext cx="8825658" cy="593558"/>
          </a:xfrm>
        </p:spPr>
        <p:txBody>
          <a:bodyPr/>
          <a:lstStyle/>
          <a:p>
            <a:r>
              <a:rPr lang="en-IN" sz="4800"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A927DDCD-CAF1-BB57-DD03-A2372C18517A}"/>
              </a:ext>
            </a:extLst>
          </p:cNvPr>
          <p:cNvSpPr>
            <a:spLocks noGrp="1"/>
          </p:cNvSpPr>
          <p:nvPr>
            <p:ph type="subTitle" idx="1"/>
          </p:nvPr>
        </p:nvSpPr>
        <p:spPr>
          <a:xfrm>
            <a:off x="1154955" y="1668379"/>
            <a:ext cx="8825658" cy="3952995"/>
          </a:xfrm>
        </p:spPr>
        <p:txBody>
          <a:bodyPr>
            <a:noAutofit/>
          </a:bodyPr>
          <a:lstStyle/>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LITERATURE REVIEW</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ARCHITECTURE DIAGRAM </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MODULE DETAILS</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UML DIAGRAM</a:t>
            </a:r>
          </a:p>
          <a:p>
            <a:pPr marL="285750" indent="-285750">
              <a:buFont typeface="Arial" panose="020B0604020202020204" pitchFamily="34" charset="0"/>
              <a:buChar char="•"/>
            </a:pPr>
            <a:r>
              <a:rPr lang="en-IN" dirty="0" err="1">
                <a:solidFill>
                  <a:schemeClr val="bg1">
                    <a:lumMod val="95000"/>
                  </a:schemeClr>
                </a:solidFill>
                <a:latin typeface="Times New Roman" panose="02020603050405020304" pitchFamily="18" charset="0"/>
                <a:cs typeface="Times New Roman" panose="02020603050405020304" pitchFamily="18" charset="0"/>
              </a:rPr>
              <a:t>RESULt</a:t>
            </a:r>
            <a:endParaRPr lang="en-IN"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37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B7AA-E1C1-0D9C-4BD6-B751A5A7EA74}"/>
              </a:ext>
            </a:extLst>
          </p:cNvPr>
          <p:cNvSpPr>
            <a:spLocks noGrp="1"/>
          </p:cNvSpPr>
          <p:nvPr>
            <p:ph type="ctrTitle"/>
          </p:nvPr>
        </p:nvSpPr>
        <p:spPr>
          <a:xfrm>
            <a:off x="1462866" y="918819"/>
            <a:ext cx="8825658" cy="861420"/>
          </a:xfrm>
        </p:spPr>
        <p:txBody>
          <a:bodyPr/>
          <a:lstStyle/>
          <a:p>
            <a:r>
              <a:rPr lang="en-GB" sz="4800" dirty="0">
                <a:latin typeface="Times New Roman" panose="02020603050405020304" pitchFamily="18" charset="0"/>
                <a:cs typeface="Times New Roman" panose="02020603050405020304" pitchFamily="18" charset="0"/>
              </a:rPr>
              <a:t>ARCHITECTURE DIAGRAM</a:t>
            </a:r>
            <a:endParaRPr lang="en-IN" sz="48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00269CF1-AC16-9D1F-29DA-873671BE11F2}"/>
              </a:ext>
            </a:extLst>
          </p:cNvPr>
          <p:cNvPicPr>
            <a:picLocks noChangeAspect="1"/>
          </p:cNvPicPr>
          <p:nvPr/>
        </p:nvPicPr>
        <p:blipFill>
          <a:blip r:embed="rId2"/>
          <a:stretch>
            <a:fillRect/>
          </a:stretch>
        </p:blipFill>
        <p:spPr>
          <a:xfrm>
            <a:off x="1562738" y="2377909"/>
            <a:ext cx="6643445" cy="3411288"/>
          </a:xfrm>
          <a:prstGeom prst="rect">
            <a:avLst/>
          </a:prstGeom>
        </p:spPr>
      </p:pic>
      <p:pic>
        <p:nvPicPr>
          <p:cNvPr id="4" name="Picture 3" descr="Shape&#10;&#10;Description automatically generated with low confidence">
            <a:extLst>
              <a:ext uri="{FF2B5EF4-FFF2-40B4-BE49-F238E27FC236}">
                <a16:creationId xmlns:a16="http://schemas.microsoft.com/office/drawing/2014/main" id="{9E5BC931-3FE3-797F-A9E6-B410920FEC65}"/>
              </a:ext>
            </a:extLst>
          </p:cNvPr>
          <p:cNvPicPr>
            <a:picLocks noChangeAspect="1"/>
          </p:cNvPicPr>
          <p:nvPr/>
        </p:nvPicPr>
        <p:blipFill>
          <a:blip r:embed="rId3"/>
          <a:stretch>
            <a:fillRect/>
          </a:stretch>
        </p:blipFill>
        <p:spPr>
          <a:xfrm>
            <a:off x="8590321" y="2377909"/>
            <a:ext cx="2868254" cy="2868254"/>
          </a:xfrm>
          <a:prstGeom prst="rect">
            <a:avLst/>
          </a:prstGeom>
        </p:spPr>
      </p:pic>
    </p:spTree>
    <p:extLst>
      <p:ext uri="{BB962C8B-B14F-4D97-AF65-F5344CB8AC3E}">
        <p14:creationId xmlns:p14="http://schemas.microsoft.com/office/powerpoint/2010/main" val="416990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4BDD-2B58-63FB-FAAC-A388FB6929CA}"/>
              </a:ext>
            </a:extLst>
          </p:cNvPr>
          <p:cNvSpPr>
            <a:spLocks noGrp="1"/>
          </p:cNvSpPr>
          <p:nvPr>
            <p:ph type="ctrTitle"/>
          </p:nvPr>
        </p:nvSpPr>
        <p:spPr>
          <a:xfrm>
            <a:off x="1154955" y="877078"/>
            <a:ext cx="8825658" cy="1063689"/>
          </a:xfrm>
        </p:spPr>
        <p:txBody>
          <a:bodyPr/>
          <a:lstStyle/>
          <a:p>
            <a:r>
              <a:rPr lang="en-GB" sz="4800" dirty="0">
                <a:latin typeface="Times New Roman" panose="02020603050405020304" pitchFamily="18" charset="0"/>
                <a:cs typeface="Times New Roman" panose="02020603050405020304" pitchFamily="18" charset="0"/>
              </a:rPr>
              <a:t>MODULE DETAILS</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8A690E-DABD-5FA6-D6B3-7CD31A48A1D7}"/>
              </a:ext>
            </a:extLst>
          </p:cNvPr>
          <p:cNvSpPr>
            <a:spLocks noGrp="1"/>
          </p:cNvSpPr>
          <p:nvPr>
            <p:ph type="subTitle" idx="1"/>
          </p:nvPr>
        </p:nvSpPr>
        <p:spPr>
          <a:xfrm>
            <a:off x="1220270" y="2062065"/>
            <a:ext cx="8825658" cy="3769223"/>
          </a:xfrm>
        </p:spPr>
        <p:txBody>
          <a:bodyPr>
            <a:normAutofit/>
          </a:bodyPr>
          <a:lstStyle/>
          <a:p>
            <a:pPr marL="285750" indent="-285750">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DL  Model      </a:t>
            </a:r>
          </a:p>
          <a:p>
            <a:pPr marL="742950" lvl="1" indent="-285750" algn="l">
              <a:buFont typeface="Wingdings" panose="05000000000000000000" pitchFamily="2" charset="2"/>
              <a:buChar char="v"/>
            </a:pPr>
            <a:r>
              <a:rPr lang="en-GB" dirty="0">
                <a:solidFill>
                  <a:schemeClr val="bg1">
                    <a:lumMod val="95000"/>
                  </a:schemeClr>
                </a:solidFill>
                <a:latin typeface="Times New Roman" panose="02020603050405020304" pitchFamily="18" charset="0"/>
                <a:cs typeface="Times New Roman" panose="02020603050405020304" pitchFamily="18" charset="0"/>
              </a:rPr>
              <a:t>TRAINING &amp;  TEST DATA ANNOTATION     </a:t>
            </a:r>
          </a:p>
          <a:p>
            <a:pPr marL="742950" lvl="1" indent="-285750" algn="l">
              <a:buFont typeface="Wingdings" panose="05000000000000000000" pitchFamily="2" charset="2"/>
              <a:buChar char="v"/>
            </a:pPr>
            <a:r>
              <a:rPr lang="en-GB" dirty="0">
                <a:solidFill>
                  <a:schemeClr val="bg1">
                    <a:lumMod val="95000"/>
                  </a:schemeClr>
                </a:solidFill>
                <a:latin typeface="Times New Roman" panose="02020603050405020304" pitchFamily="18" charset="0"/>
                <a:cs typeface="Times New Roman" panose="02020603050405020304" pitchFamily="18" charset="0"/>
              </a:rPr>
              <a:t>PREPROCESSING       </a:t>
            </a:r>
          </a:p>
          <a:p>
            <a:pPr marL="742950" lvl="1" indent="-285750" algn="l">
              <a:buFont typeface="Wingdings" panose="05000000000000000000" pitchFamily="2" charset="2"/>
              <a:buChar char="v"/>
            </a:pPr>
            <a:r>
              <a:rPr lang="en-GB" dirty="0">
                <a:solidFill>
                  <a:schemeClr val="bg1">
                    <a:lumMod val="95000"/>
                  </a:schemeClr>
                </a:solidFill>
                <a:latin typeface="Times New Roman" panose="02020603050405020304" pitchFamily="18" charset="0"/>
                <a:cs typeface="Times New Roman" panose="02020603050405020304" pitchFamily="18" charset="0"/>
              </a:rPr>
              <a:t>DIABETIC RETINOPATHY DETECTION          </a:t>
            </a:r>
          </a:p>
          <a:p>
            <a:pPr marL="742950" lvl="1" indent="-285750" algn="l">
              <a:buFont typeface="Wingdings" panose="05000000000000000000" pitchFamily="2" charset="2"/>
              <a:buChar char="v"/>
            </a:pPr>
            <a:r>
              <a:rPr lang="en-GB" dirty="0">
                <a:solidFill>
                  <a:schemeClr val="bg1">
                    <a:lumMod val="95000"/>
                  </a:schemeClr>
                </a:solidFill>
                <a:latin typeface="Times New Roman" panose="02020603050405020304" pitchFamily="18" charset="0"/>
                <a:cs typeface="Times New Roman" panose="02020603050405020304" pitchFamily="18" charset="0"/>
              </a:rPr>
              <a:t>FEATURE EXTRACTION      </a:t>
            </a:r>
          </a:p>
          <a:p>
            <a:pPr marL="742950" lvl="1" indent="-285750" algn="l">
              <a:buFont typeface="Wingdings" panose="05000000000000000000" pitchFamily="2" charset="2"/>
              <a:buChar char="v"/>
            </a:pPr>
            <a:r>
              <a:rPr lang="en-GB" dirty="0">
                <a:solidFill>
                  <a:schemeClr val="bg1">
                    <a:lumMod val="95000"/>
                  </a:schemeClr>
                </a:solidFill>
                <a:latin typeface="Times New Roman" panose="02020603050405020304" pitchFamily="18" charset="0"/>
                <a:cs typeface="Times New Roman" panose="02020603050405020304" pitchFamily="18" charset="0"/>
              </a:rPr>
              <a:t>DIABETIC TYPE CLASSIFICATION     </a:t>
            </a:r>
          </a:p>
          <a:p>
            <a:pPr marL="742950" lvl="1" indent="-285750" algn="l">
              <a:buFont typeface="Wingdings" panose="05000000000000000000" pitchFamily="2" charset="2"/>
              <a:buChar char="v"/>
            </a:pPr>
            <a:r>
              <a:rPr lang="en-GB" dirty="0">
                <a:solidFill>
                  <a:schemeClr val="bg1">
                    <a:lumMod val="95000"/>
                  </a:schemeClr>
                </a:solidFill>
                <a:latin typeface="Times New Roman" panose="02020603050405020304" pitchFamily="18" charset="0"/>
                <a:cs typeface="Times New Roman" panose="02020603050405020304" pitchFamily="18" charset="0"/>
              </a:rPr>
              <a:t>PREDICTION</a:t>
            </a:r>
          </a:p>
          <a:p>
            <a:pPr marL="285750" indent="-285750">
              <a:buFont typeface="Wingdings" panose="05000000000000000000" pitchFamily="2" charset="2"/>
              <a:buChar char="ü"/>
            </a:pPr>
            <a:r>
              <a:rPr lang="en-IN" dirty="0">
                <a:solidFill>
                  <a:schemeClr val="bg1">
                    <a:lumMod val="95000"/>
                  </a:schemeClr>
                </a:solidFill>
                <a:latin typeface="Times New Roman" panose="02020603050405020304" pitchFamily="18" charset="0"/>
                <a:cs typeface="Times New Roman" panose="02020603050405020304" pitchFamily="18" charset="0"/>
              </a:rPr>
              <a:t>Performance  Analysis</a:t>
            </a:r>
          </a:p>
          <a:p>
            <a:pPr marL="285750" indent="-285750">
              <a:buFont typeface="Wingdings" panose="05000000000000000000" pitchFamily="2" charset="2"/>
              <a:buChar char="ü"/>
            </a:pPr>
            <a:r>
              <a:rPr lang="en-IN" dirty="0">
                <a:solidFill>
                  <a:schemeClr val="bg1">
                    <a:lumMod val="95000"/>
                  </a:schemeClr>
                </a:solidFill>
                <a:latin typeface="Times New Roman" panose="02020603050405020304" pitchFamily="18" charset="0"/>
                <a:cs typeface="Times New Roman" panose="02020603050405020304" pitchFamily="18" charset="0"/>
              </a:rPr>
              <a:t>FLASK  APPLICATION  BUILDING </a:t>
            </a:r>
          </a:p>
          <a:p>
            <a:pPr marL="285750" indent="-285750">
              <a:buFont typeface="Wingdings" panose="05000000000000000000" pitchFamily="2" charset="2"/>
              <a:buChar char="ü"/>
            </a:pPr>
            <a:endParaRPr lang="en-IN" dirty="0">
              <a:solidFill>
                <a:schemeClr val="bg1">
                  <a:lumMod val="95000"/>
                </a:schemeClr>
              </a:solidFill>
              <a:latin typeface="Times New Roman" panose="02020603050405020304" pitchFamily="18" charset="0"/>
              <a:cs typeface="Times New Roman" panose="02020603050405020304" pitchFamily="18" charset="0"/>
            </a:endParaRPr>
          </a:p>
          <a:p>
            <a:endParaRPr lang="en-IN" dirty="0"/>
          </a:p>
        </p:txBody>
      </p:sp>
      <p:pic>
        <p:nvPicPr>
          <p:cNvPr id="5" name="Picture 4" descr="A picture containing text&#10;&#10;Description automatically generated">
            <a:extLst>
              <a:ext uri="{FF2B5EF4-FFF2-40B4-BE49-F238E27FC236}">
                <a16:creationId xmlns:a16="http://schemas.microsoft.com/office/drawing/2014/main" id="{69EB9E50-D0CF-2D2C-CF1F-271B8DC8DAFA}"/>
              </a:ext>
            </a:extLst>
          </p:cNvPr>
          <p:cNvPicPr>
            <a:picLocks noChangeAspect="1"/>
          </p:cNvPicPr>
          <p:nvPr/>
        </p:nvPicPr>
        <p:blipFill>
          <a:blip r:embed="rId2"/>
          <a:stretch>
            <a:fillRect/>
          </a:stretch>
        </p:blipFill>
        <p:spPr>
          <a:xfrm>
            <a:off x="7489215" y="2062065"/>
            <a:ext cx="3232572" cy="3355848"/>
          </a:xfrm>
          <a:prstGeom prst="rect">
            <a:avLst/>
          </a:prstGeom>
        </p:spPr>
      </p:pic>
    </p:spTree>
    <p:extLst>
      <p:ext uri="{BB962C8B-B14F-4D97-AF65-F5344CB8AC3E}">
        <p14:creationId xmlns:p14="http://schemas.microsoft.com/office/powerpoint/2010/main" val="117946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E240-CFFA-78E8-59BF-91B053F44193}"/>
              </a:ext>
            </a:extLst>
          </p:cNvPr>
          <p:cNvSpPr>
            <a:spLocks noGrp="1"/>
          </p:cNvSpPr>
          <p:nvPr>
            <p:ph type="ctrTitle"/>
          </p:nvPr>
        </p:nvSpPr>
        <p:spPr>
          <a:xfrm>
            <a:off x="1154955" y="755781"/>
            <a:ext cx="8825658" cy="794366"/>
          </a:xfrm>
        </p:spPr>
        <p:txBody>
          <a:bodyPr/>
          <a:lstStyle/>
          <a:p>
            <a:r>
              <a:rPr lang="en-GB" sz="4800" dirty="0">
                <a:latin typeface="Times New Roman" panose="02020603050405020304" pitchFamily="18" charset="0"/>
                <a:cs typeface="Times New Roman" panose="02020603050405020304" pitchFamily="18" charset="0"/>
              </a:rPr>
              <a:t>UML DIAGRAMS</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3B8600-C5B6-D3E1-9622-E1C257774F4B}"/>
              </a:ext>
            </a:extLst>
          </p:cNvPr>
          <p:cNvSpPr>
            <a:spLocks noGrp="1"/>
          </p:cNvSpPr>
          <p:nvPr>
            <p:ph type="subTitle" idx="1"/>
          </p:nvPr>
        </p:nvSpPr>
        <p:spPr>
          <a:xfrm>
            <a:off x="1390651" y="1707501"/>
            <a:ext cx="3246664" cy="438539"/>
          </a:xfrm>
        </p:spPr>
        <p:txBody>
          <a:bodyPr/>
          <a:lstStyle/>
          <a:p>
            <a:r>
              <a:rPr lang="en-GB" b="1" dirty="0">
                <a:solidFill>
                  <a:schemeClr val="bg1"/>
                </a:solidFill>
                <a:latin typeface="Times New Roman" panose="02020603050405020304" pitchFamily="18" charset="0"/>
                <a:cs typeface="Times New Roman" panose="02020603050405020304" pitchFamily="18" charset="0"/>
              </a:rPr>
              <a:t>1.USE CASE DIAGRAM</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4FEFE6C-4DFF-033E-A7C6-757BE190A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3359" y="1707501"/>
            <a:ext cx="6301725" cy="43947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735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212F-2D27-78CE-DB2B-5F7722388D44}"/>
              </a:ext>
            </a:extLst>
          </p:cNvPr>
          <p:cNvSpPr>
            <a:spLocks noGrp="1"/>
          </p:cNvSpPr>
          <p:nvPr>
            <p:ph type="ctrTitle"/>
          </p:nvPr>
        </p:nvSpPr>
        <p:spPr>
          <a:xfrm>
            <a:off x="1154955" y="1110344"/>
            <a:ext cx="8825658" cy="914400"/>
          </a:xfrm>
        </p:spPr>
        <p:txBody>
          <a:bodyPr/>
          <a:lstStyle/>
          <a:p>
            <a:r>
              <a:rPr lang="en-GB"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3F62027-239C-54C5-9167-E3B00830FF16}"/>
              </a:ext>
            </a:extLst>
          </p:cNvPr>
          <p:cNvSpPr>
            <a:spLocks noGrp="1"/>
          </p:cNvSpPr>
          <p:nvPr>
            <p:ph type="subTitle" idx="1"/>
          </p:nvPr>
        </p:nvSpPr>
        <p:spPr>
          <a:xfrm>
            <a:off x="1154955" y="2248678"/>
            <a:ext cx="9164702" cy="3390122"/>
          </a:xfrm>
        </p:spPr>
        <p:txBody>
          <a:bodyPr/>
          <a:lstStyle/>
          <a:p>
            <a:pPr marL="285750" indent="-285750">
              <a:buFont typeface="Wingdings" panose="05000000000000000000" pitchFamily="2" charset="2"/>
              <a:buChar char="ü"/>
            </a:pPr>
            <a:r>
              <a:rPr lang="en-IN" sz="1800" dirty="0">
                <a:solidFill>
                  <a:schemeClr val="bg1">
                    <a:lumMod val="95000"/>
                  </a:schemeClr>
                </a:solidFill>
                <a:effectLst/>
                <a:latin typeface="Times New Roman" panose="02020603050405020304" pitchFamily="18" charset="0"/>
                <a:ea typeface="Liberation Sans Regular"/>
              </a:rPr>
              <a:t>DR is often asymptomatic in its early stages, making it difficult to detect. Deep learning (DL) is a type of artificial intelligence that can be used to automatically detect patterns in data.</a:t>
            </a:r>
          </a:p>
          <a:p>
            <a:pPr marL="285750" indent="-285750">
              <a:buFont typeface="Wingdings" panose="05000000000000000000" pitchFamily="2" charset="2"/>
              <a:buChar char="ü"/>
            </a:pPr>
            <a:r>
              <a:rPr lang="en-IN" sz="1800" dirty="0">
                <a:solidFill>
                  <a:schemeClr val="bg1">
                    <a:lumMod val="95000"/>
                  </a:schemeClr>
                </a:solidFill>
                <a:effectLst/>
                <a:latin typeface="Times New Roman" panose="02020603050405020304" pitchFamily="18" charset="0"/>
                <a:ea typeface="Liberation Sans Regular"/>
              </a:rPr>
              <a:t> DL has been shown to be effective for detecting DR in images of the retina.</a:t>
            </a:r>
          </a:p>
          <a:p>
            <a:pPr marL="285750" indent="-285750">
              <a:buFont typeface="Wingdings" panose="05000000000000000000" pitchFamily="2" charset="2"/>
              <a:buChar char="ü"/>
            </a:pPr>
            <a:r>
              <a:rPr lang="en-IN" sz="1800" dirty="0">
                <a:solidFill>
                  <a:schemeClr val="bg1">
                    <a:lumMod val="95000"/>
                  </a:schemeClr>
                </a:solidFill>
                <a:effectLst/>
                <a:latin typeface="Times New Roman" panose="02020603050405020304" pitchFamily="18" charset="0"/>
                <a:ea typeface="Liberation Sans Regular"/>
              </a:rPr>
              <a:t> In this study, a DL algorithm was used to automatically detect DR in fundus images. The algorithm was able to accurately detect DR in early stages, before it is symptomatic. </a:t>
            </a:r>
          </a:p>
          <a:p>
            <a:pPr marL="285750" indent="-285750">
              <a:buFont typeface="Wingdings" panose="05000000000000000000" pitchFamily="2" charset="2"/>
              <a:buChar char="ü"/>
            </a:pPr>
            <a:r>
              <a:rPr lang="en-IN" sz="1800" dirty="0">
                <a:solidFill>
                  <a:schemeClr val="bg1">
                    <a:lumMod val="95000"/>
                  </a:schemeClr>
                </a:solidFill>
                <a:effectLst/>
                <a:latin typeface="Times New Roman" panose="02020603050405020304" pitchFamily="18" charset="0"/>
                <a:ea typeface="Liberation Sans Regular"/>
              </a:rPr>
              <a:t>This could potentially lead to earlier diagnosis and treatment of DR, which could help to prevent vision loss</a:t>
            </a:r>
            <a:endParaRPr lang="en-IN" dirty="0">
              <a:solidFill>
                <a:schemeClr val="bg1">
                  <a:lumMod val="95000"/>
                </a:schemeClr>
              </a:solidFill>
            </a:endParaRPr>
          </a:p>
        </p:txBody>
      </p:sp>
    </p:spTree>
    <p:extLst>
      <p:ext uri="{BB962C8B-B14F-4D97-AF65-F5344CB8AC3E}">
        <p14:creationId xmlns:p14="http://schemas.microsoft.com/office/powerpoint/2010/main" val="1532433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5301-F9B0-54B1-763C-C21F292E0218}"/>
              </a:ext>
            </a:extLst>
          </p:cNvPr>
          <p:cNvSpPr>
            <a:spLocks noGrp="1"/>
          </p:cNvSpPr>
          <p:nvPr>
            <p:ph type="ctrTitle"/>
          </p:nvPr>
        </p:nvSpPr>
        <p:spPr>
          <a:xfrm>
            <a:off x="1154955" y="942737"/>
            <a:ext cx="8825658" cy="951377"/>
          </a:xfrm>
        </p:spPr>
        <p:txBody>
          <a:bodyPr/>
          <a:lstStyle/>
          <a:p>
            <a:r>
              <a:rPr lang="en-IN" sz="4800" dirty="0">
                <a:solidFill>
                  <a:schemeClr val="bg1">
                    <a:lumMod val="95000"/>
                  </a:schemeClr>
                </a:solidFill>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E6A9DF46-8F97-09DC-5BD5-0451C5C040DB}"/>
              </a:ext>
            </a:extLst>
          </p:cNvPr>
          <p:cNvSpPr>
            <a:spLocks noGrp="1"/>
          </p:cNvSpPr>
          <p:nvPr>
            <p:ph type="subTitle" idx="1"/>
          </p:nvPr>
        </p:nvSpPr>
        <p:spPr>
          <a:xfrm>
            <a:off x="1154955" y="2108718"/>
            <a:ext cx="8825658" cy="3530082"/>
          </a:xfrm>
        </p:spPr>
        <p:txBody>
          <a:bodyPr/>
          <a:lstStyle/>
          <a:p>
            <a:pPr marL="285750" indent="-285750">
              <a:lnSpc>
                <a:spcPct val="150000"/>
              </a:lnSpc>
              <a:buFont typeface="Wingdings" panose="05000000000000000000" pitchFamily="2" charset="2"/>
              <a:buChar char="ü"/>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Author: </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Marshall, S. M. &amp; </a:t>
            </a:r>
            <a:r>
              <a:rPr lang="en-US" b="0" i="0" dirty="0" err="1">
                <a:solidFill>
                  <a:schemeClr val="bg1">
                    <a:lumMod val="95000"/>
                  </a:schemeClr>
                </a:solidFill>
                <a:effectLst/>
                <a:latin typeface="Times New Roman" panose="02020603050405020304" pitchFamily="18" charset="0"/>
                <a:cs typeface="Times New Roman" panose="02020603050405020304" pitchFamily="18" charset="0"/>
              </a:rPr>
              <a:t>Flyvbjerg</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A. Prevention and early detection of vascular complications of diabetes. </a:t>
            </a:r>
            <a:r>
              <a:rPr lang="en-US" b="0" i="1" dirty="0">
                <a:solidFill>
                  <a:schemeClr val="bg1">
                    <a:lumMod val="95000"/>
                  </a:schemeClr>
                </a:solidFill>
                <a:effectLst/>
                <a:latin typeface="Times New Roman" panose="02020603050405020304" pitchFamily="18" charset="0"/>
                <a:cs typeface="Times New Roman" panose="02020603050405020304" pitchFamily="18" charset="0"/>
              </a:rPr>
              <a:t>BMJ.</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b="1" i="0" dirty="0">
                <a:solidFill>
                  <a:schemeClr val="bg1">
                    <a:lumMod val="95000"/>
                  </a:schemeClr>
                </a:solidFill>
                <a:effectLst/>
                <a:latin typeface="Times New Roman" panose="02020603050405020304" pitchFamily="18" charset="0"/>
                <a:cs typeface="Times New Roman" panose="02020603050405020304" pitchFamily="18" charset="0"/>
              </a:rPr>
              <a:t>333</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(7566), 475–480 (2006).</a:t>
            </a:r>
          </a:p>
          <a:p>
            <a:pPr marL="285750" indent="-285750">
              <a:lnSpc>
                <a:spcPct val="150000"/>
              </a:lnSpc>
              <a:buFont typeface="Wingdings" panose="05000000000000000000" pitchFamily="2" charset="2"/>
              <a:buChar char="ü"/>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AUTHOR:</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Hutchinson, A. </a:t>
            </a:r>
            <a:r>
              <a:rPr lang="en-US" b="0" i="1" dirty="0">
                <a:solidFill>
                  <a:schemeClr val="bg1">
                    <a:lumMod val="95000"/>
                  </a:schemeClr>
                </a:solidFill>
                <a:effectLst/>
                <a:latin typeface="Times New Roman" panose="02020603050405020304" pitchFamily="18" charset="0"/>
                <a:cs typeface="Times New Roman" panose="02020603050405020304" pitchFamily="18" charset="0"/>
              </a:rPr>
              <a:t>et al</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Effectiveness of screening and monitoring tests for diabetic retinopathy–a systematic review. </a:t>
            </a:r>
            <a:r>
              <a:rPr lang="en-US" b="0" i="1" dirty="0" err="1">
                <a:solidFill>
                  <a:schemeClr val="bg1">
                    <a:lumMod val="95000"/>
                  </a:schemeClr>
                </a:solidFill>
                <a:effectLst/>
                <a:latin typeface="Times New Roman" panose="02020603050405020304" pitchFamily="18" charset="0"/>
                <a:cs typeface="Times New Roman" panose="02020603050405020304" pitchFamily="18" charset="0"/>
              </a:rPr>
              <a:t>Diabet</a:t>
            </a:r>
            <a:r>
              <a:rPr lang="en-US" b="0" i="1" dirty="0">
                <a:solidFill>
                  <a:schemeClr val="bg1">
                    <a:lumMod val="95000"/>
                  </a:schemeClr>
                </a:solidFill>
                <a:effectLst/>
                <a:latin typeface="Times New Roman" panose="02020603050405020304" pitchFamily="18" charset="0"/>
                <a:cs typeface="Times New Roman" panose="02020603050405020304" pitchFamily="18" charset="0"/>
              </a:rPr>
              <a:t> Med.</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b="1" i="0" dirty="0">
                <a:solidFill>
                  <a:schemeClr val="bg1">
                    <a:lumMod val="95000"/>
                  </a:schemeClr>
                </a:solidFill>
                <a:effectLst/>
                <a:latin typeface="Times New Roman" panose="02020603050405020304" pitchFamily="18" charset="0"/>
                <a:cs typeface="Times New Roman" panose="02020603050405020304" pitchFamily="18" charset="0"/>
              </a:rPr>
              <a:t>17</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(7), 495–506 (2000).</a:t>
            </a:r>
          </a:p>
          <a:p>
            <a:pPr marL="285750" indent="-285750">
              <a:lnSpc>
                <a:spcPct val="150000"/>
              </a:lnSpc>
              <a:buFont typeface="Wingdings" panose="05000000000000000000" pitchFamily="2" charset="2"/>
              <a:buChar char="ü"/>
            </a:pPr>
            <a:r>
              <a:rPr lang="en-IN" sz="1800" b="1" dirty="0">
                <a:solidFill>
                  <a:schemeClr val="bg1">
                    <a:lumMod val="95000"/>
                  </a:schemeClr>
                </a:solidFill>
                <a:effectLst/>
                <a:latin typeface="Times New Roman" panose="02020603050405020304" pitchFamily="18" charset="0"/>
                <a:ea typeface="Liberation Sans Regular"/>
                <a:cs typeface="Times New Roman" panose="02020603050405020304" pitchFamily="18" charset="0"/>
              </a:rPr>
              <a:t>AUTHOR:</a:t>
            </a:r>
            <a:r>
              <a:rPr lang="en-IN" sz="1800" dirty="0">
                <a:solidFill>
                  <a:schemeClr val="bg1">
                    <a:lumMod val="95000"/>
                  </a:schemeClr>
                </a:solidFill>
                <a:effectLst/>
                <a:latin typeface="Times New Roman" panose="02020603050405020304" pitchFamily="18" charset="0"/>
                <a:ea typeface="Liberation Sans Regular"/>
                <a:cs typeface="Times New Roman" panose="02020603050405020304" pitchFamily="18" charset="0"/>
              </a:rPr>
              <a:t> Recep Emre </a:t>
            </a:r>
            <a:r>
              <a:rPr lang="en-IN" sz="1800" dirty="0" err="1">
                <a:solidFill>
                  <a:schemeClr val="bg1">
                    <a:lumMod val="95000"/>
                  </a:schemeClr>
                </a:solidFill>
                <a:effectLst/>
                <a:latin typeface="Times New Roman" panose="02020603050405020304" pitchFamily="18" charset="0"/>
                <a:ea typeface="Liberation Sans Regular"/>
                <a:cs typeface="Times New Roman" panose="02020603050405020304" pitchFamily="18" charset="0"/>
              </a:rPr>
              <a:t>Hacisoftaoglu</a:t>
            </a:r>
            <a:r>
              <a:rPr lang="en-IN" sz="1800" dirty="0">
                <a:solidFill>
                  <a:schemeClr val="bg1">
                    <a:lumMod val="95000"/>
                  </a:schemeClr>
                </a:solidFill>
                <a:effectLst/>
                <a:latin typeface="Times New Roman" panose="02020603050405020304" pitchFamily="18" charset="0"/>
                <a:ea typeface="Liberation Sans Regular"/>
                <a:cs typeface="Times New Roman" panose="02020603050405020304" pitchFamily="18" charset="0"/>
              </a:rPr>
              <a:t> (Dec 2019). </a:t>
            </a:r>
            <a:endParaRPr lang="en-IN" sz="1800" dirty="0">
              <a:solidFill>
                <a:schemeClr val="bg1">
                  <a:lumMod val="95000"/>
                </a:schemeClr>
              </a:solidFill>
              <a:effectLst/>
              <a:latin typeface="Times New Roman" panose="02020603050405020304" pitchFamily="18" charset="0"/>
              <a:ea typeface="Roboto Regular"/>
              <a:cs typeface="Times New Roman" panose="02020603050405020304" pitchFamily="18" charset="0"/>
            </a:endParaRPr>
          </a:p>
          <a:p>
            <a:pPr marL="285750" indent="-285750">
              <a:lnSpc>
                <a:spcPct val="150000"/>
              </a:lnSpc>
              <a:buFont typeface="Wingdings" panose="05000000000000000000" pitchFamily="2" charset="2"/>
              <a:buChar char="ü"/>
            </a:pPr>
            <a:endParaRPr lang="en-IN" sz="1800" dirty="0">
              <a:solidFill>
                <a:schemeClr val="bg1">
                  <a:lumMod val="95000"/>
                </a:schemeClr>
              </a:solidFill>
              <a:effectLst/>
              <a:latin typeface="Times New Roman" panose="02020603050405020304" pitchFamily="18" charset="0"/>
              <a:ea typeface="Roboto Regular"/>
              <a:cs typeface="Times New Roman" panose="02020603050405020304" pitchFamily="18" charset="0"/>
            </a:endParaRPr>
          </a:p>
          <a:p>
            <a:endParaRPr lang="en-IN" dirty="0"/>
          </a:p>
        </p:txBody>
      </p:sp>
    </p:spTree>
    <p:extLst>
      <p:ext uri="{BB962C8B-B14F-4D97-AF65-F5344CB8AC3E}">
        <p14:creationId xmlns:p14="http://schemas.microsoft.com/office/powerpoint/2010/main" val="399981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8B01-DDB6-A26D-B703-97435D5EEF91}"/>
              </a:ext>
            </a:extLst>
          </p:cNvPr>
          <p:cNvSpPr>
            <a:spLocks noGrp="1"/>
          </p:cNvSpPr>
          <p:nvPr>
            <p:ph type="ctrTitle"/>
          </p:nvPr>
        </p:nvSpPr>
        <p:spPr>
          <a:xfrm>
            <a:off x="3729317" y="2628275"/>
            <a:ext cx="6779511" cy="1074957"/>
          </a:xfrm>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6255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3BA8-257B-E2B8-CE84-89F9069D8FF5}"/>
              </a:ext>
            </a:extLst>
          </p:cNvPr>
          <p:cNvSpPr>
            <a:spLocks noGrp="1"/>
          </p:cNvSpPr>
          <p:nvPr>
            <p:ph type="ctrTitle"/>
          </p:nvPr>
        </p:nvSpPr>
        <p:spPr>
          <a:xfrm>
            <a:off x="1154955" y="989392"/>
            <a:ext cx="8825658" cy="802086"/>
          </a:xfrm>
        </p:spPr>
        <p:txBody>
          <a:bodyPr/>
          <a:lstStyle/>
          <a:p>
            <a:r>
              <a:rPr lang="en-GB" sz="4800" dirty="0">
                <a:latin typeface="Times New Roman" panose="02020603050405020304" pitchFamily="18" charset="0"/>
                <a:cs typeface="Times New Roman" panose="02020603050405020304" pitchFamily="18" charset="0"/>
              </a:rPr>
              <a:t>ABSTRACT</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257C3B-86B8-CF48-5836-D1F005F8B94C}"/>
              </a:ext>
            </a:extLst>
          </p:cNvPr>
          <p:cNvSpPr>
            <a:spLocks noGrp="1"/>
          </p:cNvSpPr>
          <p:nvPr>
            <p:ph type="subTitle" idx="1"/>
          </p:nvPr>
        </p:nvSpPr>
        <p:spPr>
          <a:xfrm>
            <a:off x="1154955" y="2090057"/>
            <a:ext cx="8825658" cy="3548743"/>
          </a:xfrm>
        </p:spPr>
        <p:txBody>
          <a:bodyPr>
            <a:noAutofit/>
          </a:bodyPr>
          <a:lstStyle/>
          <a:p>
            <a:pPr marL="285750" indent="-285750">
              <a:lnSpc>
                <a:spcPct val="17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Diabetes is a serious condition that affects approximately 2.6 million Indians over 18 years of age in 2012 according to the National Diabetic Registry (NDR).</a:t>
            </a:r>
          </a:p>
          <a:p>
            <a:pPr marL="285750" indent="-285750">
              <a:lnSpc>
                <a:spcPct val="17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According to the project, the diagnosis of diabetes is made using the image of the fundus and the deep neural learning network.. </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41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A698FD-4B2B-82F1-D2A5-619110BFF6D9}"/>
              </a:ext>
            </a:extLst>
          </p:cNvPr>
          <p:cNvSpPr>
            <a:spLocks noGrp="1"/>
          </p:cNvSpPr>
          <p:nvPr>
            <p:ph type="subTitle" idx="1"/>
          </p:nvPr>
        </p:nvSpPr>
        <p:spPr>
          <a:xfrm>
            <a:off x="1154955" y="1101012"/>
            <a:ext cx="8825658" cy="4519128"/>
          </a:xfrm>
        </p:spPr>
        <p:txBody>
          <a:bodyPr>
            <a:normAutofit/>
          </a:bodyPr>
          <a:lstStyle/>
          <a:p>
            <a:pPr marL="285750" indent="-285750">
              <a:lnSpc>
                <a:spcPct val="15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Fundus image is a photo taken using a 3CCD </a:t>
            </a:r>
            <a:r>
              <a:rPr lang="en-GB" dirty="0" err="1">
                <a:solidFill>
                  <a:schemeClr val="bg1">
                    <a:lumMod val="95000"/>
                  </a:schemeClr>
                </a:solidFill>
                <a:latin typeface="Times New Roman" panose="02020603050405020304" pitchFamily="18" charset="0"/>
                <a:cs typeface="Times New Roman" panose="02020603050405020304" pitchFamily="18" charset="0"/>
              </a:rPr>
              <a:t>color</a:t>
            </a:r>
            <a:r>
              <a:rPr lang="en-GB" dirty="0">
                <a:solidFill>
                  <a:schemeClr val="bg1">
                    <a:lumMod val="95000"/>
                  </a:schemeClr>
                </a:solidFill>
                <a:latin typeface="Times New Roman" panose="02020603050405020304" pitchFamily="18" charset="0"/>
                <a:cs typeface="Times New Roman" panose="02020603050405020304" pitchFamily="18" charset="0"/>
              </a:rPr>
              <a:t> video camera on Topcon TRC NW6 non-mydriatic retinography with a 45-degree view field.</a:t>
            </a:r>
          </a:p>
          <a:p>
            <a:pPr marL="285750" indent="-285750">
              <a:lnSpc>
                <a:spcPct val="15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In short, fundus is the inner image of the human eye. Therefore, this project introduces a way to diagnose diabetes in a person using fundus images of their eyes</a:t>
            </a:r>
          </a:p>
          <a:p>
            <a:pPr marL="285750" indent="-285750">
              <a:lnSpc>
                <a:spcPct val="15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Accordingly, diabetes can have many effects on the eyes such as blurred vision, blurred vision and / or blurred vision, eye pain, cataracts, slow recovery after eye damage and blindness.</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26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80CE-C210-758A-0E71-A1A7A2C00478}"/>
              </a:ext>
            </a:extLst>
          </p:cNvPr>
          <p:cNvSpPr>
            <a:spLocks noGrp="1"/>
          </p:cNvSpPr>
          <p:nvPr>
            <p:ph type="ctrTitle"/>
          </p:nvPr>
        </p:nvSpPr>
        <p:spPr>
          <a:xfrm>
            <a:off x="1154955" y="1010653"/>
            <a:ext cx="8825658" cy="705852"/>
          </a:xfrm>
        </p:spPr>
        <p:txBody>
          <a:bodyPr/>
          <a:lstStyle/>
          <a:p>
            <a:r>
              <a:rPr lang="en-IN" sz="4800"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C4E512EE-9079-1F82-96D7-BC7E0621C781}"/>
              </a:ext>
            </a:extLst>
          </p:cNvPr>
          <p:cNvSpPr>
            <a:spLocks noGrp="1"/>
          </p:cNvSpPr>
          <p:nvPr>
            <p:ph type="subTitle" idx="1"/>
          </p:nvPr>
        </p:nvSpPr>
        <p:spPr>
          <a:xfrm>
            <a:off x="1154955" y="1925053"/>
            <a:ext cx="8825658" cy="3713747"/>
          </a:xfrm>
        </p:spPr>
        <p:txBody>
          <a:bodyPr>
            <a:normAutofit/>
          </a:bodyPr>
          <a:lstStyle/>
          <a:p>
            <a:pPr marL="342900" indent="-342900">
              <a:lnSpc>
                <a:spcPct val="150000"/>
              </a:lnSpc>
              <a:buFont typeface="Wingdings" panose="05000000000000000000" pitchFamily="2" charset="2"/>
              <a:buChar char="ü"/>
            </a:pPr>
            <a:r>
              <a:rPr lang="en-US" sz="2000" cap="none" dirty="0">
                <a:solidFill>
                  <a:schemeClr val="bg1">
                    <a:lumMod val="95000"/>
                  </a:schemeClr>
                </a:solidFill>
                <a:latin typeface="Times New Roman" panose="02020603050405020304" pitchFamily="18" charset="0"/>
                <a:cs typeface="Times New Roman" panose="02020603050405020304" pitchFamily="18" charset="0"/>
              </a:rPr>
              <a:t>D</a:t>
            </a:r>
            <a:r>
              <a:rPr lang="en-US" sz="2000" b="0" i="0" cap="none" dirty="0">
                <a:solidFill>
                  <a:schemeClr val="bg1">
                    <a:lumMod val="95000"/>
                  </a:schemeClr>
                </a:solidFill>
                <a:effectLst/>
                <a:latin typeface="Times New Roman" panose="02020603050405020304" pitchFamily="18" charset="0"/>
                <a:cs typeface="Times New Roman" panose="02020603050405020304" pitchFamily="18" charset="0"/>
              </a:rPr>
              <a:t>IABETIC RETINOPATHY  IS A DIABETES COMPLICATION THAT AFFECTS EYES.</a:t>
            </a:r>
          </a:p>
          <a:p>
            <a:pPr marL="342900" indent="-342900">
              <a:lnSpc>
                <a:spcPct val="150000"/>
              </a:lnSpc>
              <a:buFont typeface="Wingdings" panose="05000000000000000000" pitchFamily="2" charset="2"/>
              <a:buChar char="ü"/>
            </a:pPr>
            <a:r>
              <a:rPr lang="en-US" sz="2000" b="0" i="0" cap="none" dirty="0">
                <a:solidFill>
                  <a:schemeClr val="bg1">
                    <a:lumMod val="95000"/>
                  </a:schemeClr>
                </a:solidFill>
                <a:effectLst/>
                <a:latin typeface="Times New Roman" panose="02020603050405020304" pitchFamily="18" charset="0"/>
                <a:cs typeface="Times New Roman" panose="02020603050405020304" pitchFamily="18" charset="0"/>
              </a:rPr>
              <a:t>IT IS CAUSED BY DAMAGE TO THE BLOOD VESSELS OF THE LIGHT-SENSITIVE TISSUE AT THE BACK OF THE EYE (RETINA).</a:t>
            </a:r>
          </a:p>
          <a:p>
            <a:pPr marL="342900" indent="-342900">
              <a:lnSpc>
                <a:spcPct val="150000"/>
              </a:lnSpc>
              <a:buFont typeface="Wingdings" panose="05000000000000000000" pitchFamily="2" charset="2"/>
              <a:buChar char="ü"/>
            </a:pPr>
            <a:r>
              <a:rPr lang="en-US" sz="2000" cap="none" dirty="0">
                <a:solidFill>
                  <a:schemeClr val="bg1">
                    <a:lumMod val="95000"/>
                  </a:schemeClr>
                </a:solidFill>
                <a:latin typeface="Times New Roman" panose="02020603050405020304" pitchFamily="18" charset="0"/>
                <a:cs typeface="Times New Roman" panose="02020603050405020304" pitchFamily="18" charset="0"/>
              </a:rPr>
              <a:t>A</a:t>
            </a:r>
            <a:r>
              <a:rPr lang="en-US" sz="2000" b="0" i="0" cap="none" dirty="0">
                <a:solidFill>
                  <a:schemeClr val="bg1">
                    <a:lumMod val="95000"/>
                  </a:schemeClr>
                </a:solidFill>
                <a:effectLst/>
                <a:latin typeface="Times New Roman" panose="02020603050405020304" pitchFamily="18" charset="0"/>
                <a:cs typeface="Times New Roman" panose="02020603050405020304" pitchFamily="18" charset="0"/>
              </a:rPr>
              <a:t>T FIRST, DIABETIC RETINOPATHY MIGHT CAUSE NO SYMPTOMS OR ONLY MILD VISION PROBLEMS. BUT IT CAN LEAD TO BLINDNESS.</a:t>
            </a:r>
          </a:p>
          <a:p>
            <a:pPr>
              <a:lnSpc>
                <a:spcPct val="150000"/>
              </a:lnSpc>
            </a:pPr>
            <a:endParaRPr lang="en-US" sz="2000" b="0" i="0" cap="none" dirty="0">
              <a:solidFill>
                <a:schemeClr val="bg1">
                  <a:lumMod val="95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cap="none" dirty="0">
              <a:solidFill>
                <a:schemeClr val="bg1">
                  <a:lumMod val="95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60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3B9008-4311-A041-0FE3-B5EE0ECE622B}"/>
              </a:ext>
            </a:extLst>
          </p:cNvPr>
          <p:cNvSpPr>
            <a:spLocks noGrp="1"/>
          </p:cNvSpPr>
          <p:nvPr>
            <p:ph type="subTitle" idx="1"/>
          </p:nvPr>
        </p:nvSpPr>
        <p:spPr>
          <a:xfrm>
            <a:off x="1154955" y="1395663"/>
            <a:ext cx="8825658" cy="4243137"/>
          </a:xfrm>
        </p:spPr>
        <p:txBody>
          <a:bodyPr>
            <a:noAutofit/>
          </a:bodyPr>
          <a:lstStyle/>
          <a:p>
            <a:pPr marL="342900" indent="-342900">
              <a:buFont typeface="Wingdings" panose="05000000000000000000" pitchFamily="2" charset="2"/>
              <a:buChar char="ü"/>
            </a:pPr>
            <a:r>
              <a:rPr lang="en-US" sz="2000" cap="none" dirty="0">
                <a:solidFill>
                  <a:schemeClr val="bg1">
                    <a:lumMod val="95000"/>
                  </a:schemeClr>
                </a:solidFill>
                <a:latin typeface="Times New Roman" panose="02020603050405020304" pitchFamily="18" charset="0"/>
                <a:cs typeface="Times New Roman" panose="02020603050405020304" pitchFamily="18" charset="0"/>
              </a:rPr>
              <a:t>N</a:t>
            </a:r>
            <a:r>
              <a:rPr lang="en-US" sz="2000" b="0" i="0" cap="none" dirty="0">
                <a:solidFill>
                  <a:schemeClr val="bg1">
                    <a:lumMod val="95000"/>
                  </a:schemeClr>
                </a:solidFill>
                <a:effectLst/>
                <a:latin typeface="Times New Roman" panose="02020603050405020304" pitchFamily="18" charset="0"/>
                <a:cs typeface="Times New Roman" panose="02020603050405020304" pitchFamily="18" charset="0"/>
              </a:rPr>
              <a:t>INETY-THREE MILLION PEOPLE ARE GLOBALLY AFFECTED BY DIABETIC RETINOPATHY. </a:t>
            </a:r>
          </a:p>
          <a:p>
            <a:pPr marL="342900" indent="-342900">
              <a:buFont typeface="Wingdings" panose="05000000000000000000" pitchFamily="2" charset="2"/>
              <a:buChar char="ü"/>
            </a:pPr>
            <a:r>
              <a:rPr lang="en-US" sz="2000" cap="none" dirty="0">
                <a:solidFill>
                  <a:schemeClr val="bg1">
                    <a:lumMod val="95000"/>
                  </a:schemeClr>
                </a:solidFill>
                <a:latin typeface="Times New Roman" panose="02020603050405020304" pitchFamily="18" charset="0"/>
                <a:cs typeface="Times New Roman" panose="02020603050405020304" pitchFamily="18" charset="0"/>
              </a:rPr>
              <a:t>P</a:t>
            </a:r>
            <a:r>
              <a:rPr lang="en-US" sz="2000" b="0" i="0" cap="none" dirty="0">
                <a:solidFill>
                  <a:schemeClr val="bg1">
                    <a:lumMod val="95000"/>
                  </a:schemeClr>
                </a:solidFill>
                <a:effectLst/>
                <a:latin typeface="Times New Roman" panose="02020603050405020304" pitchFamily="18" charset="0"/>
                <a:cs typeface="Times New Roman" panose="02020603050405020304" pitchFamily="18" charset="0"/>
              </a:rPr>
              <a:t>REVALENCE OF DIABETIC RETINOPATHY IS 77.3% IN TYPE 1 DIABETES PATIENTS AND 25.1% IN TYPE 2 DIABETES PATIENTS, OUT OF WHICH APPROXIMATELY 25% TO 30% ARE EXPECTED TO DEVELOP VISION-THREATENING DIABETIC MACULAR EDEMA.</a:t>
            </a:r>
            <a:endParaRPr lang="en-IN" sz="2000" cap="none"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33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16E5E8-50A8-4AC5-629B-6B19DA7A2AAB}"/>
              </a:ext>
            </a:extLst>
          </p:cNvPr>
          <p:cNvPicPr>
            <a:picLocks noChangeAspect="1"/>
          </p:cNvPicPr>
          <p:nvPr/>
        </p:nvPicPr>
        <p:blipFill>
          <a:blip r:embed="rId2"/>
          <a:stretch>
            <a:fillRect/>
          </a:stretch>
        </p:blipFill>
        <p:spPr>
          <a:xfrm>
            <a:off x="1106905" y="956932"/>
            <a:ext cx="3810000" cy="4660232"/>
          </a:xfrm>
          <a:prstGeom prst="rect">
            <a:avLst/>
          </a:prstGeom>
        </p:spPr>
      </p:pic>
      <p:sp>
        <p:nvSpPr>
          <p:cNvPr id="6" name="TextBox 5">
            <a:extLst>
              <a:ext uri="{FF2B5EF4-FFF2-40B4-BE49-F238E27FC236}">
                <a16:creationId xmlns:a16="http://schemas.microsoft.com/office/drawing/2014/main" id="{37B11FCC-5D38-05C3-0434-62F4E682E1D1}"/>
              </a:ext>
            </a:extLst>
          </p:cNvPr>
          <p:cNvSpPr txBox="1"/>
          <p:nvPr/>
        </p:nvSpPr>
        <p:spPr>
          <a:xfrm>
            <a:off x="5657459" y="1191057"/>
            <a:ext cx="5082989" cy="419198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i="0" dirty="0">
                <a:solidFill>
                  <a:schemeClr val="bg1">
                    <a:lumMod val="95000"/>
                  </a:schemeClr>
                </a:solidFill>
                <a:effectLst/>
                <a:latin typeface="Times New Roman" panose="02020603050405020304" pitchFamily="18" charset="0"/>
                <a:cs typeface="Times New Roman" panose="02020603050405020304" pitchFamily="18" charset="0"/>
              </a:rPr>
              <a:t>THE TWO TYPES OF DIABETIC RETINOPATHY AR</a:t>
            </a:r>
            <a:r>
              <a:rPr lang="en-US" sz="2000" dirty="0">
                <a:solidFill>
                  <a:schemeClr val="bg1">
                    <a:lumMod val="95000"/>
                  </a:schemeClr>
                </a:solidFill>
                <a:latin typeface="Times New Roman" panose="02020603050405020304" pitchFamily="18" charset="0"/>
                <a:cs typeface="Times New Roman" panose="02020603050405020304" pitchFamily="18" charset="0"/>
              </a:rPr>
              <a:t>E:</a:t>
            </a:r>
          </a:p>
          <a:p>
            <a:pPr marL="1371600" lvl="2" indent="-457200">
              <a:lnSpc>
                <a:spcPct val="150000"/>
              </a:lnSpc>
              <a:buFont typeface="Wingdings" panose="05000000000000000000" pitchFamily="2" charset="2"/>
              <a:buChar char="ü"/>
            </a:pPr>
            <a:r>
              <a:rPr lang="en-US" sz="2000" i="0" dirty="0">
                <a:solidFill>
                  <a:schemeClr val="bg1">
                    <a:lumMod val="95000"/>
                  </a:schemeClr>
                </a:solidFill>
                <a:effectLst/>
                <a:latin typeface="Times New Roman" panose="02020603050405020304" pitchFamily="18" charset="0"/>
                <a:cs typeface="Times New Roman" panose="02020603050405020304" pitchFamily="18" charset="0"/>
              </a:rPr>
              <a:t>NONPROLIFERATIVE</a:t>
            </a:r>
            <a:r>
              <a:rPr lang="en-US" sz="2000" dirty="0">
                <a:solidFill>
                  <a:schemeClr val="bg1">
                    <a:lumMod val="95000"/>
                  </a:schemeClr>
                </a:solidFill>
                <a:latin typeface="Times New Roman" panose="02020603050405020304" pitchFamily="18" charset="0"/>
                <a:cs typeface="Times New Roman" panose="02020603050405020304" pitchFamily="18" charset="0"/>
              </a:rPr>
              <a:t> </a:t>
            </a:r>
          </a:p>
          <a:p>
            <a:pPr marL="1371600" lvl="2" indent="-457200">
              <a:lnSpc>
                <a:spcPct val="150000"/>
              </a:lnSpc>
              <a:buFont typeface="Wingdings" panose="05000000000000000000" pitchFamily="2" charset="2"/>
              <a:buChar char="ü"/>
            </a:pPr>
            <a:r>
              <a:rPr lang="en-US" sz="2000" dirty="0">
                <a:solidFill>
                  <a:schemeClr val="bg1">
                    <a:lumMod val="95000"/>
                  </a:schemeClr>
                </a:solidFill>
                <a:latin typeface="Times New Roman" panose="02020603050405020304" pitchFamily="18" charset="0"/>
                <a:cs typeface="Times New Roman" panose="02020603050405020304" pitchFamily="18" charset="0"/>
              </a:rPr>
              <a:t>P</a:t>
            </a:r>
            <a:r>
              <a:rPr lang="en-US" sz="2000" i="0" dirty="0">
                <a:solidFill>
                  <a:schemeClr val="bg1">
                    <a:lumMod val="95000"/>
                  </a:schemeClr>
                </a:solidFill>
                <a:effectLst/>
                <a:latin typeface="Times New Roman" panose="02020603050405020304" pitchFamily="18" charset="0"/>
                <a:cs typeface="Times New Roman" panose="02020603050405020304" pitchFamily="18" charset="0"/>
              </a:rPr>
              <a:t>ROLIFERATIVE. </a:t>
            </a:r>
          </a:p>
          <a:p>
            <a:pPr lvl="2">
              <a:lnSpc>
                <a:spcPct val="150000"/>
              </a:lnSpc>
            </a:pPr>
            <a:endParaRPr lang="en-US" sz="2000" i="0" dirty="0">
              <a:solidFill>
                <a:schemeClr val="bg1">
                  <a:lumMod val="95000"/>
                </a:schemeClr>
              </a:solidFill>
              <a:effectLst/>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000" i="0" dirty="0">
                <a:solidFill>
                  <a:schemeClr val="bg1">
                    <a:lumMod val="95000"/>
                  </a:schemeClr>
                </a:solidFill>
                <a:effectLst/>
                <a:latin typeface="Times New Roman" panose="02020603050405020304" pitchFamily="18" charset="0"/>
                <a:cs typeface="Times New Roman" panose="02020603050405020304" pitchFamily="18" charset="0"/>
              </a:rPr>
              <a:t>NONPROLIFERATIVE REFERS TO EARLY STAGES OF THE DISEASE, WHILE PROLIFERATIVE IS AN ADVANCED FORM OF THE DISEASE.</a:t>
            </a: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69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9201-FD2E-B2C7-81F6-0200D4ECFDDF}"/>
              </a:ext>
            </a:extLst>
          </p:cNvPr>
          <p:cNvSpPr>
            <a:spLocks noGrp="1"/>
          </p:cNvSpPr>
          <p:nvPr>
            <p:ph type="ctrTitle"/>
          </p:nvPr>
        </p:nvSpPr>
        <p:spPr>
          <a:xfrm>
            <a:off x="1281953" y="1328768"/>
            <a:ext cx="8698660" cy="589679"/>
          </a:xfrm>
        </p:spPr>
        <p:txBody>
          <a:bodyPr/>
          <a:lstStyle/>
          <a:p>
            <a:r>
              <a:rPr lang="en-IN" sz="4800" dirty="0">
                <a:latin typeface="Times New Roman" panose="02020603050405020304" pitchFamily="18" charset="0"/>
                <a:cs typeface="Times New Roman" panose="02020603050405020304" pitchFamily="18" charset="0"/>
              </a:rPr>
              <a:t>AIM &amp; OBJECTIVE</a:t>
            </a:r>
          </a:p>
        </p:txBody>
      </p:sp>
      <p:sp>
        <p:nvSpPr>
          <p:cNvPr id="3" name="Subtitle 2">
            <a:extLst>
              <a:ext uri="{FF2B5EF4-FFF2-40B4-BE49-F238E27FC236}">
                <a16:creationId xmlns:a16="http://schemas.microsoft.com/office/drawing/2014/main" id="{B61D15BF-EF42-4945-F282-33B9CAB36EAE}"/>
              </a:ext>
            </a:extLst>
          </p:cNvPr>
          <p:cNvSpPr>
            <a:spLocks noGrp="1"/>
          </p:cNvSpPr>
          <p:nvPr>
            <p:ph type="subTitle" idx="1"/>
          </p:nvPr>
        </p:nvSpPr>
        <p:spPr>
          <a:xfrm>
            <a:off x="1154955" y="2258008"/>
            <a:ext cx="8825658" cy="3380792"/>
          </a:xfrm>
        </p:spPr>
        <p:txBody>
          <a:bodyPr/>
          <a:lstStyle/>
          <a:p>
            <a:pPr marL="285750" indent="-285750">
              <a:lnSpc>
                <a:spcPct val="150000"/>
              </a:lnSpc>
              <a:buFont typeface="Wingdings" panose="05000000000000000000" pitchFamily="2" charset="2"/>
              <a:buChar char="ü"/>
            </a:pPr>
            <a:r>
              <a:rPr lang="en-IN" sz="1800" dirty="0">
                <a:solidFill>
                  <a:schemeClr val="bg2"/>
                </a:solidFill>
                <a:effectLst/>
                <a:latin typeface="Times New Roman" panose="02020603050405020304" pitchFamily="18" charset="0"/>
                <a:ea typeface="Calibri" panose="020F0502020204030204" pitchFamily="34" charset="0"/>
              </a:rPr>
              <a:t>This project aims to discover the best model for </a:t>
            </a:r>
            <a:r>
              <a:rPr lang="en-IN" dirty="0">
                <a:solidFill>
                  <a:schemeClr val="bg2"/>
                </a:solidFill>
                <a:latin typeface="Times New Roman" panose="02020603050405020304" pitchFamily="18" charset="0"/>
                <a:ea typeface="Calibri" panose="020F0502020204030204" pitchFamily="34" charset="0"/>
              </a:rPr>
              <a:t>detection of diabetic retinopathy</a:t>
            </a:r>
            <a:r>
              <a:rPr lang="en-IN" sz="1800" dirty="0">
                <a:solidFill>
                  <a:schemeClr val="bg2"/>
                </a:solidFill>
                <a:effectLst/>
                <a:latin typeface="Times New Roman" panose="02020603050405020304" pitchFamily="18" charset="0"/>
                <a:ea typeface="Calibri" panose="020F0502020204030204" pitchFamily="34" charset="0"/>
              </a:rPr>
              <a:t>, which can help </a:t>
            </a:r>
            <a:r>
              <a:rPr lang="en-IN" dirty="0">
                <a:solidFill>
                  <a:schemeClr val="bg2"/>
                </a:solidFill>
                <a:latin typeface="Times New Roman" panose="02020603050405020304" pitchFamily="18" charset="0"/>
                <a:ea typeface="Calibri" panose="020F0502020204030204" pitchFamily="34" charset="0"/>
              </a:rPr>
              <a:t>doctors</a:t>
            </a:r>
            <a:r>
              <a:rPr lang="en-IN" sz="1800" dirty="0">
                <a:solidFill>
                  <a:schemeClr val="bg2"/>
                </a:solidFill>
                <a:effectLst/>
                <a:latin typeface="Times New Roman" panose="02020603050405020304" pitchFamily="18" charset="0"/>
                <a:ea typeface="Calibri" panose="020F0502020204030204" pitchFamily="34" charset="0"/>
              </a:rPr>
              <a:t> decide the nature of disease based on the symptoms using </a:t>
            </a:r>
            <a:r>
              <a:rPr lang="en-IN" dirty="0">
                <a:solidFill>
                  <a:schemeClr val="bg2"/>
                </a:solidFill>
                <a:latin typeface="Times New Roman" panose="02020603050405020304" pitchFamily="18" charset="0"/>
                <a:ea typeface="Calibri" panose="020F0502020204030204" pitchFamily="34" charset="0"/>
              </a:rPr>
              <a:t>image analysis </a:t>
            </a:r>
            <a:r>
              <a:rPr lang="en-IN" sz="1800" dirty="0">
                <a:solidFill>
                  <a:schemeClr val="bg2"/>
                </a:solidFill>
                <a:effectLst/>
                <a:latin typeface="Times New Roman" panose="02020603050405020304" pitchFamily="18" charset="0"/>
                <a:ea typeface="Calibri" panose="020F0502020204030204" pitchFamily="34" charset="0"/>
              </a:rPr>
              <a:t>.</a:t>
            </a:r>
          </a:p>
          <a:p>
            <a:pPr marL="285750" indent="-285750">
              <a:lnSpc>
                <a:spcPct val="150000"/>
              </a:lnSpc>
              <a:buFont typeface="Wingdings" panose="05000000000000000000" pitchFamily="2" charset="2"/>
              <a:buChar char="ü"/>
            </a:pPr>
            <a:r>
              <a:rPr lang="en-IN" dirty="0">
                <a:solidFill>
                  <a:schemeClr val="bg2"/>
                </a:solidFill>
                <a:latin typeface="Times New Roman" panose="02020603050405020304" pitchFamily="18" charset="0"/>
                <a:ea typeface="Calibri" panose="020F0502020204030204" pitchFamily="34" charset="0"/>
              </a:rPr>
              <a:t>Our Primary OBJECTIVE IS TO DEVELOP A CLASSIFICATION METHOD USING IMAGE ANALYSIS WITH DEEP LEARNING Technology</a:t>
            </a:r>
            <a:endParaRPr lang="en-IN" sz="1800" dirty="0">
              <a:solidFill>
                <a:schemeClr val="bg2"/>
              </a:solidFill>
              <a:effectLst/>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endParaRPr lang="en-IN" sz="1800" dirty="0">
              <a:solidFill>
                <a:schemeClr val="bg2"/>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74113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3252-6432-773C-B50E-ECC1799669B8}"/>
              </a:ext>
            </a:extLst>
          </p:cNvPr>
          <p:cNvSpPr>
            <a:spLocks noGrp="1"/>
          </p:cNvSpPr>
          <p:nvPr>
            <p:ph type="ctrTitle"/>
          </p:nvPr>
        </p:nvSpPr>
        <p:spPr>
          <a:xfrm>
            <a:off x="1154955" y="951723"/>
            <a:ext cx="8825658" cy="1352939"/>
          </a:xfrm>
        </p:spPr>
        <p:txBody>
          <a:bodyPr/>
          <a:lstStyle/>
          <a:p>
            <a:r>
              <a:rPr lang="en-GB" sz="4800" dirty="0">
                <a:latin typeface="Times New Roman" panose="02020603050405020304" pitchFamily="18" charset="0"/>
                <a:cs typeface="Times New Roman" panose="02020603050405020304" pitchFamily="18" charset="0"/>
              </a:rPr>
              <a:t>DEFINITION OF DIABETIC RETINOPATHY</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661183-A8D3-B0CB-4B86-270030ECF314}"/>
              </a:ext>
            </a:extLst>
          </p:cNvPr>
          <p:cNvSpPr>
            <a:spLocks noGrp="1"/>
          </p:cNvSpPr>
          <p:nvPr>
            <p:ph type="subTitle" idx="1"/>
          </p:nvPr>
        </p:nvSpPr>
        <p:spPr>
          <a:xfrm>
            <a:off x="1154955" y="2705878"/>
            <a:ext cx="8825658" cy="3517640"/>
          </a:xfrm>
        </p:spPr>
        <p:txBody>
          <a:bodyPr>
            <a:normAutofit/>
          </a:bodyPr>
          <a:lstStyle/>
          <a:p>
            <a:pPr marL="285750" indent="-285750">
              <a:lnSpc>
                <a:spcPct val="150000"/>
              </a:lnSpc>
              <a:buFont typeface="Wingdings" panose="05000000000000000000" pitchFamily="2" charset="2"/>
              <a:buChar char="ü"/>
            </a:pPr>
            <a:r>
              <a:rPr lang="en-GB" b="1" i="0" dirty="0">
                <a:solidFill>
                  <a:schemeClr val="bg1">
                    <a:lumMod val="95000"/>
                  </a:schemeClr>
                </a:solidFill>
                <a:effectLst/>
                <a:latin typeface="Times New Roman" panose="02020603050405020304" pitchFamily="18" charset="0"/>
                <a:cs typeface="Times New Roman" panose="02020603050405020304" pitchFamily="18" charset="0"/>
              </a:rPr>
              <a:t>Diabetic retinopathy</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 (also known as </a:t>
            </a:r>
            <a:r>
              <a:rPr lang="en-GB" b="1" i="0" dirty="0">
                <a:solidFill>
                  <a:schemeClr val="bg1">
                    <a:lumMod val="95000"/>
                  </a:schemeClr>
                </a:solidFill>
                <a:effectLst/>
                <a:latin typeface="Times New Roman" panose="02020603050405020304" pitchFamily="18" charset="0"/>
                <a:cs typeface="Times New Roman" panose="02020603050405020304" pitchFamily="18" charset="0"/>
              </a:rPr>
              <a:t>diabetic eye disease</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 is a medical condition in which damage occurs to the </a:t>
            </a:r>
            <a:r>
              <a:rPr lang="en-GB" b="0" i="0" u="none" strike="noStrike" dirty="0">
                <a:solidFill>
                  <a:schemeClr val="bg1">
                    <a:lumMod val="95000"/>
                  </a:schemeClr>
                </a:solidFill>
                <a:effectLst/>
                <a:latin typeface="Times New Roman" panose="02020603050405020304" pitchFamily="18" charset="0"/>
                <a:cs typeface="Times New Roman" panose="02020603050405020304" pitchFamily="18" charset="0"/>
                <a:hlinkClick r:id="rId2" tooltip="Retina">
                  <a:extLst>
                    <a:ext uri="{A12FA001-AC4F-418D-AE19-62706E023703}">
                      <ahyp:hlinkClr xmlns:ahyp="http://schemas.microsoft.com/office/drawing/2018/hyperlinkcolor" val="tx"/>
                    </a:ext>
                  </a:extLst>
                </a:hlinkClick>
              </a:rPr>
              <a:t>retina</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 due to </a:t>
            </a:r>
            <a:r>
              <a:rPr lang="en-GB" dirty="0">
                <a:solidFill>
                  <a:schemeClr val="bg1">
                    <a:lumMod val="95000"/>
                  </a:schemeClr>
                </a:solidFill>
                <a:latin typeface="Times New Roman" panose="02020603050405020304" pitchFamily="18" charset="0"/>
                <a:cs typeface="Times New Roman" panose="02020603050405020304" pitchFamily="18" charset="0"/>
              </a:rPr>
              <a:t>diabetes mellitus</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ü"/>
            </a:pPr>
            <a:r>
              <a:rPr lang="en-GB" b="0" i="0" dirty="0">
                <a:solidFill>
                  <a:schemeClr val="bg1">
                    <a:lumMod val="95000"/>
                  </a:schemeClr>
                </a:solidFill>
                <a:effectLst/>
                <a:latin typeface="Times New Roman" panose="02020603050405020304" pitchFamily="18" charset="0"/>
                <a:cs typeface="Times New Roman" panose="02020603050405020304" pitchFamily="18" charset="0"/>
              </a:rPr>
              <a:t>It is a leading cause of </a:t>
            </a:r>
            <a:r>
              <a:rPr lang="en-GB" u="sng" dirty="0">
                <a:solidFill>
                  <a:schemeClr val="bg1">
                    <a:lumMod val="95000"/>
                  </a:schemeClr>
                </a:solidFill>
                <a:latin typeface="Times New Roman" panose="02020603050405020304" pitchFamily="18" charset="0"/>
                <a:cs typeface="Times New Roman" panose="02020603050405020304" pitchFamily="18" charset="0"/>
              </a:rPr>
              <a:t>blindness</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 in developed countries.</a:t>
            </a:r>
          </a:p>
          <a:p>
            <a:pPr marL="285750" indent="-285750">
              <a:lnSpc>
                <a:spcPct val="150000"/>
              </a:lnSpc>
              <a:buFont typeface="Wingdings" panose="05000000000000000000" pitchFamily="2" charset="2"/>
              <a:buChar char="ü"/>
            </a:pPr>
            <a:r>
              <a:rPr lang="en-GB" b="0" i="0" dirty="0">
                <a:solidFill>
                  <a:schemeClr val="bg1">
                    <a:lumMod val="95000"/>
                  </a:schemeClr>
                </a:solidFill>
                <a:effectLst/>
                <a:latin typeface="Times New Roman" panose="02020603050405020304" pitchFamily="18" charset="0"/>
                <a:cs typeface="Times New Roman" panose="02020603050405020304" pitchFamily="18" charset="0"/>
              </a:rPr>
              <a:t>Diabetic retinopathy affects up to 80 percent of those who have had both </a:t>
            </a:r>
            <a:r>
              <a:rPr lang="en-GB" b="0" i="0" u="sng" strike="noStrike" dirty="0">
                <a:solidFill>
                  <a:schemeClr val="bg1">
                    <a:lumMod val="95000"/>
                  </a:schemeClr>
                </a:solidFill>
                <a:effectLst/>
                <a:latin typeface="Times New Roman" panose="02020603050405020304" pitchFamily="18" charset="0"/>
                <a:cs typeface="Times New Roman" panose="02020603050405020304" pitchFamily="18" charset="0"/>
                <a:hlinkClick r:id="rId3" tooltip="Type 1 diabetes">
                  <a:extLst>
                    <a:ext uri="{A12FA001-AC4F-418D-AE19-62706E023703}">
                      <ahyp:hlinkClr xmlns:ahyp="http://schemas.microsoft.com/office/drawing/2018/hyperlinkcolor" val="tx"/>
                    </a:ext>
                  </a:extLst>
                </a:hlinkClick>
              </a:rPr>
              <a:t>type 1</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 and </a:t>
            </a:r>
            <a:r>
              <a:rPr lang="en-GB" b="0" i="0" u="none" strike="noStrike" dirty="0">
                <a:solidFill>
                  <a:schemeClr val="bg1">
                    <a:lumMod val="95000"/>
                  </a:schemeClr>
                </a:solidFill>
                <a:effectLst/>
                <a:latin typeface="Times New Roman" panose="02020603050405020304" pitchFamily="18" charset="0"/>
                <a:cs typeface="Times New Roman" panose="02020603050405020304" pitchFamily="18" charset="0"/>
                <a:hlinkClick r:id="rId4" tooltip="Type 2 diabetes">
                  <a:extLst>
                    <a:ext uri="{A12FA001-AC4F-418D-AE19-62706E023703}">
                      <ahyp:hlinkClr xmlns:ahyp="http://schemas.microsoft.com/office/drawing/2018/hyperlinkcolor" val="tx"/>
                    </a:ext>
                  </a:extLst>
                </a:hlinkClick>
              </a:rPr>
              <a:t>type 2</a:t>
            </a:r>
            <a:r>
              <a:rPr lang="en-GB" b="0" i="0" dirty="0">
                <a:solidFill>
                  <a:schemeClr val="bg1">
                    <a:lumMod val="95000"/>
                  </a:schemeClr>
                </a:solidFill>
                <a:effectLst/>
                <a:latin typeface="Times New Roman" panose="02020603050405020304" pitchFamily="18" charset="0"/>
                <a:cs typeface="Times New Roman" panose="02020603050405020304" pitchFamily="18" charset="0"/>
              </a:rPr>
              <a:t> diabetes for 20 years or more</a:t>
            </a: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97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{2A9E7DD7-48BD-4906-8353-9857EF753120}tf02900722</Template>
  <TotalTime>7287</TotalTime>
  <Words>1308</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Century Gothic</vt:lpstr>
      <vt:lpstr>Liberation Sans Regular</vt:lpstr>
      <vt:lpstr>Roboto Regular</vt:lpstr>
      <vt:lpstr>Times New Roman</vt:lpstr>
      <vt:lpstr>Wingdings</vt:lpstr>
      <vt:lpstr>Wingdings 3</vt:lpstr>
      <vt:lpstr>Ion Boardroom</vt:lpstr>
      <vt:lpstr>IMAGE ANALYSIS FOR EARLY DETECTION OF DIABETIC RETINOPATHY</vt:lpstr>
      <vt:lpstr>CONTENTS</vt:lpstr>
      <vt:lpstr>ABSTRACT</vt:lpstr>
      <vt:lpstr>PowerPoint Presentation</vt:lpstr>
      <vt:lpstr>INTRODUCTION</vt:lpstr>
      <vt:lpstr>PowerPoint Presentation</vt:lpstr>
      <vt:lpstr>PowerPoint Presentation</vt:lpstr>
      <vt:lpstr>AIM &amp; OBJECTIVE</vt:lpstr>
      <vt:lpstr>DEFINITION OF DIABETIC RETINOPATHY</vt:lpstr>
      <vt:lpstr>STAGES OF DIABETIC RETINOPATHY</vt:lpstr>
      <vt:lpstr>MILD NONPROLIFERATIVE RETINOPATHY</vt:lpstr>
      <vt:lpstr>MODERATE NONPROLIFERATIVE RETINOPATHY</vt:lpstr>
      <vt:lpstr>PowerPoint Presentation</vt:lpstr>
      <vt:lpstr> </vt:lpstr>
      <vt:lpstr> LITERATURE REVIEW</vt:lpstr>
      <vt:lpstr>PowerPoint Presentation</vt:lpstr>
      <vt:lpstr>EXISTING SYSTEM</vt:lpstr>
      <vt:lpstr>PROPOSED SYSTEM</vt:lpstr>
      <vt:lpstr>PowerPoint Presentation</vt:lpstr>
      <vt:lpstr>ARCHITECTURE DIAGRAM</vt:lpstr>
      <vt:lpstr>MODULE DETAILS</vt:lpstr>
      <vt:lpstr>UML DIAGRAMS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Crop Recommendation System</dc:title>
  <dc:creator>Arunkumaar Saravanabhavan</dc:creator>
  <cp:lastModifiedBy>Arunkumaar Saravanabhavan</cp:lastModifiedBy>
  <cp:revision>13</cp:revision>
  <dcterms:created xsi:type="dcterms:W3CDTF">2022-09-21T09:41:22Z</dcterms:created>
  <dcterms:modified xsi:type="dcterms:W3CDTF">2022-12-14T04:38:39Z</dcterms:modified>
</cp:coreProperties>
</file>