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407" r:id="rId2"/>
    <p:sldId id="408" r:id="rId3"/>
    <p:sldId id="482" r:id="rId4"/>
    <p:sldId id="483" r:id="rId5"/>
    <p:sldId id="485" r:id="rId6"/>
    <p:sldId id="486" r:id="rId7"/>
    <p:sldId id="442" r:id="rId8"/>
    <p:sldId id="409" r:id="rId9"/>
    <p:sldId id="410" r:id="rId10"/>
    <p:sldId id="443" r:id="rId11"/>
    <p:sldId id="444" r:id="rId12"/>
    <p:sldId id="487" r:id="rId13"/>
    <p:sldId id="489" r:id="rId14"/>
    <p:sldId id="411" r:id="rId15"/>
    <p:sldId id="490" r:id="rId16"/>
    <p:sldId id="460" r:id="rId17"/>
    <p:sldId id="447" r:id="rId18"/>
    <p:sldId id="466" r:id="rId19"/>
    <p:sldId id="467" r:id="rId20"/>
    <p:sldId id="468" r:id="rId21"/>
    <p:sldId id="469" r:id="rId22"/>
    <p:sldId id="491" r:id="rId23"/>
    <p:sldId id="470" r:id="rId24"/>
    <p:sldId id="492" r:id="rId25"/>
  </p:sldIdLst>
  <p:sldSz cx="9144000" cy="6858000" type="screen4x3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FFFFFF"/>
    <a:srgbClr val="3366CC"/>
    <a:srgbClr val="4F76F1"/>
    <a:srgbClr val="48945C"/>
    <a:srgbClr val="82C29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57461" autoAdjust="0"/>
  </p:normalViewPr>
  <p:slideViewPr>
    <p:cSldViewPr>
      <p:cViewPr varScale="1">
        <p:scale>
          <a:sx n="39" d="100"/>
          <a:sy n="39" d="100"/>
        </p:scale>
        <p:origin x="2048" y="40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80" y="56"/>
      </p:cViewPr>
      <p:guideLst>
        <p:guide orient="horz" pos="2933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4" tIns="45697" rIns="91394" bIns="45697" numCol="1" anchor="t" anchorCtr="0" compatLnSpc="1">
            <a:prstTxWarp prst="textNoShape">
              <a:avLst/>
            </a:prstTxWarp>
          </a:bodyPr>
          <a:lstStyle>
            <a:lvl1pPr defTabSz="911994">
              <a:defRPr sz="1200"/>
            </a:lvl1pPr>
          </a:lstStyle>
          <a:p>
            <a:pPr>
              <a:defRPr/>
            </a:pPr>
            <a:r>
              <a:rPr lang="en-US" altLang="en-US" dirty="0"/>
              <a:t>2017-2018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74125"/>
            <a:ext cx="3030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4" tIns="45697" rIns="91394" bIns="45697" numCol="1" anchor="b" anchorCtr="0" compatLnSpc="1">
            <a:prstTxWarp prst="textNoShape">
              <a:avLst/>
            </a:prstTxWarp>
          </a:bodyPr>
          <a:lstStyle>
            <a:lvl1pPr defTabSz="911994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74125"/>
            <a:ext cx="3030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4" tIns="45697" rIns="91394" bIns="45697" numCol="1" anchor="b" anchorCtr="0" compatLnSpc="1">
            <a:prstTxWarp prst="textNoShape">
              <a:avLst/>
            </a:prstTxWarp>
          </a:bodyPr>
          <a:lstStyle>
            <a:lvl1pPr algn="r" defTabSz="911994">
              <a:defRPr sz="1200"/>
            </a:lvl1pPr>
          </a:lstStyle>
          <a:p>
            <a:pPr>
              <a:defRPr/>
            </a:pPr>
            <a:fld id="{92FE2587-461E-4463-8583-84473802CC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77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t" anchorCtr="0" compatLnSpc="1">
            <a:prstTxWarp prst="textNoShape">
              <a:avLst/>
            </a:prstTxWarp>
          </a:bodyPr>
          <a:lstStyle>
            <a:lvl1pPr defTabSz="929319">
              <a:defRPr sz="1200"/>
            </a:lvl1pPr>
          </a:lstStyle>
          <a:p>
            <a:pPr>
              <a:defRPr/>
            </a:pPr>
            <a:r>
              <a:rPr lang="en-US" altLang="en-US"/>
              <a:t>2015-2016ENGG406 2015WENGG406 Lecture 00 - Day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0175" y="0"/>
            <a:ext cx="30146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t" anchorCtr="0" compatLnSpc="1">
            <a:prstTxWarp prst="textNoShape">
              <a:avLst/>
            </a:prstTxWarp>
          </a:bodyPr>
          <a:lstStyle>
            <a:lvl1pPr algn="r" defTabSz="929319">
              <a:defRPr sz="1200"/>
            </a:lvl1pPr>
          </a:lstStyle>
          <a:p>
            <a:pPr>
              <a:defRPr/>
            </a:pPr>
            <a:fld id="{33E91F03-3F42-4E11-BC77-202EBBC67A82}" type="datetimeFigureOut">
              <a:rPr lang="en-US" altLang="en-US"/>
              <a:pPr>
                <a:defRPr/>
              </a:pPr>
              <a:t>8/27/2019</a:t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6913"/>
            <a:ext cx="4652962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424363"/>
            <a:ext cx="5100638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b" anchorCtr="0" compatLnSpc="1">
            <a:prstTxWarp prst="textNoShape">
              <a:avLst/>
            </a:prstTxWarp>
          </a:bodyPr>
          <a:lstStyle>
            <a:lvl1pPr defTabSz="929319">
              <a:defRPr sz="1200"/>
            </a:lvl1pPr>
          </a:lstStyle>
          <a:p>
            <a:pPr>
              <a:defRPr/>
            </a:pPr>
            <a:r>
              <a:rPr lang="en-US" altLang="en-US"/>
              <a:t>5-Jan-20152012 Fall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b" anchorCtr="0" compatLnSpc="1">
            <a:prstTxWarp prst="textNoShape">
              <a:avLst/>
            </a:prstTxWarp>
          </a:bodyPr>
          <a:lstStyle>
            <a:lvl1pPr algn="r" defTabSz="929319">
              <a:defRPr sz="1200"/>
            </a:lvl1pPr>
          </a:lstStyle>
          <a:p>
            <a:pPr>
              <a:defRPr/>
            </a:pPr>
            <a:fld id="{1383AB9F-442C-4429-8C6E-D2FFFC006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9037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2015WENGG406 Lecture 00 - Day 1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642BFC8-C366-4F25-A997-74F8C126CF53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512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ENGG406 2015WENGG406 Lecture 00 - Day 1</a:t>
            </a:r>
          </a:p>
        </p:txBody>
      </p:sp>
      <p:sp>
        <p:nvSpPr>
          <p:cNvPr id="512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5-Jan-20152012 Fall</a:t>
            </a:r>
          </a:p>
        </p:txBody>
      </p:sp>
      <p:sp>
        <p:nvSpPr>
          <p:cNvPr id="5126" name="Rectangle 7"/>
          <p:cNvSpPr txBox="1">
            <a:spLocks noGrp="1" noChangeArrowheads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BA1C33E-D6C9-4FEE-BD73-16C82DE4D371}" type="slidenum">
              <a:rPr lang="en-US" altLang="en-US" sz="1200"/>
              <a:pPr algn="r"/>
              <a:t>1</a:t>
            </a:fld>
            <a:endParaRPr lang="en-US" altLang="en-US" sz="1200"/>
          </a:p>
        </p:txBody>
      </p:sp>
      <p:sp>
        <p:nvSpPr>
          <p:cNvPr id="5127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8825" indent="-2921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8400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6713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03438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06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178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750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22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ENGG404 Lecture 00 - Day 1</a:t>
            </a:r>
          </a:p>
        </p:txBody>
      </p:sp>
      <p:sp>
        <p:nvSpPr>
          <p:cNvPr id="5128" name="Rectangle 6"/>
          <p:cNvSpPr txBox="1">
            <a:spLocks noGrp="1" noChangeArrowheads="1"/>
          </p:cNvSpPr>
          <p:nvPr/>
        </p:nvSpPr>
        <p:spPr bwMode="auto">
          <a:xfrm>
            <a:off x="0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8825" indent="-2921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8400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6713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03438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06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178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750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22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2012 Fall</a:t>
            </a:r>
          </a:p>
        </p:txBody>
      </p:sp>
      <p:sp>
        <p:nvSpPr>
          <p:cNvPr id="5129" name="Rectangle 7"/>
          <p:cNvSpPr txBox="1">
            <a:spLocks noGrp="1" noChangeArrowheads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8825" indent="-2921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8400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6713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03438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06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178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750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22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68DB4C3F-3C3B-4748-8563-BBDD1C0A8737}" type="slidenum">
              <a:rPr lang="en-US" altLang="en-US"/>
              <a:pPr algn="r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30" name="Rectangle 7"/>
          <p:cNvSpPr txBox="1">
            <a:spLocks noGrp="1" noChangeArrowheads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21" tIns="46461" rIns="92921" bIns="46461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ACEEB095-136E-4A20-AE6E-686D0CBED125}" type="slidenum">
              <a:rPr lang="en-US" altLang="en-US"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tIns="46457" bIns="46457"/>
          <a:lstStyle/>
          <a:p>
            <a:pPr>
              <a:lnSpc>
                <a:spcPct val="15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0715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2015WENGG406 Lecture 00 - Day 1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3ECB7C1-4F0F-42A9-AB1A-85D6067E927C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1331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ENGG406 2015WENGG406 Lecture 00 - Day 1</a:t>
            </a: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5-Jan-20152012 Fall</a:t>
            </a:r>
          </a:p>
        </p:txBody>
      </p:sp>
      <p:sp>
        <p:nvSpPr>
          <p:cNvPr id="13318" name="Rectangle 7"/>
          <p:cNvSpPr txBox="1">
            <a:spLocks noGrp="1" noChangeArrowheads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A1B43A2-BCE7-4D8C-A650-779E14ACEA7A}" type="slidenum">
              <a:rPr lang="en-US" altLang="en-US" sz="1200"/>
              <a:pPr algn="r"/>
              <a:t>14</a:t>
            </a:fld>
            <a:endParaRPr lang="en-US" altLang="en-US" sz="1200"/>
          </a:p>
        </p:txBody>
      </p:sp>
      <p:sp>
        <p:nvSpPr>
          <p:cNvPr id="133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2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3321" name="Slide Number Placeholder 3"/>
          <p:cNvSpPr txBox="1">
            <a:spLocks noGrp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53843-9C49-4573-BFAE-210E8C7991FE}" type="slidenum">
              <a:rPr lang="en-U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21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A699B46-B282-49E0-A3D6-EC0189E94EF1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1126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6913"/>
            <a:ext cx="4654550" cy="3490912"/>
          </a:xfrm>
          <a:ln/>
        </p:spPr>
      </p:sp>
      <p:sp>
        <p:nvSpPr>
          <p:cNvPr id="1126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1270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8545BE-04AE-47CC-957D-AB6BB041F985}" type="slidenum">
              <a:rPr lang="en-U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33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2015WENGG406 Lecture 00 - Day 1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3ECB7C1-4F0F-42A9-AB1A-85D6067E927C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1331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ENGG406 2015WENGG406 Lecture 00 - Day 1</a:t>
            </a: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5-Jan-20152012 Fall</a:t>
            </a:r>
          </a:p>
        </p:txBody>
      </p:sp>
      <p:sp>
        <p:nvSpPr>
          <p:cNvPr id="13318" name="Rectangle 7"/>
          <p:cNvSpPr txBox="1">
            <a:spLocks noGrp="1" noChangeArrowheads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A1B43A2-BCE7-4D8C-A650-779E14ACEA7A}" type="slidenum">
              <a:rPr lang="en-US" altLang="en-US" sz="1200"/>
              <a:pPr algn="r"/>
              <a:t>16</a:t>
            </a:fld>
            <a:endParaRPr lang="en-US" altLang="en-US" sz="1200"/>
          </a:p>
        </p:txBody>
      </p:sp>
      <p:sp>
        <p:nvSpPr>
          <p:cNvPr id="133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2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3321" name="Slide Number Placeholder 3"/>
          <p:cNvSpPr txBox="1">
            <a:spLocks noGrp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53843-9C49-4573-BFAE-210E8C7991FE}" type="slidenum">
              <a:rPr lang="en-U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71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2015WENGG406 Lecture 00 - Day 1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C33D5AB-A7D4-486A-9171-372E84B98DD0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3482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ENGG406 2015WENGG406 Lecture 00 - Day 1</a:t>
            </a:r>
          </a:p>
        </p:txBody>
      </p:sp>
      <p:sp>
        <p:nvSpPr>
          <p:cNvPr id="3482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5-Jan-20152012 Fall</a:t>
            </a:r>
          </a:p>
        </p:txBody>
      </p:sp>
      <p:sp>
        <p:nvSpPr>
          <p:cNvPr id="34822" name="Rectangle 7"/>
          <p:cNvSpPr txBox="1">
            <a:spLocks noGrp="1" noChangeArrowheads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42C197B-4236-4A35-8817-83DFD5E40211}" type="slidenum">
              <a:rPr lang="en-US" altLang="en-US" sz="1200"/>
              <a:pPr algn="r"/>
              <a:t>17</a:t>
            </a:fld>
            <a:endParaRPr lang="en-US" altLang="en-US" sz="1200"/>
          </a:p>
        </p:txBody>
      </p:sp>
      <p:sp>
        <p:nvSpPr>
          <p:cNvPr id="348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2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34825" name="Slide Number Placeholder 3"/>
          <p:cNvSpPr txBox="1">
            <a:spLocks noGrp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AE66F88-6119-4673-8144-B3AFBFEB08AA}" type="slidenum">
              <a:rPr lang="en-U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175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254456a9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254456a9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919057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2254456a9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2254456a9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410584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f7fc200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f7fc200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420611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254456a9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2254456a9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368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254456a9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2254456a9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01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254456a9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2254456a9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8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2015WENGG406 Lecture 00 - Day 1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C3A3A85-6106-4BE9-B3AF-1B664EBDD388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717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ENGG406 2015WENGG406 Lecture 00 - Day 1</a:t>
            </a:r>
          </a:p>
        </p:txBody>
      </p:sp>
      <p:sp>
        <p:nvSpPr>
          <p:cNvPr id="717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5-Jan-20152012 Fall</a:t>
            </a:r>
          </a:p>
        </p:txBody>
      </p:sp>
      <p:sp>
        <p:nvSpPr>
          <p:cNvPr id="7174" name="Rectangle 7"/>
          <p:cNvSpPr txBox="1">
            <a:spLocks noGrp="1" noChangeArrowheads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A60F144-D578-4CB8-9E76-D43D8DF7D524}" type="slidenum">
              <a:rPr lang="en-US" altLang="en-US" sz="1200"/>
              <a:pPr algn="r"/>
              <a:t>2</a:t>
            </a:fld>
            <a:endParaRPr lang="en-US" altLang="en-US" sz="1200"/>
          </a:p>
        </p:txBody>
      </p:sp>
      <p:sp>
        <p:nvSpPr>
          <p:cNvPr id="71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7177" name="Slide Number Placeholder 3"/>
          <p:cNvSpPr txBox="1">
            <a:spLocks noGrp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78D84F-CBCF-4972-8DBD-8EF822F50AAB}" type="slidenum">
              <a:rPr lang="en-U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24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2015-2016ENGG406 Lecture 00 - Day 1</a:t>
            </a: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 txBox="1"/>
          <p:nvPr/>
        </p:nvSpPr>
        <p:spPr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024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2015WENGG406 Lecture 00 - Day 1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C33D5AB-A7D4-486A-9171-372E84B98DD0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3482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ENGG406 2015WENGG406 Lecture 00 - Day 1</a:t>
            </a:r>
          </a:p>
        </p:txBody>
      </p:sp>
      <p:sp>
        <p:nvSpPr>
          <p:cNvPr id="3482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5-Jan-20152012 Fall</a:t>
            </a:r>
          </a:p>
        </p:txBody>
      </p:sp>
      <p:sp>
        <p:nvSpPr>
          <p:cNvPr id="34822" name="Rectangle 7"/>
          <p:cNvSpPr txBox="1">
            <a:spLocks noGrp="1" noChangeArrowheads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42C197B-4236-4A35-8817-83DFD5E40211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348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2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34825" name="Slide Number Placeholder 3"/>
          <p:cNvSpPr txBox="1">
            <a:spLocks noGrp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AE66F88-6119-4673-8144-B3AFBFEB08AA}" type="slidenum">
              <a:rPr lang="en-U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5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170E64C-9865-424B-8C5F-44A62EC767D0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29700" name="Rectangle 7"/>
          <p:cNvSpPr txBox="1">
            <a:spLocks noGrp="1" noChangeArrowheads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EA49665-5A83-4E4F-8F85-9C955CF0AACB}" type="slidenum">
              <a:rPr lang="en-US" altLang="en-US"/>
              <a:pPr algn="r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256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2015WENGG406 Lecture 00 - Day 1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869FC75-F0AB-47C0-BDEB-19F4BBB828CA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922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ENGG406 2015WENGG406 Lecture 00 - Day 1</a:t>
            </a:r>
          </a:p>
        </p:txBody>
      </p:sp>
      <p:sp>
        <p:nvSpPr>
          <p:cNvPr id="922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5-Jan-20152012 Fall</a:t>
            </a:r>
          </a:p>
        </p:txBody>
      </p:sp>
      <p:sp>
        <p:nvSpPr>
          <p:cNvPr id="9222" name="Rectangle 7"/>
          <p:cNvSpPr txBox="1">
            <a:spLocks noGrp="1" noChangeArrowheads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52D2E50-33E9-4B6A-8AC2-F66492544A26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  <p:sp>
        <p:nvSpPr>
          <p:cNvPr id="92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225" name="Slide Number Placeholder 3"/>
          <p:cNvSpPr txBox="1">
            <a:spLocks noGrp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CB099D6-7F06-496F-9A89-932FB4A399F6}" type="slidenum">
              <a:rPr lang="en-U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13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2015WENGG406 Lecture 00 - Day 1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0A9D209-0953-4E65-9C6E-2A521D443F17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1126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ENGG406 2015WENGG406 Lecture 00 - Day 1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5-Jan-20152012 Fall</a:t>
            </a:r>
          </a:p>
        </p:txBody>
      </p:sp>
      <p:sp>
        <p:nvSpPr>
          <p:cNvPr id="11270" name="Rectangle 7"/>
          <p:cNvSpPr txBox="1">
            <a:spLocks noGrp="1" noChangeArrowheads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BE4EBC9-EAF3-4D68-9B0D-AFF0B9B0730D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  <p:sp>
        <p:nvSpPr>
          <p:cNvPr id="112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7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1273" name="Slide Number Placeholder 3"/>
          <p:cNvSpPr txBox="1">
            <a:spLocks noGrp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6F3FB2-42AF-41D6-82F6-61C4F8A5E28F}" type="slidenum">
              <a:rPr lang="en-U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43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2015WENGG406 Lecture 00 - Day 1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3ECB7C1-4F0F-42A9-AB1A-85D6067E927C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1331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ENGG406 2015WENGG406 Lecture 00 - Day 1</a:t>
            </a: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5-Jan-20152012 Fall</a:t>
            </a:r>
          </a:p>
        </p:txBody>
      </p:sp>
      <p:sp>
        <p:nvSpPr>
          <p:cNvPr id="13318" name="Rectangle 7"/>
          <p:cNvSpPr txBox="1">
            <a:spLocks noGrp="1" noChangeArrowheads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A1B43A2-BCE7-4D8C-A650-779E14ACEA7A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133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2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3321" name="Slide Number Placeholder 3"/>
          <p:cNvSpPr txBox="1">
            <a:spLocks noGrp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53843-9C49-4573-BFAE-210E8C7991FE}" type="slidenum">
              <a:rPr lang="en-U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16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2015WENGG406 Lecture 00 - Day 1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3ECB7C1-4F0F-42A9-AB1A-85D6067E927C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1331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ENGG406 2015WENGG406 Lecture 00 - Day 1</a:t>
            </a: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5-Jan-20152012 Fall</a:t>
            </a:r>
          </a:p>
        </p:txBody>
      </p:sp>
      <p:sp>
        <p:nvSpPr>
          <p:cNvPr id="13318" name="Rectangle 7"/>
          <p:cNvSpPr txBox="1">
            <a:spLocks noGrp="1" noChangeArrowheads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A1B43A2-BCE7-4D8C-A650-779E14ACEA7A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133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2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3321" name="Slide Number Placeholder 3"/>
          <p:cNvSpPr txBox="1">
            <a:spLocks noGrp="1"/>
          </p:cNvSpPr>
          <p:nvPr/>
        </p:nvSpPr>
        <p:spPr bwMode="auto">
          <a:xfrm>
            <a:off x="3940175" y="8843963"/>
            <a:ext cx="30146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53843-9C49-4573-BFAE-210E8C7991FE}" type="slidenum">
              <a:rPr lang="en-U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31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2015-2016ENGG406 2015WENGG406 Lecture 00 - Day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5-Jan-20152012 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3AB9F-442C-4429-8C6E-D2FFFC0064A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58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56B12-DB6B-4843-867C-CCDAFB412CAE}" type="datetimeFigureOut">
              <a:rPr lang="en-US" altLang="en-US"/>
              <a:pPr>
                <a:defRPr/>
              </a:pPr>
              <a:t>8/27/2019</a:t>
            </a:fld>
            <a:endParaRPr lang="en-US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62B9A-FF63-4DEC-BF06-1A34AF94C9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346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9D95E-C467-4BBD-8C0C-836A5F2C8AAB}" type="datetimeFigureOut">
              <a:rPr lang="en-US" altLang="en-US"/>
              <a:pPr>
                <a:defRPr/>
              </a:pPr>
              <a:t>8/27/2019</a:t>
            </a:fld>
            <a:endParaRPr lang="en-US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B19A8-E725-4CAA-992D-842B19511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5099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BFF44-2369-4B7B-BEFE-939945829AE4}" type="datetimeFigureOut">
              <a:rPr lang="en-US" altLang="en-US"/>
              <a:pPr>
                <a:defRPr/>
              </a:pPr>
              <a:t>8/27/2019</a:t>
            </a:fld>
            <a:endParaRPr lang="en-US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5C556-7D8E-4547-9752-00928CB01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5692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3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274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AD55D-AF54-4DC4-A43D-C87455E6292C}" type="datetimeFigureOut">
              <a:rPr lang="en-US" altLang="en-US"/>
              <a:pPr>
                <a:defRPr/>
              </a:pPr>
              <a:t>8/27/2019</a:t>
            </a:fld>
            <a:endParaRPr lang="en-US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85090-E2F8-47D0-889F-4098F57594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2312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374E8-F6C5-47C0-B29B-4B6EF7A93822}" type="datetimeFigureOut">
              <a:rPr lang="en-US" altLang="en-US"/>
              <a:pPr>
                <a:defRPr/>
              </a:pPr>
              <a:t>8/27/2019</a:t>
            </a:fld>
            <a:endParaRPr lang="en-US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46952-AFDC-45CB-8209-67D46123A8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5954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AACFA-0235-48DE-ADD0-BA35F94A19BC}" type="datetimeFigureOut">
              <a:rPr lang="en-US" altLang="en-US"/>
              <a:pPr>
                <a:defRPr/>
              </a:pPr>
              <a:t>8/27/2019</a:t>
            </a:fld>
            <a:endParaRPr lang="en-US" alt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10079-E625-4F3E-8336-F6449C5E3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43371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65DCD-988A-49B3-84CC-13ADC7DB9049}" type="datetimeFigureOut">
              <a:rPr lang="en-US" altLang="en-US"/>
              <a:pPr>
                <a:defRPr/>
              </a:pPr>
              <a:t>8/27/2019</a:t>
            </a:fld>
            <a:endParaRPr lang="en-US" alt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EB7F6-B9BE-4F06-AAD8-5322DE29A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2269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61246-5190-43B6-876C-06214190703C}" type="datetimeFigureOut">
              <a:rPr lang="en-US" altLang="en-US"/>
              <a:pPr>
                <a:defRPr/>
              </a:pPr>
              <a:t>8/27/2019</a:t>
            </a:fld>
            <a:endParaRPr lang="en-US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E6526-7992-4AF7-BBD1-3F2E8E3ABE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16878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523B1-0AAE-4964-A619-9A7485943ED0}" type="datetimeFigureOut">
              <a:rPr lang="en-US" altLang="en-US"/>
              <a:pPr>
                <a:defRPr/>
              </a:pPr>
              <a:t>8/27/2019</a:t>
            </a:fld>
            <a:endParaRPr lang="en-US" alt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482A3-6987-4A69-92F5-E0C2533A5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4359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EABA-AC44-44CE-9E6A-B6B654AAF7AB}" type="datetimeFigureOut">
              <a:rPr lang="en-US" altLang="en-US"/>
              <a:pPr>
                <a:defRPr/>
              </a:pPr>
              <a:t>8/27/2019</a:t>
            </a:fld>
            <a:endParaRPr lang="en-US" alt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12286-F9E1-4178-8A24-FB9AECAA7D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9422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8EFCC-F028-4159-8D0D-75C962577463}" type="datetimeFigureOut">
              <a:rPr lang="en-US" altLang="en-US"/>
              <a:pPr>
                <a:defRPr/>
              </a:pPr>
              <a:t>8/27/2019</a:t>
            </a:fld>
            <a:endParaRPr lang="en-US" alt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903B5-C15D-453F-BA9E-C99C45A4A7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9713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91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059902F4-ECEE-4E09-9823-50B6B188F3E2}" type="datetimeFigureOut">
              <a:rPr lang="en-US" altLang="en-US"/>
              <a:pPr>
                <a:defRPr/>
              </a:pPr>
              <a:t>8/27/2019</a:t>
            </a:fld>
            <a:endParaRPr lang="en-US" altLang="en-US"/>
          </a:p>
        </p:txBody>
      </p:sp>
      <p:sp>
        <p:nvSpPr>
          <p:cNvPr id="3891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3891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DACB454-19AE-45A2-9791-921FD25EBF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82" r:id="rId12"/>
    <p:sldLayoutId id="2147483683" r:id="rId13"/>
  </p:sldLayoutIdLst>
  <p:transition>
    <p:fade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2438400"/>
            <a:ext cx="6400800" cy="363696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3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ENGG404 - Lecture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3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Setting </a:t>
            </a:r>
            <a:r>
              <a:rPr lang="en-US" altLang="en-US" sz="33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Expectations for </a:t>
            </a:r>
            <a:br>
              <a:rPr lang="en-US" altLang="en-US" sz="33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3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Our </a:t>
            </a:r>
            <a:r>
              <a:rPr lang="en-US" altLang="en-US" sz="33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Course Culture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099" name="Picture 5" descr="AG00459_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21891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6" descr="SAT10E2"/>
          <p:cNvPicPr>
            <a:picLocks noChangeAspect="1" noChangeArrowheads="1"/>
          </p:cNvPicPr>
          <p:nvPr/>
        </p:nvPicPr>
        <p:blipFill>
          <a:blip r:embed="rId4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1828800" cy="18843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BAE22A4-244D-45EF-ADD5-8B02151A8A11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2" name="Footer Placeholder 3"/>
          <p:cNvSpPr txBox="1">
            <a:spLocks noGrp="1"/>
          </p:cNvSpPr>
          <p:nvPr/>
        </p:nvSpPr>
        <p:spPr bwMode="auto">
          <a:xfrm>
            <a:off x="2514600" y="6477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ESRM ENGG404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228600" y="1066800"/>
            <a:ext cx="8610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i="1" dirty="0">
                <a:solidFill>
                  <a:srgbClr val="000099"/>
                </a:solidFill>
              </a:rPr>
              <a:t>On </a:t>
            </a:r>
            <a:r>
              <a:rPr lang="en-US" altLang="en-US" sz="3600" b="1" i="1" dirty="0" smtClean="0">
                <a:solidFill>
                  <a:srgbClr val="000099"/>
                </a:solidFill>
              </a:rPr>
              <a:t>Becoming </a:t>
            </a:r>
            <a:r>
              <a:rPr lang="en-US" altLang="en-US" sz="3600" b="1" i="1" dirty="0">
                <a:solidFill>
                  <a:srgbClr val="000099"/>
                </a:solidFill>
              </a:rPr>
              <a:t>a</a:t>
            </a:r>
            <a:br>
              <a:rPr lang="en-US" altLang="en-US" sz="3600" b="1" i="1" dirty="0">
                <a:solidFill>
                  <a:srgbClr val="000099"/>
                </a:solidFill>
              </a:rPr>
            </a:br>
            <a:r>
              <a:rPr lang="en-US" altLang="en-US" sz="3600" b="1" i="1" dirty="0">
                <a:solidFill>
                  <a:srgbClr val="000099"/>
                </a:solidFill>
              </a:rPr>
              <a:t>Leader in Risk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0BA06-0EAC-744D-A376-407BDF611DA3}"/>
              </a:ext>
            </a:extLst>
          </p:cNvPr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/>
              <a:t>Fundamentals of 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3F0EB-FB4A-E74F-AF61-97BBBD5D6B54}"/>
              </a:ext>
            </a:extLst>
          </p:cNvPr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/>
              <a:t>RM </a:t>
            </a:r>
            <a:r>
              <a:rPr lang="en-US" dirty="0" smtClean="0"/>
              <a:t>System </a:t>
            </a:r>
            <a:r>
              <a:rPr lang="en-US" dirty="0"/>
              <a:t>and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7CC03-96B6-BD48-A56A-7486ED5F42DD}"/>
              </a:ext>
            </a:extLst>
          </p:cNvPr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 &amp; Perspectives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F14A7-AC07-064A-8664-71822DE60C3F}"/>
              </a:ext>
            </a:extLst>
          </p:cNvPr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/>
              <a:t>People &amp; Org.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CC9B8-9392-D441-8A6A-FB3DE2F6608C}"/>
              </a:ext>
            </a:extLst>
          </p:cNvPr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Incident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Investigation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49535-156B-984E-864C-4B33B5E1F007}"/>
              </a:ext>
            </a:extLst>
          </p:cNvPr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Tools &amp; Challenges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E05AB-BEB5-3D4C-881F-EA7B1B33EE17}"/>
              </a:ext>
            </a:extLst>
          </p:cNvPr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/>
              <a:t>Leadership in 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02F7A-1E19-E046-9F74-A7A0977E07C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329217" y="400739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1E2447-2B5F-9F42-9757-7AE0084C547C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506034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495146-E623-9542-BA4C-D514AF0BDE6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682851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5A2979-0BF7-1F4E-AFA2-0814FB3085D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59667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77E9E2-CAD5-794E-8BD8-5A2FAC07408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36483" y="400739"/>
            <a:ext cx="151818" cy="1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E2890-CE5A-164B-9554-A6DF9BCE51B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99400" y="400739"/>
            <a:ext cx="151817" cy="2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FA9BF6-5C45-3948-A2E1-8081226956D9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22313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46A4CA-44A0-004C-A0F5-E6FE7E5CA79D}"/>
              </a:ext>
            </a:extLst>
          </p:cNvPr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in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Industry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63180EA-A7E5-4716-8B4F-7F4455A05BB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59435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Research shows that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the more diverse your organization, the better your decision making, the better your operation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in general. We're looking for the best candidates and we're not pushing anybody aside.”</a:t>
            </a:r>
            <a:r>
              <a:rPr lang="it-IT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it-IT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it-IT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Kyle Dubas, Toronto Maple Leafs </a:t>
            </a:r>
            <a:r>
              <a:rPr lang="it-IT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GM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55614" y="227013"/>
            <a:ext cx="825440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Practice Respect </a:t>
            </a:r>
            <a:r>
              <a:rPr lang="en-US" altLang="en-US" sz="2400" b="1" i="1" dirty="0">
                <a:solidFill>
                  <a:srgbClr val="000000"/>
                </a:solidFill>
              </a:rPr>
              <a:t>and Diversity: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38200"/>
            <a:ext cx="6425969" cy="3616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4687" y="863540"/>
            <a:ext cx="379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Wickenheiser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joins Maple Leafs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038087"/>
            <a:ext cx="1828800" cy="137193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10927861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63180EA-A7E5-4716-8B4F-7F4455A05BB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21335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Diversity is more than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ethnic background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Diversity is: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Education, experience, expertise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“way” of seeing and understanding a problem ..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“way” of approaching and solving a problem …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team project environment presents an opportunity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for you to adapt to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a diverse workplace.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Professionalism, ethics, and plain courtesy (good manners)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go a long way.</a:t>
            </a: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55614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Practice Respect </a:t>
            </a:r>
            <a:r>
              <a:rPr lang="en-US" altLang="en-US" sz="2400" b="1" i="1" dirty="0">
                <a:solidFill>
                  <a:srgbClr val="000000"/>
                </a:solidFill>
              </a:rPr>
              <a:t>and Diversity: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14951604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457200" y="762000"/>
            <a:ext cx="8229600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Our job is to facilitate learning and to 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enable you to succeed</a:t>
            </a:r>
            <a:r>
              <a:rPr lang="en-CA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The student’s job is to </a:t>
            </a:r>
            <a:br>
              <a:rPr lang="en-CA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CA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/>
            </a:r>
            <a:br>
              <a:rPr lang="en-CA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CA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… engage in learning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b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… put effort into this course. </a:t>
            </a:r>
          </a:p>
        </p:txBody>
      </p:sp>
      <p:sp>
        <p:nvSpPr>
          <p:cNvPr id="22531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BDC1509-B2CB-4D94-B6B1-057E51C5CC7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430805" y="227013"/>
            <a:ext cx="825599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 dirty="0">
                <a:solidFill>
                  <a:srgbClr val="000000"/>
                </a:solidFill>
              </a:rPr>
              <a:t>How to Excel in This Course: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1666196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457200" y="762000"/>
            <a:ext cx="8229600" cy="571500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Imagine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two students …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“bright” and “not so bright”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Comparison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their study habits and learning gaps … </a:t>
            </a:r>
          </a:p>
        </p:txBody>
      </p:sp>
      <p:sp>
        <p:nvSpPr>
          <p:cNvPr id="2970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B8EBE9F-B7FA-4332-9E13-F192F7EA3C1F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2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 dirty="0">
                <a:solidFill>
                  <a:srgbClr val="000000"/>
                </a:solidFill>
              </a:rPr>
              <a:t>How to Excel in This Course: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2094016"/>
            <a:ext cx="6781800" cy="4186664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3002348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63180EA-A7E5-4716-8B4F-7F4455A05BB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Fairly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explicit!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You can expect business meeting rules in all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workplaces, </a:t>
            </a:r>
            <a:b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written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unwritten: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Rules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for common courtesy: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If you are expecting that important phone call …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If you are late for the lecture …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Avoid disruptive behaviours:</a:t>
            </a:r>
          </a:p>
          <a:p>
            <a:pPr lvl="2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Impolite arrivals / departures </a:t>
            </a:r>
          </a:p>
          <a:p>
            <a:pPr lvl="2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Doing an assignment, on-line shopping, checking the game scores …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Rules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for effective learning: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Give your full and undivided attention …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Take notes (PPTs or pen &amp; paper) …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No electronic devices (other than for in-class learning)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55614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Business Meeting Rules &amp; Expectations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for Class </a:t>
            </a:r>
            <a:r>
              <a:rPr lang="en-US" altLang="en-US" sz="2400" b="1" i="1" dirty="0">
                <a:solidFill>
                  <a:srgbClr val="000000"/>
                </a:solidFill>
              </a:rPr>
              <a:t>Behaviours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1E26656-AFB7-493A-B920-160603F790C1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365126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Mentimeter</a:t>
            </a:r>
            <a:r>
              <a:rPr lang="en-US" altLang="en-US" sz="2800" b="1" i="1" dirty="0">
                <a:solidFill>
                  <a:srgbClr val="000000"/>
                </a:solidFill>
              </a:rPr>
              <a:t> Ground Rules: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5125" y="760413"/>
            <a:ext cx="8229600" cy="57165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25000"/>
              </a:spcBef>
              <a:buClr>
                <a:srgbClr val="FFFFFF"/>
              </a:buClr>
              <a:buSzTx/>
              <a:buNone/>
            </a:pPr>
            <a:endParaRPr lang="en-US" altLang="en-US" sz="2400" i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375833"/>
            <a:ext cx="3825876" cy="51011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070" y="1219200"/>
            <a:ext cx="3828806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Before you </a:t>
            </a:r>
            <a:r>
              <a:rPr lang="en-US" sz="3200" b="1" i="1" dirty="0" err="1">
                <a:solidFill>
                  <a:srgbClr val="FF0000"/>
                </a:solidFill>
              </a:rPr>
              <a:t>Menti</a:t>
            </a:r>
            <a:r>
              <a:rPr lang="en-US" sz="3200" b="1" i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" name="Left Arrow 4"/>
          <p:cNvSpPr/>
          <p:nvPr/>
        </p:nvSpPr>
        <p:spPr bwMode="auto">
          <a:xfrm>
            <a:off x="3937672" y="2791701"/>
            <a:ext cx="3200400" cy="917079"/>
          </a:xfrm>
          <a:prstGeom prst="leftArrow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b="1" dirty="0">
                <a:solidFill>
                  <a:schemeClr val="bg2"/>
                </a:solidFill>
                <a:cs typeface="Times New Roman" panose="02020603050405020304" pitchFamily="18" charset="0"/>
              </a:rPr>
              <a:t>Honest? Sincere?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4308047" y="3538120"/>
            <a:ext cx="3971864" cy="917079"/>
          </a:xfrm>
          <a:prstGeom prst="leftArrow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b="1" dirty="0">
                <a:solidFill>
                  <a:schemeClr val="bg2"/>
                </a:solidFill>
                <a:cs typeface="Times New Roman" panose="02020603050405020304" pitchFamily="18" charset="0"/>
              </a:rPr>
              <a:t>Builds on the question?</a:t>
            </a:r>
          </a:p>
        </p:txBody>
      </p:sp>
      <p:sp>
        <p:nvSpPr>
          <p:cNvPr id="11" name="Left Arrow 10"/>
          <p:cNvSpPr/>
          <p:nvPr/>
        </p:nvSpPr>
        <p:spPr bwMode="auto">
          <a:xfrm>
            <a:off x="3993233" y="4307937"/>
            <a:ext cx="3971864" cy="917079"/>
          </a:xfrm>
          <a:prstGeom prst="leftArrow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b="1" dirty="0">
                <a:solidFill>
                  <a:schemeClr val="bg2"/>
                </a:solidFill>
                <a:cs typeface="Times New Roman" panose="02020603050405020304" pitchFamily="18" charset="0"/>
              </a:rPr>
              <a:t>Thoughtful? Intellectual?</a:t>
            </a:r>
          </a:p>
        </p:txBody>
      </p:sp>
      <p:sp>
        <p:nvSpPr>
          <p:cNvPr id="12" name="Left Arrow 11"/>
          <p:cNvSpPr/>
          <p:nvPr/>
        </p:nvSpPr>
        <p:spPr bwMode="auto">
          <a:xfrm>
            <a:off x="4341722" y="5030958"/>
            <a:ext cx="3200400" cy="917079"/>
          </a:xfrm>
          <a:prstGeom prst="leftArrow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b="1" dirty="0">
                <a:solidFill>
                  <a:schemeClr val="bg2"/>
                </a:solidFill>
                <a:cs typeface="Times New Roman" panose="02020603050405020304" pitchFamily="18" charset="0"/>
              </a:rPr>
              <a:t>Meaningful? </a:t>
            </a:r>
          </a:p>
        </p:txBody>
      </p:sp>
      <p:sp>
        <p:nvSpPr>
          <p:cNvPr id="13" name="Left Arrow 12"/>
          <p:cNvSpPr/>
          <p:nvPr/>
        </p:nvSpPr>
        <p:spPr bwMode="auto">
          <a:xfrm>
            <a:off x="3937671" y="5714578"/>
            <a:ext cx="4027425" cy="794802"/>
          </a:xfrm>
          <a:prstGeom prst="leftArrow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b="1" dirty="0">
                <a:solidFill>
                  <a:schemeClr val="bg2"/>
                </a:solidFill>
                <a:cs typeface="Times New Roman" panose="02020603050405020304" pitchFamily="18" charset="0"/>
              </a:rPr>
              <a:t>Considerate? Polite</a:t>
            </a:r>
            <a:r>
              <a:rPr lang="en-US" b="1" dirty="0" smtClean="0">
                <a:solidFill>
                  <a:schemeClr val="bg2"/>
                </a:solidFill>
                <a:cs typeface="Times New Roman" panose="02020603050405020304" pitchFamily="18" charset="0"/>
              </a:rPr>
              <a:t>? Respectful?</a:t>
            </a:r>
            <a:endParaRPr lang="en-US" b="1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3076543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63180EA-A7E5-4716-8B4F-7F4455A05BB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30806" y="227013"/>
            <a:ext cx="82528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Business Meeting Rules &amp; Expectations for Class Behaviours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760413"/>
            <a:ext cx="8226425" cy="5487987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/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i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</a:lvl4pPr>
            <a:lvl5pPr marL="2057400" indent="-228600">
              <a:spcBef>
                <a:spcPct val="20000"/>
              </a:spcBef>
              <a:buSzPct val="65000"/>
              <a:buChar char="•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</a:lvl9pPr>
          </a:lstStyle>
          <a:p>
            <a:r>
              <a:rPr lang="en-US" altLang="en-US" dirty="0"/>
              <a:t>Think about the kinds of behaviours that negatively affect you in the classroom and think about some rules that discourage the negative behaviours.</a:t>
            </a:r>
          </a:p>
          <a:p>
            <a:r>
              <a:rPr lang="en-US" altLang="en-US" dirty="0"/>
              <a:t>Please confer on this question. After you reach agreement, either one or both of you can respond on </a:t>
            </a:r>
            <a:r>
              <a:rPr lang="en-US" altLang="en-US" dirty="0" err="1"/>
              <a:t>Mentimeter</a:t>
            </a:r>
            <a:r>
              <a:rPr lang="en-US" alt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What “rules” do you think we should have to address these unacceptable behaviours?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3527270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AFD3234-EAEC-40AC-A2BF-7474A20F52E9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rgbClr val="000000"/>
              </a:buClr>
              <a:buSzTx/>
              <a:buNone/>
            </a:pPr>
            <a:endParaRPr lang="en-US" altLang="en-US" sz="20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en-US" altLang="en-US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In other words … Take </a:t>
            </a:r>
            <a:r>
              <a:rPr lang="en-US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Ownership of Your Learning!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ENGG404 is a “blended format” course …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In addition to the traditional lecture format,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solidFill>
                  <a:schemeClr val="bg2"/>
                </a:solidFill>
                <a:latin typeface="Arial" panose="020B0604020202020204" pitchFamily="34" charset="0"/>
              </a:rPr>
              <a:t>eClass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 on-line activities and quizzes,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In-class participative engagement and collaboration.</a:t>
            </a:r>
            <a:r>
              <a:rPr lang="en-CA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If you cannot come to class, ask a colleague to share their notes. </a:t>
            </a:r>
            <a:endParaRPr lang="en-US" altLang="en-US" sz="20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Sets the stage for what will be expected of you in a ‘real world’ engineering job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455614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Expectations for Participation and Engagement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26271939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116387" y="1600200"/>
            <a:ext cx="4808952" cy="3537000"/>
          </a:xfrm>
          <a:prstGeom prst="rect">
            <a:avLst/>
          </a:prstGeom>
          <a:solidFill>
            <a:srgbClr val="FFE599"/>
          </a:solidFill>
          <a:ln>
            <a:solidFill>
              <a:schemeClr val="bg2"/>
            </a:solidFill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sz="2800" dirty="0">
              <a:solidFill>
                <a:schemeClr val="bg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indent="0" algn="ctr">
              <a:spcBef>
                <a:spcPts val="1600"/>
              </a:spcBef>
              <a:buNone/>
            </a:pPr>
            <a:r>
              <a:rPr lang="en" sz="2800" dirty="0">
                <a:solidFill>
                  <a:schemeClr val="bg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Professionalism is not the job you do. </a:t>
            </a:r>
            <a:endParaRPr sz="2800" dirty="0">
              <a:solidFill>
                <a:schemeClr val="bg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indent="0" algn="ctr">
              <a:spcBef>
                <a:spcPts val="1600"/>
              </a:spcBef>
              <a:buNone/>
            </a:pPr>
            <a:r>
              <a:rPr lang="en" sz="2800" dirty="0">
                <a:solidFill>
                  <a:schemeClr val="bg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It </a:t>
            </a:r>
            <a:r>
              <a:rPr lang="en" sz="2800" dirty="0" smtClean="0">
                <a:solidFill>
                  <a:schemeClr val="bg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how </a:t>
            </a:r>
            <a:r>
              <a:rPr lang="en" sz="2800" dirty="0">
                <a:solidFill>
                  <a:schemeClr val="bg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you do the job.</a:t>
            </a:r>
            <a:endParaRPr sz="2800" dirty="0">
              <a:solidFill>
                <a:schemeClr val="bg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indent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i="1" dirty="0">
                <a:solidFill>
                  <a:schemeClr val="bg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Anonymous</a:t>
            </a:r>
            <a:endParaRPr sz="2000" i="1" dirty="0">
              <a:solidFill>
                <a:schemeClr val="bg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1EBAF-3EC8-4EAC-8CC3-B0ED8F903D9D}"/>
              </a:ext>
            </a:extLst>
          </p:cNvPr>
          <p:cNvSpPr txBox="1"/>
          <p:nvPr/>
        </p:nvSpPr>
        <p:spPr>
          <a:xfrm>
            <a:off x="533400" y="1600200"/>
            <a:ext cx="3582987" cy="354510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000" i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CA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dirty="0"/>
              <a:t>When you hear the term “professionalism”, </a:t>
            </a:r>
            <a:br>
              <a:rPr lang="en-CA" dirty="0"/>
            </a:br>
            <a:r>
              <a:rPr lang="en-CA" dirty="0"/>
              <a:t>what comes to mind?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dirty="0"/>
              <a:t>Individually, jot down a few of your ideas</a:t>
            </a:r>
            <a:r>
              <a:rPr lang="en-US" dirty="0"/>
              <a:t>.</a:t>
            </a:r>
          </a:p>
        </p:txBody>
      </p:sp>
      <p:sp>
        <p:nvSpPr>
          <p:cNvPr id="9" name="Google Shape;125;p24">
            <a:extLst>
              <a:ext uri="{FF2B5EF4-FFF2-40B4-BE49-F238E27FC236}">
                <a16:creationId xmlns:a16="http://schemas.microsoft.com/office/drawing/2014/main" id="{17830834-55AF-4B18-92F3-E8D2AC72C311}"/>
              </a:ext>
            </a:extLst>
          </p:cNvPr>
          <p:cNvSpPr txBox="1">
            <a:spLocks/>
          </p:cNvSpPr>
          <p:nvPr/>
        </p:nvSpPr>
        <p:spPr bwMode="auto">
          <a:xfrm>
            <a:off x="4572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eaLnBrk="1" hangingPunct="1">
              <a:buClrTx/>
              <a:buSzTx/>
              <a:buFontTx/>
              <a:buNone/>
              <a:defRPr sz="2400" b="1" i="1">
                <a:solidFill>
                  <a:srgbClr val="0000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</a:lvl4pPr>
            <a:lvl5pPr marL="2057400" indent="-228600">
              <a:spcBef>
                <a:spcPct val="20000"/>
              </a:spcBef>
              <a:buSzPct val="65000"/>
              <a:buChar char="•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</a:lvl9pPr>
          </a:lstStyle>
          <a:p>
            <a:r>
              <a:rPr lang="en-CA" dirty="0">
                <a:sym typeface="Titillium Web"/>
              </a:rPr>
              <a:t>What is Professionalism?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514ECF2E-509B-4F46-932D-F66480244A4D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EB53758-E85D-4522-877F-4AB5C4D50C12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4088413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534400" cy="5257800"/>
          </a:xfrm>
          <a:prstGeom prst="rect">
            <a:avLst/>
          </a:prstGeom>
          <a:solidFill>
            <a:schemeClr val="accent1">
              <a:alpha val="7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Aft>
                <a:spcPct val="0"/>
              </a:spcAft>
              <a:buClr>
                <a:srgbClr val="000000"/>
              </a:buClr>
              <a:buSzPct val="100000"/>
              <a:buNone/>
            </a:pPr>
            <a:r>
              <a:rPr lang="e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Front stage behaviour: </a:t>
            </a:r>
            <a:endParaRPr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tillium Web"/>
            </a:endParaRPr>
          </a:p>
          <a:p>
            <a:pPr marL="609600" indent="-609600">
              <a:spcAft>
                <a:spcPct val="0"/>
              </a:spcAft>
              <a:buClr>
                <a:srgbClr val="000000"/>
              </a:buClr>
              <a:buSzPct val="100000"/>
              <a:buChar char="Ø"/>
            </a:pPr>
            <a:r>
              <a:rPr lang="e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What we do or say when we know others are watching us. </a:t>
            </a:r>
          </a:p>
          <a:p>
            <a:pPr marL="609600" indent="-609600">
              <a:spcAft>
                <a:spcPct val="0"/>
              </a:spcAft>
              <a:buClr>
                <a:srgbClr val="000000"/>
              </a:buClr>
              <a:buSzPct val="100000"/>
              <a:buChar char="Ø"/>
            </a:pPr>
            <a:r>
              <a:rPr lang="e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Effort to make an impression. </a:t>
            </a:r>
          </a:p>
          <a:p>
            <a:pPr marL="609600" indent="-609600">
              <a:spcAft>
                <a:spcPct val="0"/>
              </a:spcAft>
              <a:buClr>
                <a:srgbClr val="000000"/>
              </a:buClr>
              <a:buSzPct val="100000"/>
              <a:buChar char="Ø"/>
            </a:pPr>
            <a:r>
              <a:rPr lang="e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Being seen to ‘do the right thing’.</a:t>
            </a:r>
          </a:p>
          <a:p>
            <a:pPr marL="609600" indent="-609600">
              <a:spcAft>
                <a:spcPct val="0"/>
              </a:spcAft>
              <a:buClr>
                <a:srgbClr val="000000"/>
              </a:buClr>
              <a:buSzPct val="100000"/>
              <a:buChar char="Ø"/>
            </a:pPr>
            <a:endParaRPr lang="e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tillium Web"/>
            </a:endParaRPr>
          </a:p>
          <a:p>
            <a:pPr marL="0" indent="0">
              <a:spcAft>
                <a:spcPct val="0"/>
              </a:spcAft>
              <a:buClr>
                <a:srgbClr val="000000"/>
              </a:buClr>
              <a:buSzPct val="100000"/>
              <a:buNone/>
            </a:pPr>
            <a:r>
              <a:rPr lang="en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Versus</a:t>
            </a:r>
            <a:endParaRPr sz="2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tillium Web"/>
            </a:endParaRPr>
          </a:p>
          <a:p>
            <a:pPr marL="609600" indent="-609600">
              <a:spcAft>
                <a:spcPct val="0"/>
              </a:spcAft>
              <a:buClr>
                <a:srgbClr val="000000"/>
              </a:buClr>
              <a:buSzPct val="100000"/>
              <a:buChar char="Ø"/>
            </a:pPr>
            <a:endParaRPr lang="e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tillium Web"/>
            </a:endParaRPr>
          </a:p>
          <a:p>
            <a:pPr marL="0" indent="0">
              <a:spcAft>
                <a:spcPct val="0"/>
              </a:spcAft>
              <a:buClr>
                <a:srgbClr val="000000"/>
              </a:buClr>
              <a:buSzPct val="100000"/>
              <a:buNone/>
            </a:pPr>
            <a:r>
              <a:rPr lang="e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Back stage behaviour: </a:t>
            </a:r>
            <a:endParaRPr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tillium Web"/>
            </a:endParaRPr>
          </a:p>
          <a:p>
            <a:pPr marL="609600" indent="-609600">
              <a:spcAft>
                <a:spcPct val="0"/>
              </a:spcAft>
              <a:buClr>
                <a:srgbClr val="000000"/>
              </a:buClr>
              <a:buSzPct val="100000"/>
              <a:buChar char="Ø"/>
            </a:pPr>
            <a:r>
              <a:rPr lang="e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How we behave when we feel free from expectations or norms of our social group or peers.</a:t>
            </a:r>
          </a:p>
          <a:p>
            <a:pPr marL="609600" indent="-609600">
              <a:spcAft>
                <a:spcPct val="0"/>
              </a:spcAft>
              <a:buClr>
                <a:srgbClr val="000000"/>
              </a:buClr>
              <a:buSzPct val="100000"/>
              <a:buChar char="Ø"/>
            </a:pPr>
            <a:r>
              <a:rPr lang="e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Letting our guard down. </a:t>
            </a:r>
          </a:p>
          <a:p>
            <a:pPr marL="609600" indent="-609600">
              <a:spcAft>
                <a:spcPct val="0"/>
              </a:spcAft>
              <a:buClr>
                <a:srgbClr val="000000"/>
              </a:buClr>
              <a:buSzPct val="100000"/>
              <a:buChar char="Ø"/>
            </a:pPr>
            <a:r>
              <a:rPr lang="e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Doing what we want.</a:t>
            </a:r>
          </a:p>
          <a:p>
            <a:pPr marL="609600" indent="-609600">
              <a:spcAft>
                <a:spcPct val="0"/>
              </a:spcAft>
              <a:buClr>
                <a:srgbClr val="000000"/>
              </a:buClr>
              <a:buSzPct val="100000"/>
              <a:buChar char="Ø"/>
            </a:pPr>
            <a:endParaRPr lang="e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tillium Web"/>
            </a:endParaRPr>
          </a:p>
          <a:p>
            <a:pPr marL="0" indent="0">
              <a:spcAft>
                <a:spcPct val="0"/>
              </a:spcAft>
              <a:buClr>
                <a:srgbClr val="000000"/>
              </a:buClr>
              <a:buSzPct val="100000"/>
              <a:buNone/>
            </a:pPr>
            <a:r>
              <a:rPr lang="e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Distinction?</a:t>
            </a:r>
          </a:p>
          <a:p>
            <a:pPr marL="609600" indent="-609600">
              <a:spcAft>
                <a:spcPct val="0"/>
              </a:spcAft>
              <a:buClr>
                <a:srgbClr val="000000"/>
              </a:buClr>
              <a:buSzPct val="100000"/>
              <a:buChar char="Ø"/>
            </a:pPr>
            <a:r>
              <a:rPr lang="e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What are the differences between the two regarding professionalism? </a:t>
            </a:r>
            <a:endParaRPr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tillium Web"/>
            </a:endParaRPr>
          </a:p>
        </p:txBody>
      </p:sp>
      <p:sp>
        <p:nvSpPr>
          <p:cNvPr id="7" name="Google Shape;125;p24">
            <a:extLst>
              <a:ext uri="{FF2B5EF4-FFF2-40B4-BE49-F238E27FC236}">
                <a16:creationId xmlns:a16="http://schemas.microsoft.com/office/drawing/2014/main" id="{78C56DC1-0A8B-4F9E-9A10-FC6EA6F45EB9}"/>
              </a:ext>
            </a:extLst>
          </p:cNvPr>
          <p:cNvSpPr txBox="1">
            <a:spLocks/>
          </p:cNvSpPr>
          <p:nvPr/>
        </p:nvSpPr>
        <p:spPr bwMode="auto">
          <a:xfrm>
            <a:off x="4572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lvl="0" eaLnBrk="1" hangingPunct="1">
              <a:buSzTx/>
              <a:buNone/>
              <a:defRPr b="1" i="1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 i="1">
                <a:solidFill>
                  <a:schemeClr val="tx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 i="1">
                <a:solidFill>
                  <a:schemeClr val="tx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 i="1">
                <a:solidFill>
                  <a:schemeClr val="tx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 i="1">
                <a:solidFill>
                  <a:schemeClr val="tx2"/>
                </a:solidFill>
              </a:defRPr>
            </a:lvl5pPr>
            <a:lvl6pPr marL="457200" lvl="5" algn="ctr" fontAlgn="base">
              <a:spcBef>
                <a:spcPts val="0"/>
              </a:spcBef>
              <a:spcAft>
                <a:spcPts val="0"/>
              </a:spcAft>
              <a:buSzPts val="2800"/>
              <a:buNone/>
              <a:defRPr sz="4400" i="1">
                <a:solidFill>
                  <a:schemeClr val="tx2"/>
                </a:solidFill>
              </a:defRPr>
            </a:lvl6pPr>
            <a:lvl7pPr marL="914400" lvl="6" algn="ctr" fontAlgn="base">
              <a:spcBef>
                <a:spcPts val="0"/>
              </a:spcBef>
              <a:spcAft>
                <a:spcPts val="0"/>
              </a:spcAft>
              <a:buSzPts val="2800"/>
              <a:buNone/>
              <a:defRPr sz="4400" i="1">
                <a:solidFill>
                  <a:schemeClr val="tx2"/>
                </a:solidFill>
              </a:defRPr>
            </a:lvl7pPr>
            <a:lvl8pPr marL="1371600" lvl="7" algn="ctr" fontAlgn="base">
              <a:spcBef>
                <a:spcPts val="0"/>
              </a:spcBef>
              <a:spcAft>
                <a:spcPts val="0"/>
              </a:spcAft>
              <a:buSzPts val="2800"/>
              <a:buNone/>
              <a:defRPr sz="4400" i="1">
                <a:solidFill>
                  <a:schemeClr val="tx2"/>
                </a:solidFill>
              </a:defRPr>
            </a:lvl8pPr>
            <a:lvl9pPr marL="1828800" lvl="8" algn="ctr" fontAlgn="base">
              <a:spcBef>
                <a:spcPts val="0"/>
              </a:spcBef>
              <a:spcAft>
                <a:spcPts val="0"/>
              </a:spcAft>
              <a:buSzPts val="2800"/>
              <a:buNone/>
              <a:defRPr sz="4400" i="1">
                <a:solidFill>
                  <a:schemeClr val="tx2"/>
                </a:solidFill>
              </a:defRPr>
            </a:lvl9pPr>
          </a:lstStyle>
          <a:p>
            <a:r>
              <a:rPr lang="en-CA" sz="2400" dirty="0">
                <a:sym typeface="Titillium Web"/>
              </a:rPr>
              <a:t>Professionalism – the </a:t>
            </a:r>
            <a:r>
              <a:rPr lang="en-CA" sz="2400" dirty="0" smtClean="0">
                <a:sym typeface="Titillium Web"/>
              </a:rPr>
              <a:t>Distinction:</a:t>
            </a:r>
            <a:endParaRPr lang="en-CA" sz="2400" dirty="0">
              <a:sym typeface="Titillium Web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F1BF0D9-FFFC-41AE-A663-4D551D3648C5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EB53758-E85D-4522-877F-4AB5C4D50C12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184090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E7816B2-600B-4C15-9D04-111F5DF5EF0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Explain the learning format for this course (it is different!)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Explain the importance of culture towards course effectiveness.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Explain the professional expectations for in-class behaviours.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Explain “professionalism” in this course and in your engineering field of study.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Assess professionalism in yourself and in others.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4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 dirty="0">
                <a:solidFill>
                  <a:srgbClr val="000000"/>
                </a:solidFill>
              </a:rPr>
              <a:t>Learning Outcomes of this Chapter: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20"/>
          <p:cNvGraphicFramePr/>
          <p:nvPr>
            <p:extLst>
              <p:ext uri="{D42A27DB-BD31-4B8C-83A1-F6EECF244321}">
                <p14:modId xmlns:p14="http://schemas.microsoft.com/office/powerpoint/2010/main" val="397944570"/>
              </p:ext>
            </p:extLst>
          </p:nvPr>
        </p:nvGraphicFramePr>
        <p:xfrm>
          <a:off x="276011" y="838200"/>
          <a:ext cx="8686800" cy="5029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21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2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2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1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</a:t>
                      </a:r>
                      <a:r>
                        <a:rPr lang="en" sz="1600" u="none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personal </a:t>
                      </a: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Professionalism (with your clients &amp; colleagues)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Professionalism (with society</a:t>
                      </a:r>
                      <a:r>
                        <a:rPr lang="en" sz="1600" baseline="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&amp; public at large)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Intra</a:t>
                      </a:r>
                      <a:r>
                        <a:rPr lang="en" sz="1600" u="none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personal </a:t>
                      </a: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Professionalism (within yourself)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0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Punctuality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Respect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Integrity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Compassion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Reliability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Communication skills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Trust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Caring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Ability to educate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Avoiding misuse of power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Admit errors in judgement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Ask for help when necessary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Sensitivity to diversity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Politeness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Responsible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Benevolence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Accountability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Ethical and moral commitment 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Self-regulation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Excellence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Duty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Expertise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Thoroughness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Understanding history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of explicit standards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Delivering quality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Technical competence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dirty="0" err="1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Knowledgable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Enhancing the welfare of the community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Adherence to guidelines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Transparent rules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Competence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Lifelong learning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Maturity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Morality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Humility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Critique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Absence of impairment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Clinical judgement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Goodwill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Ability to deal with uncertainty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letting personal beliefs influence care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Being well-organized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Courage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Self-aware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Humanistic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Proactively manages stress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Intrinsically motivated, </a:t>
                      </a:r>
                      <a:r>
                        <a:rPr lang="en-CA" sz="1600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initiative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125;p24">
            <a:extLst>
              <a:ext uri="{FF2B5EF4-FFF2-40B4-BE49-F238E27FC236}">
                <a16:creationId xmlns:a16="http://schemas.microsoft.com/office/drawing/2014/main" id="{2E1CF1F6-B55F-4B1E-882F-02FA44AAA6DF}"/>
              </a:ext>
            </a:extLst>
          </p:cNvPr>
          <p:cNvSpPr txBox="1">
            <a:spLocks/>
          </p:cNvSpPr>
          <p:nvPr/>
        </p:nvSpPr>
        <p:spPr bwMode="auto">
          <a:xfrm>
            <a:off x="276011" y="3048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lvl="0" eaLnBrk="1" hangingPunct="1">
              <a:buSzTx/>
              <a:buNone/>
              <a:defRPr b="1" i="1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 i="1">
                <a:solidFill>
                  <a:schemeClr val="tx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 i="1">
                <a:solidFill>
                  <a:schemeClr val="tx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 i="1">
                <a:solidFill>
                  <a:schemeClr val="tx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 i="1">
                <a:solidFill>
                  <a:schemeClr val="tx2"/>
                </a:solidFill>
              </a:defRPr>
            </a:lvl5pPr>
            <a:lvl6pPr marL="457200" lvl="5" algn="ctr" fontAlgn="base">
              <a:spcBef>
                <a:spcPts val="0"/>
              </a:spcBef>
              <a:spcAft>
                <a:spcPts val="0"/>
              </a:spcAft>
              <a:buSzPts val="2800"/>
              <a:buNone/>
              <a:defRPr sz="4400" i="1">
                <a:solidFill>
                  <a:schemeClr val="tx2"/>
                </a:solidFill>
              </a:defRPr>
            </a:lvl6pPr>
            <a:lvl7pPr marL="914400" lvl="6" algn="ctr" fontAlgn="base">
              <a:spcBef>
                <a:spcPts val="0"/>
              </a:spcBef>
              <a:spcAft>
                <a:spcPts val="0"/>
              </a:spcAft>
              <a:buSzPts val="2800"/>
              <a:buNone/>
              <a:defRPr sz="4400" i="1">
                <a:solidFill>
                  <a:schemeClr val="tx2"/>
                </a:solidFill>
              </a:defRPr>
            </a:lvl7pPr>
            <a:lvl8pPr marL="1371600" lvl="7" algn="ctr" fontAlgn="base">
              <a:spcBef>
                <a:spcPts val="0"/>
              </a:spcBef>
              <a:spcAft>
                <a:spcPts val="0"/>
              </a:spcAft>
              <a:buSzPts val="2800"/>
              <a:buNone/>
              <a:defRPr sz="4400" i="1">
                <a:solidFill>
                  <a:schemeClr val="tx2"/>
                </a:solidFill>
              </a:defRPr>
            </a:lvl8pPr>
            <a:lvl9pPr marL="1828800" lvl="8" algn="ctr" fontAlgn="base">
              <a:spcBef>
                <a:spcPts val="0"/>
              </a:spcBef>
              <a:spcAft>
                <a:spcPts val="0"/>
              </a:spcAft>
              <a:buSzPts val="2800"/>
              <a:buNone/>
              <a:defRPr sz="4400" i="1">
                <a:solidFill>
                  <a:schemeClr val="tx2"/>
                </a:solidFill>
              </a:defRPr>
            </a:lvl9pPr>
          </a:lstStyle>
          <a:p>
            <a:r>
              <a:rPr lang="en-CA" sz="2400" dirty="0">
                <a:sym typeface="Titillium Web"/>
              </a:rPr>
              <a:t>Types of Professionalism – in the Broad Sense</a:t>
            </a:r>
          </a:p>
        </p:txBody>
      </p:sp>
      <p:sp>
        <p:nvSpPr>
          <p:cNvPr id="9" name="Google Shape;126;p24">
            <a:extLst>
              <a:ext uri="{FF2B5EF4-FFF2-40B4-BE49-F238E27FC236}">
                <a16:creationId xmlns:a16="http://schemas.microsoft.com/office/drawing/2014/main" id="{A202B4E1-61C6-4D72-823D-90D41F41451F}"/>
              </a:ext>
            </a:extLst>
          </p:cNvPr>
          <p:cNvSpPr txBox="1">
            <a:spLocks/>
          </p:cNvSpPr>
          <p:nvPr/>
        </p:nvSpPr>
        <p:spPr>
          <a:xfrm>
            <a:off x="276011" y="5867400"/>
            <a:ext cx="8686800" cy="347663"/>
          </a:xfrm>
          <a:prstGeom prst="rect">
            <a:avLst/>
          </a:prstGeom>
          <a:solidFill>
            <a:srgbClr val="000099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0000"/>
              </a:buClr>
              <a:buSzPct val="100000"/>
              <a:buNone/>
            </a:pPr>
            <a:r>
              <a:rPr lang="en-CA" sz="1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What are your top </a:t>
            </a:r>
            <a:r>
              <a:rPr lang="en-CA" sz="18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three? </a:t>
            </a:r>
            <a:r>
              <a:rPr lang="en-CA" sz="1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Think about it, list them, and be prepared to discuss one. 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191DDC9A-A90B-4545-BB31-7834066F521D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EB53758-E85D-4522-877F-4AB5C4D50C12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306801289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9C39259E-C8C8-4A52-AC01-FF306767E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730250"/>
            <a:ext cx="8226425" cy="5256213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CA" alt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slide on types of professionalism, what are the top </a:t>
            </a:r>
            <a:r>
              <a:rPr lang="en-CA" altLang="en-US" sz="20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CA" alt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 of professionalism that YOU think are necessary for a student in this course?</a:t>
            </a: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kern="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CA" alt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CA" altLang="en-US" sz="2000" u="sng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en-CA" altLang="en-US" sz="2000" u="sng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</a:t>
            </a:r>
            <a:r>
              <a:rPr lang="en-CA" altLang="en-US" sz="2000" u="sng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choices</a:t>
            </a:r>
            <a:r>
              <a:rPr lang="en-CA" alt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 piece of paper.</a:t>
            </a:r>
          </a:p>
          <a:p>
            <a:pPr marL="0" indent="0">
              <a:buClrTx/>
              <a:buSzPct val="100000"/>
              <a:buNone/>
            </a:pPr>
            <a:endParaRPr lang="en-CA" altLang="en-US" sz="2000" kern="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SzPct val="100000"/>
              <a:buNone/>
            </a:pPr>
            <a:r>
              <a:rPr lang="en-CA" altLang="en-US" sz="20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</a:t>
            </a:r>
            <a:r>
              <a:rPr lang="en-CA" alt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confer:</a:t>
            </a: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with your colleague what </a:t>
            </a:r>
            <a:r>
              <a:rPr lang="en-CA" alt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these terms mean to you in terms of your in-class actions or in-class behaviours. For example:</a:t>
            </a:r>
          </a:p>
          <a:p>
            <a:pPr marL="1009650" lvl="1" indent="-609600"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b="1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Punctuality:</a:t>
            </a:r>
            <a:r>
              <a:rPr lang="en-CA" altLang="en-US" sz="2000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arriving prior to class having read the course material, laptop ready to go, phone put away</a:t>
            </a:r>
          </a:p>
          <a:p>
            <a:pPr marL="1009650" lvl="1" indent="-609600"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b="1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Respect:</a:t>
            </a:r>
            <a:r>
              <a:rPr lang="en-CA" altLang="en-US" sz="2000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speaking when others do, not walking in front of the professor while presenting a lecture, etc.</a:t>
            </a: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endParaRPr lang="en-US" altLang="en-US" sz="20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25179D-1805-4963-B9B3-5A1FE9273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Top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Three </a:t>
            </a:r>
            <a:r>
              <a:rPr lang="en-US" altLang="en-US" sz="2400" b="1" i="1" dirty="0">
                <a:solidFill>
                  <a:srgbClr val="000000"/>
                </a:solidFill>
              </a:rPr>
              <a:t>Characteristics of Professionalism: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3C2A4129-88E7-497B-9938-C18E5B303ED9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EB53758-E85D-4522-877F-4AB5C4D50C12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61747385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9C39259E-C8C8-4A52-AC01-FF306767E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730250"/>
            <a:ext cx="8226425" cy="5256213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SzPct val="100000"/>
              <a:buNone/>
            </a:pPr>
            <a:r>
              <a:rPr lang="en-US" alt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</a:t>
            </a:r>
            <a:r>
              <a:rPr lang="en-US" altLang="en-US" sz="20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 and respond (MM – Open):</a:t>
            </a:r>
            <a:endParaRPr lang="en-US" altLang="en-US" sz="20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discussion with your colleague, state </a:t>
            </a:r>
            <a:r>
              <a:rPr lang="en-CA" altLang="en-US" sz="2000" u="sng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your top </a:t>
            </a:r>
            <a:r>
              <a:rPr lang="en-CA" altLang="en-US" sz="2000" u="sng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</a:t>
            </a:r>
            <a:r>
              <a:rPr lang="en-CA" altLang="en-US" sz="2000" u="sng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choices</a:t>
            </a:r>
            <a:r>
              <a:rPr lang="en-CA" alt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A" altLang="en-US" sz="2000" u="sng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en-CA" altLang="en-US" sz="20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what </a:t>
            </a:r>
            <a:r>
              <a:rPr lang="en-CA" alt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means in relation to your in-class </a:t>
            </a:r>
            <a:r>
              <a:rPr lang="en-CA" altLang="en-US" sz="20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behaviour.</a:t>
            </a:r>
            <a:endParaRPr lang="en-CA" altLang="en-US" sz="20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endParaRPr lang="en-US" altLang="en-US" sz="20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25179D-1805-4963-B9B3-5A1FE9273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Top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Three Characteristics </a:t>
            </a:r>
            <a:r>
              <a:rPr lang="en-US" altLang="en-US" sz="2400" b="1" i="1" dirty="0">
                <a:solidFill>
                  <a:srgbClr val="000000"/>
                </a:solidFill>
              </a:rPr>
              <a:t>of Professionalism: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3C2A4129-88E7-497B-9938-C18E5B303ED9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EB53758-E85D-4522-877F-4AB5C4D50C12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376619493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9C39259E-C8C8-4A52-AC01-FF306767E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730250"/>
            <a:ext cx="8226425" cy="5594350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1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these questions: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US" altLang="en-US" sz="18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1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you offer your future profession in terms of your professional behaviours and attitudes?</a:t>
            </a: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18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1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professional behaviour have you observed in a field placement or job that you would like to emulate? Would like to avoid? Why?</a:t>
            </a: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18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1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would you like your colleagues, clients, or boss to describe your professional behaviour? What are you doing to cultivate these specific behaviours or attitudes?</a:t>
            </a: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18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1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you need to learn to become the kind of professional that will get you into the role you desire? </a:t>
            </a:r>
            <a:endParaRPr lang="en-CA" altLang="en-US" sz="1800" kern="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18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1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or when might you apply these questions in your engineering discipline</a:t>
            </a:r>
            <a:r>
              <a:rPr lang="en-US" altLang="en-US" sz="18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18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1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two or three points on professionalism would you highlight about yourself in a job interview? How will this set you apart</a:t>
            </a:r>
            <a:r>
              <a:rPr lang="en-US" altLang="en-US" sz="18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en-US" sz="18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18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25179D-1805-4963-B9B3-5A1FE9273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Now Specific to Engineering …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B72D03B-4EEA-4BFA-A160-B486A2014F19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EB53758-E85D-4522-877F-4AB5C4D50C12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318673489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455613" y="730250"/>
            <a:ext cx="8229600" cy="548481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Do you have any questions on this topic? (Open – MM)</a:t>
            </a:r>
            <a:endParaRPr sz="20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8426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383178"/>
            <a:ext cx="8318863" cy="94923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2"/>
                </a:solidFill>
              </a:rPr>
              <a:t>Blended Learning: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44633" y="1332412"/>
            <a:ext cx="8515955" cy="489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 cap="non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What is B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lended </a:t>
            </a:r>
            <a:r>
              <a:rPr lang="en-US" altLang="en-US" sz="2000" b="1" cap="non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earning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A: Blended Learning is a combination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teaching and learning techniques: Reading,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viewing on-line material, quizzes, traditional lectures, in-class active learning exercises.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re you monogamous? The answer’s in your ring finger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78" y="4426442"/>
            <a:ext cx="2728307" cy="17949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94366" y="4919928"/>
            <a:ext cx="850489" cy="377026"/>
          </a:xfrm>
          <a:prstGeom prst="rect">
            <a:avLst/>
          </a:prstGeom>
          <a:solidFill>
            <a:srgbClr val="FFFFFF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 &amp; 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" y="2638071"/>
            <a:ext cx="1814513" cy="1414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26" y="3632244"/>
            <a:ext cx="857250" cy="857250"/>
          </a:xfrm>
          <a:prstGeom prst="rect">
            <a:avLst/>
          </a:prstGeom>
        </p:spPr>
      </p:pic>
      <p:pic>
        <p:nvPicPr>
          <p:cNvPr id="9" name="Picture 8" descr="Helge Scherlund's eLearning News: Why Faculty Still Don’t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35" y="2744731"/>
            <a:ext cx="2295092" cy="1531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70380" y="2844717"/>
            <a:ext cx="869597" cy="377026"/>
          </a:xfrm>
          <a:prstGeom prst="rect">
            <a:avLst/>
          </a:prstGeom>
          <a:solidFill>
            <a:srgbClr val="FFFFFF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Videos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9123" y="4486734"/>
            <a:ext cx="2408852" cy="18066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37987" y="5562904"/>
            <a:ext cx="1654941" cy="377026"/>
          </a:xfrm>
          <a:prstGeom prst="rect">
            <a:avLst/>
          </a:prstGeom>
          <a:solidFill>
            <a:srgbClr val="FFFFFF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Please Confer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2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3" name="Picture 12" descr="File:&lt;strong&gt;Classroom&lt;/strong&gt; &lt;strong&gt;Activities&lt;/strong&gt;, School of Advanced Military ...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86" y="2744731"/>
            <a:ext cx="2672977" cy="17750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35468" y="4049499"/>
            <a:ext cx="2100832" cy="377026"/>
          </a:xfrm>
          <a:prstGeom prst="rect">
            <a:avLst/>
          </a:prstGeom>
          <a:solidFill>
            <a:srgbClr val="FFFFFF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 Class Activities</a:t>
            </a:r>
          </a:p>
        </p:txBody>
      </p:sp>
      <p:pic>
        <p:nvPicPr>
          <p:cNvPr id="15" name="Picture 14" descr="SAKETVAANI: The Need for Indian &lt;strong&gt;Case Studies&lt;/strong&gt;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2" y="4694110"/>
            <a:ext cx="2996638" cy="14983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21482" y="5751417"/>
            <a:ext cx="1526700" cy="377026"/>
          </a:xfrm>
          <a:prstGeom prst="rect">
            <a:avLst/>
          </a:prstGeom>
          <a:solidFill>
            <a:srgbClr val="FFFFFF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Case Studies</a:t>
            </a:r>
          </a:p>
        </p:txBody>
      </p:sp>
      <p:pic>
        <p:nvPicPr>
          <p:cNvPr id="17" name="Picture 16" descr="&lt;strong&gt;Quiz&lt;/strong&gt; Icon &lt;strong&gt;Test&lt;/strong&gt; · &lt;strong&gt;Free&lt;/strong&gt; vector graphic on Pixabay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74" y="2590800"/>
            <a:ext cx="1272401" cy="1261885"/>
          </a:xfrm>
          <a:prstGeom prst="rect">
            <a:avLst/>
          </a:prstGeom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110523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44633" y="1558834"/>
            <a:ext cx="8515955" cy="466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 cap="non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Why are we using B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lended </a:t>
            </a:r>
            <a:r>
              <a:rPr lang="en-US" altLang="en-US" sz="2000" b="1" cap="non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earning?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cap="none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cap="non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use </a:t>
            </a:r>
            <a:r>
              <a:rPr lang="en-US" altLang="en-US" sz="2000" cap="non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lended Learning because it is more efficient and more effective</a:t>
            </a:r>
            <a:r>
              <a:rPr lang="en-US" altLang="en-US" sz="2000" cap="non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cap="none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demonstrates improved learning when students “engage” with the material.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Why </a:t>
            </a:r>
            <a:r>
              <a:rPr lang="en-US" alt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seminars mandatory?</a:t>
            </a: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The 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seminars are mandatory because they: </a:t>
            </a:r>
          </a:p>
          <a:p>
            <a:pPr lvl="0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essential competencies in professionalism, equity, and team-work, </a:t>
            </a:r>
          </a:p>
          <a:p>
            <a:pPr lvl="0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the project teams to build leadership and teamwork skills, and </a:t>
            </a:r>
          </a:p>
          <a:p>
            <a:pPr lvl="0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students to work on the project throughout the term in a paced manner, and producing a better project paper.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4137" y="383178"/>
            <a:ext cx="8318863" cy="94923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2"/>
                </a:solidFill>
              </a:rPr>
              <a:t>Blended Learning: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62280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383178"/>
            <a:ext cx="8516983" cy="94923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3200" b="1" dirty="0">
                <a:solidFill>
                  <a:schemeClr val="bg2"/>
                </a:solidFill>
              </a:rPr>
              <a:t>Blended Learning: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44633" y="1558834"/>
            <a:ext cx="8515955" cy="466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 cannot</a:t>
            </a:r>
            <a:r>
              <a:rPr kumimoji="0" lang="en-US" alt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see the big picture. How do all of these “modules” fit together?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A: Several resources:</a:t>
            </a:r>
          </a:p>
          <a:p>
            <a:pPr lvl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Cours</a:t>
            </a:r>
            <a:r>
              <a:rPr lang="en-US" alt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Plan: </a:t>
            </a:r>
            <a:r>
              <a:rPr lang="en-CA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order in which the chapters are presented</a:t>
            </a:r>
            <a:endParaRPr lang="en-US" altLang="en-US" sz="1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 Ribbon: </a:t>
            </a:r>
            <a:r>
              <a:rPr lang="en-CA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CA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overview of how the chapters fit together</a:t>
            </a:r>
            <a:endParaRPr lang="en-US" altLang="en-US" sz="1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graphical “road map</a:t>
            </a:r>
            <a:r>
              <a:rPr lang="en-US" alt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Textbook: detailed content of the topics</a:t>
            </a:r>
            <a:endParaRPr kumimoji="0" lang="en-US" altLang="en-US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35" y="4451090"/>
            <a:ext cx="2329978" cy="18755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7" y="3711004"/>
            <a:ext cx="7949569" cy="463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14" y="4451090"/>
            <a:ext cx="3417840" cy="1875536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36192260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AFD3234-EAEC-40AC-A2BF-7474A20F52E9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4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r>
              <a:rPr lang="en-US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Take </a:t>
            </a:r>
            <a:r>
              <a:rPr lang="en-US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Ownership of Your Learning!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We encourage you to transform from “getting by” to “excelling” in this course.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Knowing your responsibilities, what are you going to do differently this term?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430806" y="227013"/>
            <a:ext cx="825440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 dirty="0">
                <a:solidFill>
                  <a:srgbClr val="000000"/>
                </a:solidFill>
              </a:rPr>
              <a:t>Expectations for Participation and Engagement: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9218529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455613" y="760413"/>
            <a:ext cx="8226425" cy="563721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712" name="Text Box 36"/>
          <p:cNvSpPr txBox="1">
            <a:spLocks noChangeArrowheads="1"/>
          </p:cNvSpPr>
          <p:nvPr/>
        </p:nvSpPr>
        <p:spPr bwMode="auto">
          <a:xfrm>
            <a:off x="609600" y="304006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13" name="Text Box 38"/>
          <p:cNvSpPr txBox="1">
            <a:spLocks noChangeArrowheads="1"/>
          </p:cNvSpPr>
          <p:nvPr/>
        </p:nvSpPr>
        <p:spPr bwMode="auto">
          <a:xfrm>
            <a:off x="609600" y="205740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5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51E78E3-6EF7-4835-A4BC-078B2CDE3B6A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430805" y="227013"/>
            <a:ext cx="825123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 dirty="0">
                <a:solidFill>
                  <a:srgbClr val="000000"/>
                </a:solidFill>
              </a:rPr>
              <a:t>Self-reflection:</a:t>
            </a:r>
          </a:p>
        </p:txBody>
      </p:sp>
      <p:sp>
        <p:nvSpPr>
          <p:cNvPr id="54" name="AutoShape 51"/>
          <p:cNvSpPr>
            <a:spLocks noChangeArrowheads="1"/>
          </p:cNvSpPr>
          <p:nvPr/>
        </p:nvSpPr>
        <p:spPr bwMode="auto">
          <a:xfrm>
            <a:off x="4114800" y="972080"/>
            <a:ext cx="4096544" cy="1741488"/>
          </a:xfrm>
          <a:prstGeom prst="cloudCallout">
            <a:avLst>
              <a:gd name="adj1" fmla="val -54629"/>
              <a:gd name="adj2" fmla="val 75103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xtLst/>
        </p:spPr>
        <p:txBody>
          <a:bodyPr wrap="square"/>
          <a:lstStyle/>
          <a:p>
            <a:pPr algn="ctr">
              <a:spcBef>
                <a:spcPct val="50000"/>
              </a:spcBef>
            </a:pPr>
            <a:r>
              <a:rPr lang="en-US" altLang="en-US" sz="28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motivates you to be here? </a:t>
            </a:r>
          </a:p>
        </p:txBody>
      </p: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3271838" y="3389311"/>
            <a:ext cx="5410200" cy="2974976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you …</a:t>
            </a:r>
          </a:p>
          <a:p>
            <a:pPr marL="342900" indent="-3429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eager, willing, and engaged participant? </a:t>
            </a:r>
          </a:p>
          <a:p>
            <a:pPr marL="342900" indent="-3429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fence? </a:t>
            </a:r>
          </a:p>
          <a:p>
            <a:pPr marL="342900" indent="-3429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bystander?</a:t>
            </a:r>
          </a:p>
          <a:p>
            <a:pPr marL="342900" indent="-3429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road-blocker?</a:t>
            </a:r>
          </a:p>
          <a:p>
            <a:pPr marL="342900" indent="-3429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prisoner?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3" y="1439863"/>
            <a:ext cx="2383265" cy="15888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3" y="3181106"/>
            <a:ext cx="2368226" cy="1543294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  <p:extLst>
      <p:ext uri="{BB962C8B-B14F-4D97-AF65-F5344CB8AC3E}">
        <p14:creationId xmlns:p14="http://schemas.microsoft.com/office/powerpoint/2010/main" val="26439081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FFD030F-8D09-4CAC-AA60-566C908F4CF5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Culture is … “the </a:t>
            </a:r>
            <a:r>
              <a:rPr lang="en-US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way we do work around here.”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Demonstrated by </a:t>
            </a:r>
            <a:r>
              <a:rPr lang="en-US" altLang="en-US" sz="2000" u="sng" dirty="0">
                <a:solidFill>
                  <a:schemeClr val="bg2"/>
                </a:solidFill>
                <a:latin typeface="Arial" panose="020B0604020202020204" pitchFamily="34" charset="0"/>
              </a:rPr>
              <a:t>behaviours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 of people in a class …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One critical </a:t>
            </a:r>
            <a:r>
              <a:rPr lang="en-US" altLang="en-US" sz="2000" u="sng" dirty="0">
                <a:solidFill>
                  <a:schemeClr val="bg2"/>
                </a:solidFill>
                <a:latin typeface="Arial" panose="020B0604020202020204" pitchFamily="34" charset="0"/>
              </a:rPr>
              <a:t>competency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 in a successful culture is </a:t>
            </a:r>
            <a:b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2000" u="sng" dirty="0">
                <a:solidFill>
                  <a:schemeClr val="bg2"/>
                </a:solidFill>
                <a:latin typeface="Arial" panose="020B0604020202020204" pitchFamily="34" charset="0"/>
              </a:rPr>
              <a:t>ability to confer with others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 i.e. to </a:t>
            </a:r>
            <a:r>
              <a:rPr lang="en-US" altLang="en-US" sz="2000" u="sng" dirty="0">
                <a:solidFill>
                  <a:schemeClr val="bg2"/>
                </a:solidFill>
                <a:latin typeface="Arial" panose="020B0604020202020204" pitchFamily="34" charset="0"/>
              </a:rPr>
              <a:t>collaborate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Five opportunities to develop that competency - for an effective classroom culture follow!</a:t>
            </a: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430806" y="227013"/>
            <a:ext cx="825440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 dirty="0">
                <a:solidFill>
                  <a:srgbClr val="000000"/>
                </a:solidFill>
              </a:rPr>
              <a:t>What is Culture?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18FE35A-2DF4-4A97-91C1-154C78C0C435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My personal introduction to you demonstrates how …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Introduce yourself …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Awkward, difficult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Why is introducing yourself important?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It raises your visibility …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… shows that you care about your professional relationships,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… demonstrates professionalism.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455614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 dirty="0">
                <a:solidFill>
                  <a:srgbClr val="000000"/>
                </a:solidFill>
              </a:rPr>
              <a:t>Introduce Yourself!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0805" y="6324600"/>
            <a:ext cx="41411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Setting Expectations for </a:t>
            </a:r>
            <a:r>
              <a:rPr lang="en-US" altLang="en-US" sz="1600" b="1" i="1" dirty="0" smtClean="0">
                <a:solidFill>
                  <a:srgbClr val="000000"/>
                </a:solidFill>
              </a:rPr>
              <a:t>Our </a:t>
            </a:r>
            <a:r>
              <a:rPr lang="en-US" altLang="en-US" sz="1600" b="1" i="1" dirty="0">
                <a:solidFill>
                  <a:srgbClr val="000000"/>
                </a:solidFill>
              </a:rPr>
              <a:t>Course Culture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Sakur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akura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3690</TotalTime>
  <Words>1766</Words>
  <Application>Microsoft Office PowerPoint</Application>
  <PresentationFormat>On-screen Show (4:3)</PresentationFormat>
  <Paragraphs>378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Noto Sans Symbols</vt:lpstr>
      <vt:lpstr>Permanent Marker</vt:lpstr>
      <vt:lpstr>Times New Roman</vt:lpstr>
      <vt:lpstr>Titillium Web</vt:lpstr>
      <vt:lpstr>Wingdings</vt:lpstr>
      <vt:lpstr>Sakura</vt:lpstr>
      <vt:lpstr>PowerPoint Presentation</vt:lpstr>
      <vt:lpstr>PowerPoint Presentation</vt:lpstr>
      <vt:lpstr>Blended Learning:</vt:lpstr>
      <vt:lpstr>Blended Learning:</vt:lpstr>
      <vt:lpstr>Blended Learning: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ESRM</dc:title>
  <dc:creator>JR Cocchio</dc:creator>
  <cp:lastModifiedBy>JR Cocchio</cp:lastModifiedBy>
  <cp:revision>311</cp:revision>
  <cp:lastPrinted>2017-01-09T15:26:52Z</cp:lastPrinted>
  <dcterms:created xsi:type="dcterms:W3CDTF">2011-09-07T03:22:54Z</dcterms:created>
  <dcterms:modified xsi:type="dcterms:W3CDTF">2019-08-28T00:57:25Z</dcterms:modified>
</cp:coreProperties>
</file>