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10" r:id="rId2"/>
    <p:sldId id="412" r:id="rId3"/>
    <p:sldId id="417" r:id="rId4"/>
    <p:sldId id="421" r:id="rId5"/>
    <p:sldId id="420" r:id="rId6"/>
    <p:sldId id="408" r:id="rId7"/>
    <p:sldId id="415" r:id="rId8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000000"/>
    <a:srgbClr val="3366CC"/>
    <a:srgbClr val="4F76F1"/>
    <a:srgbClr val="48945C"/>
    <a:srgbClr val="82C29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15" autoAdjust="0"/>
  </p:normalViewPr>
  <p:slideViewPr>
    <p:cSldViewPr>
      <p:cViewPr varScale="1">
        <p:scale>
          <a:sx n="65" d="100"/>
          <a:sy n="65" d="100"/>
        </p:scale>
        <p:origin x="1316" y="4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80" y="56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713"/>
            <a:ext cx="30305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defTabSz="911994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75713"/>
            <a:ext cx="30305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 defTabSz="911994">
              <a:defRPr sz="1200"/>
            </a:lvl1pPr>
          </a:lstStyle>
          <a:p>
            <a:pPr>
              <a:defRPr/>
            </a:pPr>
            <a:fld id="{C3344F1F-3D96-406C-BE67-ADFFEE429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04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/>
              <a:t>2015-2016ENGG406 Lecture 00 - Day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04B90C15-4A4F-42F9-AC2E-18CD8FE5CA65}" type="datetimeFigureOut">
              <a:rPr lang="en-US" altLang="en-US"/>
              <a:pPr>
                <a:defRPr/>
              </a:pPr>
              <a:t>8/27/2019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6913"/>
            <a:ext cx="4652962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421188"/>
            <a:ext cx="51006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11" tIns="46456" rIns="92911" bIns="46456" numCol="1" anchor="b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2093628F-959A-4BAA-97B3-10C002A1D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222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77492DB-71C6-47BB-A944-8AA36C991353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ENGG404 Lecture 00 - Day 1</a:t>
            </a:r>
          </a:p>
        </p:txBody>
      </p:sp>
      <p:sp>
        <p:nvSpPr>
          <p:cNvPr id="5125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8825" indent="-2921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8400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36713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03438" indent="-2333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606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178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750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2238" indent="-2333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2866129-26FC-4A35-8509-FD65DF3939AD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1" tIns="46461" rIns="92921" bIns="46461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D014A76-0451-4C4A-B790-79C0D9ED8915}" type="slidenum">
              <a:rPr lang="en-US" altLang="en-US"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457" bIns="46457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0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EE1391-9A2E-457D-B15C-6C4C8E7E6EFF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126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1269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1270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BEB7F2-15FA-4AAF-BA94-D0EE2ED5ACD4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71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FBF772D-5F1B-439C-945D-13FE3E8E8621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04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EE1391-9A2E-457D-B15C-6C4C8E7E6EF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126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1269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1270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BEB7F2-15FA-4AAF-BA94-D0EE2ED5ACD4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71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FBF772D-5F1B-439C-945D-13FE3E8E8621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2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1E8E95-A04A-44F2-8C71-40CB1F75759B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3317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25586DE-8F3F-4682-B3C1-0F058AEBC3F6}" type="slidenum">
              <a:rPr lang="en-US" altLang="en-US"/>
              <a:pPr algn="r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9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05775846-8016-4AEB-831A-944A449D2732}" type="slidenum">
              <a:rPr lang="en-US" altLang="en-US"/>
              <a:pPr algn="r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5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56A53F-8CDC-414F-B8D6-BEA8FBA3D27E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536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5365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5366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45B290-3008-41E9-A327-C035474A0331}" type="slidenum">
              <a:rPr lang="en-US" altLang="en-US"/>
              <a:pPr algn="r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7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808DC09-FD87-43C6-900B-65ABA7617ECA}" type="slidenum">
              <a:rPr lang="en-US" altLang="en-US"/>
              <a:pPr algn="r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56A53F-8CDC-414F-B8D6-BEA8FBA3D27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536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5365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5366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E45B290-3008-41E9-A327-C035474A0331}" type="slidenum">
              <a:rPr lang="en-US" altLang="en-US"/>
              <a:pPr algn="r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7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808DC09-FD87-43C6-900B-65ABA7617ECA}" type="slidenum">
              <a:rPr lang="en-US" altLang="en-US"/>
              <a:pPr algn="r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0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600" indent="-2825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3475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500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9938" indent="-2254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71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543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115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68738" indent="-225425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1E8E95-A04A-44F2-8C71-40CB1F75759B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331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ENGG406 Lecture 00 - Day 1</a:t>
            </a:r>
          </a:p>
        </p:txBody>
      </p:sp>
      <p:sp>
        <p:nvSpPr>
          <p:cNvPr id="13317" name="Rectangle 6"/>
          <p:cNvSpPr txBox="1">
            <a:spLocks noGrp="1" noChangeArrowheads="1"/>
          </p:cNvSpPr>
          <p:nvPr/>
        </p:nvSpPr>
        <p:spPr bwMode="auto">
          <a:xfrm>
            <a:off x="0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2012 Fall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25586DE-8F3F-4682-B3C1-0F058AEBC3F6}" type="slidenum">
              <a:rPr lang="en-US" altLang="en-US"/>
              <a:pPr algn="r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9" name="Rectangle 7"/>
          <p:cNvSpPr txBox="1">
            <a:spLocks noGrp="1" noChangeArrowheads="1"/>
          </p:cNvSpPr>
          <p:nvPr/>
        </p:nvSpPr>
        <p:spPr bwMode="auto">
          <a:xfrm>
            <a:off x="3940175" y="8842375"/>
            <a:ext cx="30146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1" tIns="46456" rIns="92911" bIns="46456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05775846-8016-4AEB-831A-944A449D2732}" type="slidenum">
              <a:rPr lang="en-US" altLang="en-US"/>
              <a:pPr algn="r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77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20A8A-5F2A-4B80-9143-F251F0561A51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096C-50E7-4B93-A4D0-AE502ABAE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650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AB20A-B1C4-45BF-A43B-28DEE96A87F3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3974-2005-4187-B52E-3B617EDA9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8673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206A6-6ECE-4C48-B5E1-2E0861148E8D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D9014-A1DB-4816-A8BD-2C01D7BF6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932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AEF0-EE63-42A3-98B2-274D32133DF9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2B16-A9F3-4721-AEDC-70B7608E9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9463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8DFC7-D5B2-41E2-9271-18FFA2465D56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03E4E-4F75-405F-A578-624FF85F7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165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BE396-E9A4-4211-BFEE-0FB254395069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DF30-787D-4A45-9914-F8B8C56C6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1411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51030-D5C7-4719-BCBB-8C8513C45293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79EE-F590-4DA0-A3FD-A58531E22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49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ED8C-5609-4EDF-A046-7D93AB82F6EA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2FB3-0163-4A81-A7F0-D5B357F6E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665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C6177-9B7D-4D79-A8F1-E1D00AC310B0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26322-73F2-4DD8-9781-75036A96B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1460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AAE60-3EEF-4702-94D7-766EEEC4A466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823E2-66EC-4870-A0F8-35494C60A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5593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9F1B-BC3D-4505-8389-68CD2D528832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33B83-F549-4FF1-AFAD-9F643E9545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538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1F4356E-CA1B-4564-A5B8-2B2DD1C2AFC3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ES&amp;RMP - ENGG406 -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225D2E7-AFDC-489E-A0DB-22ABE4F0E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438400"/>
            <a:ext cx="6400800" cy="38100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9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ENGG404 - Lecture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900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9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Case </a:t>
            </a:r>
            <a:r>
              <a:rPr lang="en-US" altLang="en-US" sz="29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Study Methodology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099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CBE33E1-F242-4C21-AD73-73667F819A1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 dirty="0">
                <a:solidFill>
                  <a:srgbClr val="000099"/>
                </a:solidFill>
              </a:rPr>
              <a:t>On </a:t>
            </a:r>
            <a:r>
              <a:rPr lang="en-US" altLang="en-US" sz="3600" b="1" i="1" dirty="0" smtClean="0">
                <a:solidFill>
                  <a:srgbClr val="000099"/>
                </a:solidFill>
              </a:rPr>
              <a:t>Becoming </a:t>
            </a:r>
            <a:r>
              <a:rPr lang="en-US" altLang="en-US" sz="3600" b="1" i="1" dirty="0">
                <a:solidFill>
                  <a:srgbClr val="000099"/>
                </a:solidFill>
              </a:rPr>
              <a:t>a</a:t>
            </a:r>
            <a:br>
              <a:rPr lang="en-US" altLang="en-US" sz="3600" b="1" i="1" dirty="0">
                <a:solidFill>
                  <a:srgbClr val="000099"/>
                </a:solidFill>
              </a:rPr>
            </a:br>
            <a:r>
              <a:rPr lang="en-US" altLang="en-US" sz="3600" b="1" i="1" dirty="0">
                <a:solidFill>
                  <a:srgbClr val="000099"/>
                </a:solidFill>
              </a:rPr>
              <a:t>Leader in Risk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r>
              <a:rPr lang="en-US" dirty="0"/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r>
              <a:rPr lang="en-US" dirty="0"/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Industry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990459-6D93-4922-91F2-3374CD8DDBC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Learning Outcomes: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case study methodology for learning.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Why do we use Case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Study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Methodology?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Recounts an actual incident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Proven teaching method.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Broadly applied.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Presents situations where: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decisions are examined after the fact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or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Management needs to make decisions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with incomplete information, plausible yet uncertain decision outcomes …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under stressful and hurried conditions.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The latter will be your real-world experience!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Learning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Outcomes and Why We Use Case Studies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990459-6D93-4922-91F2-3374CD8DDBC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Allows you …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practice the methodologies, and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achieve the higher learning objectives of: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Evaluating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assessing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information and drawing conclusions,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Critical thinking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about “what if”, or “what else”, or “the unintended consequences”, and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Creative thinking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towards formulating strategies for advancement of the organization under study.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2400" b="1" i="1" dirty="0">
                <a:solidFill>
                  <a:srgbClr val="000000"/>
                </a:solidFill>
              </a:rPr>
              <a:t>Study Methodology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  <p:extLst>
      <p:ext uri="{BB962C8B-B14F-4D97-AF65-F5344CB8AC3E}">
        <p14:creationId xmlns:p14="http://schemas.microsoft.com/office/powerpoint/2010/main" val="7669284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B25FABC-99CB-4E03-AC6A-F26F0969B79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Your model of learning so far:</a:t>
            </a:r>
          </a:p>
          <a:p>
            <a:pPr marL="857250" lvl="2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 are an engineering student … </a:t>
            </a:r>
          </a:p>
          <a:p>
            <a:pPr marL="857250" lvl="2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you are used to seeking the right answer … </a:t>
            </a:r>
          </a:p>
          <a:p>
            <a:pPr marL="857250" lvl="2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That has been your education!</a:t>
            </a:r>
          </a:p>
          <a:p>
            <a:pPr marL="457200" lvl="1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Now something new …</a:t>
            </a:r>
          </a:p>
          <a:p>
            <a:pPr marL="457200" lvl="1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7250" lvl="2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No absolute right or wrong answers!</a:t>
            </a:r>
          </a:p>
          <a:p>
            <a:pPr marL="857250" lvl="2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No Absolute Right or Wrong Answers!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7200" y="4114800"/>
            <a:ext cx="8229600" cy="21002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Why is there no absolute (right or wrong) answer?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  <p:extLst>
      <p:ext uri="{BB962C8B-B14F-4D97-AF65-F5344CB8AC3E}">
        <p14:creationId xmlns:p14="http://schemas.microsoft.com/office/powerpoint/2010/main" val="4020642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BA2242-1BBF-48F1-A8C4-ED374E09AB0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Why is there no absolute (right or wrong) answer? 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457200" y="914400"/>
            <a:ext cx="8229600" cy="53006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endParaRPr lang="en-CA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No engineering formulae in case study methodology</a:t>
            </a: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Your situation: Incomplete, inconsistent, conflicting information, different perspectives, knowledge expertise, and base priorities.</a:t>
            </a:r>
          </a:p>
          <a:p>
            <a:pPr marL="1085850" lvl="1" indent="-3429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Real situations in the workplace!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So how do you respond with an answer?</a:t>
            </a:r>
          </a:p>
          <a:p>
            <a:pPr marL="1085850" lvl="1" indent="-3429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Your answer must supported with </a:t>
            </a:r>
            <a:r>
              <a:rPr lang="en-CA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sound application of methodologies, and 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sound rationale consistent with good risk management.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  <p:extLst>
      <p:ext uri="{BB962C8B-B14F-4D97-AF65-F5344CB8AC3E}">
        <p14:creationId xmlns:p14="http://schemas.microsoft.com/office/powerpoint/2010/main" val="3155193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BA2242-1BBF-48F1-A8C4-ED374E09AB0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Expect to Apply Case </a:t>
            </a:r>
            <a:r>
              <a:rPr lang="en-US" altLang="en-US" sz="2400" b="1" i="1" dirty="0">
                <a:solidFill>
                  <a:srgbClr val="000000"/>
                </a:solidFill>
              </a:rPr>
              <a:t>Study Methodology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457200" y="760414"/>
            <a:ext cx="8229600" cy="54546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In this course: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Recall any the 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recent incident </a:t>
            </a: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in the news …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Put yourselves in the role as the decision maker …</a:t>
            </a:r>
            <a:b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Before the loss incident happened, would 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you have scaled back </a:t>
            </a: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on …? </a:t>
            </a:r>
            <a:b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(training, maintenance, upgrades, emergency planning, ??)</a:t>
            </a: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i="1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FFFFFF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else could you have done in that situation?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B25FABC-99CB-4E03-AC6A-F26F0969B79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In this course: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AutoNum type="alphaUcParenR" startAt="4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goal is to analyze the situation, learn from it, and determine the best course of action for the future.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Planned approaches will be learned and applied: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Team Project.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set of guiding questions for a “Loss Incident” Case Study Analysis:</a:t>
            </a:r>
          </a:p>
          <a:p>
            <a:pPr lvl="1" eaLnBrk="1" hangingPunct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Expect to Apply Case </a:t>
            </a:r>
            <a:r>
              <a:rPr lang="en-US" altLang="en-US" sz="2400" b="1" i="1" dirty="0">
                <a:solidFill>
                  <a:srgbClr val="000000"/>
                </a:solidFill>
              </a:rPr>
              <a:t>Study Methodology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1" y="6324600"/>
            <a:ext cx="38861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 smtClean="0">
                <a:solidFill>
                  <a:srgbClr val="000000"/>
                </a:solidFill>
              </a:rPr>
              <a:t>Case </a:t>
            </a:r>
            <a:r>
              <a:rPr lang="en-US" altLang="en-US" sz="1800" b="1" i="1" dirty="0">
                <a:solidFill>
                  <a:srgbClr val="000000"/>
                </a:solidFill>
              </a:rPr>
              <a:t>Study Methodology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3178</TotalTime>
  <Words>528</Words>
  <Application>Microsoft Office PowerPoint</Application>
  <PresentationFormat>On-screen Show (4:3)</PresentationFormat>
  <Paragraphs>140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 New Roman</vt:lpstr>
      <vt:lpstr>Wingdings</vt:lpstr>
      <vt:lpstr>Sakura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271</cp:revision>
  <cp:lastPrinted>2017-09-05T15:42:31Z</cp:lastPrinted>
  <dcterms:created xsi:type="dcterms:W3CDTF">2011-09-07T03:22:54Z</dcterms:created>
  <dcterms:modified xsi:type="dcterms:W3CDTF">2019-08-28T01:09:01Z</dcterms:modified>
</cp:coreProperties>
</file>