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grr8jSQxZ+5+tpFC61ubFGFah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B0D30-6337-4A17-AE85-70FA403E741C}">
  <a:tblStyle styleId="{4A2B0D30-6337-4A17-AE85-70FA403E7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102" autoAdjust="0"/>
  </p:normalViewPr>
  <p:slideViewPr>
    <p:cSldViewPr snapToGrid="0">
      <p:cViewPr varScale="1">
        <p:scale>
          <a:sx n="28" d="100"/>
          <a:sy n="28" d="100"/>
        </p:scale>
        <p:origin x="1436" y="24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641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 txBox="1"/>
          <p:nvPr/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ENGG202 Lecture 00 - Day 1</a:t>
            </a: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ftr" idx="11"/>
          </p:nvPr>
        </p:nvSpPr>
        <p:spPr>
          <a:xfrm>
            <a:off x="0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301" name="Google Shape;301;p16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2015-2016ENGG404 Lecture 00 - Day 1</a:t>
            </a:r>
            <a:endParaRPr/>
          </a:p>
        </p:txBody>
      </p:sp>
      <p:sp>
        <p:nvSpPr>
          <p:cNvPr id="313" name="Google Shape;313;p17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5325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17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:notes"/>
          <p:cNvSpPr txBox="1"/>
          <p:nvPr/>
        </p:nvSpPr>
        <p:spPr>
          <a:xfrm>
            <a:off x="3971444" y="8831686"/>
            <a:ext cx="3038956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4275" y="696913"/>
            <a:ext cx="4646613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178" name="Google Shape;178;p7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7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75" tIns="45575" rIns="91175" bIns="45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75" tIns="45575" rIns="91175" bIns="45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5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206" name="Google Shape;206;p9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9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75" tIns="45575" rIns="91175" bIns="45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75" tIns="45575" rIns="91175" bIns="45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218" name="Google Shape;218;p10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10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232" name="Google Shape;232;p11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1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246" name="Google Shape;246;p12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2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2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2015-2016ENGG202 Lecture 00 - Day 1</a:t>
            </a:r>
            <a:endParaRPr/>
          </a:p>
        </p:txBody>
      </p:sp>
      <p:sp>
        <p:nvSpPr>
          <p:cNvPr id="262" name="Google Shape;262;p13:notes"/>
          <p:cNvSpPr txBox="1">
            <a:spLocks noGrp="1"/>
          </p:cNvSpPr>
          <p:nvPr>
            <p:ph type="sldNum" idx="12"/>
          </p:nvPr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6612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934880" y="4415844"/>
            <a:ext cx="5140641" cy="418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 txBox="1"/>
          <p:nvPr/>
        </p:nvSpPr>
        <p:spPr>
          <a:xfrm>
            <a:off x="3972641" y="8831686"/>
            <a:ext cx="3037760" cy="46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in</a:t>
            </a:r>
            <a:b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4294967295"/>
          </p:nvPr>
        </p:nvSpPr>
        <p:spPr>
          <a:xfrm>
            <a:off x="1371600" y="2362200"/>
            <a:ext cx="6400800" cy="371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5"/>
              <a:buFont typeface="Noto Sans Symbols"/>
              <a:buNone/>
            </a:pPr>
            <a:endParaRPr sz="3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75"/>
              <a:buFont typeface="Noto Sans Symbols"/>
              <a:buNone/>
            </a:pPr>
            <a:r>
              <a:rPr lang="en-US" sz="3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ENGG404 - Lecture</a:t>
            </a:r>
            <a:endParaRPr sz="3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75"/>
              <a:buFont typeface="Noto Sans Symbols"/>
              <a:buNone/>
            </a:pPr>
            <a:r>
              <a:rPr lang="en-US" sz="3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2.2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275"/>
              <a:buFont typeface="Noto Sans Symbols"/>
              <a:buNone/>
            </a:pPr>
            <a:r>
              <a:rPr lang="en-US" sz="3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Anatomy of an Incident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975"/>
              <a:buFont typeface="Noto Sans Symbols"/>
              <a:buNone/>
            </a:pPr>
            <a:endParaRPr sz="1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391818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0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>
                <a:sym typeface="Calibri"/>
              </a:rPr>
              <a:t>Fundamentals of RM</a:t>
            </a:r>
            <a:endParaRPr/>
          </a:p>
        </p:txBody>
      </p:sp>
      <p:sp>
        <p:nvSpPr>
          <p:cNvPr id="24" name="Google Shape;101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200"/>
              <a:buFont typeface="Calibri"/>
              <a:buNone/>
              <a:defRPr sz="1200"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RM System and Process</a:t>
            </a:r>
            <a:endParaRPr dirty="0">
              <a:sym typeface="Calibri"/>
            </a:endParaRPr>
          </a:p>
        </p:txBody>
      </p:sp>
      <p:sp>
        <p:nvSpPr>
          <p:cNvPr id="25" name="Google Shape;102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&amp; Perspectives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3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/>
          </a:p>
        </p:txBody>
      </p:sp>
      <p:sp>
        <p:nvSpPr>
          <p:cNvPr id="27" name="Google Shape;104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5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6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/>
          </a:p>
        </p:txBody>
      </p:sp>
      <p:cxnSp>
        <p:nvCxnSpPr>
          <p:cNvPr id="30" name="Google Shape;107;p1"/>
          <p:cNvCxnSpPr>
            <a:stCxn id="23" idx="3"/>
            <a:endCxn id="24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08;p1"/>
          <p:cNvCxnSpPr>
            <a:stCxn id="24" idx="3"/>
            <a:endCxn id="29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109;p1"/>
          <p:cNvCxnSpPr>
            <a:stCxn id="29" idx="3"/>
            <a:endCxn id="27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" name="Google Shape;110;p1"/>
          <p:cNvCxnSpPr>
            <a:stCxn id="27" idx="3"/>
            <a:endCxn id="28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" name="Google Shape;111;p1"/>
          <p:cNvCxnSpPr>
            <a:stCxn id="28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112;p1"/>
          <p:cNvCxnSpPr>
            <a:endCxn id="26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13;p1"/>
          <p:cNvCxnSpPr>
            <a:stCxn id="26" idx="3"/>
            <a:endCxn id="25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4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82880" y="730249"/>
            <a:ext cx="8808720" cy="5667569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Activity/Process: Refrigeration process uses ammonia and brine to make ice surfaces for skating, hockey, and curling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Hazard: Ammonia contained in piping (highly toxic, reactive, corrosive)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Consequence: corrosion of brine loop piping materials (ammonia leaked into brine piping &amp; a connection subsequently failed under pressure) </a:t>
            </a:r>
            <a:endParaRPr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Impact on PEAP: three fatalities (P), leak of toxic material (E), ? (A), rinks out of use for a period of time, schedule disruption (P)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2-02: Anatomy of an Incident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6200" y="227013"/>
            <a:ext cx="899159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Ammonia Leak At Fernie: A Deeper Dive Into The Incident</a:t>
            </a:r>
            <a:endParaRPr sz="24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182880" y="730249"/>
            <a:ext cx="8808720" cy="5667569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</a:pPr>
            <a:r>
              <a:rPr lang="en-US" sz="20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Type of incident: “Occupational Safety” or “Process Safety”?  Both!</a:t>
            </a:r>
            <a:endParaRPr sz="2000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OS: Failure to wear PPE, respiratory protection, breathing apparatus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PS: Failure to prevent corrosion of the piping system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</a:pPr>
            <a:endParaRPr sz="2000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</a:pPr>
            <a:r>
              <a:rPr lang="en-US" sz="20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Which model works best: “#1 Lack of Safeguard” or “#2 Trigger”?</a:t>
            </a:r>
            <a:endParaRPr sz="2000" i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#1 Lack of Safeguard: </a:t>
            </a:r>
            <a:b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Workers responded to leak without necessary breathing apparatus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#2 Trigger: Loss of “control” (containment) of ammonia caused by </a:t>
            </a:r>
            <a:b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non-detected corrosion of the piping system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</a:pP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oto Sans Symbols"/>
              <a:buNone/>
            </a:pPr>
            <a:r>
              <a:rPr lang="en-US" sz="2000" i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If you were in charge of Alberta OH&amp;S, what would you do in response to reading the WorkSafeBC Report?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November 2017: WorkSafe BC kicked off a 3 phase review </a:t>
            </a:r>
            <a:endParaRPr/>
          </a:p>
          <a:p>
            <a:pPr marL="9144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Phase I – 180 of 223 rinks in BC use ammonia</a:t>
            </a:r>
            <a:endParaRPr/>
          </a:p>
          <a:p>
            <a:pPr marL="9144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Phase II – review of contractors who work on ammonia systems</a:t>
            </a:r>
            <a:endParaRPr/>
          </a:p>
          <a:p>
            <a:pPr marL="914400" marR="0" lvl="3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Phase III – review other BC industries that use ammonia (food processing, industrial chemical manufacturing)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2-02: Anatomy of an Incident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76200" y="227013"/>
            <a:ext cx="899159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Ammonia Leak At Fernie: A Deeper Dive Into The Incident</a:t>
            </a:r>
            <a:endParaRPr sz="240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182880" y="730250"/>
            <a:ext cx="8732519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activities have associated hazards; uncontrolled hazards lead to consequences.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and analyzing the why &amp; how of incidents are important for learning to prevent loss incidents.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best organizations learn from both their incidents &amp; those of others.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Occupational and process safety are related &amp; both are important.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models for Incidents: 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of energy and 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in the line of fire, and 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safeguards or a trigger mechanism</a:t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182880" y="6398516"/>
            <a:ext cx="19827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Risk?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57200" y="730250"/>
            <a:ext cx="8226425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sym typeface="Arial"/>
              </a:rPr>
              <a:t>Learning Outcomes of this Module:</a:t>
            </a:r>
            <a:endParaRPr sz="2000" b="1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Apply observation skills and supposition skills to analyze a typical activity and possible loss incident for hazards &amp; consequences, </a:t>
            </a:r>
            <a:endParaRPr sz="2000"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</a:rPr>
              <a:t>Apply two different models to examine the components of an incident.</a:t>
            </a:r>
            <a:endParaRPr sz="2000" dirty="0"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57200" y="640079"/>
            <a:ext cx="8229600" cy="566928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describes a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situation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things are being done.  Activities are often associated with hazards. An activity can describe: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task or job being performed by a person.</a:t>
            </a:r>
            <a:endParaRPr dirty="0"/>
          </a:p>
          <a:p>
            <a:pPr marL="57150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ascending or descending a ladder, using a hammer, operating a crane, driving a truck, welding.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complex set of unit process operations in an industrial facility. </a:t>
            </a:r>
            <a:endParaRPr dirty="0"/>
          </a:p>
          <a:p>
            <a:pPr marL="62865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a tank used for storing, filling, &amp; emptying materials; a mine; a drilling rig; a rail-car loading facility; a fired furnace. </a:t>
            </a:r>
            <a:endParaRPr dirty="0"/>
          </a:p>
          <a:p>
            <a:pPr marL="628650" marR="0" lvl="1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Hazards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“things” that can do harm, and help inform us about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“What can go wrong”</a:t>
            </a:r>
            <a:endParaRPr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bad it can be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if something goes wrong, and are described as the negative impacts on PEAP i.e. the loss or losses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Incident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unplanned, undesired event that resulted in a loss.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/>
          <p:nvPr/>
        </p:nvSpPr>
        <p:spPr>
          <a:xfrm>
            <a:off x="381000" y="901700"/>
            <a:ext cx="8229600" cy="54340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lnSpc>
                <a:spcPct val="110000"/>
              </a:lnSpc>
              <a:buSzPts val="2000"/>
            </a:pPr>
            <a:r>
              <a:rPr lang="en-US" sz="2000" b="1" dirty="0" smtClean="0"/>
              <a:t>Q</a:t>
            </a:r>
            <a:r>
              <a:rPr lang="en-US" sz="2000" b="1" dirty="0"/>
              <a:t>: In this photo: what are </a:t>
            </a:r>
            <a:r>
              <a:rPr lang="en-US" sz="2000" b="1" dirty="0" smtClean="0"/>
              <a:t>some plausible </a:t>
            </a:r>
            <a:r>
              <a:rPr lang="en-US" sz="2000" b="1" dirty="0"/>
              <a:t>activities? </a:t>
            </a:r>
          </a:p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7" descr="BD19585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6934" y="1309493"/>
            <a:ext cx="6553200" cy="480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  <p:sp>
        <p:nvSpPr>
          <p:cNvPr id="7" name="Google Shape;203;p8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en-US" sz="2800" b="1" i="1" dirty="0">
                <a:latin typeface="Times New Roman"/>
                <a:ea typeface="Times New Roman"/>
                <a:cs typeface="Times New Roman"/>
                <a:sym typeface="Times New Roman"/>
              </a:rPr>
              <a:t>An Activity and its Hazards to Consequences:</a:t>
            </a:r>
          </a:p>
        </p:txBody>
      </p:sp>
    </p:spTree>
    <p:extLst>
      <p:ext uri="{BB962C8B-B14F-4D97-AF65-F5344CB8AC3E}">
        <p14:creationId xmlns:p14="http://schemas.microsoft.com/office/powerpoint/2010/main" val="3018632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Hazards &amp; causes that result in losses must be understood.</a:t>
            </a:r>
            <a:endParaRPr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the causes, the components of what makes an incident must be understood. </a:t>
            </a:r>
            <a:endParaRPr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two broad types of loss incidents: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Workplace (Occupational) Safety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Safety </a:t>
            </a:r>
            <a:endParaRPr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models are presented to explain how loss incidents happen. </a:t>
            </a:r>
            <a:endParaRPr/>
          </a:p>
          <a:p>
            <a:pPr marL="457200" marR="0" lvl="0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Loss Incidents Happen:</a:t>
            </a:r>
            <a:endParaRPr sz="2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of / Source of Energy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Line of Fire </a:t>
            </a:r>
            <a:endParaRPr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Inadequate or no Safeguards (barriers)</a:t>
            </a:r>
            <a:endParaRPr/>
          </a:p>
        </p:txBody>
      </p:sp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0" y="2133600"/>
            <a:ext cx="4972050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731520" y="2651760"/>
            <a:ext cx="3657600" cy="237744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combination of …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(controlled or uncontrolled release or protected / unprotected source), and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Line-of-Fire</a:t>
            </a: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(intentional or not intentional), and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Lack of Safeguard</a:t>
            </a: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will result in an injury incident. 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  <p:sp>
        <p:nvSpPr>
          <p:cNvPr id="229" name="Google Shape;229;p10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of / Source of Energy</a:t>
            </a:r>
            <a:endParaRPr dirty="0"/>
          </a:p>
          <a:p>
            <a:pPr marL="457200" indent="-457200">
              <a:lnSpc>
                <a:spcPct val="110000"/>
              </a:lnSpc>
              <a:spcBef>
                <a:spcPts val="400"/>
              </a:spcBef>
              <a:buSzPts val="2000"/>
              <a:buFont typeface="Noto Sans Symbols"/>
              <a:buChar char="⮚"/>
            </a:pPr>
            <a:r>
              <a:rPr lang="en-US" sz="2000" dirty="0"/>
              <a:t>In the Line of Fire </a:t>
            </a: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Triggering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 dirty="0"/>
          </a:p>
        </p:txBody>
      </p:sp>
      <p:sp>
        <p:nvSpPr>
          <p:cNvPr id="240" name="Google Shape;240;p11"/>
          <p:cNvSpPr txBox="1"/>
          <p:nvPr/>
        </p:nvSpPr>
        <p:spPr>
          <a:xfrm>
            <a:off x="731520" y="2651760"/>
            <a:ext cx="3657600" cy="237744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dist="107763" dir="27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combination of …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(controlled or uncontrolled release or protected / unprotected source), and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Line-of-Fire</a:t>
            </a: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(intentional or not intentional), and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will result in an injury incident. </a:t>
            </a:r>
            <a:endParaRPr/>
          </a:p>
        </p:txBody>
      </p:sp>
      <p:pic>
        <p:nvPicPr>
          <p:cNvPr id="241" name="Google Shape;241;p11" descr="BD06711_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2350922"/>
            <a:ext cx="4224338" cy="3911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#2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applied to analyze a loss incident …</a:t>
            </a:r>
            <a:endParaRPr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applied to analyze a set of conditions or circumstances that may lead to a loss incident … </a:t>
            </a:r>
            <a:endParaRPr dirty="0"/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Regardless of which model is used or applied, if all three components happen at the same time, there will be a loss incident.</a:t>
            </a:r>
            <a:endParaRPr dirty="0"/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450" y="3390900"/>
            <a:ext cx="35242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2" descr="BD06711_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1662" y="3517900"/>
            <a:ext cx="2852738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2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>
                <a:latin typeface="Times New Roman"/>
                <a:ea typeface="Times New Roman"/>
                <a:cs typeface="Times New Roman"/>
                <a:sym typeface="Times New Roman"/>
              </a:rPr>
              <a:t>Chapter 2.2</a:t>
            </a: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Anatomy of an Incident</a:t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the Two Models:</a:t>
            </a:r>
            <a:endParaRPr sz="28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1143000" y="3141017"/>
            <a:ext cx="31125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Lack of Safeguard 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5257800" y="3056235"/>
            <a:ext cx="31125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endParaRPr sz="2400" b="1" i="0" u="sng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455613" y="730250"/>
            <a:ext cx="8229600" cy="5575300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Date of incident: Oct 17, 2017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Ammonia leak in Fernie rink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Ammonia monitoring &amp; alarm system in place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Upset condition &amp; workers responded to alarms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Lack of practice for emergency procedures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Three worker deaths</a:t>
            </a:r>
            <a:endParaRPr/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Refrigeration Equipment: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~ 30 years old at time of incident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Life span: 20-25 years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Oct 5, 2010 – recommendation to replace equipment</a:t>
            </a:r>
            <a:endParaRPr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Jan 4, 2011 – another recommendation to replace eqpt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Refrigeration process passes tubes full of hot &amp; cold brine through a pipe filled with ammonia. The tube full of hot brine turns the ammonia into gas in one part of the pipe, cooling the brine in another - creating ice in the process.  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⮚"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Critical to keep brine &amp; ammonia from mixing.</a:t>
            </a:r>
            <a:endParaRPr/>
          </a:p>
          <a:p>
            <a:pPr marL="457200" marR="0" lvl="0" indent="-3746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182880" y="6398516"/>
            <a:ext cx="263652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2-02: Anatomy of an Incident</a:t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76200" y="227013"/>
            <a:ext cx="899159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Ammonia Leak At Fernie Memorial Arena:</a:t>
            </a:r>
            <a:endParaRPr sz="2400" b="1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13" descr="https://www.worksafebc.com/-/media/WorksafeBC/Resources/health-safety/incident-investigation/iir2017160530032-png-en.ashx?w=200&amp;h=300&amp;hash=E8ADDD8396D2406176EF36B5E26573D9949944A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838200"/>
            <a:ext cx="2387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1063</Words>
  <Application>Microsoft Office PowerPoint</Application>
  <PresentationFormat>On-screen Show (4:3)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Sakura</vt:lpstr>
      <vt:lpstr>On Becoming a Leader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Becoming a Leader in Risk Management</dc:title>
  <dc:creator>JR Cocchio</dc:creator>
  <cp:lastModifiedBy>JR Cocchio</cp:lastModifiedBy>
  <cp:revision>5</cp:revision>
  <dcterms:created xsi:type="dcterms:W3CDTF">2011-09-07T03:22:54Z</dcterms:created>
  <dcterms:modified xsi:type="dcterms:W3CDTF">2019-08-27T01:38:39Z</dcterms:modified>
</cp:coreProperties>
</file>