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63" r:id="rId6"/>
    <p:sldId id="264" r:id="rId7"/>
    <p:sldId id="275" r:id="rId8"/>
    <p:sldId id="276" r:id="rId9"/>
    <p:sldId id="277" r:id="rId10"/>
    <p:sldId id="273" r:id="rId11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ZDvCDvOeAzsx90p3EEtUq0vjI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000099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2A8C0D-D18E-47F1-99D8-449D1F2251DB}">
  <a:tblStyle styleId="{492A8C0D-D18E-47F1-99D8-449D1F2251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82" autoAdjust="0"/>
    <p:restoredTop sz="77880" autoAdjust="0"/>
  </p:normalViewPr>
  <p:slideViewPr>
    <p:cSldViewPr snapToGrid="0">
      <p:cViewPr varScale="1">
        <p:scale>
          <a:sx n="53" d="100"/>
          <a:sy n="53" d="100"/>
        </p:scale>
        <p:origin x="1596" y="52"/>
      </p:cViewPr>
      <p:guideLst>
        <p:guide orient="horz" pos="21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39210" cy="46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1191" y="1"/>
            <a:ext cx="3039210" cy="46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5325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35142" y="4418435"/>
            <a:ext cx="5140117" cy="418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32134"/>
            <a:ext cx="3039210" cy="46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1191" y="8832134"/>
            <a:ext cx="3039210" cy="46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39210" cy="46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2015-20116ENGG404 Lecture 00 - Day 1</a:t>
            </a:r>
            <a:endParaRPr/>
          </a:p>
        </p:txBody>
      </p:sp>
      <p:sp>
        <p:nvSpPr>
          <p:cNvPr id="86" name="Google Shape;86;p1:notes"/>
          <p:cNvSpPr txBox="1">
            <a:spLocks noGrp="1"/>
          </p:cNvSpPr>
          <p:nvPr>
            <p:ph type="sldNum" idx="12"/>
          </p:nvPr>
        </p:nvSpPr>
        <p:spPr>
          <a:xfrm>
            <a:off x="3971191" y="8832134"/>
            <a:ext cx="3039210" cy="46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:notes"/>
          <p:cNvSpPr txBox="1"/>
          <p:nvPr/>
        </p:nvSpPr>
        <p:spPr>
          <a:xfrm>
            <a:off x="0" y="1"/>
            <a:ext cx="3039210" cy="46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ENGG404 Lecture 00 - Day 1</a:t>
            </a:r>
            <a:endParaRPr/>
          </a:p>
        </p:txBody>
      </p:sp>
      <p:sp>
        <p:nvSpPr>
          <p:cNvPr id="88" name="Google Shape;88;p1:notes"/>
          <p:cNvSpPr txBox="1">
            <a:spLocks noGrp="1"/>
          </p:cNvSpPr>
          <p:nvPr>
            <p:ph type="ftr" idx="11"/>
          </p:nvPr>
        </p:nvSpPr>
        <p:spPr>
          <a:xfrm>
            <a:off x="0" y="8832134"/>
            <a:ext cx="3039210" cy="46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2012 Fall</a:t>
            </a:r>
            <a:endParaRPr/>
          </a:p>
        </p:txBody>
      </p:sp>
      <p:sp>
        <p:nvSpPr>
          <p:cNvPr id="89" name="Google Shape;89;p1:notes"/>
          <p:cNvSpPr txBox="1"/>
          <p:nvPr/>
        </p:nvSpPr>
        <p:spPr>
          <a:xfrm>
            <a:off x="3971191" y="8830555"/>
            <a:ext cx="3039210" cy="46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:notes"/>
          <p:cNvSpPr txBox="1"/>
          <p:nvPr/>
        </p:nvSpPr>
        <p:spPr>
          <a:xfrm>
            <a:off x="3971191" y="8830555"/>
            <a:ext cx="3039210" cy="46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5325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935142" y="4418435"/>
            <a:ext cx="5140117" cy="418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8:notes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39210" cy="46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2015-2016ENGG406 2015WENGG404 Lecture 00 - Day 1</a:t>
            </a:r>
            <a:endParaRPr/>
          </a:p>
        </p:txBody>
      </p:sp>
      <p:sp>
        <p:nvSpPr>
          <p:cNvPr id="698" name="Google Shape;698;p18:notes"/>
          <p:cNvSpPr txBox="1">
            <a:spLocks noGrp="1"/>
          </p:cNvSpPr>
          <p:nvPr>
            <p:ph type="sldNum" idx="12"/>
          </p:nvPr>
        </p:nvSpPr>
        <p:spPr>
          <a:xfrm>
            <a:off x="3971191" y="8832134"/>
            <a:ext cx="3039210" cy="46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9" name="Google Shape;699;p18:notes"/>
          <p:cNvSpPr txBox="1"/>
          <p:nvPr/>
        </p:nvSpPr>
        <p:spPr>
          <a:xfrm>
            <a:off x="0" y="1"/>
            <a:ext cx="3014870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ENGG406 2015WENGG404 Lecture 00 - Day 1</a:t>
            </a:r>
            <a:endParaRPr/>
          </a:p>
        </p:txBody>
      </p:sp>
      <p:sp>
        <p:nvSpPr>
          <p:cNvPr id="700" name="Google Shape;700;p18:notes"/>
          <p:cNvSpPr txBox="1">
            <a:spLocks noGrp="1"/>
          </p:cNvSpPr>
          <p:nvPr>
            <p:ph type="ftr" idx="11"/>
          </p:nvPr>
        </p:nvSpPr>
        <p:spPr>
          <a:xfrm>
            <a:off x="0" y="8832134"/>
            <a:ext cx="3039210" cy="46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9-Jan-20152012 Fall</a:t>
            </a:r>
            <a:endParaRPr/>
          </a:p>
        </p:txBody>
      </p:sp>
      <p:sp>
        <p:nvSpPr>
          <p:cNvPr id="701" name="Google Shape;701;p18:notes"/>
          <p:cNvSpPr txBox="1"/>
          <p:nvPr/>
        </p:nvSpPr>
        <p:spPr>
          <a:xfrm>
            <a:off x="3939968" y="8843751"/>
            <a:ext cx="3014870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2" name="Google Shape;702;p18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3" name="Google Shape;703;p18:notes"/>
          <p:cNvSpPr txBox="1">
            <a:spLocks noGrp="1"/>
          </p:cNvSpPr>
          <p:nvPr>
            <p:ph type="body" idx="1"/>
          </p:nvPr>
        </p:nvSpPr>
        <p:spPr>
          <a:xfrm>
            <a:off x="935142" y="4418435"/>
            <a:ext cx="5140117" cy="418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18:notes"/>
          <p:cNvSpPr txBox="1"/>
          <p:nvPr/>
        </p:nvSpPr>
        <p:spPr>
          <a:xfrm>
            <a:off x="3939968" y="8843751"/>
            <a:ext cx="3014870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935142" y="4418435"/>
            <a:ext cx="5140117" cy="4183143"/>
          </a:xfrm>
          <a:prstGeom prst="rect">
            <a:avLst/>
          </a:prstGeom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39210" cy="46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2015-2016ENGG404 Lecture 00 - Day 1</a:t>
            </a:r>
            <a:endParaRPr/>
          </a:p>
        </p:txBody>
      </p:sp>
      <p:sp>
        <p:nvSpPr>
          <p:cNvPr id="154" name="Google Shape;154;p6:notes"/>
          <p:cNvSpPr txBox="1">
            <a:spLocks noGrp="1"/>
          </p:cNvSpPr>
          <p:nvPr>
            <p:ph type="sldNum" idx="12"/>
          </p:nvPr>
        </p:nvSpPr>
        <p:spPr>
          <a:xfrm>
            <a:off x="3971191" y="8832134"/>
            <a:ext cx="3039210" cy="46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6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5325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935142" y="4418435"/>
            <a:ext cx="5140117" cy="418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6:notes"/>
          <p:cNvSpPr txBox="1"/>
          <p:nvPr/>
        </p:nvSpPr>
        <p:spPr>
          <a:xfrm>
            <a:off x="3971444" y="8831686"/>
            <a:ext cx="3038956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39210" cy="46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2015-2016ENGG404 Lecture 00 - Day 1</a:t>
            </a:r>
            <a:endParaRPr/>
          </a:p>
        </p:txBody>
      </p:sp>
      <p:sp>
        <p:nvSpPr>
          <p:cNvPr id="169" name="Google Shape;169;p7:notes"/>
          <p:cNvSpPr txBox="1">
            <a:spLocks noGrp="1"/>
          </p:cNvSpPr>
          <p:nvPr>
            <p:ph type="sldNum" idx="12"/>
          </p:nvPr>
        </p:nvSpPr>
        <p:spPr>
          <a:xfrm>
            <a:off x="3971191" y="8832134"/>
            <a:ext cx="3039210" cy="46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7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5325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935142" y="4418435"/>
            <a:ext cx="5140117" cy="418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:notes"/>
          <p:cNvSpPr txBox="1"/>
          <p:nvPr/>
        </p:nvSpPr>
        <p:spPr>
          <a:xfrm>
            <a:off x="3971191" y="8832134"/>
            <a:ext cx="3039210" cy="46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39210" cy="46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2015-2016ENGG404 Lecture 00 - Day 1</a:t>
            </a:r>
            <a:endParaRPr/>
          </a:p>
        </p:txBody>
      </p:sp>
      <p:sp>
        <p:nvSpPr>
          <p:cNvPr id="184" name="Google Shape;184;p8:notes"/>
          <p:cNvSpPr txBox="1">
            <a:spLocks noGrp="1"/>
          </p:cNvSpPr>
          <p:nvPr>
            <p:ph type="sldNum" idx="12"/>
          </p:nvPr>
        </p:nvSpPr>
        <p:spPr>
          <a:xfrm>
            <a:off x="3971191" y="8832134"/>
            <a:ext cx="3039210" cy="46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8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5325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8:notes"/>
          <p:cNvSpPr txBox="1">
            <a:spLocks noGrp="1"/>
          </p:cNvSpPr>
          <p:nvPr>
            <p:ph type="body" idx="1"/>
          </p:nvPr>
        </p:nvSpPr>
        <p:spPr>
          <a:xfrm>
            <a:off x="935142" y="4418435"/>
            <a:ext cx="5140117" cy="418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:notes"/>
          <p:cNvSpPr txBox="1"/>
          <p:nvPr/>
        </p:nvSpPr>
        <p:spPr>
          <a:xfrm>
            <a:off x="3971191" y="8832134"/>
            <a:ext cx="3039210" cy="46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39210" cy="46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2015-2016ENGG404 Lecture 00 - Day 1</a:t>
            </a:r>
            <a:endParaRPr/>
          </a:p>
        </p:txBody>
      </p:sp>
      <p:sp>
        <p:nvSpPr>
          <p:cNvPr id="205" name="Google Shape;205;p9:notes"/>
          <p:cNvSpPr txBox="1">
            <a:spLocks noGrp="1"/>
          </p:cNvSpPr>
          <p:nvPr>
            <p:ph type="sldNum" idx="12"/>
          </p:nvPr>
        </p:nvSpPr>
        <p:spPr>
          <a:xfrm>
            <a:off x="3971191" y="8832134"/>
            <a:ext cx="3039210" cy="46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9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5325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9:notes"/>
          <p:cNvSpPr txBox="1">
            <a:spLocks noGrp="1"/>
          </p:cNvSpPr>
          <p:nvPr>
            <p:ph type="body" idx="1"/>
          </p:nvPr>
        </p:nvSpPr>
        <p:spPr>
          <a:xfrm>
            <a:off x="935142" y="4418435"/>
            <a:ext cx="5140117" cy="418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9:notes"/>
          <p:cNvSpPr txBox="1"/>
          <p:nvPr/>
        </p:nvSpPr>
        <p:spPr>
          <a:xfrm>
            <a:off x="3971191" y="8832134"/>
            <a:ext cx="3039210" cy="46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39210" cy="46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2015-2016ENGG404 Lecture 00 - Day 1</a:t>
            </a:r>
            <a:endParaRPr/>
          </a:p>
        </p:txBody>
      </p:sp>
      <p:sp>
        <p:nvSpPr>
          <p:cNvPr id="226" name="Google Shape;226;p10:notes"/>
          <p:cNvSpPr txBox="1">
            <a:spLocks noGrp="1"/>
          </p:cNvSpPr>
          <p:nvPr>
            <p:ph type="sldNum" idx="12"/>
          </p:nvPr>
        </p:nvSpPr>
        <p:spPr>
          <a:xfrm>
            <a:off x="3971191" y="8832134"/>
            <a:ext cx="3039210" cy="46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10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5325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Google Shape;228;p10:notes"/>
          <p:cNvSpPr txBox="1">
            <a:spLocks noGrp="1"/>
          </p:cNvSpPr>
          <p:nvPr>
            <p:ph type="body" idx="1"/>
          </p:nvPr>
        </p:nvSpPr>
        <p:spPr>
          <a:xfrm>
            <a:off x="935142" y="4418435"/>
            <a:ext cx="5140117" cy="418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9" name="Google Shape;229;p10:notes"/>
          <p:cNvSpPr txBox="1"/>
          <p:nvPr/>
        </p:nvSpPr>
        <p:spPr>
          <a:xfrm>
            <a:off x="3971191" y="8832134"/>
            <a:ext cx="3039210" cy="46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3462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39210" cy="46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2015-2016ENGG404 Lecture 00 - Day 1</a:t>
            </a:r>
            <a:endParaRPr/>
          </a:p>
        </p:txBody>
      </p:sp>
      <p:sp>
        <p:nvSpPr>
          <p:cNvPr id="226" name="Google Shape;226;p10:notes"/>
          <p:cNvSpPr txBox="1">
            <a:spLocks noGrp="1"/>
          </p:cNvSpPr>
          <p:nvPr>
            <p:ph type="sldNum" idx="12"/>
          </p:nvPr>
        </p:nvSpPr>
        <p:spPr>
          <a:xfrm>
            <a:off x="3971191" y="8832134"/>
            <a:ext cx="3039210" cy="46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10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5325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Google Shape;228;p10:notes"/>
          <p:cNvSpPr txBox="1">
            <a:spLocks noGrp="1"/>
          </p:cNvSpPr>
          <p:nvPr>
            <p:ph type="body" idx="1"/>
          </p:nvPr>
        </p:nvSpPr>
        <p:spPr>
          <a:xfrm>
            <a:off x="935142" y="4418435"/>
            <a:ext cx="5140117" cy="418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9" name="Google Shape;229;p10:notes"/>
          <p:cNvSpPr txBox="1"/>
          <p:nvPr/>
        </p:nvSpPr>
        <p:spPr>
          <a:xfrm>
            <a:off x="3971191" y="8832134"/>
            <a:ext cx="3039210" cy="46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2577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2:notes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39210" cy="46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2015-2016ENGG404 Lecture 00 - Day 1</a:t>
            </a:r>
            <a:endParaRPr/>
          </a:p>
        </p:txBody>
      </p:sp>
      <p:sp>
        <p:nvSpPr>
          <p:cNvPr id="609" name="Google Shape;609;p12:notes"/>
          <p:cNvSpPr txBox="1">
            <a:spLocks noGrp="1"/>
          </p:cNvSpPr>
          <p:nvPr>
            <p:ph type="sldNum" idx="12"/>
          </p:nvPr>
        </p:nvSpPr>
        <p:spPr>
          <a:xfrm>
            <a:off x="3971191" y="8832134"/>
            <a:ext cx="3039210" cy="46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0" name="Google Shape;610;p12:notes"/>
          <p:cNvSpPr>
            <a:spLocks noGrp="1" noRot="1" noChangeAspect="1"/>
          </p:cNvSpPr>
          <p:nvPr>
            <p:ph type="sldImg" idx="3"/>
          </p:nvPr>
        </p:nvSpPr>
        <p:spPr>
          <a:xfrm>
            <a:off x="-436563" y="922338"/>
            <a:ext cx="6167438" cy="462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1" name="Google Shape;611;p12:notes"/>
          <p:cNvSpPr txBox="1">
            <a:spLocks noGrp="1"/>
          </p:cNvSpPr>
          <p:nvPr>
            <p:ph type="body" idx="1"/>
          </p:nvPr>
        </p:nvSpPr>
        <p:spPr>
          <a:xfrm>
            <a:off x="935142" y="4418435"/>
            <a:ext cx="5140117" cy="418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2" name="Google Shape;612;p12:notes"/>
          <p:cNvSpPr txBox="1"/>
          <p:nvPr/>
        </p:nvSpPr>
        <p:spPr>
          <a:xfrm>
            <a:off x="2994980" y="11710908"/>
            <a:ext cx="2292044" cy="61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805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>
            <a:spLocks noGrp="1"/>
          </p:cNvSpPr>
          <p:nvPr>
            <p:ph type="ctrTitle"/>
          </p:nvPr>
        </p:nvSpPr>
        <p:spPr>
          <a:xfrm>
            <a:off x="381000" y="15240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subTitle" idx="1"/>
          </p:nvPr>
        </p:nvSpPr>
        <p:spPr>
          <a:xfrm>
            <a:off x="914400" y="3581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08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4170" algn="l">
              <a:spcBef>
                <a:spcPts val="560"/>
              </a:spcBef>
              <a:spcAft>
                <a:spcPts val="0"/>
              </a:spcAft>
              <a:buSzPts val="1820"/>
              <a:buChar char="❖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4170" algn="l">
              <a:spcBef>
                <a:spcPts val="560"/>
              </a:spcBef>
              <a:spcAft>
                <a:spcPts val="0"/>
              </a:spcAft>
              <a:buSzPts val="1820"/>
              <a:buChar char="❖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56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7660" algn="l">
              <a:spcBef>
                <a:spcPts val="480"/>
              </a:spcBef>
              <a:spcAft>
                <a:spcPts val="0"/>
              </a:spcAft>
              <a:buSzPts val="1560"/>
              <a:buChar char="❖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5pPr>
            <a:lvl6pPr marL="2743200" lvl="5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6pPr>
            <a:lvl7pPr marL="3200400" lvl="6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7pPr>
            <a:lvl8pPr marL="3657600" lvl="7" indent="-29464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8pPr>
            <a:lvl9pPr marL="4114800" lvl="8" indent="-29464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56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7660" algn="l">
              <a:spcBef>
                <a:spcPts val="480"/>
              </a:spcBef>
              <a:spcAft>
                <a:spcPts val="0"/>
              </a:spcAft>
              <a:buSzPts val="1560"/>
              <a:buChar char="❖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5pPr>
            <a:lvl6pPr marL="2743200" lvl="5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6pPr>
            <a:lvl7pPr marL="3200400" lvl="6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7pPr>
            <a:lvl8pPr marL="3657600" lvl="7" indent="-29464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8pPr>
            <a:lvl9pPr marL="4114800" lvl="8" indent="-29464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spcBef>
                <a:spcPts val="640"/>
              </a:spcBef>
              <a:spcAft>
                <a:spcPts val="0"/>
              </a:spcAft>
              <a:buSzPts val="2080"/>
              <a:buChar char="❖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5pPr>
            <a:lvl6pPr marL="2743200" lvl="5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6pPr>
            <a:lvl7pPr marL="3200400" lvl="6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7pPr>
            <a:lvl8pPr marL="3657600" lvl="7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8pPr>
            <a:lvl9pPr marL="4114800" lvl="8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08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068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080"/>
              <a:buFont typeface="Noto Sans Symbols"/>
              <a:buChar char="❖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subTitle" idx="4294967295"/>
          </p:nvPr>
        </p:nvSpPr>
        <p:spPr>
          <a:xfrm>
            <a:off x="1481017" y="2367901"/>
            <a:ext cx="6731650" cy="357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None/>
            </a:pPr>
            <a:r>
              <a:rPr lang="en-US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ENGG404 - Lecture</a:t>
            </a:r>
            <a:endParaRPr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None/>
            </a:pPr>
            <a:r>
              <a:rPr lang="en-US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Chapter 2.5 </a:t>
            </a:r>
            <a:br>
              <a:rPr lang="en-US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is an </a:t>
            </a:r>
            <a:r>
              <a:rPr lang="en-US" b="1" i="0" u="none" strike="noStrike" cap="none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Acceptable </a:t>
            </a:r>
            <a:br>
              <a:rPr lang="en-US" b="1" i="0" u="none" strike="noStrike" cap="none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b="1" i="0" u="none" strike="noStrike" cap="none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Level </a:t>
            </a:r>
            <a:r>
              <a:rPr lang="en-US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of Risk?</a:t>
            </a:r>
            <a:endParaRPr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975"/>
              <a:buFont typeface="Noto Sans Symbols"/>
              <a:buNone/>
            </a:pPr>
            <a:endParaRPr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975"/>
              <a:buFont typeface="Noto Sans Symbols"/>
              <a:buNone/>
            </a:pPr>
            <a:endParaRPr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975"/>
              <a:buFont typeface="Noto Sans Symbols"/>
              <a:buNone/>
            </a:pPr>
            <a:endParaRPr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975"/>
              <a:buFont typeface="Noto Sans Symbols"/>
              <a:buNone/>
            </a:pPr>
            <a:endParaRPr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" descr="SAT10E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234" y="4059237"/>
            <a:ext cx="1828800" cy="18843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pic>
      <p:sp>
        <p:nvSpPr>
          <p:cNvPr id="22" name="Google Shape;100;p1"/>
          <p:cNvSpPr txBox="1"/>
          <p:nvPr/>
        </p:nvSpPr>
        <p:spPr>
          <a:xfrm>
            <a:off x="152400" y="176013"/>
            <a:ext cx="1176817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SzPts val="1200"/>
              <a:buFont typeface="Calibri"/>
              <a:buNone/>
              <a:defRPr sz="1200">
                <a:latin typeface="Calibri"/>
                <a:ea typeface="Calibri"/>
                <a:cs typeface="Calibri"/>
              </a:defRPr>
            </a:lvl1pPr>
          </a:lstStyle>
          <a:p>
            <a:r>
              <a:rPr lang="en-US">
                <a:sym typeface="Calibri"/>
              </a:rPr>
              <a:t>Fundamentals of RM</a:t>
            </a:r>
            <a:endParaRPr/>
          </a:p>
        </p:txBody>
      </p:sp>
      <p:sp>
        <p:nvSpPr>
          <p:cNvPr id="23" name="Google Shape;101;p1"/>
          <p:cNvSpPr txBox="1"/>
          <p:nvPr/>
        </p:nvSpPr>
        <p:spPr>
          <a:xfrm>
            <a:off x="1481035" y="169906"/>
            <a:ext cx="1024999" cy="461665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SzPts val="1200"/>
              <a:buFont typeface="Calibri"/>
              <a:buNone/>
              <a:defRPr sz="1200">
                <a:latin typeface="Calibri"/>
                <a:ea typeface="Calibri"/>
                <a:cs typeface="Calibri"/>
              </a:defRPr>
            </a:lvl1pPr>
          </a:lstStyle>
          <a:p>
            <a:r>
              <a:rPr lang="en-US" dirty="0">
                <a:sym typeface="Calibri"/>
              </a:rPr>
              <a:t>RM System and Process</a:t>
            </a:r>
            <a:endParaRPr dirty="0">
              <a:sym typeface="Calibri"/>
            </a:endParaRPr>
          </a:p>
        </p:txBody>
      </p:sp>
      <p:sp>
        <p:nvSpPr>
          <p:cNvPr id="24" name="Google Shape;102;p1"/>
          <p:cNvSpPr txBox="1"/>
          <p:nvPr/>
        </p:nvSpPr>
        <p:spPr>
          <a:xfrm>
            <a:off x="7874130" y="169906"/>
            <a:ext cx="1155550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Applications &amp; Perspectives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03;p1"/>
          <p:cNvSpPr txBox="1"/>
          <p:nvPr/>
        </p:nvSpPr>
        <p:spPr>
          <a:xfrm>
            <a:off x="7051217" y="169906"/>
            <a:ext cx="671096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People &amp; Org.</a:t>
            </a:r>
            <a:endParaRPr/>
          </a:p>
        </p:txBody>
      </p:sp>
      <p:sp>
        <p:nvSpPr>
          <p:cNvPr id="26" name="Google Shape;104;p1"/>
          <p:cNvSpPr txBox="1"/>
          <p:nvPr/>
        </p:nvSpPr>
        <p:spPr>
          <a:xfrm>
            <a:off x="3834668" y="169906"/>
            <a:ext cx="1024999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Incident Investigation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05;p1"/>
          <p:cNvSpPr txBox="1"/>
          <p:nvPr/>
        </p:nvSpPr>
        <p:spPr>
          <a:xfrm>
            <a:off x="5011484" y="169906"/>
            <a:ext cx="1024999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RM Tools &amp; Challenges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06;p1"/>
          <p:cNvSpPr txBox="1"/>
          <p:nvPr/>
        </p:nvSpPr>
        <p:spPr>
          <a:xfrm>
            <a:off x="2657851" y="170430"/>
            <a:ext cx="1024999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Leadership in RM</a:t>
            </a:r>
            <a:endParaRPr/>
          </a:p>
        </p:txBody>
      </p:sp>
      <p:cxnSp>
        <p:nvCxnSpPr>
          <p:cNvPr id="29" name="Google Shape;107;p1"/>
          <p:cNvCxnSpPr>
            <a:stCxn id="22" idx="3"/>
            <a:endCxn id="23" idx="1"/>
          </p:cNvCxnSpPr>
          <p:nvPr/>
        </p:nvCxnSpPr>
        <p:spPr>
          <a:xfrm rot="10800000" flipH="1">
            <a:off x="1329217" y="400845"/>
            <a:ext cx="151800" cy="600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0" name="Google Shape;108;p1"/>
          <p:cNvCxnSpPr>
            <a:stCxn id="23" idx="3"/>
            <a:endCxn id="28" idx="1"/>
          </p:cNvCxnSpPr>
          <p:nvPr/>
        </p:nvCxnSpPr>
        <p:spPr>
          <a:xfrm>
            <a:off x="2506034" y="400739"/>
            <a:ext cx="151800" cy="60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" name="Google Shape;109;p1"/>
          <p:cNvCxnSpPr>
            <a:stCxn id="28" idx="3"/>
            <a:endCxn id="26" idx="1"/>
          </p:cNvCxnSpPr>
          <p:nvPr/>
        </p:nvCxnSpPr>
        <p:spPr>
          <a:xfrm rot="10800000" flipH="1">
            <a:off x="3682850" y="400663"/>
            <a:ext cx="151800" cy="60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" name="Google Shape;110;p1"/>
          <p:cNvCxnSpPr>
            <a:stCxn id="26" idx="3"/>
            <a:endCxn id="27" idx="1"/>
          </p:cNvCxnSpPr>
          <p:nvPr/>
        </p:nvCxnSpPr>
        <p:spPr>
          <a:xfrm>
            <a:off x="4859667" y="400739"/>
            <a:ext cx="151800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3" name="Google Shape;111;p1"/>
          <p:cNvCxnSpPr>
            <a:stCxn id="27" idx="3"/>
          </p:cNvCxnSpPr>
          <p:nvPr/>
        </p:nvCxnSpPr>
        <p:spPr>
          <a:xfrm>
            <a:off x="6036483" y="400739"/>
            <a:ext cx="151800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4" name="Google Shape;112;p1"/>
          <p:cNvCxnSpPr>
            <a:endCxn id="25" idx="1"/>
          </p:cNvCxnSpPr>
          <p:nvPr/>
        </p:nvCxnSpPr>
        <p:spPr>
          <a:xfrm>
            <a:off x="6899417" y="400739"/>
            <a:ext cx="151800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" name="Google Shape;113;p1"/>
          <p:cNvCxnSpPr>
            <a:stCxn id="25" idx="3"/>
            <a:endCxn id="24" idx="1"/>
          </p:cNvCxnSpPr>
          <p:nvPr/>
        </p:nvCxnSpPr>
        <p:spPr>
          <a:xfrm>
            <a:off x="7722313" y="400739"/>
            <a:ext cx="151800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6" name="Google Shape;114;p1"/>
          <p:cNvSpPr txBox="1"/>
          <p:nvPr/>
        </p:nvSpPr>
        <p:spPr>
          <a:xfrm>
            <a:off x="6188301" y="169905"/>
            <a:ext cx="692362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RM in Industry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90;p1"/>
          <p:cNvSpPr txBox="1">
            <a:spLocks/>
          </p:cNvSpPr>
          <p:nvPr/>
        </p:nvSpPr>
        <p:spPr>
          <a:xfrm>
            <a:off x="228600" y="880537"/>
            <a:ext cx="8610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sz="3600" b="1" smtClean="0">
                <a:solidFill>
                  <a:srgbClr val="000099"/>
                </a:solidFill>
              </a:rPr>
              <a:t>On Becoming a Leader in</a:t>
            </a:r>
            <a:br>
              <a:rPr lang="en-US" sz="3600" b="1" smtClean="0">
                <a:solidFill>
                  <a:srgbClr val="000099"/>
                </a:solidFill>
              </a:rPr>
            </a:br>
            <a:r>
              <a:rPr lang="en-US" sz="3600" b="1" smtClean="0">
                <a:solidFill>
                  <a:srgbClr val="000099"/>
                </a:solidFill>
              </a:rPr>
              <a:t>Risk Management</a:t>
            </a:r>
            <a:endParaRPr lang="en-US" dirty="0"/>
          </a:p>
        </p:txBody>
      </p:sp>
      <p:pic>
        <p:nvPicPr>
          <p:cNvPr id="38" name="Google Shape;96;p1" descr="AG00459_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48400" y="4114800"/>
            <a:ext cx="2189163" cy="19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8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18"/>
          <p:cNvSpPr/>
          <p:nvPr/>
        </p:nvSpPr>
        <p:spPr>
          <a:xfrm>
            <a:off x="457200" y="822960"/>
            <a:ext cx="8229600" cy="5486400"/>
          </a:xfrm>
          <a:prstGeom prst="rect">
            <a:avLst/>
          </a:prstGeom>
          <a:solidFill>
            <a:schemeClr val="accent1">
              <a:alpha val="6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We evaluate risk to reduce PEAP losses and increase profitability</a:t>
            </a:r>
            <a:endParaRPr dirty="0"/>
          </a:p>
          <a:p>
            <a:pPr marL="469900" marR="0" lvl="0" indent="-3429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Ø"/>
            </a:pPr>
            <a:endParaRPr sz="20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We use tools such as risk matrices and risk criteria tables to assess the level of risk from an activity.</a:t>
            </a:r>
            <a:endParaRPr dirty="0"/>
          </a:p>
          <a:p>
            <a:pPr marL="469900" marR="0" lvl="0" indent="-3429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Ø"/>
            </a:pPr>
            <a:endParaRPr sz="20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If deemed too high, management direction will dictate how to reduce risks (likelihood and consequence) for a given activity to a level acceptable to the </a:t>
            </a:r>
            <a:r>
              <a:rPr lang="en-US" sz="2000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organization, or discontinue the activity if not acceptab</a:t>
            </a:r>
            <a:r>
              <a:rPr lang="en-US" sz="2000" dirty="0" smtClean="0">
                <a:solidFill>
                  <a:schemeClr val="lt2"/>
                </a:solidFill>
              </a:rPr>
              <a:t>le. </a:t>
            </a:r>
            <a:r>
              <a:rPr lang="en-US" sz="2000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469900" marR="0" lvl="0" indent="-3429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Ø"/>
            </a:pPr>
            <a:endParaRPr sz="20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level of risk after control measures have been applied to reduce the risk to an acceptable level is termed the “residual risk</a:t>
            </a:r>
            <a:r>
              <a:rPr lang="en-US" sz="2000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”.</a:t>
            </a:r>
            <a:endParaRPr sz="20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18"/>
          <p:cNvSpPr txBox="1"/>
          <p:nvPr/>
        </p:nvSpPr>
        <p:spPr>
          <a:xfrm>
            <a:off x="457200" y="273269"/>
            <a:ext cx="8229600" cy="54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Summary:</a:t>
            </a:r>
            <a:endParaRPr sz="2800" b="1" i="1">
              <a:solidFill>
                <a:schemeClr val="l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6383088"/>
            <a:ext cx="5018690" cy="457200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lvl="0">
              <a:lnSpc>
                <a:spcPct val="80000"/>
              </a:lnSpc>
              <a:spcBef>
                <a:spcPts val="560"/>
              </a:spcBef>
              <a:buClr>
                <a:schemeClr val="dk2"/>
              </a:buClr>
              <a:buSzPts val="1820"/>
            </a:pPr>
            <a:r>
              <a:rPr lang="en-US" sz="1800" b="1" i="1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2.5 </a:t>
            </a:r>
            <a:r>
              <a:rPr lang="en-US" sz="1800" b="1" i="1" dirty="0" smtClean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1800" b="1" i="1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 </a:t>
            </a:r>
            <a:r>
              <a:rPr lang="en-US" sz="1800" b="1" i="1" dirty="0" smtClean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Acceptable Level </a:t>
            </a:r>
            <a:r>
              <a:rPr lang="en-US" sz="1800" b="1" i="1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Risk?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"/>
          <p:cNvSpPr txBox="1">
            <a:spLocks noGrp="1"/>
          </p:cNvSpPr>
          <p:nvPr>
            <p:ph type="body" idx="1"/>
          </p:nvPr>
        </p:nvSpPr>
        <p:spPr>
          <a:xfrm>
            <a:off x="457200" y="822960"/>
            <a:ext cx="8229600" cy="5486400"/>
          </a:xfrm>
          <a:prstGeom prst="rect">
            <a:avLst/>
          </a:prstGeom>
          <a:solidFill>
            <a:schemeClr val="accent1">
              <a:alpha val="6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10000"/>
              </a:lnSpc>
              <a:spcBef>
                <a:spcPts val="0"/>
              </a:spcBef>
              <a:buClrTx/>
              <a:buSzPts val="2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Interpret a set of risk criteria to determine a risk level.</a:t>
            </a:r>
          </a:p>
          <a:p>
            <a:pPr indent="-457200">
              <a:lnSpc>
                <a:spcPct val="110000"/>
              </a:lnSpc>
              <a:spcBef>
                <a:spcPts val="0"/>
              </a:spcBef>
              <a:buClrTx/>
              <a:buSzPts val="2000"/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>
              <a:lnSpc>
                <a:spcPct val="110000"/>
              </a:lnSpc>
              <a:spcBef>
                <a:spcPts val="0"/>
              </a:spcBef>
              <a:buClrTx/>
              <a:buSzPts val="2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Construct risk matrices for simple operations and systems, and evaluate the acceptance of risks through these matrices.</a:t>
            </a:r>
          </a:p>
          <a:p>
            <a:pPr indent="-457200">
              <a:lnSpc>
                <a:spcPct val="110000"/>
              </a:lnSpc>
              <a:spcBef>
                <a:spcPts val="0"/>
              </a:spcBef>
              <a:buClrTx/>
              <a:buSzPts val="2000"/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>
              <a:lnSpc>
                <a:spcPct val="110000"/>
              </a:lnSpc>
              <a:spcBef>
                <a:spcPts val="0"/>
              </a:spcBef>
              <a:buClrTx/>
              <a:buSzPts val="2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Apply a generic risk matrix to decide whether to accept the residual risk and manage it, or determine if additional control measures / safeguards are needed to reduce the risk to an acceptable level. </a:t>
            </a:r>
            <a:endParaRPr sz="20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6383088"/>
            <a:ext cx="5018690" cy="457200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lvl="0">
              <a:lnSpc>
                <a:spcPct val="80000"/>
              </a:lnSpc>
              <a:spcBef>
                <a:spcPts val="560"/>
              </a:spcBef>
              <a:buClr>
                <a:schemeClr val="dk2"/>
              </a:buClr>
              <a:buSzPts val="1820"/>
            </a:pPr>
            <a:r>
              <a:rPr lang="en-US" sz="1800" b="1" i="1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2.5 </a:t>
            </a:r>
            <a:r>
              <a:rPr lang="en-US" sz="1800" b="1" i="1" dirty="0" smtClean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1800" b="1" i="1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 </a:t>
            </a:r>
            <a:r>
              <a:rPr lang="en-US" sz="1800" b="1" i="1" dirty="0" smtClean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Acceptable Level </a:t>
            </a:r>
            <a:r>
              <a:rPr lang="en-US" sz="1800" b="1" i="1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Risk?</a:t>
            </a:r>
          </a:p>
        </p:txBody>
      </p:sp>
      <p:sp>
        <p:nvSpPr>
          <p:cNvPr id="6" name="Google Shape;134;p4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09;p18"/>
          <p:cNvSpPr txBox="1"/>
          <p:nvPr/>
        </p:nvSpPr>
        <p:spPr>
          <a:xfrm>
            <a:off x="457200" y="273269"/>
            <a:ext cx="8229600" cy="54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800" b="1" i="1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Outcomes:</a:t>
            </a:r>
            <a:endParaRPr sz="2800" b="1" i="1" dirty="0">
              <a:solidFill>
                <a:schemeClr val="l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/>
          <p:nvPr/>
        </p:nvSpPr>
        <p:spPr>
          <a:xfrm>
            <a:off x="624923" y="1698833"/>
            <a:ext cx="2538413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Terms Used: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Consequence</a:t>
            </a:r>
            <a:r>
              <a:rPr lang="en-US" sz="20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Impact =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Severity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Likelihood</a:t>
            </a:r>
            <a:r>
              <a:rPr lang="en-US" sz="20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Probability = Frequency</a:t>
            </a:r>
            <a:endParaRPr sz="20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2740548" y="793530"/>
            <a:ext cx="5992290" cy="52181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Risk Matrix:</a:t>
            </a:r>
            <a:endParaRPr sz="24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/>
          <p:nvPr/>
        </p:nvSpPr>
        <p:spPr>
          <a:xfrm rot="-5400000">
            <a:off x="1886367" y="3610449"/>
            <a:ext cx="2352953" cy="613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Increasing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Consequence</a:t>
            </a:r>
            <a:endParaRPr dirty="0"/>
          </a:p>
        </p:txBody>
      </p:sp>
      <p:sp>
        <p:nvSpPr>
          <p:cNvPr id="161" name="Google Shape;161;p6"/>
          <p:cNvSpPr/>
          <p:nvPr/>
        </p:nvSpPr>
        <p:spPr>
          <a:xfrm>
            <a:off x="4107385" y="5529518"/>
            <a:ext cx="265112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Increasing Likelihood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2" name="Google Shape;162;p6"/>
          <p:cNvGraphicFramePr/>
          <p:nvPr>
            <p:extLst>
              <p:ext uri="{D42A27DB-BD31-4B8C-83A1-F6EECF244321}">
                <p14:modId xmlns:p14="http://schemas.microsoft.com/office/powerpoint/2010/main" val="2960895457"/>
              </p:ext>
            </p:extLst>
          </p:nvPr>
        </p:nvGraphicFramePr>
        <p:xfrm>
          <a:off x="4000499" y="1408924"/>
          <a:ext cx="3886200" cy="3505200"/>
        </p:xfrm>
        <a:graphic>
          <a:graphicData uri="http://schemas.openxmlformats.org/drawingml/2006/table">
            <a:tbl>
              <a:tblPr>
                <a:noFill/>
                <a:tableStyleId>{492A8C0D-D18E-47F1-99D8-449D1F2251DB}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68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20"/>
                        <a:buFont typeface="Noto Sans Symbol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/>
                    </a:p>
                  </a:txBody>
                  <a:tcPr marL="36000" marR="36000" marT="36000" marB="36000" anchor="ctr" anchorCtr="1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20"/>
                        <a:buFont typeface="Noto Sans Symbol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L="36000" marR="36000" marT="36000" marB="36000" anchor="ctr" anchorCtr="1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20"/>
                        <a:buFont typeface="Noto Sans Symbol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L="36000" marR="36000" marT="36000" marB="36000" anchor="ctr" anchorCtr="1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8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20"/>
                        <a:buFont typeface="Noto Sans Symbols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</a:t>
                      </a:r>
                      <a:endParaRPr dirty="0"/>
                    </a:p>
                  </a:txBody>
                  <a:tcPr marL="36000" marR="36000" marT="36000" marB="36000" anchor="ctr" anchorCtr="1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20"/>
                        <a:buFont typeface="Noto Sans Symbol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/>
                    </a:p>
                  </a:txBody>
                  <a:tcPr marL="36000" marR="36000" marT="36000" marB="36000" anchor="ctr" anchorCtr="1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20"/>
                        <a:buFont typeface="Noto Sans Symbol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L="36000" marR="36000" marT="36000" marB="36000" anchor="ctr" anchorCtr="1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8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20"/>
                        <a:buFont typeface="Noto Sans Symbol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</a:t>
                      </a:r>
                      <a:endParaRPr/>
                    </a:p>
                  </a:txBody>
                  <a:tcPr marL="36000" marR="36000" marT="36000" marB="36000" anchor="ctr" anchorCtr="1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20"/>
                        <a:buFont typeface="Noto Sans Symbol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</a:t>
                      </a:r>
                      <a:endParaRPr/>
                    </a:p>
                  </a:txBody>
                  <a:tcPr marL="36000" marR="36000" marT="36000" marB="36000" anchor="ctr" anchorCtr="1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20"/>
                        <a:buFont typeface="Noto Sans Symbols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 dirty="0"/>
                    </a:p>
                  </a:txBody>
                  <a:tcPr marL="36000" marR="36000" marT="36000" marB="36000" anchor="ctr" anchorCtr="1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3" name="Google Shape;163;p6"/>
          <p:cNvSpPr/>
          <p:nvPr/>
        </p:nvSpPr>
        <p:spPr>
          <a:xfrm>
            <a:off x="4000499" y="4757517"/>
            <a:ext cx="3949136" cy="989013"/>
          </a:xfrm>
          <a:prstGeom prst="rightArrow">
            <a:avLst>
              <a:gd name="adj1" fmla="val 50000"/>
              <a:gd name="adj2" fmla="val 92456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                   M                  H</a:t>
            </a:r>
            <a:endParaRPr/>
          </a:p>
        </p:txBody>
      </p:sp>
      <p:sp>
        <p:nvSpPr>
          <p:cNvPr id="164" name="Google Shape;164;p6"/>
          <p:cNvSpPr/>
          <p:nvPr/>
        </p:nvSpPr>
        <p:spPr>
          <a:xfrm>
            <a:off x="3167583" y="1363562"/>
            <a:ext cx="990600" cy="3508375"/>
          </a:xfrm>
          <a:prstGeom prst="upArrow">
            <a:avLst>
              <a:gd name="adj1" fmla="val 50000"/>
              <a:gd name="adj2" fmla="val 88542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57200" y="6383088"/>
            <a:ext cx="5018690" cy="457200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lvl="0">
              <a:lnSpc>
                <a:spcPct val="80000"/>
              </a:lnSpc>
              <a:spcBef>
                <a:spcPts val="560"/>
              </a:spcBef>
              <a:buClr>
                <a:schemeClr val="dk2"/>
              </a:buClr>
              <a:buSzPts val="1820"/>
            </a:pPr>
            <a:r>
              <a:rPr lang="en-US" sz="1800" b="1" i="1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2.5 </a:t>
            </a:r>
            <a:r>
              <a:rPr lang="en-US" sz="1800" b="1" i="1" dirty="0" smtClean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1800" b="1" i="1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 </a:t>
            </a:r>
            <a:r>
              <a:rPr lang="en-US" sz="1800" b="1" i="1" dirty="0" smtClean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Acceptable Level </a:t>
            </a:r>
            <a:r>
              <a:rPr lang="en-US" sz="1800" b="1" i="1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Risk?</a:t>
            </a:r>
          </a:p>
        </p:txBody>
      </p:sp>
      <p:sp>
        <p:nvSpPr>
          <p:cNvPr id="12" name="Google Shape;709;p18"/>
          <p:cNvSpPr txBox="1"/>
          <p:nvPr/>
        </p:nvSpPr>
        <p:spPr>
          <a:xfrm>
            <a:off x="457200" y="273269"/>
            <a:ext cx="8229600" cy="54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800" b="1" i="1" dirty="0" smtClean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Simple Risk Matrix:</a:t>
            </a:r>
            <a:endParaRPr sz="2800" b="1" i="1" dirty="0">
              <a:solidFill>
                <a:schemeClr val="l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7"/>
          <p:cNvSpPr/>
          <p:nvPr/>
        </p:nvSpPr>
        <p:spPr>
          <a:xfrm>
            <a:off x="455613" y="822960"/>
            <a:ext cx="8229600" cy="5486400"/>
          </a:xfrm>
          <a:prstGeom prst="rect">
            <a:avLst/>
          </a:prstGeom>
          <a:solidFill>
            <a:schemeClr val="accent1">
              <a:alpha val="6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>
              <a:lnSpc>
                <a:spcPct val="110000"/>
              </a:lnSpc>
              <a:spcBef>
                <a:spcPts val="400"/>
              </a:spcBef>
              <a:buSzPts val="2000"/>
              <a:buFont typeface="Wingdings" panose="05000000000000000000" pitchFamily="2" charset="2"/>
              <a:buChar char="Ø"/>
            </a:pPr>
            <a:r>
              <a:rPr lang="en-US" sz="2000" b="1" dirty="0" smtClean="0"/>
              <a:t>L</a:t>
            </a:r>
            <a:r>
              <a:rPr lang="en-US" sz="2000" b="1" dirty="0"/>
              <a:t>, M, H </a:t>
            </a:r>
            <a:r>
              <a:rPr lang="en-US" sz="2000" b="1" dirty="0" smtClean="0"/>
              <a:t>Consequence and L, M, H Likelihood</a:t>
            </a:r>
            <a:br>
              <a:rPr lang="en-US" sz="2000" b="1" dirty="0" smtClean="0"/>
            </a:br>
            <a:r>
              <a:rPr lang="en-US" sz="2000" i="1" dirty="0" smtClean="0"/>
              <a:t>(</a:t>
            </a:r>
            <a:r>
              <a:rPr lang="en-US" sz="2000" i="1" dirty="0" smtClean="0">
                <a:solidFill>
                  <a:srgbClr val="000000"/>
                </a:solidFill>
                <a:sym typeface="Arial"/>
              </a:rPr>
              <a:t>This </a:t>
            </a:r>
            <a:r>
              <a:rPr lang="en-US" sz="2000" i="1" dirty="0">
                <a:solidFill>
                  <a:srgbClr val="000000"/>
                </a:solidFill>
                <a:sym typeface="Arial"/>
              </a:rPr>
              <a:t>is relative and will change depending on the </a:t>
            </a:r>
            <a:r>
              <a:rPr lang="en-US" sz="2000" i="1" dirty="0" smtClean="0">
                <a:solidFill>
                  <a:srgbClr val="000000"/>
                </a:solidFill>
                <a:sym typeface="Arial"/>
              </a:rPr>
              <a:t>company.)</a:t>
            </a:r>
            <a:endParaRPr i="1" dirty="0"/>
          </a:p>
        </p:txBody>
      </p:sp>
      <p:sp>
        <p:nvSpPr>
          <p:cNvPr id="9" name="Rectangle 8"/>
          <p:cNvSpPr/>
          <p:nvPr/>
        </p:nvSpPr>
        <p:spPr>
          <a:xfrm>
            <a:off x="457200" y="6383088"/>
            <a:ext cx="5018690" cy="457200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lvl="0">
              <a:lnSpc>
                <a:spcPct val="80000"/>
              </a:lnSpc>
              <a:spcBef>
                <a:spcPts val="560"/>
              </a:spcBef>
              <a:buClr>
                <a:schemeClr val="dk2"/>
              </a:buClr>
              <a:buSzPts val="1820"/>
            </a:pPr>
            <a:r>
              <a:rPr lang="en-US" sz="1800" b="1" i="1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2.5 </a:t>
            </a:r>
            <a:r>
              <a:rPr lang="en-US" sz="1800" b="1" i="1" dirty="0" smtClean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1800" b="1" i="1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 </a:t>
            </a:r>
            <a:r>
              <a:rPr lang="en-US" sz="1800" b="1" i="1" dirty="0" smtClean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Acceptable Level </a:t>
            </a:r>
            <a:r>
              <a:rPr lang="en-US" sz="1800" b="1" i="1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Risk?</a:t>
            </a:r>
          </a:p>
        </p:txBody>
      </p:sp>
      <p:sp>
        <p:nvSpPr>
          <p:cNvPr id="10" name="Google Shape;709;p18"/>
          <p:cNvSpPr txBox="1"/>
          <p:nvPr/>
        </p:nvSpPr>
        <p:spPr>
          <a:xfrm>
            <a:off x="457200" y="273269"/>
            <a:ext cx="8229600" cy="54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800" b="1" i="1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</a:t>
            </a:r>
            <a:r>
              <a:rPr lang="en-US" sz="2800" b="1" i="1" dirty="0" smtClean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Criteria Table:</a:t>
            </a:r>
            <a:endParaRPr lang="en-US" sz="2800" b="1" i="1" dirty="0">
              <a:solidFill>
                <a:schemeClr val="l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oogle Shape;178;p7"/>
          <p:cNvGrpSpPr/>
          <p:nvPr/>
        </p:nvGrpSpPr>
        <p:grpSpPr>
          <a:xfrm>
            <a:off x="457200" y="1737360"/>
            <a:ext cx="8229600" cy="4572000"/>
            <a:chOff x="507207" y="1219199"/>
            <a:chExt cx="8126412" cy="4724401"/>
          </a:xfrm>
        </p:grpSpPr>
        <p:pic>
          <p:nvPicPr>
            <p:cNvPr id="13" name="Google Shape;179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07207" y="1219199"/>
              <a:ext cx="8126412" cy="47244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sp>
          <p:nvSpPr>
            <p:cNvPr id="14" name="Google Shape;180;p7"/>
            <p:cNvSpPr txBox="1"/>
            <p:nvPr/>
          </p:nvSpPr>
          <p:spPr>
            <a:xfrm>
              <a:off x="6096000" y="1219200"/>
              <a:ext cx="1295400" cy="30777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Likelihood</a:t>
              </a:r>
              <a:endParaRPr/>
            </a:p>
          </p:txBody>
        </p:sp>
        <p:sp>
          <p:nvSpPr>
            <p:cNvPr id="15" name="Google Shape;181;p7"/>
            <p:cNvSpPr txBox="1"/>
            <p:nvPr/>
          </p:nvSpPr>
          <p:spPr>
            <a:xfrm>
              <a:off x="2895600" y="1219199"/>
              <a:ext cx="1295400" cy="30777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Consequence</a:t>
              </a:r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77;p7"/>
          <p:cNvSpPr/>
          <p:nvPr/>
        </p:nvSpPr>
        <p:spPr>
          <a:xfrm>
            <a:off x="455613" y="822960"/>
            <a:ext cx="8229600" cy="5486400"/>
          </a:xfrm>
          <a:prstGeom prst="rect">
            <a:avLst/>
          </a:prstGeom>
          <a:solidFill>
            <a:schemeClr val="accent1">
              <a:alpha val="6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>
              <a:lnSpc>
                <a:spcPct val="110000"/>
              </a:lnSpc>
              <a:spcBef>
                <a:spcPts val="400"/>
              </a:spcBef>
              <a:buSzPts val="2000"/>
              <a:buFont typeface="Wingdings" panose="05000000000000000000" pitchFamily="2" charset="2"/>
              <a:buChar char="Ø"/>
            </a:pPr>
            <a:r>
              <a:rPr lang="en-US" sz="2000" b="1" dirty="0" smtClean="0"/>
              <a:t>L</a:t>
            </a:r>
            <a:r>
              <a:rPr lang="en-US" sz="2000" b="1" dirty="0"/>
              <a:t>, M, H </a:t>
            </a:r>
            <a:r>
              <a:rPr lang="en-US" sz="2000" b="1" dirty="0" smtClean="0"/>
              <a:t>Consequence </a:t>
            </a:r>
            <a:endParaRPr i="1" dirty="0"/>
          </a:p>
        </p:txBody>
      </p:sp>
      <p:grpSp>
        <p:nvGrpSpPr>
          <p:cNvPr id="19" name="Google Shape;178;p7"/>
          <p:cNvGrpSpPr/>
          <p:nvPr/>
        </p:nvGrpSpPr>
        <p:grpSpPr>
          <a:xfrm>
            <a:off x="457200" y="1737360"/>
            <a:ext cx="8229600" cy="4572000"/>
            <a:chOff x="507207" y="1219199"/>
            <a:chExt cx="8126412" cy="4724401"/>
          </a:xfrm>
        </p:grpSpPr>
        <p:pic>
          <p:nvPicPr>
            <p:cNvPr id="20" name="Google Shape;179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07207" y="1219199"/>
              <a:ext cx="8126412" cy="47244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sp>
          <p:nvSpPr>
            <p:cNvPr id="21" name="Google Shape;180;p7"/>
            <p:cNvSpPr txBox="1"/>
            <p:nvPr/>
          </p:nvSpPr>
          <p:spPr>
            <a:xfrm>
              <a:off x="6096000" y="1219200"/>
              <a:ext cx="1295400" cy="30777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Likelihood</a:t>
              </a:r>
              <a:endParaRPr/>
            </a:p>
          </p:txBody>
        </p:sp>
        <p:sp>
          <p:nvSpPr>
            <p:cNvPr id="22" name="Google Shape;181;p7"/>
            <p:cNvSpPr txBox="1"/>
            <p:nvPr/>
          </p:nvSpPr>
          <p:spPr>
            <a:xfrm>
              <a:off x="2895600" y="1219199"/>
              <a:ext cx="1295400" cy="30777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Consequence</a:t>
              </a:r>
              <a:endParaRPr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053" y="291187"/>
            <a:ext cx="2842664" cy="2746303"/>
          </a:xfrm>
          <a:prstGeom prst="rect">
            <a:avLst/>
          </a:prstGeom>
        </p:spPr>
      </p:pic>
      <p:sp>
        <p:nvSpPr>
          <p:cNvPr id="194" name="Google Shape;194;p8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8"/>
          <p:cNvCxnSpPr/>
          <p:nvPr/>
        </p:nvCxnSpPr>
        <p:spPr>
          <a:xfrm flipV="1">
            <a:off x="2532993" y="840878"/>
            <a:ext cx="3773214" cy="1194331"/>
          </a:xfrm>
          <a:prstGeom prst="straightConnector1">
            <a:avLst/>
          </a:prstGeom>
          <a:noFill/>
          <a:ln w="57150" cap="flat" cmpd="sng">
            <a:solidFill>
              <a:srgbClr val="00008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01" name="Google Shape;201;p8"/>
          <p:cNvCxnSpPr/>
          <p:nvPr/>
        </p:nvCxnSpPr>
        <p:spPr>
          <a:xfrm flipV="1">
            <a:off x="2659117" y="1460938"/>
            <a:ext cx="3647090" cy="2165132"/>
          </a:xfrm>
          <a:prstGeom prst="straightConnector1">
            <a:avLst/>
          </a:prstGeom>
          <a:noFill/>
          <a:ln w="57150" cap="flat" cmpd="sng">
            <a:solidFill>
              <a:srgbClr val="00008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02" name="Google Shape;202;p8"/>
          <p:cNvCxnSpPr/>
          <p:nvPr/>
        </p:nvCxnSpPr>
        <p:spPr>
          <a:xfrm flipV="1">
            <a:off x="2406869" y="2217683"/>
            <a:ext cx="3815255" cy="2690649"/>
          </a:xfrm>
          <a:prstGeom prst="straightConnector1">
            <a:avLst/>
          </a:prstGeom>
          <a:noFill/>
          <a:ln w="57150" cap="flat" cmpd="sng">
            <a:solidFill>
              <a:srgbClr val="00008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" name="Rectangle 14"/>
          <p:cNvSpPr/>
          <p:nvPr/>
        </p:nvSpPr>
        <p:spPr>
          <a:xfrm>
            <a:off x="457200" y="6383088"/>
            <a:ext cx="5018690" cy="457200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lvl="0">
              <a:lnSpc>
                <a:spcPct val="80000"/>
              </a:lnSpc>
              <a:spcBef>
                <a:spcPts val="560"/>
              </a:spcBef>
              <a:buClr>
                <a:schemeClr val="dk2"/>
              </a:buClr>
              <a:buSzPts val="1820"/>
            </a:pPr>
            <a:r>
              <a:rPr lang="en-US" sz="1800" b="1" i="1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2.5 </a:t>
            </a:r>
            <a:r>
              <a:rPr lang="en-US" sz="1800" b="1" i="1" dirty="0" smtClean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1800" b="1" i="1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 </a:t>
            </a:r>
            <a:r>
              <a:rPr lang="en-US" sz="1800" b="1" i="1" dirty="0" smtClean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Acceptable Level </a:t>
            </a:r>
            <a:r>
              <a:rPr lang="en-US" sz="1800" b="1" i="1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Risk?</a:t>
            </a:r>
          </a:p>
        </p:txBody>
      </p:sp>
      <p:sp>
        <p:nvSpPr>
          <p:cNvPr id="18" name="Google Shape;709;p18"/>
          <p:cNvSpPr txBox="1"/>
          <p:nvPr/>
        </p:nvSpPr>
        <p:spPr>
          <a:xfrm>
            <a:off x="457200" y="273269"/>
            <a:ext cx="8229600" cy="54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800" b="1" i="1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</a:t>
            </a:r>
            <a:r>
              <a:rPr lang="en-US" sz="2800" b="1" i="1" dirty="0" smtClean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Criteria Table:</a:t>
            </a:r>
            <a:endParaRPr lang="en-US" sz="2800" b="1" i="1" dirty="0">
              <a:solidFill>
                <a:schemeClr val="l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177;p7"/>
          <p:cNvSpPr/>
          <p:nvPr/>
        </p:nvSpPr>
        <p:spPr>
          <a:xfrm>
            <a:off x="455613" y="822960"/>
            <a:ext cx="8229600" cy="5486400"/>
          </a:xfrm>
          <a:prstGeom prst="rect">
            <a:avLst/>
          </a:prstGeom>
          <a:solidFill>
            <a:schemeClr val="accent1">
              <a:alpha val="6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r">
              <a:lnSpc>
                <a:spcPct val="110000"/>
              </a:lnSpc>
              <a:spcBef>
                <a:spcPts val="400"/>
              </a:spcBef>
              <a:buSzPts val="2000"/>
              <a:buFont typeface="Wingdings" panose="05000000000000000000" pitchFamily="2" charset="2"/>
              <a:buChar char="Ø"/>
            </a:pPr>
            <a:r>
              <a:rPr lang="en-US" sz="2000" b="1" dirty="0" smtClean="0"/>
              <a:t>L, M, H Likelihood</a:t>
            </a:r>
            <a:endParaRPr i="1" dirty="0"/>
          </a:p>
        </p:txBody>
      </p:sp>
      <p:grpSp>
        <p:nvGrpSpPr>
          <p:cNvPr id="34" name="Google Shape;178;p7"/>
          <p:cNvGrpSpPr/>
          <p:nvPr/>
        </p:nvGrpSpPr>
        <p:grpSpPr>
          <a:xfrm>
            <a:off x="457200" y="1737360"/>
            <a:ext cx="8229600" cy="4572000"/>
            <a:chOff x="507207" y="1219199"/>
            <a:chExt cx="8126412" cy="4724401"/>
          </a:xfrm>
        </p:grpSpPr>
        <p:pic>
          <p:nvPicPr>
            <p:cNvPr id="35" name="Google Shape;179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07207" y="1219199"/>
              <a:ext cx="8126412" cy="47244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sp>
          <p:nvSpPr>
            <p:cNvPr id="36" name="Google Shape;180;p7"/>
            <p:cNvSpPr txBox="1"/>
            <p:nvPr/>
          </p:nvSpPr>
          <p:spPr>
            <a:xfrm>
              <a:off x="6096000" y="1219200"/>
              <a:ext cx="1295400" cy="30777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Likelihood</a:t>
              </a:r>
              <a:endParaRPr/>
            </a:p>
          </p:txBody>
        </p:sp>
        <p:sp>
          <p:nvSpPr>
            <p:cNvPr id="37" name="Google Shape;181;p7"/>
            <p:cNvSpPr txBox="1"/>
            <p:nvPr/>
          </p:nvSpPr>
          <p:spPr>
            <a:xfrm>
              <a:off x="2895600" y="1219199"/>
              <a:ext cx="1295400" cy="30777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Consequence</a:t>
              </a:r>
              <a:endParaRPr/>
            </a:p>
          </p:txBody>
        </p:sp>
      </p:grpSp>
      <p:sp>
        <p:nvSpPr>
          <p:cNvPr id="215" name="Google Shape;215;p9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9"/>
          <p:cNvCxnSpPr/>
          <p:nvPr/>
        </p:nvCxnSpPr>
        <p:spPr>
          <a:xfrm flipH="1" flipV="1">
            <a:off x="2532993" y="2890345"/>
            <a:ext cx="2585551" cy="1985030"/>
          </a:xfrm>
          <a:prstGeom prst="straightConnector1">
            <a:avLst/>
          </a:prstGeom>
          <a:noFill/>
          <a:ln w="57150" cap="flat" cmpd="sng">
            <a:solidFill>
              <a:srgbClr val="00008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" name="Rectangle 14"/>
          <p:cNvSpPr/>
          <p:nvPr/>
        </p:nvSpPr>
        <p:spPr>
          <a:xfrm>
            <a:off x="457200" y="6383088"/>
            <a:ext cx="5018690" cy="457200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lvl="0">
              <a:lnSpc>
                <a:spcPct val="80000"/>
              </a:lnSpc>
              <a:spcBef>
                <a:spcPts val="560"/>
              </a:spcBef>
              <a:buClr>
                <a:schemeClr val="dk2"/>
              </a:buClr>
              <a:buSzPts val="1820"/>
            </a:pPr>
            <a:r>
              <a:rPr lang="en-US" sz="1800" b="1" i="1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2.5 </a:t>
            </a:r>
            <a:r>
              <a:rPr lang="en-US" sz="1800" b="1" i="1" dirty="0" smtClean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1800" b="1" i="1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 </a:t>
            </a:r>
            <a:r>
              <a:rPr lang="en-US" sz="1800" b="1" i="1" dirty="0" smtClean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Acceptable Level </a:t>
            </a:r>
            <a:r>
              <a:rPr lang="en-US" sz="1800" b="1" i="1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Risk?</a:t>
            </a:r>
          </a:p>
        </p:txBody>
      </p:sp>
      <p:sp>
        <p:nvSpPr>
          <p:cNvPr id="18" name="Google Shape;709;p18"/>
          <p:cNvSpPr txBox="1"/>
          <p:nvPr/>
        </p:nvSpPr>
        <p:spPr>
          <a:xfrm>
            <a:off x="457200" y="273269"/>
            <a:ext cx="8229600" cy="54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r"/>
            <a:r>
              <a:rPr lang="en-US" sz="2800" b="1" i="1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</a:t>
            </a:r>
            <a:r>
              <a:rPr lang="en-US" sz="2800" b="1" i="1" dirty="0" smtClean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Criteria Table:</a:t>
            </a:r>
            <a:endParaRPr lang="en-US" sz="2800" b="1" i="1" dirty="0">
              <a:solidFill>
                <a:schemeClr val="l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Google Shape;223;p9"/>
          <p:cNvCxnSpPr/>
          <p:nvPr/>
        </p:nvCxnSpPr>
        <p:spPr>
          <a:xfrm flipH="1" flipV="1">
            <a:off x="3394841" y="2890345"/>
            <a:ext cx="1723703" cy="735724"/>
          </a:xfrm>
          <a:prstGeom prst="straightConnector1">
            <a:avLst/>
          </a:prstGeom>
          <a:noFill/>
          <a:ln w="57150" cap="flat" cmpd="sng">
            <a:solidFill>
              <a:srgbClr val="000080"/>
            </a:solidFill>
            <a:prstDash val="solid"/>
            <a:round/>
            <a:headEnd type="none" w="med" len="med"/>
            <a:tailEnd type="triangle" w="lg" len="lg"/>
          </a:ln>
        </p:spPr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6216" y="291187"/>
            <a:ext cx="2842664" cy="2746303"/>
          </a:xfrm>
          <a:prstGeom prst="rect">
            <a:avLst/>
          </a:prstGeom>
        </p:spPr>
      </p:pic>
      <p:sp>
        <p:nvSpPr>
          <p:cNvPr id="31" name="Freeform 30"/>
          <p:cNvSpPr/>
          <p:nvPr/>
        </p:nvSpPr>
        <p:spPr>
          <a:xfrm>
            <a:off x="4046483" y="2039007"/>
            <a:ext cx="1114096" cy="1072211"/>
          </a:xfrm>
          <a:custGeom>
            <a:avLst/>
            <a:gdLst>
              <a:gd name="connsiteX0" fmla="*/ 1114096 w 1114096"/>
              <a:gd name="connsiteY0" fmla="*/ 0 h 1167467"/>
              <a:gd name="connsiteX1" fmla="*/ 346841 w 1114096"/>
              <a:gd name="connsiteY1" fmla="*/ 1135117 h 1167467"/>
              <a:gd name="connsiteX2" fmla="*/ 0 w 1114096"/>
              <a:gd name="connsiteY2" fmla="*/ 746234 h 116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4096" h="1167467">
                <a:moveTo>
                  <a:pt x="1114096" y="0"/>
                </a:moveTo>
                <a:cubicBezTo>
                  <a:pt x="823310" y="505372"/>
                  <a:pt x="532524" y="1010745"/>
                  <a:pt x="346841" y="1135117"/>
                </a:cubicBezTo>
                <a:cubicBezTo>
                  <a:pt x="161158" y="1259489"/>
                  <a:pt x="80579" y="1002861"/>
                  <a:pt x="0" y="746234"/>
                </a:cubicBezTo>
              </a:path>
            </a:pathLst>
          </a:custGeom>
          <a:noFill/>
          <a:ln w="57150" cap="flat" cmpd="sng">
            <a:solidFill>
              <a:srgbClr val="000080"/>
            </a:solidFill>
            <a:prstDash val="solid"/>
            <a:round/>
            <a:headEnd type="none" w="med" len="med"/>
            <a:tailEnd type="triangle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192"/>
          <p:cNvSpPr/>
          <p:nvPr/>
        </p:nvSpPr>
        <p:spPr>
          <a:xfrm>
            <a:off x="1165017" y="4206240"/>
            <a:ext cx="1374987" cy="1381760"/>
          </a:xfrm>
          <a:prstGeom prst="rect">
            <a:avLst/>
          </a:prstGeom>
          <a:solidFill>
            <a:srgbClr val="00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6000" b="1" dirty="0" smtClean="0">
                <a:solidFill>
                  <a:schemeClr val="tx2"/>
                </a:solidFill>
              </a:rPr>
              <a:t>L</a:t>
            </a:r>
            <a:endParaRPr lang="en-US" sz="6000" b="1" dirty="0">
              <a:solidFill>
                <a:schemeClr val="tx2"/>
              </a:solidFill>
            </a:endParaRPr>
          </a:p>
        </p:txBody>
      </p:sp>
      <p:sp>
        <p:nvSpPr>
          <p:cNvPr id="232" name="Google Shape;232;p10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65017" y="1463040"/>
            <a:ext cx="1374987" cy="138176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6000" b="1" dirty="0" smtClean="0">
                <a:solidFill>
                  <a:schemeClr val="tx2"/>
                </a:solidFill>
              </a:rPr>
              <a:t>M</a:t>
            </a:r>
            <a:endParaRPr lang="en-US" sz="6000" b="1" dirty="0">
              <a:solidFill>
                <a:schemeClr val="tx2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2534923" y="2834640"/>
            <a:ext cx="1374987" cy="138176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6000" b="1" dirty="0" smtClean="0">
                <a:solidFill>
                  <a:schemeClr val="tx2"/>
                </a:solidFill>
              </a:rPr>
              <a:t>M</a:t>
            </a:r>
            <a:endParaRPr lang="en-US" sz="6000" b="1" dirty="0">
              <a:solidFill>
                <a:schemeClr val="tx2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3907370" y="4206240"/>
            <a:ext cx="1374987" cy="138176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6000" b="1" dirty="0" smtClean="0">
                <a:solidFill>
                  <a:schemeClr val="tx2"/>
                </a:solidFill>
              </a:rPr>
              <a:t>M</a:t>
            </a:r>
            <a:endParaRPr lang="en-US" sz="6000" b="1" dirty="0">
              <a:solidFill>
                <a:schemeClr val="tx2"/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2532383" y="1463040"/>
            <a:ext cx="1374987" cy="1381760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6000" b="1" dirty="0" smtClean="0">
                <a:solidFill>
                  <a:schemeClr val="tx2"/>
                </a:solidFill>
              </a:rPr>
              <a:t>H</a:t>
            </a:r>
            <a:endParaRPr lang="en-US" sz="6000" b="1" dirty="0">
              <a:solidFill>
                <a:schemeClr val="tx2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3908217" y="1463040"/>
            <a:ext cx="1374987" cy="1381760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6000" b="1" dirty="0" smtClean="0">
                <a:solidFill>
                  <a:schemeClr val="tx2"/>
                </a:solidFill>
              </a:rPr>
              <a:t>H</a:t>
            </a:r>
            <a:endParaRPr lang="en-US" sz="6000" b="1" dirty="0">
              <a:solidFill>
                <a:schemeClr val="tx2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3904830" y="2834640"/>
            <a:ext cx="1374987" cy="1381760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6000" b="1" dirty="0" smtClean="0">
                <a:solidFill>
                  <a:schemeClr val="tx2"/>
                </a:solidFill>
              </a:rPr>
              <a:t>H</a:t>
            </a:r>
            <a:endParaRPr lang="en-US" sz="6000" b="1" dirty="0">
              <a:solidFill>
                <a:schemeClr val="tx2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1165017" y="2834640"/>
            <a:ext cx="1374987" cy="1381760"/>
          </a:xfrm>
          <a:prstGeom prst="rect">
            <a:avLst/>
          </a:prstGeom>
          <a:solidFill>
            <a:srgbClr val="00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6000" b="1" dirty="0" smtClean="0">
                <a:solidFill>
                  <a:schemeClr val="tx2"/>
                </a:solidFill>
              </a:rPr>
              <a:t>L</a:t>
            </a:r>
            <a:endParaRPr lang="en-US" sz="6000" b="1" dirty="0">
              <a:solidFill>
                <a:schemeClr val="tx2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2536617" y="4206240"/>
            <a:ext cx="1374987" cy="1381760"/>
          </a:xfrm>
          <a:prstGeom prst="rect">
            <a:avLst/>
          </a:prstGeom>
          <a:solidFill>
            <a:srgbClr val="00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6000" b="1" dirty="0" smtClean="0">
                <a:solidFill>
                  <a:schemeClr val="tx2"/>
                </a:solidFill>
              </a:rPr>
              <a:t>L</a:t>
            </a:r>
            <a:endParaRPr lang="en-US" sz="6000" b="1" dirty="0">
              <a:solidFill>
                <a:schemeClr val="tx2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165017" y="5255172"/>
            <a:ext cx="4114800" cy="1027091"/>
          </a:xfrm>
          <a:prstGeom prst="rightArrow">
            <a:avLst/>
          </a:prstGeom>
          <a:solidFill>
            <a:srgbClr val="FFFFF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2"/>
                </a:solidFill>
              </a:rPr>
              <a:t>L                    M                 H</a:t>
            </a:r>
          </a:p>
          <a:p>
            <a:pPr algn="ctr"/>
            <a:r>
              <a:rPr lang="en-US" sz="1800" b="1" dirty="0" smtClean="0">
                <a:solidFill>
                  <a:schemeClr val="tx2"/>
                </a:solidFill>
              </a:rPr>
              <a:t>Increasing Likelihood</a:t>
            </a:r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195" name="Right Arrow 194"/>
          <p:cNvSpPr/>
          <p:nvPr/>
        </p:nvSpPr>
        <p:spPr>
          <a:xfrm rot="16200000">
            <a:off x="-1130036" y="2969000"/>
            <a:ext cx="4034221" cy="1042622"/>
          </a:xfrm>
          <a:prstGeom prst="rightArrow">
            <a:avLst/>
          </a:prstGeom>
          <a:solidFill>
            <a:srgbClr val="FFFFF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2"/>
                </a:solidFill>
              </a:rPr>
              <a:t>Increasing Consequence</a:t>
            </a:r>
          </a:p>
          <a:p>
            <a:pPr algn="ctr"/>
            <a:r>
              <a:rPr lang="en-US" sz="1800" b="1" dirty="0" smtClean="0">
                <a:solidFill>
                  <a:schemeClr val="tx2"/>
                </a:solidFill>
              </a:rPr>
              <a:t>L                 M                H</a:t>
            </a:r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197" name="Google Shape;403;p10"/>
          <p:cNvSpPr/>
          <p:nvPr/>
        </p:nvSpPr>
        <p:spPr>
          <a:xfrm>
            <a:off x="2926080" y="182880"/>
            <a:ext cx="5943600" cy="1280160"/>
          </a:xfrm>
          <a:prstGeom prst="rect">
            <a:avLst/>
          </a:prstGeom>
          <a:solidFill>
            <a:srgbClr val="FFFFFF"/>
          </a:solidFill>
          <a:ln>
            <a:solidFill>
              <a:schemeClr val="tx2"/>
            </a:solidFill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buClr>
                <a:srgbClr val="0033CC"/>
              </a:buClr>
              <a:buSzPts val="1500"/>
            </a:pPr>
            <a:r>
              <a:rPr lang="en-US" sz="2000" b="1" i="1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Risk </a:t>
            </a:r>
            <a:r>
              <a:rPr lang="en-US" sz="2000" b="1" i="1" dirty="0" smtClean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Matrix: relates to the Risk Criteria Table, and demonstrates </a:t>
            </a:r>
            <a:r>
              <a:rPr lang="en-US" sz="2000" b="1" i="1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000" b="1" i="1" dirty="0" smtClean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 that Risk </a:t>
            </a:r>
            <a:r>
              <a:rPr lang="en-US" sz="2000" b="1" i="1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function </a:t>
            </a:r>
            <a:r>
              <a:rPr lang="en-US" sz="2000" b="1" i="1" dirty="0" smtClean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Consequence </a:t>
            </a:r>
            <a:r>
              <a:rPr lang="en-US" sz="2000" b="1" i="1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2000" b="1" i="1" dirty="0" smtClean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Likelihood, </a:t>
            </a:r>
            <a:br>
              <a:rPr lang="en-US" sz="2000" b="1" i="1" dirty="0" smtClean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1" i="1" dirty="0" smtClean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categorizes the risk level.</a:t>
            </a:r>
            <a:endParaRPr lang="en-US" sz="2000" b="1" i="1" dirty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121" y="3216159"/>
            <a:ext cx="3235400" cy="1885901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8" name="Rectangle 17"/>
          <p:cNvSpPr/>
          <p:nvPr/>
        </p:nvSpPr>
        <p:spPr>
          <a:xfrm>
            <a:off x="457200" y="6383088"/>
            <a:ext cx="5018690" cy="457200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lvl="0">
              <a:lnSpc>
                <a:spcPct val="80000"/>
              </a:lnSpc>
              <a:spcBef>
                <a:spcPts val="560"/>
              </a:spcBef>
              <a:buClr>
                <a:schemeClr val="dk2"/>
              </a:buClr>
              <a:buSzPts val="1820"/>
            </a:pPr>
            <a:r>
              <a:rPr lang="en-US" sz="1800" b="1" i="1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2.5 </a:t>
            </a:r>
            <a:r>
              <a:rPr lang="en-US" sz="1800" b="1" i="1" dirty="0" smtClean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1800" b="1" i="1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 </a:t>
            </a:r>
            <a:r>
              <a:rPr lang="en-US" sz="1800" b="1" i="1" dirty="0" smtClean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Acceptable Level </a:t>
            </a:r>
            <a:r>
              <a:rPr lang="en-US" sz="1800" b="1" i="1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Risk?</a:t>
            </a:r>
          </a:p>
        </p:txBody>
      </p:sp>
      <p:sp>
        <p:nvSpPr>
          <p:cNvPr id="19" name="Google Shape;709;p18"/>
          <p:cNvSpPr txBox="1"/>
          <p:nvPr/>
        </p:nvSpPr>
        <p:spPr>
          <a:xfrm>
            <a:off x="457200" y="273269"/>
            <a:ext cx="8229600" cy="54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800" b="1" i="1" dirty="0" smtClean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Matrix:</a:t>
            </a:r>
            <a:endParaRPr sz="2800" b="1" i="1" dirty="0">
              <a:solidFill>
                <a:schemeClr val="l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858092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192"/>
          <p:cNvSpPr/>
          <p:nvPr/>
        </p:nvSpPr>
        <p:spPr>
          <a:xfrm>
            <a:off x="1165016" y="4206240"/>
            <a:ext cx="1374987" cy="1381760"/>
          </a:xfrm>
          <a:prstGeom prst="rect">
            <a:avLst/>
          </a:prstGeom>
          <a:solidFill>
            <a:srgbClr val="00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6000" b="1" dirty="0" smtClean="0">
                <a:solidFill>
                  <a:schemeClr val="tx2"/>
                </a:solidFill>
              </a:rPr>
              <a:t>L</a:t>
            </a:r>
            <a:endParaRPr lang="en-US" sz="6000" b="1" dirty="0">
              <a:solidFill>
                <a:schemeClr val="tx2"/>
              </a:solidFill>
            </a:endParaRPr>
          </a:p>
        </p:txBody>
      </p:sp>
      <p:sp>
        <p:nvSpPr>
          <p:cNvPr id="232" name="Google Shape;232;p10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65016" y="1463040"/>
            <a:ext cx="1374987" cy="138176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6000" b="1" dirty="0" smtClean="0">
                <a:solidFill>
                  <a:schemeClr val="tx2"/>
                </a:solidFill>
              </a:rPr>
              <a:t>M</a:t>
            </a:r>
            <a:endParaRPr lang="en-US" sz="6000" b="1" dirty="0">
              <a:solidFill>
                <a:schemeClr val="tx2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2534922" y="2834640"/>
            <a:ext cx="1374987" cy="138176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6000" b="1" dirty="0" smtClean="0">
                <a:solidFill>
                  <a:schemeClr val="tx2"/>
                </a:solidFill>
              </a:rPr>
              <a:t>M</a:t>
            </a:r>
            <a:endParaRPr lang="en-US" sz="6000" b="1" dirty="0">
              <a:solidFill>
                <a:schemeClr val="tx2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3907369" y="4206240"/>
            <a:ext cx="1374987" cy="138176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6000" b="1" dirty="0" smtClean="0">
                <a:solidFill>
                  <a:schemeClr val="tx2"/>
                </a:solidFill>
              </a:rPr>
              <a:t>M</a:t>
            </a:r>
            <a:endParaRPr lang="en-US" sz="6000" b="1" dirty="0">
              <a:solidFill>
                <a:schemeClr val="tx2"/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2532382" y="1463040"/>
            <a:ext cx="1374987" cy="1381760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6000" b="1" dirty="0" smtClean="0">
                <a:solidFill>
                  <a:schemeClr val="tx2"/>
                </a:solidFill>
              </a:rPr>
              <a:t>H</a:t>
            </a:r>
            <a:endParaRPr lang="en-US" sz="6000" b="1" dirty="0">
              <a:solidFill>
                <a:schemeClr val="tx2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3908216" y="1463040"/>
            <a:ext cx="1374987" cy="1381760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6000" b="1" dirty="0" smtClean="0">
                <a:solidFill>
                  <a:schemeClr val="tx2"/>
                </a:solidFill>
              </a:rPr>
              <a:t>H</a:t>
            </a:r>
            <a:endParaRPr lang="en-US" sz="6000" b="1" dirty="0">
              <a:solidFill>
                <a:schemeClr val="tx2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3904829" y="2834640"/>
            <a:ext cx="1374987" cy="1381760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6000" b="1" dirty="0" smtClean="0">
                <a:solidFill>
                  <a:schemeClr val="tx2"/>
                </a:solidFill>
              </a:rPr>
              <a:t>H</a:t>
            </a:r>
            <a:endParaRPr lang="en-US" sz="6000" b="1" dirty="0">
              <a:solidFill>
                <a:schemeClr val="tx2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1165016" y="2834640"/>
            <a:ext cx="1374987" cy="1381760"/>
          </a:xfrm>
          <a:prstGeom prst="rect">
            <a:avLst/>
          </a:prstGeom>
          <a:solidFill>
            <a:srgbClr val="00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6000" b="1" dirty="0" smtClean="0">
                <a:solidFill>
                  <a:schemeClr val="tx2"/>
                </a:solidFill>
              </a:rPr>
              <a:t>L</a:t>
            </a:r>
            <a:endParaRPr lang="en-US" sz="6000" b="1" dirty="0">
              <a:solidFill>
                <a:schemeClr val="tx2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2536616" y="4206240"/>
            <a:ext cx="1374987" cy="1381760"/>
          </a:xfrm>
          <a:prstGeom prst="rect">
            <a:avLst/>
          </a:prstGeom>
          <a:solidFill>
            <a:srgbClr val="00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6000" b="1" dirty="0" smtClean="0">
                <a:solidFill>
                  <a:schemeClr val="tx2"/>
                </a:solidFill>
              </a:rPr>
              <a:t>L</a:t>
            </a:r>
            <a:endParaRPr lang="en-US" sz="6000" b="1" dirty="0">
              <a:solidFill>
                <a:schemeClr val="tx2"/>
              </a:solidFill>
            </a:endParaRPr>
          </a:p>
        </p:txBody>
      </p:sp>
      <p:sp>
        <p:nvSpPr>
          <p:cNvPr id="17" name="Google Shape;603;p11"/>
          <p:cNvSpPr/>
          <p:nvPr/>
        </p:nvSpPr>
        <p:spPr>
          <a:xfrm>
            <a:off x="5520533" y="2357441"/>
            <a:ext cx="3066254" cy="246221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High means “do not proceed”.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604;p11"/>
          <p:cNvSpPr/>
          <p:nvPr/>
        </p:nvSpPr>
        <p:spPr>
          <a:xfrm>
            <a:off x="5520534" y="2830305"/>
            <a:ext cx="3032917" cy="738664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Medium means “do not proceed until further protective measures are applied”.</a:t>
            </a:r>
            <a:endParaRPr/>
          </a:p>
        </p:txBody>
      </p:sp>
      <p:sp>
        <p:nvSpPr>
          <p:cNvPr id="19" name="Google Shape;605;p11"/>
          <p:cNvSpPr/>
          <p:nvPr/>
        </p:nvSpPr>
        <p:spPr>
          <a:xfrm>
            <a:off x="5543552" y="3696759"/>
            <a:ext cx="3009899" cy="605137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Low means “proceed with caution” </a:t>
            </a:r>
            <a:endParaRPr/>
          </a:p>
        </p:txBody>
      </p:sp>
      <p:sp>
        <p:nvSpPr>
          <p:cNvPr id="20" name="Google Shape;606;p11"/>
          <p:cNvSpPr txBox="1"/>
          <p:nvPr/>
        </p:nvSpPr>
        <p:spPr>
          <a:xfrm>
            <a:off x="5432427" y="4502160"/>
            <a:ext cx="3143250" cy="98488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deemed too high, management direction will dictate how to reduce risks (likelihood and consequence) for a given activity.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403;p10"/>
          <p:cNvSpPr/>
          <p:nvPr/>
        </p:nvSpPr>
        <p:spPr>
          <a:xfrm>
            <a:off x="5505029" y="1509851"/>
            <a:ext cx="3081758" cy="553998"/>
          </a:xfrm>
          <a:prstGeom prst="rect">
            <a:avLst/>
          </a:prstGeom>
          <a:solidFill>
            <a:srgbClr val="FFFFFF"/>
          </a:solidFill>
          <a:ln>
            <a:solidFill>
              <a:schemeClr val="tx2"/>
            </a:solidFill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buClr>
                <a:srgbClr val="0033CC"/>
              </a:buClr>
              <a:buSzPts val="1500"/>
            </a:pPr>
            <a:r>
              <a:rPr lang="en-US" sz="1800" b="1" dirty="0" smtClean="0">
                <a:solidFill>
                  <a:schemeClr val="tx2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Risk Management Directions:</a:t>
            </a:r>
            <a:endParaRPr lang="en-US" sz="1800" b="1" dirty="0">
              <a:solidFill>
                <a:schemeClr val="tx2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7200" y="6383088"/>
            <a:ext cx="5018690" cy="457200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lvl="0">
              <a:lnSpc>
                <a:spcPct val="80000"/>
              </a:lnSpc>
              <a:spcBef>
                <a:spcPts val="560"/>
              </a:spcBef>
              <a:buClr>
                <a:schemeClr val="dk2"/>
              </a:buClr>
              <a:buSzPts val="1820"/>
            </a:pPr>
            <a:r>
              <a:rPr lang="en-US" sz="1800" b="1" i="1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2.5 </a:t>
            </a:r>
            <a:r>
              <a:rPr lang="en-US" sz="1800" b="1" i="1" dirty="0" smtClean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1800" b="1" i="1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 </a:t>
            </a:r>
            <a:r>
              <a:rPr lang="en-US" sz="1800" b="1" i="1" dirty="0" smtClean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Acceptable Level </a:t>
            </a:r>
            <a:r>
              <a:rPr lang="en-US" sz="1800" b="1" i="1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Risk?</a:t>
            </a:r>
          </a:p>
        </p:txBody>
      </p:sp>
      <p:sp>
        <p:nvSpPr>
          <p:cNvPr id="23" name="Google Shape;709;p18"/>
          <p:cNvSpPr txBox="1"/>
          <p:nvPr/>
        </p:nvSpPr>
        <p:spPr>
          <a:xfrm>
            <a:off x="457200" y="273269"/>
            <a:ext cx="8229600" cy="54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800" b="1" i="1" dirty="0" smtClean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Matrix: </a:t>
            </a:r>
            <a:endParaRPr sz="2800" b="1" i="1" dirty="0">
              <a:solidFill>
                <a:schemeClr val="l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4" name="Google Shape;403;p10"/>
          <p:cNvSpPr/>
          <p:nvPr/>
        </p:nvSpPr>
        <p:spPr>
          <a:xfrm>
            <a:off x="2926080" y="182880"/>
            <a:ext cx="5943600" cy="1231106"/>
          </a:xfrm>
          <a:prstGeom prst="rect">
            <a:avLst/>
          </a:prstGeom>
          <a:solidFill>
            <a:srgbClr val="FFFFFF"/>
          </a:solidFill>
          <a:ln>
            <a:solidFill>
              <a:schemeClr val="tx2"/>
            </a:solidFill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buClr>
                <a:srgbClr val="0033CC"/>
              </a:buClr>
              <a:buSzPts val="1500"/>
            </a:pPr>
            <a:r>
              <a:rPr lang="en-US" sz="2000" b="1" i="1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Risk Management Direction Mean?</a:t>
            </a:r>
          </a:p>
          <a:p>
            <a:pPr lvl="0" algn="ctr">
              <a:buClr>
                <a:srgbClr val="0033CC"/>
              </a:buClr>
              <a:buSzPts val="1500"/>
            </a:pPr>
            <a:r>
              <a:rPr lang="en-US" sz="2000" b="1" i="1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any given level of risk for an activity, there must be a </a:t>
            </a:r>
            <a:r>
              <a:rPr lang="en-US" sz="2000" b="1" i="1" dirty="0" smtClean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</a:t>
            </a:r>
            <a:r>
              <a:rPr lang="en-US" sz="2000" b="1" i="1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the activity </a:t>
            </a:r>
            <a:r>
              <a:rPr lang="en-US" sz="2000" b="1" i="1" dirty="0" smtClean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its risk level </a:t>
            </a:r>
            <a:br>
              <a:rPr lang="en-US" sz="2000" b="1" i="1" dirty="0" smtClean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1" i="1" dirty="0" smtClean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</a:t>
            </a:r>
            <a:r>
              <a:rPr lang="en-US" sz="2000" b="1" i="1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to proceed or not to proceed.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1165017" y="5255172"/>
            <a:ext cx="4114800" cy="1027091"/>
          </a:xfrm>
          <a:prstGeom prst="rightArrow">
            <a:avLst/>
          </a:prstGeom>
          <a:solidFill>
            <a:srgbClr val="FFFFF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2"/>
                </a:solidFill>
              </a:rPr>
              <a:t>L                    M                 H</a:t>
            </a:r>
          </a:p>
          <a:p>
            <a:pPr algn="ctr"/>
            <a:r>
              <a:rPr lang="en-US" sz="1800" b="1" dirty="0" smtClean="0">
                <a:solidFill>
                  <a:schemeClr val="tx2"/>
                </a:solidFill>
              </a:rPr>
              <a:t>Increasing Likelihood</a:t>
            </a:r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 rot="16200000">
            <a:off x="-1130036" y="2969000"/>
            <a:ext cx="4034221" cy="1042622"/>
          </a:xfrm>
          <a:prstGeom prst="rightArrow">
            <a:avLst/>
          </a:prstGeom>
          <a:solidFill>
            <a:srgbClr val="FFFFF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2"/>
                </a:solidFill>
              </a:rPr>
              <a:t>Increasing Consequence</a:t>
            </a:r>
          </a:p>
          <a:p>
            <a:pPr algn="ctr"/>
            <a:r>
              <a:rPr lang="en-US" sz="1800" b="1" dirty="0" smtClean="0">
                <a:solidFill>
                  <a:schemeClr val="tx2"/>
                </a:solidFill>
              </a:rPr>
              <a:t>L                 M                H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23283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2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12"/>
          <p:cNvSpPr/>
          <p:nvPr/>
        </p:nvSpPr>
        <p:spPr>
          <a:xfrm>
            <a:off x="455613" y="822960"/>
            <a:ext cx="8229600" cy="5486400"/>
          </a:xfrm>
          <a:prstGeom prst="rect">
            <a:avLst/>
          </a:prstGeom>
          <a:solidFill>
            <a:schemeClr val="accent1">
              <a:alpha val="6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interpretation; depends on risk tolerance of the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organization.</a:t>
            </a: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 smtClean="0"/>
              <a:t>Every organization will have a set of Management Directions</a:t>
            </a:r>
          </a:p>
          <a:p>
            <a:pPr marR="0" lvl="0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2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“Company A”                               “Company </a:t>
            </a: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B”</a:t>
            </a:r>
            <a:endParaRPr dirty="0"/>
          </a:p>
          <a:p>
            <a:pPr marL="457200" marR="0" lvl="0" indent="-330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16" name="Google Shape;616;p12"/>
          <p:cNvGraphicFramePr>
            <a:graphicFrameLocks/>
          </p:cNvGraphicFramePr>
          <p:nvPr>
            <p:extLst/>
          </p:nvPr>
        </p:nvGraphicFramePr>
        <p:xfrm>
          <a:off x="457200" y="2651760"/>
          <a:ext cx="4114800" cy="3383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4" imgW="3962400" imgH="3086100" progId="Word.Document.8">
                  <p:embed/>
                </p:oleObj>
              </mc:Choice>
              <mc:Fallback>
                <p:oleObj r:id="rId4" imgW="3962400" imgH="3086100" progId="Word.Document.8">
                  <p:embed/>
                  <p:pic>
                    <p:nvPicPr>
                      <p:cNvPr id="616" name="Google Shape;616;p12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457200" y="2651760"/>
                        <a:ext cx="4114800" cy="3383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7" name="Google Shape;617;p12"/>
          <p:cNvPicPr preferRelativeResize="0">
            <a:picLocks/>
          </p:cNvPicPr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72000" y="2651760"/>
            <a:ext cx="4114800" cy="33832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457200" y="6383088"/>
            <a:ext cx="5018690" cy="457200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lvl="0">
              <a:lnSpc>
                <a:spcPct val="80000"/>
              </a:lnSpc>
              <a:spcBef>
                <a:spcPts val="560"/>
              </a:spcBef>
              <a:buClr>
                <a:schemeClr val="dk2"/>
              </a:buClr>
              <a:buSzPts val="1820"/>
            </a:pPr>
            <a:r>
              <a:rPr lang="en-US" sz="1800" b="1" i="1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2.5 </a:t>
            </a:r>
            <a:r>
              <a:rPr lang="en-US" sz="1800" b="1" i="1" dirty="0" smtClean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1800" b="1" i="1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 </a:t>
            </a:r>
            <a:r>
              <a:rPr lang="en-US" sz="1800" b="1" i="1" dirty="0" smtClean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Acceptable Level </a:t>
            </a:r>
            <a:r>
              <a:rPr lang="en-US" sz="1800" b="1" i="1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Risk?</a:t>
            </a:r>
          </a:p>
        </p:txBody>
      </p:sp>
      <p:sp>
        <p:nvSpPr>
          <p:cNvPr id="8" name="Google Shape;709;p18"/>
          <p:cNvSpPr txBox="1"/>
          <p:nvPr/>
        </p:nvSpPr>
        <p:spPr>
          <a:xfrm>
            <a:off x="457200" y="273269"/>
            <a:ext cx="8229600" cy="54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800" b="1" i="1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Direction: </a:t>
            </a:r>
            <a:endParaRPr lang="en-US" sz="2800" b="1" i="1" dirty="0">
              <a:solidFill>
                <a:schemeClr val="l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03224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akura">
  <a:themeElements>
    <a:clrScheme name="Sakura 1">
      <a:dk1>
        <a:srgbClr val="463634"/>
      </a:dk1>
      <a:lt1>
        <a:srgbClr val="AA947E"/>
      </a:lt1>
      <a:dk2>
        <a:srgbClr val="795241"/>
      </a:dk2>
      <a:lt2>
        <a:srgbClr val="000000"/>
      </a:lt2>
      <a:accent1>
        <a:srgbClr val="F9DBD3"/>
      </a:accent1>
      <a:accent2>
        <a:srgbClr val="DACA9C"/>
      </a:accent2>
      <a:accent3>
        <a:srgbClr val="D2C8C0"/>
      </a:accent3>
      <a:accent4>
        <a:srgbClr val="3A2D2B"/>
      </a:accent4>
      <a:accent5>
        <a:srgbClr val="FBEAE6"/>
      </a:accent5>
      <a:accent6>
        <a:srgbClr val="C5B78D"/>
      </a:accent6>
      <a:hlink>
        <a:srgbClr val="393A18"/>
      </a:hlink>
      <a:folHlink>
        <a:srgbClr val="56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662</Words>
  <Application>Microsoft Office PowerPoint</Application>
  <PresentationFormat>On-screen Show (4:3)</PresentationFormat>
  <Paragraphs>168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Noto Sans Symbols</vt:lpstr>
      <vt:lpstr>Times New Roman</vt:lpstr>
      <vt:lpstr>Wingdings</vt:lpstr>
      <vt:lpstr>Sakura</vt:lpstr>
      <vt:lpstr>Microsoft Word 97 - 2003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JR Cocchio</dc:creator>
  <cp:lastModifiedBy>JR Cocchio</cp:lastModifiedBy>
  <cp:revision>17</cp:revision>
  <dcterms:created xsi:type="dcterms:W3CDTF">2011-09-07T03:22:54Z</dcterms:created>
  <dcterms:modified xsi:type="dcterms:W3CDTF">2019-09-11T13:34:33Z</dcterms:modified>
</cp:coreProperties>
</file>