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574" r:id="rId2"/>
    <p:sldId id="636" r:id="rId3"/>
    <p:sldId id="599" r:id="rId4"/>
    <p:sldId id="523" r:id="rId5"/>
    <p:sldId id="598" r:id="rId6"/>
    <p:sldId id="495" r:id="rId7"/>
    <p:sldId id="638" r:id="rId8"/>
    <p:sldId id="639" r:id="rId9"/>
    <p:sldId id="555" r:id="rId10"/>
    <p:sldId id="621" r:id="rId11"/>
    <p:sldId id="557" r:id="rId12"/>
    <p:sldId id="560" r:id="rId13"/>
    <p:sldId id="640" r:id="rId14"/>
    <p:sldId id="556" r:id="rId15"/>
    <p:sldId id="643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0099"/>
    <a:srgbClr val="0000FF"/>
    <a:srgbClr val="3366CC"/>
    <a:srgbClr val="4F76F1"/>
    <a:srgbClr val="48945C"/>
    <a:srgbClr val="82C29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4738" autoAdjust="0"/>
  </p:normalViewPr>
  <p:slideViewPr>
    <p:cSldViewPr>
      <p:cViewPr varScale="1">
        <p:scale>
          <a:sx n="51" d="100"/>
          <a:sy n="51" d="100"/>
        </p:scale>
        <p:origin x="1724" y="48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1812" y="64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4"/>
            <a:ext cx="3055005" cy="45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4" tIns="45697" rIns="91394" bIns="45697" numCol="1" anchor="t" anchorCtr="0" compatLnSpc="1">
            <a:prstTxWarp prst="textNoShape">
              <a:avLst/>
            </a:prstTxWarp>
          </a:bodyPr>
          <a:lstStyle>
            <a:lvl1pPr defTabSz="911994">
              <a:defRPr sz="1200" dirty="0" smtClean="0"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en-US" dirty="0"/>
              <a:t>2017-2018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62137"/>
            <a:ext cx="3055005" cy="45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4" tIns="45697" rIns="91394" bIns="45697" numCol="1" anchor="b" anchorCtr="0" compatLnSpc="1">
            <a:prstTxWarp prst="textNoShape">
              <a:avLst/>
            </a:prstTxWarp>
          </a:bodyPr>
          <a:lstStyle>
            <a:lvl1pPr defTabSz="911994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033" y="8862137"/>
            <a:ext cx="3055005" cy="45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4" tIns="45697" rIns="91394" bIns="45697" numCol="1" anchor="b" anchorCtr="0" compatLnSpc="1">
            <a:prstTxWarp prst="textNoShape">
              <a:avLst/>
            </a:prstTxWarp>
          </a:bodyPr>
          <a:lstStyle>
            <a:lvl1pPr algn="r" defTabSz="911994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299CD3DF-89E7-4245-800C-61F6B6E836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468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9210" cy="46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11" tIns="46456" rIns="92911" bIns="46456" numCol="1" anchor="t" anchorCtr="0" compatLnSpc="1">
            <a:prstTxWarp prst="textNoShape">
              <a:avLst/>
            </a:prstTxWarp>
          </a:bodyPr>
          <a:lstStyle>
            <a:lvl1pPr defTabSz="929319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en-US"/>
              <a:t>2015-2016ENGG404 Lecture 00 - Day 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91" y="1"/>
            <a:ext cx="3039210" cy="46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11" tIns="46456" rIns="92911" bIns="46456" numCol="1" anchor="t" anchorCtr="0" compatLnSpc="1">
            <a:prstTxWarp prst="textNoShape">
              <a:avLst/>
            </a:prstTxWarp>
          </a:bodyPr>
          <a:lstStyle>
            <a:lvl1pPr algn="r" defTabSz="929319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BA666613-07D0-4AF0-91BE-BAEC6DF2665F}" type="datetimeFigureOut">
              <a:rPr lang="en-US" altLang="en-US"/>
              <a:pPr>
                <a:defRPr/>
              </a:pPr>
              <a:t>9/11/2019</a:t>
            </a:fld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2" y="4418435"/>
            <a:ext cx="5140117" cy="418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11" tIns="46456" rIns="92911" bIns="46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34"/>
            <a:ext cx="3039210" cy="46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11" tIns="46456" rIns="92911" bIns="46456" numCol="1" anchor="b" anchorCtr="0" compatLnSpc="1">
            <a:prstTxWarp prst="textNoShape">
              <a:avLst/>
            </a:prstTxWarp>
          </a:bodyPr>
          <a:lstStyle>
            <a:lvl1pPr defTabSz="929319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en-US"/>
              <a:t>2012 Fall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11" tIns="46456" rIns="92911" bIns="46456" numCol="1" anchor="b" anchorCtr="0" compatLnSpc="1">
            <a:prstTxWarp prst="textNoShape">
              <a:avLst/>
            </a:prstTxWarp>
          </a:bodyPr>
          <a:lstStyle>
            <a:lvl1pPr algn="r" defTabSz="929319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A39816AF-B88C-494B-BFC3-759C320F27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5631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2015-20116ENGG404 Lecture 00 - Day 1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3830BBC-71DA-4B69-B81D-22FC24B6D26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124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3039210" cy="46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ENGG404 Lecture 00 - Day 1</a:t>
            </a:r>
          </a:p>
        </p:txBody>
      </p:sp>
      <p:sp>
        <p:nvSpPr>
          <p:cNvPr id="512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0305" indent="-28509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0385" indent="-228393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95595" indent="-228393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2379" indent="-228393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06012" indent="-228393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9646" indent="-228393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3280" indent="-228393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6914" indent="-228393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2012 Fall</a:t>
            </a:r>
          </a:p>
        </p:txBody>
      </p:sp>
      <p:sp>
        <p:nvSpPr>
          <p:cNvPr id="5126" name="Rectangle 7"/>
          <p:cNvSpPr txBox="1">
            <a:spLocks noGrp="1" noChangeArrowheads="1"/>
          </p:cNvSpPr>
          <p:nvPr/>
        </p:nvSpPr>
        <p:spPr bwMode="auto">
          <a:xfrm>
            <a:off x="3971191" y="8830555"/>
            <a:ext cx="3039210" cy="46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5858E5B-50E4-4763-B375-7F2B372E422F}" type="slidenum">
              <a:rPr lang="en-US" altLang="en-US" sz="1200"/>
              <a:pPr algn="r"/>
              <a:t>1</a:t>
            </a:fld>
            <a:endParaRPr lang="en-US" altLang="en-US" sz="1200"/>
          </a:p>
        </p:txBody>
      </p:sp>
      <p:sp>
        <p:nvSpPr>
          <p:cNvPr id="5127" name="Rectangle 7"/>
          <p:cNvSpPr txBox="1">
            <a:spLocks noGrp="1" noChangeArrowheads="1"/>
          </p:cNvSpPr>
          <p:nvPr/>
        </p:nvSpPr>
        <p:spPr bwMode="auto">
          <a:xfrm>
            <a:off x="3971191" y="8830555"/>
            <a:ext cx="3039210" cy="46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21" tIns="46461" rIns="92921" bIns="46461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F9421FD-5495-40E1-8A8F-2A3F42681F05}" type="slidenum">
              <a:rPr lang="en-US" altLang="en-US" sz="1200">
                <a:cs typeface="Arial" panose="020B0604020202020204" pitchFamily="34" charset="0"/>
              </a:rPr>
              <a:pPr algn="r"/>
              <a:t>1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51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tIns="46457" bIns="46457"/>
          <a:lstStyle/>
          <a:p>
            <a:pPr>
              <a:lnSpc>
                <a:spcPct val="15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4269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DB5F094-AB99-450F-B8E7-A6B12555E9C7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536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1536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5366" name="Slide Number Placeholder 3"/>
          <p:cNvSpPr txBox="1">
            <a:spLocks noGrp="1"/>
          </p:cNvSpPr>
          <p:nvPr/>
        </p:nvSpPr>
        <p:spPr bwMode="auto">
          <a:xfrm>
            <a:off x="3971191" y="8830555"/>
            <a:ext cx="3039210" cy="46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CD97E297-E063-4AB1-B50C-4300AB019FE9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11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64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B94B26-7764-4B0F-8664-CF842170301B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970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2970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9702" name="Slide Number Placeholder 3"/>
          <p:cNvSpPr txBox="1">
            <a:spLocks noGrp="1"/>
          </p:cNvSpPr>
          <p:nvPr/>
        </p:nvSpPr>
        <p:spPr bwMode="auto">
          <a:xfrm>
            <a:off x="3971191" y="8830555"/>
            <a:ext cx="3039210" cy="46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19519EA8-8304-4AF3-BB94-12E045EACF71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12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40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F848D2A-9731-4F33-8C4D-41A605EBCE32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126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5325"/>
            <a:ext cx="4648200" cy="3486150"/>
          </a:xfrm>
          <a:ln/>
        </p:spPr>
      </p:sp>
      <p:sp>
        <p:nvSpPr>
          <p:cNvPr id="1126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r>
              <a:rPr lang="en-CA" altLang="en-US" dirty="0">
                <a:ea typeface="ＭＳ Ｐゴシック" panose="020B0600070205080204" pitchFamily="34" charset="-128"/>
              </a:rPr>
              <a:t>They work together…</a:t>
            </a:r>
          </a:p>
        </p:txBody>
      </p:sp>
      <p:sp>
        <p:nvSpPr>
          <p:cNvPr id="11270" name="Slide Number Placeholder 3"/>
          <p:cNvSpPr txBox="1">
            <a:spLocks noGrp="1"/>
          </p:cNvSpPr>
          <p:nvPr/>
        </p:nvSpPr>
        <p:spPr bwMode="auto"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20154340-BF20-4606-9331-6F49302ED2E9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13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27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76505B3-535F-4441-B302-FC8DD3D471F8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331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1331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r>
              <a:rPr lang="en-CA" altLang="en-US" dirty="0">
                <a:ea typeface="ＭＳ Ｐゴシック" panose="020B0600070205080204" pitchFamily="34" charset="-128"/>
              </a:rPr>
              <a:t>Compare the process with the system</a:t>
            </a:r>
          </a:p>
          <a:p>
            <a:r>
              <a:rPr lang="en-CA" altLang="en-US" dirty="0">
                <a:ea typeface="ＭＳ Ｐゴシック" panose="020B0600070205080204" pitchFamily="34" charset="-128"/>
              </a:rPr>
              <a:t>RM system describes how you go through/direct the risk management process</a:t>
            </a:r>
          </a:p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3318" name="Slide Number Placeholder 3"/>
          <p:cNvSpPr txBox="1">
            <a:spLocks noGrp="1"/>
          </p:cNvSpPr>
          <p:nvPr/>
        </p:nvSpPr>
        <p:spPr bwMode="auto">
          <a:xfrm>
            <a:off x="3971191" y="8830555"/>
            <a:ext cx="3039210" cy="46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D1C9C21E-D6CC-4231-AFCC-D5FD6A9041FA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14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5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F848D2A-9731-4F33-8C4D-41A605EBCE32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126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6913"/>
            <a:ext cx="4652962" cy="3490912"/>
          </a:xfrm>
          <a:ln/>
        </p:spPr>
      </p:sp>
      <p:sp>
        <p:nvSpPr>
          <p:cNvPr id="1126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1270" name="Slide Number Placeholder 3"/>
          <p:cNvSpPr txBox="1">
            <a:spLocks noGrp="1"/>
          </p:cNvSpPr>
          <p:nvPr/>
        </p:nvSpPr>
        <p:spPr bwMode="auto"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20154340-BF20-4606-9331-6F49302ED2E9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15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54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F848D2A-9731-4F33-8C4D-41A605EBCE32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126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5325"/>
            <a:ext cx="4648200" cy="3486150"/>
          </a:xfrm>
          <a:ln/>
        </p:spPr>
      </p:sp>
      <p:sp>
        <p:nvSpPr>
          <p:cNvPr id="1126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270" name="Slide Number Placeholder 3"/>
          <p:cNvSpPr txBox="1">
            <a:spLocks noGrp="1"/>
          </p:cNvSpPr>
          <p:nvPr/>
        </p:nvSpPr>
        <p:spPr bwMode="auto"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20154340-BF20-4606-9331-6F49302ED2E9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3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450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F848D2A-9731-4F33-8C4D-41A605EBCE32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26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5325"/>
            <a:ext cx="4648200" cy="3486150"/>
          </a:xfrm>
          <a:ln/>
        </p:spPr>
      </p:sp>
      <p:sp>
        <p:nvSpPr>
          <p:cNvPr id="1126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270" name="Slide Number Placeholder 3"/>
          <p:cNvSpPr txBox="1">
            <a:spLocks noGrp="1"/>
          </p:cNvSpPr>
          <p:nvPr/>
        </p:nvSpPr>
        <p:spPr bwMode="auto"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20154340-BF20-4606-9331-6F49302ED2E9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4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07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1A461A8-06CE-406A-A209-455E669CD0DE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922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5325"/>
            <a:ext cx="4648200" cy="3486150"/>
          </a:xfrm>
          <a:ln/>
        </p:spPr>
      </p:sp>
      <p:sp>
        <p:nvSpPr>
          <p:cNvPr id="922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222" name="Slide Number Placeholder 3"/>
          <p:cNvSpPr txBox="1">
            <a:spLocks noGrp="1"/>
          </p:cNvSpPr>
          <p:nvPr/>
        </p:nvSpPr>
        <p:spPr bwMode="auto"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7678BFBE-D27C-4E89-BFA9-E6BB4811F6CD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5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4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F848D2A-9731-4F33-8C4D-41A605EBCE32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126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5325"/>
            <a:ext cx="4648200" cy="3486150"/>
          </a:xfrm>
          <a:ln/>
        </p:spPr>
      </p:sp>
      <p:sp>
        <p:nvSpPr>
          <p:cNvPr id="1126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270" name="Slide Number Placeholder 3"/>
          <p:cNvSpPr txBox="1">
            <a:spLocks noGrp="1"/>
          </p:cNvSpPr>
          <p:nvPr/>
        </p:nvSpPr>
        <p:spPr bwMode="auto"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20154340-BF20-4606-9331-6F49302ED2E9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6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1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F848D2A-9731-4F33-8C4D-41A605EBCE32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126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5325"/>
            <a:ext cx="4648200" cy="3486150"/>
          </a:xfrm>
          <a:ln/>
        </p:spPr>
      </p:sp>
      <p:sp>
        <p:nvSpPr>
          <p:cNvPr id="1126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270" name="Slide Number Placeholder 3"/>
          <p:cNvSpPr txBox="1">
            <a:spLocks noGrp="1"/>
          </p:cNvSpPr>
          <p:nvPr/>
        </p:nvSpPr>
        <p:spPr bwMode="auto"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20154340-BF20-4606-9331-6F49302ED2E9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7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4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F848D2A-9731-4F33-8C4D-41A605EBCE32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126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5325"/>
            <a:ext cx="4648200" cy="3486150"/>
          </a:xfrm>
          <a:ln/>
        </p:spPr>
      </p:sp>
      <p:sp>
        <p:nvSpPr>
          <p:cNvPr id="1126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270" name="Slide Number Placeholder 3"/>
          <p:cNvSpPr txBox="1">
            <a:spLocks noGrp="1"/>
          </p:cNvSpPr>
          <p:nvPr/>
        </p:nvSpPr>
        <p:spPr bwMode="auto"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20154340-BF20-4606-9331-6F49302ED2E9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8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715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770A87E-2A94-4BD6-8135-06515D1AB351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126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1126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270" name="Slide Number Placeholder 3"/>
          <p:cNvSpPr txBox="1">
            <a:spLocks noGrp="1"/>
          </p:cNvSpPr>
          <p:nvPr/>
        </p:nvSpPr>
        <p:spPr bwMode="auto">
          <a:xfrm>
            <a:off x="3971191" y="8830555"/>
            <a:ext cx="3039210" cy="46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0C1A0D1D-1B7E-4A1A-9933-518B58AFB429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9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50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7155" indent="-283521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085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718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352" indent="-226817" defTabSz="92931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F848D2A-9731-4F33-8C4D-41A605EBCE32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126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6913"/>
            <a:ext cx="4652962" cy="3490912"/>
          </a:xfrm>
          <a:ln/>
        </p:spPr>
      </p:sp>
      <p:sp>
        <p:nvSpPr>
          <p:cNvPr id="1126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270" name="Slide Number Placeholder 3"/>
          <p:cNvSpPr txBox="1">
            <a:spLocks noGrp="1"/>
          </p:cNvSpPr>
          <p:nvPr/>
        </p:nvSpPr>
        <p:spPr bwMode="auto"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8" tIns="46639" rIns="93278" bIns="4663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20154340-BF20-4606-9331-6F49302ED2E9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10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7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8774A-E74F-4498-96CD-A45850CC6ADF}" type="datetimeFigureOut">
              <a:rPr lang="en-US" altLang="en-US"/>
              <a:pPr>
                <a:defRPr/>
              </a:pPr>
              <a:t>9/11/2019</a:t>
            </a:fld>
            <a:endParaRPr lang="en-US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2B881-E99B-427B-8244-1A932A9968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892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2A766-88D8-4BCC-BD7C-B0E7FC70AEB0}" type="datetimeFigureOut">
              <a:rPr lang="en-US" altLang="en-US"/>
              <a:pPr>
                <a:defRPr/>
              </a:pPr>
              <a:t>9/11/2019</a:t>
            </a:fld>
            <a:endParaRPr lang="en-US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01C40-5CBC-4FB8-8462-9610F9B16C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03947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FECC2-6B45-4311-9856-31E07ED2C458}" type="datetimeFigureOut">
              <a:rPr lang="en-US" altLang="en-US"/>
              <a:pPr>
                <a:defRPr/>
              </a:pPr>
              <a:t>9/11/2019</a:t>
            </a:fld>
            <a:endParaRPr lang="en-US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E9597-3C41-4ACC-998B-EEC2D1313B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4494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49761-C50B-4EFB-96F5-22A10FDEC07E}" type="datetimeFigureOut">
              <a:rPr lang="en-US" altLang="en-US"/>
              <a:pPr>
                <a:defRPr/>
              </a:pPr>
              <a:t>9/11/2019</a:t>
            </a:fld>
            <a:endParaRPr lang="en-US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45350-B000-436F-880E-EA08740872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6921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47E2C-7688-4973-AFED-A3D3B986CFD3}" type="datetimeFigureOut">
              <a:rPr lang="en-US" altLang="en-US"/>
              <a:pPr>
                <a:defRPr/>
              </a:pPr>
              <a:t>9/11/2019</a:t>
            </a:fld>
            <a:endParaRPr lang="en-US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0EF68-B472-4224-84FB-AC14D8A241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7221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558E4-2E81-411A-92A6-258D21AC54D1}" type="datetimeFigureOut">
              <a:rPr lang="en-US" altLang="en-US"/>
              <a:pPr>
                <a:defRPr/>
              </a:pPr>
              <a:t>9/11/2019</a:t>
            </a:fld>
            <a:endParaRPr lang="en-US" alt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A0F4D-2276-496F-A977-9B521F452D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4172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F0DF0-FC39-4D78-8ACD-A4BF44F31271}" type="datetimeFigureOut">
              <a:rPr lang="en-US" altLang="en-US"/>
              <a:pPr>
                <a:defRPr/>
              </a:pPr>
              <a:t>9/11/2019</a:t>
            </a:fld>
            <a:endParaRPr lang="en-US" alt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85290-9938-4153-9F4C-D171D70E2E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6316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A43E4-CE4D-4182-9D86-FEDFED306A10}" type="datetimeFigureOut">
              <a:rPr lang="en-US" altLang="en-US"/>
              <a:pPr>
                <a:defRPr/>
              </a:pPr>
              <a:t>9/11/2019</a:t>
            </a:fld>
            <a:endParaRPr lang="en-US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94840-01A9-4B78-8C74-DCD7FEEA99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76946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9E2A4-58D7-455D-8BDB-82BDF2440561}" type="datetimeFigureOut">
              <a:rPr lang="en-US" altLang="en-US"/>
              <a:pPr>
                <a:defRPr/>
              </a:pPr>
              <a:t>9/11/2019</a:t>
            </a:fld>
            <a:endParaRPr lang="en-US" alt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80EA5-9B5A-4F8A-BEB2-4B1EB2728A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69919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139CF-B837-4B82-B855-54475E8DC95E}" type="datetimeFigureOut">
              <a:rPr lang="en-US" altLang="en-US"/>
              <a:pPr>
                <a:defRPr/>
              </a:pPr>
              <a:t>9/11/2019</a:t>
            </a:fld>
            <a:endParaRPr lang="en-US" alt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60615-48F0-4785-A0DB-3B37398BBE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122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B66C6-0508-4514-9456-590AC076198C}" type="datetimeFigureOut">
              <a:rPr lang="en-US" altLang="en-US"/>
              <a:pPr>
                <a:defRPr/>
              </a:pPr>
              <a:t>9/11/2019</a:t>
            </a:fld>
            <a:endParaRPr lang="en-US" alt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FFFE7-A37E-490F-8E93-E4D0B4E991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05302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891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ＭＳ Ｐゴシック" charset="-128"/>
              </a:defRPr>
            </a:lvl1pPr>
          </a:lstStyle>
          <a:p>
            <a:pPr>
              <a:defRPr/>
            </a:pPr>
            <a:fld id="{EBE5B77D-4434-4292-A15F-32316B34EFE4}" type="datetimeFigureOut">
              <a:rPr lang="en-US" altLang="en-US"/>
              <a:pPr>
                <a:defRPr/>
              </a:pPr>
              <a:t>9/11/2019</a:t>
            </a:fld>
            <a:endParaRPr lang="en-US" altLang="en-US"/>
          </a:p>
        </p:txBody>
      </p:sp>
      <p:sp>
        <p:nvSpPr>
          <p:cNvPr id="3891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891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Ｐゴシック" charset="-128"/>
              </a:defRPr>
            </a:lvl1pPr>
          </a:lstStyle>
          <a:p>
            <a:pPr>
              <a:defRPr/>
            </a:pPr>
            <a:fld id="{8BDDB319-11D7-454B-A818-674CC4FCAA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fade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2133600"/>
            <a:ext cx="7670588" cy="3685678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ENGG404 Lecture</a:t>
            </a:r>
          </a:p>
          <a:p>
            <a:pPr eaLnBrk="1" hangingPunct="1">
              <a:lnSpc>
                <a:spcPct val="8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Chapter 3.1 The </a:t>
            </a:r>
            <a:r>
              <a:rPr lang="en-CA" altLang="en-US" sz="2400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Risk Management Program</a:t>
            </a:r>
          </a:p>
          <a:p>
            <a:pPr eaLnBrk="1" hangingPunct="1">
              <a:lnSpc>
                <a:spcPct val="8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Chapter 3.2 The </a:t>
            </a:r>
            <a:r>
              <a:rPr lang="en-CA" altLang="en-US" sz="2400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Risk Management Work Process</a:t>
            </a:r>
          </a:p>
          <a:p>
            <a:pPr eaLnBrk="1" hangingPunct="1">
              <a:lnSpc>
                <a:spcPct val="8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Chapter 3.3 The </a:t>
            </a:r>
            <a:r>
              <a:rPr lang="en-CA" altLang="en-US" sz="2400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Risk Management System </a:t>
            </a:r>
            <a:r>
              <a:rPr lang="en-CA" altLang="en-US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/>
            </a:r>
            <a:br>
              <a:rPr lang="en-CA" altLang="en-US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CA" altLang="en-US" sz="2400" b="1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and </a:t>
            </a:r>
            <a:r>
              <a:rPr lang="en-CA" altLang="en-US" sz="2400" b="1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Elements (Part </a:t>
            </a:r>
            <a:r>
              <a:rPr lang="en-CA" altLang="en-US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1)</a:t>
            </a:r>
            <a:endParaRPr lang="en-CA" altLang="en-US" sz="24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0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59D9FDA-F078-4F4E-8C99-B88BD83FBC9E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90600" y="952500"/>
            <a:ext cx="7162800" cy="117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i="1" dirty="0" smtClean="0">
                <a:solidFill>
                  <a:srgbClr val="000099"/>
                </a:solidFill>
              </a:rPr>
              <a:t>On Becoming </a:t>
            </a:r>
            <a:r>
              <a:rPr lang="en-US" altLang="en-US" sz="3600" b="1" i="1" dirty="0">
                <a:solidFill>
                  <a:srgbClr val="000099"/>
                </a:solidFill>
              </a:rPr>
              <a:t>a Leader in</a:t>
            </a:r>
            <a:br>
              <a:rPr lang="en-US" altLang="en-US" sz="3600" b="1" i="1" dirty="0">
                <a:solidFill>
                  <a:srgbClr val="000099"/>
                </a:solidFill>
              </a:rPr>
            </a:br>
            <a:r>
              <a:rPr lang="en-US" altLang="en-US" sz="3600" b="1" i="1" dirty="0">
                <a:solidFill>
                  <a:srgbClr val="000099"/>
                </a:solidFill>
              </a:rPr>
              <a:t>Safety and Risk Management</a:t>
            </a:r>
          </a:p>
        </p:txBody>
      </p:sp>
      <p:pic>
        <p:nvPicPr>
          <p:cNvPr id="9" name="Picture 6" descr="SAT10E2"/>
          <p:cNvPicPr>
            <a:picLocks noChangeAspect="1" noChangeArrowheads="1"/>
          </p:cNvPicPr>
          <p:nvPr/>
        </p:nvPicPr>
        <p:blipFill>
          <a:blip r:embed="rId3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0600"/>
            <a:ext cx="1447800" cy="14917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80BA06-0EAC-744D-A376-407BDF611DA3}"/>
              </a:ext>
            </a:extLst>
          </p:cNvPr>
          <p:cNvSpPr txBox="1"/>
          <p:nvPr/>
        </p:nvSpPr>
        <p:spPr>
          <a:xfrm>
            <a:off x="152400" y="176013"/>
            <a:ext cx="1176817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Fundamentals of 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3F0EB-FB4A-E74F-AF61-97BBBD5D6B54}"/>
              </a:ext>
            </a:extLst>
          </p:cNvPr>
          <p:cNvSpPr txBox="1"/>
          <p:nvPr/>
        </p:nvSpPr>
        <p:spPr>
          <a:xfrm>
            <a:off x="1481035" y="169906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7CC03-96B6-BD48-A56A-7486ED5F42DD}"/>
              </a:ext>
            </a:extLst>
          </p:cNvPr>
          <p:cNvSpPr txBox="1"/>
          <p:nvPr/>
        </p:nvSpPr>
        <p:spPr>
          <a:xfrm>
            <a:off x="7874130" y="169906"/>
            <a:ext cx="1155550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and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Perspectives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F14A7-AC07-064A-8664-71822DE60C3F}"/>
              </a:ext>
            </a:extLst>
          </p:cNvPr>
          <p:cNvSpPr txBox="1"/>
          <p:nvPr/>
        </p:nvSpPr>
        <p:spPr>
          <a:xfrm>
            <a:off x="7051217" y="169906"/>
            <a:ext cx="671096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People &amp; Org.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CC9B8-9392-D441-8A6A-FB3DE2F6608C}"/>
              </a:ext>
            </a:extLst>
          </p:cNvPr>
          <p:cNvSpPr txBox="1"/>
          <p:nvPr/>
        </p:nvSpPr>
        <p:spPr>
          <a:xfrm>
            <a:off x="3834668" y="169906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Incident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Investigation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49535-156B-984E-864C-4B33B5E1F007}"/>
              </a:ext>
            </a:extLst>
          </p:cNvPr>
          <p:cNvSpPr txBox="1"/>
          <p:nvPr/>
        </p:nvSpPr>
        <p:spPr>
          <a:xfrm>
            <a:off x="5011484" y="169906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Tools </a:t>
            </a:r>
            <a:r>
              <a:rPr lang="en-US" sz="1200" kern="0" dirty="0" smtClean="0">
                <a:solidFill>
                  <a:prstClr val="black"/>
                </a:solidFill>
                <a:latin typeface="Calibri" panose="020F0502020204030204"/>
                <a:ea typeface="+mn-ea"/>
              </a:rPr>
              <a:t>&amp;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Challenges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CE05AB-BEB5-3D4C-881F-EA7B1B33EE17}"/>
              </a:ext>
            </a:extLst>
          </p:cNvPr>
          <p:cNvSpPr txBox="1"/>
          <p:nvPr/>
        </p:nvSpPr>
        <p:spPr>
          <a:xfrm>
            <a:off x="2657851" y="170430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Leadership in RM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F02F7A-1E19-E046-9F74-A7A0977E07C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1329217" y="400739"/>
            <a:ext cx="151818" cy="6107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1E2447-2B5F-9F42-9757-7AE0084C547C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2506034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495146-E623-9542-BA4C-D514AF0BDE65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3682851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5A2979-0BF7-1F4E-AFA2-0814FB3085D3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859667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77E9E2-CAD5-794E-8BD8-5A2FAC074082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036483" y="400739"/>
            <a:ext cx="151818" cy="1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7E2890-CE5A-164B-9554-A6DF9BCE51B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99400" y="400739"/>
            <a:ext cx="151817" cy="2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FA9BF6-5C45-3948-A2E1-8081226956D9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7722313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946A4CA-44A0-004C-A0F5-E6FE7E5CA79D}"/>
              </a:ext>
            </a:extLst>
          </p:cNvPr>
          <p:cNvSpPr txBox="1"/>
          <p:nvPr/>
        </p:nvSpPr>
        <p:spPr>
          <a:xfrm>
            <a:off x="6188301" y="169905"/>
            <a:ext cx="692362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in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Industry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62927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F659AF3-4997-4245-91D0-2FAA6995A0D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1005840"/>
            <a:ext cx="8229600" cy="4572000"/>
          </a:xfrm>
          <a:prstGeom prst="rect">
            <a:avLst/>
          </a:prstGeom>
          <a:solidFill>
            <a:srgbClr val="FFFFFF"/>
          </a:solidFill>
          <a:ln w="76200" algn="ctr">
            <a:solidFill>
              <a:srgbClr val="3366CC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Risk Management System (APEGA Model):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Management Leadership, Commitment and Accountability.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Risk Assessment and Management of Risks.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Community Awareness and Emergency Preparedness.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Management of Change.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Incident Reporting, Investigation, Analysis and Actions.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Program Evaluation and Continuous Improvement.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Design, Construction and Start-up.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Operations and Maintenance.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Employee Competency and Training.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Contractor Competency and Integration.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Operations and Facilities Information and Documentation.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669280"/>
            <a:ext cx="8229600" cy="54864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CA" i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able to </a:t>
            </a:r>
            <a:r>
              <a:rPr lang="en-CA" i="1" u="sng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and apply</a:t>
            </a:r>
            <a:r>
              <a:rPr lang="en-CA" i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each of these elements!</a:t>
            </a:r>
            <a:endParaRPr lang="en-CA" i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57200" y="6400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Chapter 3.3: The Risk Management System and Elements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227013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The </a:t>
            </a:r>
            <a:r>
              <a:rPr lang="en-US" altLang="en-US" sz="2400" b="1" i="1" dirty="0">
                <a:solidFill>
                  <a:srgbClr val="000000"/>
                </a:solidFill>
              </a:rPr>
              <a:t>Risk Management </a:t>
            </a:r>
            <a:r>
              <a:rPr lang="en-US" altLang="en-US" sz="2400" b="1" i="1" dirty="0" smtClean="0">
                <a:solidFill>
                  <a:srgbClr val="000000"/>
                </a:solidFill>
              </a:rPr>
              <a:t>System – The APEGA Model: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4075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4534849-4938-40FC-A61B-DBD47551CE76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455613" y="822960"/>
            <a:ext cx="8229600" cy="548481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For Each Risk Management 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System Element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All potential PEAP loss exposures are identified 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What is the likelihood and consequence?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risks in each exposure are evaluated 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Risk management work process to determine residual risks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Control measures are developed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Actions are implemented to reduce risks to an acceptable level and control residual risks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Progress monitored, controlled &amp; responded to on an ongoing basis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Correct deviations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Leadership drives the process and is seen to do so by all employees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Management is responsible!!!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6400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Chapter 3.3: The Risk Management System and Elements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27013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Purpose of the Risk </a:t>
            </a:r>
            <a:r>
              <a:rPr lang="en-US" altLang="en-US" sz="2400" b="1" i="1" dirty="0">
                <a:solidFill>
                  <a:srgbClr val="000000"/>
                </a:solidFill>
              </a:rPr>
              <a:t>Management </a:t>
            </a:r>
            <a:r>
              <a:rPr lang="en-US" altLang="en-US" sz="2400" b="1" i="1" dirty="0" smtClean="0">
                <a:solidFill>
                  <a:srgbClr val="000000"/>
                </a:solidFill>
              </a:rPr>
              <a:t>System Elements: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1911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2A2982B-5FFA-4D57-A606-9DFECF872A3A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55613" y="822960"/>
            <a:ext cx="8229600" cy="5486400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most important element … </a:t>
            </a: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1) Management Leadership, 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Commitment,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and Accountability.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If weaknesses here, the system will fail or mediocre results at best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Management actions must be consistent between their words and actions - walk the talk</a:t>
            </a:r>
          </a:p>
          <a:p>
            <a:pPr lvl="1" eaLnBrk="1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Management sets the culture and tone of the organization</a:t>
            </a:r>
          </a:p>
          <a:p>
            <a:pPr lvl="1" eaLnBrk="1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Long term and pro-active commitment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EXAMPLE: Management focusing on profit, rather than on getting the job done safely</a:t>
            </a:r>
          </a:p>
          <a:p>
            <a:pPr marL="0" indent="0" eaLnBrk="1" hangingPunct="1">
              <a:buClr>
                <a:srgbClr val="000000"/>
              </a:buClr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6400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Chapter 3.3: The Risk Management System and Elements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27013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Risk </a:t>
            </a:r>
            <a:r>
              <a:rPr lang="en-US" altLang="en-US" sz="2400" b="1" i="1" dirty="0">
                <a:solidFill>
                  <a:srgbClr val="000000"/>
                </a:solidFill>
              </a:rPr>
              <a:t>Management </a:t>
            </a:r>
            <a:r>
              <a:rPr lang="en-US" altLang="en-US" sz="2400" b="1" i="1" dirty="0" smtClean="0">
                <a:solidFill>
                  <a:srgbClr val="000000"/>
                </a:solidFill>
              </a:rPr>
              <a:t>System Elements: An Exercise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633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457200" y="822960"/>
            <a:ext cx="8229600" cy="557784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0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352800"/>
            <a:ext cx="2291737" cy="2805382"/>
          </a:xfrm>
          <a:prstGeom prst="rect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</p:pic>
      <p:sp>
        <p:nvSpPr>
          <p:cNvPr id="1024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F659AF3-4997-4245-91D0-2FAA6995A0D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67579" y="3414982"/>
            <a:ext cx="2709021" cy="2798122"/>
          </a:xfrm>
          <a:prstGeom prst="rect">
            <a:avLst/>
          </a:prstGeom>
          <a:solidFill>
            <a:srgbClr val="FFFFFF"/>
          </a:solidFill>
          <a:ln w="76200" algn="ctr">
            <a:solidFill>
              <a:srgbClr val="FFFF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sz="800" b="1" dirty="0">
                <a:solidFill>
                  <a:srgbClr val="000000"/>
                </a:solidFill>
                <a:latin typeface="Arial" panose="020B0604020202020204" pitchFamily="34" charset="0"/>
              </a:rPr>
              <a:t>Risk Management System (APEGA Model):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Management Leadership, Commitment and Accountability.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Risk Assessment and Management of Risks.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Community Awareness and Emergency Preparedness.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Management of Change.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Incident Reporting, Investigation, Analysis and Actions.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Program Evaluation and Continuous Improvement.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Design, Construction and Start-up.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Operations and Maintenance.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Employee Competency and Training.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Contractor Competency and Integration.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Operations and Facilities Information and Documentation.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308" y="1143000"/>
            <a:ext cx="4623692" cy="46482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 bwMode="auto">
          <a:xfrm>
            <a:off x="2319020" y="3281680"/>
            <a:ext cx="2057400" cy="618331"/>
          </a:xfrm>
          <a:prstGeom prst="roundRect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4724400" y="3276600"/>
            <a:ext cx="1905000" cy="618331"/>
          </a:xfrm>
          <a:prstGeom prst="roundRect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Down Arrow 3"/>
          <p:cNvSpPr/>
          <p:nvPr/>
        </p:nvSpPr>
        <p:spPr bwMode="auto">
          <a:xfrm>
            <a:off x="1356826" y="2258053"/>
            <a:ext cx="457200" cy="1097678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7315200" y="2151854"/>
            <a:ext cx="457200" cy="1124745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1716" y="1223853"/>
            <a:ext cx="1929084" cy="1015663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Control &amp; Manage Residual Risk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0" y="1416903"/>
            <a:ext cx="2209800" cy="707886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Identify, Assess &amp; Reduce Risk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27013" y="227013"/>
            <a:ext cx="8688387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Chapter 3.1-3.2-3.3: RM Program, Work Process, System, Elements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6979" y="4495800"/>
            <a:ext cx="2714758" cy="50783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Controls, and Administrative Controls and Work Practices will be explored in a subsequent lecture</a:t>
            </a:r>
            <a:r>
              <a:rPr lang="en-CA" sz="900" i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CA" sz="900" i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57199" y="64008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3.1-3.2-3.3: RM Program, Work Process, System, Elements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6463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EAC64E0-6444-4119-A8F5-2AB30AF4596A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57200" y="822960"/>
            <a:ext cx="8229600" cy="5303520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Differences between RM </a:t>
            </a:r>
            <a:r>
              <a:rPr lang="en-US" altLang="en-US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WP &amp; RMS:</a:t>
            </a:r>
            <a:endParaRPr lang="en-US" altLang="en-US" sz="20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2000" u="sng" dirty="0">
                <a:solidFill>
                  <a:schemeClr val="bg2"/>
                </a:solidFill>
                <a:latin typeface="Arial" panose="020B0604020202020204" pitchFamily="34" charset="0"/>
              </a:rPr>
              <a:t>RM </a:t>
            </a:r>
            <a:r>
              <a:rPr lang="en-US" altLang="en-US" sz="2000" u="sng" dirty="0" smtClean="0">
                <a:solidFill>
                  <a:schemeClr val="bg2"/>
                </a:solidFill>
                <a:latin typeface="Arial" panose="020B0604020202020204" pitchFamily="34" charset="0"/>
              </a:rPr>
              <a:t>Work Process </a:t>
            </a:r>
            <a:r>
              <a:rPr lang="en-US" altLang="en-US" sz="2000" u="sng" dirty="0">
                <a:solidFill>
                  <a:schemeClr val="bg2"/>
                </a:solidFill>
                <a:latin typeface="Arial" panose="020B0604020202020204" pitchFamily="34" charset="0"/>
              </a:rPr>
              <a:t>directs managers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  <a:t>to 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identify risks, determine acceptability, </a:t>
            </a: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  <a:t>define 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and implement </a:t>
            </a: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  <a:t>control measures </a:t>
            </a:r>
            <a:b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  <a:t>to reduce the risk to an acceptable level.</a:t>
            </a: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But the </a:t>
            </a:r>
            <a:r>
              <a:rPr lang="en-US" altLang="en-US" sz="2000" u="sng" dirty="0">
                <a:solidFill>
                  <a:schemeClr val="bg2"/>
                </a:solidFill>
                <a:latin typeface="Arial" panose="020B0604020202020204" pitchFamily="34" charset="0"/>
              </a:rPr>
              <a:t>RM W</a:t>
            </a:r>
            <a:r>
              <a:rPr lang="en-US" altLang="en-US" sz="2000" u="sng" dirty="0" smtClean="0">
                <a:solidFill>
                  <a:schemeClr val="bg2"/>
                </a:solidFill>
                <a:latin typeface="Arial" panose="020B0604020202020204" pitchFamily="34" charset="0"/>
              </a:rPr>
              <a:t>ork Process </a:t>
            </a:r>
            <a:r>
              <a:rPr lang="en-US" altLang="en-US" sz="2000" u="sng" dirty="0">
                <a:solidFill>
                  <a:schemeClr val="bg2"/>
                </a:solidFill>
                <a:latin typeface="Arial" panose="020B0604020202020204" pitchFamily="34" charset="0"/>
              </a:rPr>
              <a:t>does not </a:t>
            </a:r>
            <a:r>
              <a:rPr lang="en-US" altLang="en-US" sz="2000" u="sng" dirty="0" smtClean="0">
                <a:solidFill>
                  <a:schemeClr val="bg2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u="sng" dirty="0" smtClean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US" altLang="en-US" sz="2000" u="sng" dirty="0" smtClean="0">
                <a:solidFill>
                  <a:schemeClr val="bg2"/>
                </a:solidFill>
                <a:latin typeface="Arial" panose="020B0604020202020204" pitchFamily="34" charset="0"/>
              </a:rPr>
              <a:t>explain how</a:t>
            </a: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to effectively manage </a:t>
            </a: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  <a:t>and 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control residual </a:t>
            </a: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  <a:t>risks.</a:t>
            </a: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2000" u="sng" dirty="0">
                <a:solidFill>
                  <a:schemeClr val="bg2"/>
                </a:solidFill>
                <a:latin typeface="Arial" panose="020B0604020202020204" pitchFamily="34" charset="0"/>
              </a:rPr>
              <a:t>RM </a:t>
            </a:r>
            <a:r>
              <a:rPr lang="en-US" altLang="en-US" sz="2000" u="sng" dirty="0" smtClean="0">
                <a:solidFill>
                  <a:schemeClr val="bg2"/>
                </a:solidFill>
                <a:latin typeface="Arial" panose="020B0604020202020204" pitchFamily="34" charset="0"/>
              </a:rPr>
              <a:t>System using its Elements</a:t>
            </a: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  <a:t> explains </a:t>
            </a:r>
            <a:b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  <a:t>how to 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manage and control the residual risks </a:t>
            </a: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  <a:t>of 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different activities within the </a:t>
            </a: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  <a:t>organization.</a:t>
            </a: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457200" y="227012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The </a:t>
            </a:r>
            <a:r>
              <a:rPr lang="en-US" altLang="en-US" sz="2400" b="1" i="1" dirty="0" smtClean="0">
                <a:solidFill>
                  <a:srgbClr val="000000"/>
                </a:solidFill>
              </a:rPr>
              <a:t>RM System vs. RM </a:t>
            </a:r>
            <a:r>
              <a:rPr lang="en-US" altLang="en-US" sz="2400" b="1" i="1" dirty="0">
                <a:solidFill>
                  <a:srgbClr val="000000"/>
                </a:solidFill>
              </a:rPr>
              <a:t>Work Process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307" y="822961"/>
            <a:ext cx="2895493" cy="2910840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199" y="6400800"/>
            <a:ext cx="62179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3.1-3.2-3.3: RM Program, Work Process, System, Elements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32459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613" y="822960"/>
            <a:ext cx="8229600" cy="5486400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RM Work Process and the RM System Elements are integrated, with purpose to </a:t>
            </a:r>
            <a:r>
              <a:rPr lang="en-CA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assess </a:t>
            </a:r>
            <a:r>
              <a:rPr lang="en-CA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and reduce risk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and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to </a:t>
            </a:r>
            <a:r>
              <a:rPr lang="en-CA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manage and control residual risks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for different activities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RM Element #1 is the most important</a:t>
            </a: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CA" altLang="en-US" sz="2000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F659AF3-4997-4245-91D0-2FAA6995A0D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Summary: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199" y="6400800"/>
            <a:ext cx="62179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3.1-3.2-3.3: RM Program, Work Process, System, Elements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9" y="2743200"/>
            <a:ext cx="4810108" cy="3263753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188478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2960"/>
            <a:ext cx="8229600" cy="3657600"/>
          </a:xfrm>
          <a:solidFill>
            <a:schemeClr val="accent1">
              <a:alpha val="5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Explain how a risk management program is structured.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Apply each of the steps in a risk management work process.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Explain the risk management system elements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Differentiate between risk management system elements</a:t>
            </a:r>
            <a:r>
              <a:rPr lang="en-CA" sz="2000" kern="12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6400800"/>
            <a:ext cx="411797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Chapters 3.1, 3.2, and 3.3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2701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42847508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F659AF3-4997-4245-91D0-2FAA6995A0D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457200" y="822960"/>
            <a:ext cx="8229600" cy="5486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Overarching program to:</a:t>
            </a:r>
          </a:p>
          <a:p>
            <a:pPr marL="342900" lvl="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 and reduce risk </a:t>
            </a:r>
          </a:p>
          <a:p>
            <a:pPr marL="342900" lvl="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residual risk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up of 4 areas:</a:t>
            </a:r>
          </a:p>
          <a:p>
            <a:pPr marL="342900" lvl="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 Work Process</a:t>
            </a:r>
          </a:p>
          <a:p>
            <a:pPr marL="342900" lvl="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 System and Elements</a:t>
            </a:r>
          </a:p>
          <a:p>
            <a:pPr marL="342900" lvl="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Administrative Controls </a:t>
            </a:r>
            <a:r>
              <a:rPr lang="en-CA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Practices</a:t>
            </a:r>
          </a:p>
          <a:p>
            <a:pPr marL="342900" lvl="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Controls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308" y="1260021"/>
            <a:ext cx="4623692" cy="4648200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6400800"/>
            <a:ext cx="411797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Chapter 3.1 The Risk Management Program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2701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The </a:t>
            </a:r>
            <a:r>
              <a:rPr lang="en-US" altLang="en-US" sz="2400" b="1" i="1" dirty="0" smtClean="0">
                <a:solidFill>
                  <a:srgbClr val="000000"/>
                </a:solidFill>
              </a:rPr>
              <a:t>Risk Management Program - the “Umbrella”: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25328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F659AF3-4997-4245-91D0-2FAA6995A0D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457200" y="822324"/>
            <a:ext cx="8229600" cy="5486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Let’s examine Chapter 3.2: The Risk Management Work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Process: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854" y="1240631"/>
            <a:ext cx="4623692" cy="46482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 bwMode="auto">
          <a:xfrm>
            <a:off x="4571206" y="3429000"/>
            <a:ext cx="2057400" cy="618331"/>
          </a:xfrm>
          <a:prstGeom prst="roundRect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6400800"/>
            <a:ext cx="51206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Chapter 3.2: The Risk Management Work Process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2701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The </a:t>
            </a:r>
            <a:r>
              <a:rPr lang="en-US" altLang="en-US" sz="2400" b="1" i="1" dirty="0" smtClean="0">
                <a:solidFill>
                  <a:srgbClr val="000000"/>
                </a:solidFill>
              </a:rPr>
              <a:t>Risk Management Work Process: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0664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266CA49-CA27-49B7-A463-44681A2B4595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65125" y="822325"/>
            <a:ext cx="8169275" cy="54848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What is a Risk Management Work Process?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One part of an overall risk management program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First analyzes risk to PEAP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What are the chances of it happening? Likelihood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How bad could it be? Consequence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Then systematically assesses that risk against what is acceptable in order to: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Reduce risk to PEAP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Utilizing tools such as: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  <a:t>Risk Matrices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  <a:t>Risk Criteria Tables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chemeClr val="bg2"/>
                </a:solidFill>
                <a:latin typeface="Arial" panose="020B0604020202020204" pitchFamily="34" charset="0"/>
              </a:rPr>
              <a:t>Management Directions</a:t>
            </a:r>
          </a:p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None/>
            </a:pP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6400800"/>
            <a:ext cx="51206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Chapter 3.2: The Risk Management Work Process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2701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The </a:t>
            </a:r>
            <a:r>
              <a:rPr lang="en-US" altLang="en-US" sz="2400" b="1" i="1" dirty="0" smtClean="0">
                <a:solidFill>
                  <a:srgbClr val="000000"/>
                </a:solidFill>
              </a:rPr>
              <a:t>Risk Management Work Process: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150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F659AF3-4997-4245-91D0-2FAA6995A0D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22960"/>
            <a:ext cx="4648200" cy="5689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12080" y="822960"/>
            <a:ext cx="3657600" cy="48463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CA" sz="18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Nine (9) </a:t>
            </a:r>
            <a:r>
              <a:rPr lang="en-C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 </a:t>
            </a:r>
            <a:r>
              <a:rPr lang="en-CA" sz="18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integrated steps!</a:t>
            </a:r>
            <a:endParaRPr lang="en-CA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or existing projects</a:t>
            </a:r>
          </a:p>
          <a:p>
            <a:endParaRPr lang="en-CA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</a:t>
            </a:r>
            <a:r>
              <a:rPr lang="en-CA" sz="18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Likelihood </a:t>
            </a:r>
            <a:br>
              <a:rPr lang="en-CA" sz="18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8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Consequence</a:t>
            </a:r>
            <a:endParaRPr lang="en-CA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The risk matrix!</a:t>
            </a:r>
          </a:p>
          <a:p>
            <a:endParaRPr lang="en-CA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Ongoing process </a:t>
            </a:r>
          </a:p>
          <a:p>
            <a:endParaRPr lang="en-CA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 </a:t>
            </a:r>
            <a:r>
              <a:rPr lang="en-CA" sz="18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18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8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C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</a:p>
          <a:p>
            <a:endParaRPr lang="en-CA" sz="18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8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7, 8, 9: </a:t>
            </a:r>
            <a:br>
              <a:rPr lang="en-CA" sz="18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8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the Risks!</a:t>
            </a:r>
            <a:endParaRPr lang="en-CA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2080" y="5669280"/>
            <a:ext cx="3657600" cy="822960"/>
          </a:xfrm>
          <a:prstGeom prst="rect">
            <a:avLst/>
          </a:prstGeom>
          <a:solidFill>
            <a:srgbClr val="0000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CA" i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able to </a:t>
            </a:r>
            <a:r>
              <a:rPr lang="en-CA" i="1" u="sng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and apply</a:t>
            </a:r>
            <a:r>
              <a:rPr lang="en-CA" i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work process!</a:t>
            </a:r>
            <a:endParaRPr lang="en-CA" i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6400800"/>
            <a:ext cx="51206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Chapter 3.2: The Risk Management Work Process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27013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Flowchart of The Risk Management Work Process: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457200" y="731520"/>
            <a:ext cx="8229600" cy="54848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r>
              <a:rPr lang="en-US" alt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The function </a:t>
            </a:r>
            <a:r>
              <a:rPr lang="en-US" altLang="en-US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or purpose of RM WP:</a:t>
            </a:r>
            <a:endParaRPr lang="en-US" altLang="en-US" sz="20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352800"/>
            <a:ext cx="2291737" cy="2805382"/>
          </a:xfrm>
          <a:prstGeom prst="rect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</p:pic>
      <p:sp>
        <p:nvSpPr>
          <p:cNvPr id="1024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F659AF3-4997-4245-91D0-2FAA6995A0D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13" y="1143000"/>
            <a:ext cx="4623692" cy="46482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 bwMode="auto">
          <a:xfrm>
            <a:off x="4572000" y="3276600"/>
            <a:ext cx="2057400" cy="618331"/>
          </a:xfrm>
          <a:prstGeom prst="roundRect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57200" y="64008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Chapter 3.2: The Risk Management Work Process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" y="227013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Function of The Risk Management Work Process: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7315200" y="2151854"/>
            <a:ext cx="457200" cy="1124745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7000" y="1416903"/>
            <a:ext cx="2209800" cy="707886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Identify, Assess &amp; Reduce Risk</a:t>
            </a:r>
          </a:p>
        </p:txBody>
      </p:sp>
    </p:spTree>
    <p:extLst>
      <p:ext uri="{BB962C8B-B14F-4D97-AF65-F5344CB8AC3E}">
        <p14:creationId xmlns:p14="http://schemas.microsoft.com/office/powerpoint/2010/main" val="27174843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457200" y="731520"/>
            <a:ext cx="8229600" cy="54848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r>
              <a:rPr lang="en-US" alt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The function of </a:t>
            </a:r>
            <a:r>
              <a:rPr lang="en-US" altLang="en-US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the RMS &amp; E:</a:t>
            </a:r>
            <a:endParaRPr lang="en-US" altLang="en-US" sz="20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24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F659AF3-4997-4245-91D0-2FAA6995A0D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7579" y="3475085"/>
            <a:ext cx="3013821" cy="2057400"/>
          </a:xfrm>
          <a:prstGeom prst="rect">
            <a:avLst/>
          </a:prstGeom>
          <a:solidFill>
            <a:srgbClr val="FFFFFF"/>
          </a:solidFill>
          <a:ln w="76200" algn="ctr">
            <a:solidFill>
              <a:srgbClr val="FFFF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sz="800" b="1" dirty="0">
                <a:solidFill>
                  <a:srgbClr val="000000"/>
                </a:solidFill>
                <a:latin typeface="Arial" panose="020B0604020202020204" pitchFamily="34" charset="0"/>
              </a:rPr>
              <a:t>Risk Management System (APEGA Model):</a:t>
            </a:r>
          </a:p>
          <a:p>
            <a:pPr marL="0" indent="0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en-US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1) Management </a:t>
            </a: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Leadership, Commitment and Accountability.</a:t>
            </a:r>
          </a:p>
          <a:p>
            <a:pPr marL="0" indent="0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en-US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2) Risk </a:t>
            </a: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Assessment and Management of Risks.</a:t>
            </a:r>
          </a:p>
          <a:p>
            <a:pPr marL="0" indent="0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en-US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3) Community </a:t>
            </a: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Awareness and Emergency Preparedness.</a:t>
            </a:r>
          </a:p>
          <a:p>
            <a:pPr marL="0" indent="0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en-US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4) Management </a:t>
            </a: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of Change.</a:t>
            </a:r>
          </a:p>
          <a:p>
            <a:pPr marL="0" indent="0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en-US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5) Incident </a:t>
            </a: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Reporting, Investigation, Analysis and Actions.</a:t>
            </a:r>
          </a:p>
          <a:p>
            <a:pPr marL="0" indent="0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en-US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6) Program </a:t>
            </a: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Evaluation and Continuous Improvement. </a:t>
            </a:r>
          </a:p>
          <a:p>
            <a:pPr marL="0" indent="0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en-US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7) Design</a:t>
            </a: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, Construction and Start-up.</a:t>
            </a:r>
          </a:p>
          <a:p>
            <a:pPr marL="0" indent="0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en-US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8) Operations </a:t>
            </a: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and Maintenance.</a:t>
            </a:r>
          </a:p>
          <a:p>
            <a:pPr marL="0" indent="0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en-US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9) Employee </a:t>
            </a: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Competency and Training.</a:t>
            </a:r>
          </a:p>
          <a:p>
            <a:pPr marL="0" indent="0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en-US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10) Contractor </a:t>
            </a: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Competency and Integration.</a:t>
            </a:r>
          </a:p>
          <a:p>
            <a:pPr marL="0" indent="0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en-US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11) Operations </a:t>
            </a: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and Facilities Information and Documentation.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13" y="1143000"/>
            <a:ext cx="4623692" cy="46482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 bwMode="auto">
          <a:xfrm>
            <a:off x="2319020" y="3281680"/>
            <a:ext cx="2057400" cy="618331"/>
          </a:xfrm>
          <a:prstGeom prst="roundRect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57200" y="6400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Chapter 3.3: The Risk Management System and Elements 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57200" y="227013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Function </a:t>
            </a:r>
            <a:r>
              <a:rPr lang="en-US" altLang="en-US" sz="2400" b="1" i="1" dirty="0">
                <a:solidFill>
                  <a:srgbClr val="000000"/>
                </a:solidFill>
              </a:rPr>
              <a:t>of The Risk Management System &amp; </a:t>
            </a:r>
            <a:r>
              <a:rPr lang="en-US" altLang="en-US" sz="2400" b="1" i="1" dirty="0" smtClean="0">
                <a:solidFill>
                  <a:srgbClr val="000000"/>
                </a:solidFill>
              </a:rPr>
              <a:t>Its Elements</a:t>
            </a:r>
            <a:r>
              <a:rPr lang="en-US" altLang="en-US" sz="2400" b="1" i="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4" name="Down Arrow 13"/>
          <p:cNvSpPr/>
          <p:nvPr/>
        </p:nvSpPr>
        <p:spPr bwMode="auto">
          <a:xfrm>
            <a:off x="1356826" y="2258053"/>
            <a:ext cx="457200" cy="1097678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716" y="1223853"/>
            <a:ext cx="1929084" cy="1015663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Control &amp; Manage Residual Risk</a:t>
            </a:r>
          </a:p>
        </p:txBody>
      </p:sp>
    </p:spTree>
    <p:extLst>
      <p:ext uri="{BB962C8B-B14F-4D97-AF65-F5344CB8AC3E}">
        <p14:creationId xmlns:p14="http://schemas.microsoft.com/office/powerpoint/2010/main" val="20375995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B29E0CF-B023-4B6A-97A1-5360C1449069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548481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A risk management system is a framework for leadership to control the residual risks of their organization’s activities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In general: </a:t>
            </a:r>
          </a:p>
          <a:p>
            <a:pPr marL="914400" lvl="1" indent="-457200" eaLnBrk="1" hangingPunct="1">
              <a:lnSpc>
                <a:spcPct val="110000"/>
              </a:lnSpc>
              <a:buClr>
                <a:srgbClr val="000000"/>
              </a:buClr>
              <a:buFont typeface="+mj-lt"/>
              <a:buAutoNum type="alphaLcParenR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defines how an organization is managed on a daily basis, </a:t>
            </a:r>
          </a:p>
          <a:p>
            <a:pPr marL="914400" lvl="1" indent="-457200" eaLnBrk="1" hangingPunct="1">
              <a:lnSpc>
                <a:spcPct val="110000"/>
              </a:lnSpc>
              <a:buClr>
                <a:srgbClr val="000000"/>
              </a:buClr>
              <a:buFont typeface="+mj-lt"/>
              <a:buAutoNum type="alphaLcParenR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documents the policies, work processes, and procedures by which and through which people execute their tasks and fulfill their duties,</a:t>
            </a:r>
          </a:p>
          <a:p>
            <a:pPr marL="914400" lvl="1" indent="-457200" eaLnBrk="1" hangingPunct="1">
              <a:lnSpc>
                <a:spcPct val="110000"/>
              </a:lnSpc>
              <a:buClr>
                <a:srgbClr val="000000"/>
              </a:buClr>
              <a:buFont typeface="+mj-lt"/>
              <a:buAutoNum type="alphaLcParenR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complies with requirements or regulations stipulated by governments, industry associations, or the organization’s corporate policies, and</a:t>
            </a:r>
          </a:p>
          <a:p>
            <a:pPr marL="914400" lvl="1" indent="-457200" eaLnBrk="1" hangingPunct="1">
              <a:lnSpc>
                <a:spcPct val="110000"/>
              </a:lnSpc>
              <a:buClr>
                <a:srgbClr val="000000"/>
              </a:buClr>
              <a:buFont typeface="+mj-lt"/>
              <a:buAutoNum type="alphaLcParenR"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is Pro-Active!!!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6400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Chapter 3.3: The Risk Management System and Elements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27013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The </a:t>
            </a:r>
            <a:r>
              <a:rPr lang="en-US" altLang="en-US" sz="2400" b="1" i="1" dirty="0">
                <a:solidFill>
                  <a:srgbClr val="000000"/>
                </a:solidFill>
              </a:rPr>
              <a:t>Risk Management </a:t>
            </a:r>
            <a:r>
              <a:rPr lang="en-US" altLang="en-US" sz="2400" b="1" i="1" dirty="0" smtClean="0">
                <a:solidFill>
                  <a:srgbClr val="000000"/>
                </a:solidFill>
              </a:rPr>
              <a:t>System: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34351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Sakur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akura 1">
        <a:dk1>
          <a:srgbClr val="463634"/>
        </a:dk1>
        <a:lt1>
          <a:srgbClr val="AA947E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D2C8C0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2">
        <a:dk1>
          <a:srgbClr val="463634"/>
        </a:dk1>
        <a:lt1>
          <a:srgbClr val="FFFFCC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FFFFE2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6962</TotalTime>
  <Words>1173</Words>
  <Application>Microsoft Office PowerPoint</Application>
  <PresentationFormat>On-screen Show (4:3)</PresentationFormat>
  <Paragraphs>234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Times New Roman</vt:lpstr>
      <vt:lpstr>Wingdings</vt:lpstr>
      <vt:lpstr>Sakura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ESRM</dc:title>
  <dc:creator>JR Cocchio</dc:creator>
  <cp:lastModifiedBy>JR Cocchio</cp:lastModifiedBy>
  <cp:revision>495</cp:revision>
  <cp:lastPrinted>2018-01-18T19:23:51Z</cp:lastPrinted>
  <dcterms:created xsi:type="dcterms:W3CDTF">2011-09-07T03:22:54Z</dcterms:created>
  <dcterms:modified xsi:type="dcterms:W3CDTF">2019-09-11T14:04:31Z</dcterms:modified>
</cp:coreProperties>
</file>