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64" r:id="rId4"/>
    <p:sldId id="261" r:id="rId5"/>
    <p:sldId id="287" r:id="rId6"/>
    <p:sldId id="275" r:id="rId7"/>
    <p:sldId id="289" r:id="rId8"/>
    <p:sldId id="280" r:id="rId9"/>
    <p:sldId id="262" r:id="rId10"/>
    <p:sldId id="282" r:id="rId11"/>
    <p:sldId id="587" r:id="rId12"/>
    <p:sldId id="589" r:id="rId13"/>
    <p:sldId id="590" r:id="rId14"/>
    <p:sldId id="266" r:id="rId15"/>
    <p:sldId id="592" r:id="rId16"/>
    <p:sldId id="278" r:id="rId17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167" autoAdjust="0"/>
  </p:normalViewPr>
  <p:slideViewPr>
    <p:cSldViewPr snapToGrid="0">
      <p:cViewPr varScale="1">
        <p:scale>
          <a:sx n="61" d="100"/>
          <a:sy n="61" d="100"/>
        </p:scale>
        <p:origin x="1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8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dirty="0"/>
              <a:t>2017-2018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1E8B-481E-4480-A349-A9B8B8C616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D1E8B-481E-4480-A349-A9B8B8C616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11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92" y="2303786"/>
            <a:ext cx="7468744" cy="2579273"/>
          </a:xfrm>
        </p:spPr>
        <p:txBody>
          <a:bodyPr anchor="t">
            <a:noAutofit/>
          </a:bodyPr>
          <a:lstStyle/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ENGG404 – </a:t>
            </a:r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7.5: Organizational </a:t>
            </a:r>
            <a:r>
              <a:rPr lang="en-US" b="1" cap="none" dirty="0"/>
              <a:t>Design</a:t>
            </a:r>
            <a:br>
              <a:rPr lang="en-US" b="1" cap="none" dirty="0"/>
            </a:br>
            <a:r>
              <a:rPr lang="en-US" b="1" cap="none" dirty="0"/>
              <a:t>and </a:t>
            </a:r>
            <a:r>
              <a:rPr lang="en-US" b="1" cap="none" dirty="0" smtClean="0"/>
              <a:t>Evolution of </a:t>
            </a:r>
            <a:r>
              <a:rPr lang="en-US" b="1" cap="none" dirty="0"/>
              <a:t>Approaches to </a:t>
            </a:r>
            <a:r>
              <a:rPr lang="en-US" b="1" cap="none" dirty="0" smtClean="0"/>
              <a:t>Safety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19" y="1667690"/>
            <a:ext cx="8168640" cy="1258367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i="1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Leader in Risk Management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41576"/>
              </p:ext>
            </p:extLst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512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8F56E0-2521-4DC8-BD65-44F00E3B4091}"/>
              </a:ext>
            </a:extLst>
          </p:cNvPr>
          <p:cNvSpPr txBox="1"/>
          <p:nvPr/>
        </p:nvSpPr>
        <p:spPr>
          <a:xfrm>
            <a:off x="136442" y="205604"/>
            <a:ext cx="117681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717AE-49C4-4C64-A5FF-7802E82207C5}"/>
              </a:ext>
            </a:extLst>
          </p:cNvPr>
          <p:cNvSpPr txBox="1"/>
          <p:nvPr/>
        </p:nvSpPr>
        <p:spPr>
          <a:xfrm>
            <a:off x="1465077" y="199497"/>
            <a:ext cx="102499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RM </a:t>
            </a:r>
            <a:r>
              <a:rPr lang="en-US" sz="1200" dirty="0" smtClean="0"/>
              <a:t>System </a:t>
            </a:r>
            <a:r>
              <a:rPr lang="en-US" sz="1200" dirty="0"/>
              <a:t>and </a:t>
            </a:r>
            <a:r>
              <a:rPr lang="en-US" sz="1200" dirty="0" smtClean="0"/>
              <a:t>Process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777F-294F-45C3-8C15-8D3A2E1FF0DD}"/>
              </a:ext>
            </a:extLst>
          </p:cNvPr>
          <p:cNvSpPr txBox="1"/>
          <p:nvPr/>
        </p:nvSpPr>
        <p:spPr>
          <a:xfrm>
            <a:off x="7858172" y="199497"/>
            <a:ext cx="115555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 and </a:t>
            </a:r>
            <a:r>
              <a:rPr lang="en-US" sz="1200" dirty="0" smtClean="0"/>
              <a:t>Perspectives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B0DE2-B87C-45F3-882F-1F2EFE40D30B}"/>
              </a:ext>
            </a:extLst>
          </p:cNvPr>
          <p:cNvSpPr txBox="1"/>
          <p:nvPr/>
        </p:nvSpPr>
        <p:spPr>
          <a:xfrm>
            <a:off x="7035259" y="199497"/>
            <a:ext cx="6710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04FD4-0BF0-4CEA-8ED4-FF6A9E8D448B}"/>
              </a:ext>
            </a:extLst>
          </p:cNvPr>
          <p:cNvSpPr txBox="1"/>
          <p:nvPr/>
        </p:nvSpPr>
        <p:spPr>
          <a:xfrm>
            <a:off x="3818710" y="199497"/>
            <a:ext cx="102499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Incident </a:t>
            </a:r>
            <a:r>
              <a:rPr lang="en-US" sz="1200" dirty="0" smtClean="0"/>
              <a:t>Investigation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09021-F19E-4A26-BD89-5F896F35E0F0}"/>
              </a:ext>
            </a:extLst>
          </p:cNvPr>
          <p:cNvSpPr txBox="1"/>
          <p:nvPr/>
        </p:nvSpPr>
        <p:spPr>
          <a:xfrm>
            <a:off x="4995526" y="199497"/>
            <a:ext cx="102499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RM </a:t>
            </a:r>
            <a:r>
              <a:rPr lang="en-US" sz="1200" dirty="0" smtClean="0"/>
              <a:t>Tools &amp; Challenges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DE4D7-C1C7-4DBB-92E3-6EA45A9EEC22}"/>
              </a:ext>
            </a:extLst>
          </p:cNvPr>
          <p:cNvSpPr txBox="1"/>
          <p:nvPr/>
        </p:nvSpPr>
        <p:spPr>
          <a:xfrm>
            <a:off x="2641893" y="200021"/>
            <a:ext cx="102499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E45616-DD8D-4C7F-81EB-6AA92F9382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13259" y="430330"/>
            <a:ext cx="151818" cy="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D243F3-56D9-4310-B233-146C3884A095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490076" y="430330"/>
            <a:ext cx="151817" cy="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5B1DDC-E393-4F25-84CA-0C6455AA06D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66893" y="430330"/>
            <a:ext cx="151817" cy="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B5AA4C-D36E-412C-A674-28DA0B097FC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43709" y="430330"/>
            <a:ext cx="151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33EAAC-1278-4612-A978-5E6DF850499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20525" y="430330"/>
            <a:ext cx="151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E05FB-E52C-4F78-8723-1C895D61744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83442" y="430330"/>
            <a:ext cx="1518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33A72-A752-4002-8801-F4E02B2A1C38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06355" y="430330"/>
            <a:ext cx="151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06951-7AEF-493B-ABC5-4635F2F22B8C}"/>
              </a:ext>
            </a:extLst>
          </p:cNvPr>
          <p:cNvSpPr txBox="1"/>
          <p:nvPr/>
        </p:nvSpPr>
        <p:spPr>
          <a:xfrm>
            <a:off x="6172343" y="199496"/>
            <a:ext cx="6923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RM in </a:t>
            </a:r>
            <a:r>
              <a:rPr lang="en-US" sz="1200" dirty="0" smtClean="0"/>
              <a:t>Industry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28" y="4118224"/>
            <a:ext cx="2237583" cy="22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Corporate Mechanisms and Supporting Documents: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rgbClr val="000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schemeClr val="bg1"/>
                </a:solidFill>
              </a:rPr>
              <a:t>Q: How </a:t>
            </a:r>
            <a:r>
              <a:rPr lang="en-US" sz="2000" cap="none" dirty="0">
                <a:solidFill>
                  <a:schemeClr val="bg1"/>
                </a:solidFill>
              </a:rPr>
              <a:t>are the procedures and documents brought to life</a:t>
            </a:r>
            <a:r>
              <a:rPr lang="en-US" sz="2000" cap="none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schemeClr val="bg1"/>
                </a:solidFill>
              </a:rPr>
              <a:t>A: Culture i.e. “the way we do work around here.”</a:t>
            </a:r>
            <a:endParaRPr lang="en-US" sz="2000" cap="none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26" y="1824443"/>
            <a:ext cx="5685503" cy="4572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42290" y="5328745"/>
            <a:ext cx="2123089" cy="10676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92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The Line Management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Every organization is structured like this!</a:t>
            </a:r>
            <a:endParaRPr lang="en-US" sz="2000" cap="non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58" y="1319464"/>
            <a:ext cx="7313612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986844" y="3612444"/>
            <a:ext cx="1151467" cy="383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222" y="1673452"/>
            <a:ext cx="419946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Leaders Exist at All Levels of an Organization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2342" y="3612444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may be you in the future!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239912" y="3691467"/>
            <a:ext cx="891822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2342" y="4775200"/>
            <a:ext cx="257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Managers have a large leadership role: they are responsible for those under them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14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Leaders and Culture within </a:t>
            </a:r>
            <a:r>
              <a:rPr lang="en-US" cap="none" dirty="0" smtClean="0"/>
              <a:t>Organizational Design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rgbClr val="000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schemeClr val="bg1"/>
                </a:solidFill>
              </a:rPr>
              <a:t>Q</a:t>
            </a:r>
            <a:r>
              <a:rPr lang="en-US" sz="2000" cap="none" dirty="0">
                <a:solidFill>
                  <a:schemeClr val="bg1"/>
                </a:solidFill>
              </a:rPr>
              <a:t>: How do managers </a:t>
            </a:r>
            <a:r>
              <a:rPr lang="en-US" sz="2000" cap="none" dirty="0" smtClean="0">
                <a:solidFill>
                  <a:schemeClr val="bg1"/>
                </a:solidFill>
              </a:rPr>
              <a:t>and leaders influence </a:t>
            </a:r>
            <a:r>
              <a:rPr lang="en-US" sz="2000" cap="none" dirty="0">
                <a:solidFill>
                  <a:schemeClr val="bg1"/>
                </a:solidFill>
              </a:rPr>
              <a:t>culture</a:t>
            </a:r>
            <a:r>
              <a:rPr lang="en-US" sz="2000" cap="none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schemeClr val="bg1"/>
                </a:solidFill>
              </a:rPr>
              <a:t>A: Lead by example: “by the way I do work around here.”</a:t>
            </a:r>
            <a:endParaRPr lang="en-US" sz="2000" cap="none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26" y="1824443"/>
            <a:ext cx="5685503" cy="4572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42290" y="5328745"/>
            <a:ext cx="2123089" cy="10676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2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The Characteristics of Good </a:t>
            </a:r>
            <a:r>
              <a:rPr lang="en-US" cap="none" dirty="0" smtClean="0"/>
              <a:t>Managers / Leaders: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prstClr val="black"/>
                </a:solidFill>
              </a:rPr>
              <a:t>Graphical models …</a:t>
            </a:r>
            <a:endParaRPr lang="en-US" sz="2000" cap="none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38" y="993309"/>
            <a:ext cx="3528161" cy="313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7" y="2270626"/>
            <a:ext cx="5500641" cy="4130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1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The Characteristics of Good </a:t>
            </a:r>
            <a:r>
              <a:rPr lang="en-US" cap="none" dirty="0" smtClean="0"/>
              <a:t>Managers / Leaders: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5207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r>
              <a:rPr lang="en-US" sz="2000" i="1" cap="none" dirty="0" smtClean="0">
                <a:solidFill>
                  <a:prstClr val="black"/>
                </a:solidFill>
              </a:rPr>
              <a:t>What </a:t>
            </a:r>
            <a:r>
              <a:rPr lang="en-US" sz="2000" i="1" cap="none" dirty="0">
                <a:solidFill>
                  <a:prstClr val="black"/>
                </a:solidFill>
              </a:rPr>
              <a:t>do you think are some good characteristics?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Sets the expectations for performance</a:t>
            </a:r>
            <a:r>
              <a:rPr lang="en-US" sz="2000" cap="none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prstClr val="black"/>
                </a:solidFill>
              </a:rPr>
              <a:t>Checks and follows up that expectations are being met.</a:t>
            </a: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prstClr val="black"/>
                </a:solidFill>
              </a:rPr>
              <a:t>Clearly defines responsibilities and holds their people accountable.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solidFill>
                  <a:prstClr val="black"/>
                </a:solidFill>
              </a:rPr>
              <a:t>Provide </a:t>
            </a:r>
            <a:r>
              <a:rPr lang="en-US" sz="2000" cap="none" dirty="0">
                <a:solidFill>
                  <a:prstClr val="black"/>
                </a:solidFill>
              </a:rPr>
              <a:t>the leadership and commitment ... for first-class results.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A working knowledge, be able to critique intelligently ...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Know how to make the best possible use of experts ...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Ensure broad involvement … not just the specialists.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Ensure that a management program is effectively implemented.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Sees the longer-term picture … and integrates continuous improvement in a cost effective way.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r>
              <a:rPr lang="en-US" b="1" cap="none" dirty="0">
                <a:solidFill>
                  <a:prstClr val="black"/>
                </a:solidFill>
              </a:rPr>
              <a:t>Later in this term, we will </a:t>
            </a:r>
            <a:r>
              <a:rPr lang="en-US" b="1" cap="none" dirty="0" smtClean="0">
                <a:solidFill>
                  <a:prstClr val="black"/>
                </a:solidFill>
              </a:rPr>
              <a:t>more closely examine </a:t>
            </a:r>
            <a:r>
              <a:rPr lang="en-US" b="1" cap="none" dirty="0">
                <a:solidFill>
                  <a:prstClr val="black"/>
                </a:solidFill>
              </a:rPr>
              <a:t>the difference between a </a:t>
            </a:r>
            <a:r>
              <a:rPr lang="en-US" b="1" u="sng" cap="none" dirty="0">
                <a:solidFill>
                  <a:prstClr val="black"/>
                </a:solidFill>
              </a:rPr>
              <a:t>manager</a:t>
            </a:r>
            <a:r>
              <a:rPr lang="en-US" b="1" cap="none" dirty="0">
                <a:solidFill>
                  <a:prstClr val="black"/>
                </a:solidFill>
              </a:rPr>
              <a:t> and a </a:t>
            </a:r>
            <a:r>
              <a:rPr lang="en-US" b="1" u="sng" cap="none" dirty="0">
                <a:solidFill>
                  <a:prstClr val="black"/>
                </a:solidFill>
              </a:rPr>
              <a:t>leader</a:t>
            </a:r>
            <a:r>
              <a:rPr lang="en-US" b="1" cap="none" dirty="0">
                <a:solidFill>
                  <a:prstClr val="black"/>
                </a:solidFill>
              </a:rPr>
              <a:t>. </a:t>
            </a:r>
            <a:endParaRPr lang="en-US" b="1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6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13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Evolution </a:t>
            </a:r>
            <a:r>
              <a:rPr lang="en-US" cap="none" dirty="0"/>
              <a:t>of Approaches to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5207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Leading organizations clearly see that performance depends on the </a:t>
            </a:r>
            <a:r>
              <a:rPr lang="en-US" sz="2000" cap="none" dirty="0" smtClean="0"/>
              <a:t>culture! … and </a:t>
            </a:r>
            <a:r>
              <a:rPr lang="en-US" sz="2000" cap="none" dirty="0"/>
              <a:t>this is where they are putting in the effort 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1" y="1566998"/>
            <a:ext cx="6485115" cy="4863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1" y="4250800"/>
            <a:ext cx="1878676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Modernized Approaches: </a:t>
            </a:r>
            <a:br>
              <a:rPr lang="en-US" sz="1050" b="1" dirty="0"/>
            </a:br>
            <a:r>
              <a:rPr lang="en-US" sz="1050" dirty="0"/>
              <a:t>human factors, </a:t>
            </a:r>
            <a:r>
              <a:rPr lang="en-US" sz="1050" dirty="0" smtClean="0"/>
              <a:t>behavioral-based </a:t>
            </a:r>
            <a:r>
              <a:rPr lang="en-US" sz="1050" dirty="0"/>
              <a:t>safety approaches, cultural alignment, balance, human behaviours</a:t>
            </a:r>
          </a:p>
        </p:txBody>
      </p:sp>
      <p:sp>
        <p:nvSpPr>
          <p:cNvPr id="6" name="Left Arrow 5"/>
          <p:cNvSpPr/>
          <p:nvPr/>
        </p:nvSpPr>
        <p:spPr>
          <a:xfrm>
            <a:off x="7108316" y="5373593"/>
            <a:ext cx="1541153" cy="540328"/>
          </a:xfrm>
          <a:prstGeom prst="leftArrow">
            <a:avLst/>
          </a:prstGeom>
          <a:solidFill>
            <a:srgbClr val="FF00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Target: Zero</a:t>
            </a:r>
          </a:p>
        </p:txBody>
      </p:sp>
      <p:pic>
        <p:nvPicPr>
          <p:cNvPr id="13" name="Picture 12" descr="The IPKat: Ownership and control of IP: repor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02" y="5290081"/>
            <a:ext cx="715283" cy="71528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038108" y="4266278"/>
            <a:ext cx="1994460" cy="12450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12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5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Summary and Key </a:t>
            </a:r>
            <a:r>
              <a:rPr lang="en-US" cap="none" dirty="0"/>
              <a:t>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494417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There is a relationship between “results” and </a:t>
            </a:r>
            <a:r>
              <a:rPr lang="en-US" sz="2000" cap="none" dirty="0" smtClean="0">
                <a:solidFill>
                  <a:prstClr val="black"/>
                </a:solidFill>
              </a:rPr>
              <a:t>“culture”: </a:t>
            </a:r>
            <a:endParaRPr lang="en-US" sz="2000" cap="none" dirty="0">
              <a:solidFill>
                <a:prstClr val="black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endParaRPr lang="en-US" sz="2000" cap="none" dirty="0">
              <a:solidFill>
                <a:prstClr val="black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r>
              <a:rPr lang="en-US" sz="2000" cap="none" dirty="0">
                <a:solidFill>
                  <a:prstClr val="black"/>
                </a:solidFill>
              </a:rPr>
              <a:t>The performance of the organization depends on its culture.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endParaRPr lang="en-US" sz="2000" cap="none" dirty="0">
              <a:solidFill>
                <a:prstClr val="black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</a:pPr>
            <a:r>
              <a:rPr lang="en-US" sz="2000" cap="none" dirty="0">
                <a:solidFill>
                  <a:prstClr val="black"/>
                </a:solidFill>
              </a:rPr>
              <a:t>The culture of the organization is influenced (defined, shaped, changed, etc.) by the managers of that organization.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CA" sz="2000" cap="none" dirty="0">
                <a:solidFill>
                  <a:prstClr val="black"/>
                </a:solidFill>
              </a:rPr>
              <a:t>Good Managers</a:t>
            </a:r>
            <a:r>
              <a:rPr lang="en-US" sz="2000" cap="none" dirty="0">
                <a:solidFill>
                  <a:prstClr val="black"/>
                </a:solidFill>
              </a:rPr>
              <a:t> </a:t>
            </a:r>
            <a:r>
              <a:rPr lang="en-US" sz="2000" cap="none" dirty="0" smtClean="0">
                <a:solidFill>
                  <a:prstClr val="black"/>
                </a:solidFill>
              </a:rPr>
              <a:t>/ Leaders – </a:t>
            </a:r>
            <a:r>
              <a:rPr lang="en-US" sz="2000" cap="none" dirty="0">
                <a:solidFill>
                  <a:prstClr val="black"/>
                </a:solidFill>
              </a:rPr>
              <a:t>their good characteristics – influence the culture in a desirable manner towards desirable results. </a:t>
            </a:r>
            <a:endParaRPr lang="en-US" sz="2000" cap="none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prstClr val="black"/>
                </a:solidFill>
              </a:rPr>
              <a:t>Leading organizations believe that the only way to reach “zero incidents” is to actively shape their cultures!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sz="20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6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18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Learning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Differentiate and explain the terms </a:t>
            </a:r>
            <a:r>
              <a:rPr lang="en-CA" sz="2000" cap="none" dirty="0" smtClean="0"/>
              <a:t>vision, values, guiding principles, mission </a:t>
            </a:r>
            <a:r>
              <a:rPr lang="en-CA" sz="2000" cap="none" dirty="0"/>
              <a:t>statement, and policies.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Explain how any organization can be modelled.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Explain the relationship between the culture of the organization and the </a:t>
            </a:r>
            <a:r>
              <a:rPr lang="en-CA" sz="2000" cap="none" dirty="0" smtClean="0"/>
              <a:t>(safety) </a:t>
            </a:r>
            <a:r>
              <a:rPr lang="en-CA" sz="2000" cap="none" dirty="0"/>
              <a:t>performance of organizations.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Explain how good characteristics of managers / leaders can positively influence the culture of an organization. </a:t>
            </a:r>
            <a:endParaRPr lang="en-CA" sz="20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6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3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2000" cap="none" dirty="0"/>
              <a:t>Line Management – A Simplistic Depiction of The </a:t>
            </a:r>
            <a:r>
              <a:rPr lang="en-US" sz="2000" cap="none" dirty="0" smtClean="0"/>
              <a:t>U </a:t>
            </a:r>
            <a:r>
              <a:rPr lang="en-US" sz="2000" cap="none" dirty="0"/>
              <a:t>of Alberta: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5207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The line is evident … </a:t>
            </a:r>
            <a:endParaRPr lang="en-US" sz="2000" cap="none" dirty="0"/>
          </a:p>
        </p:txBody>
      </p:sp>
      <p:sp>
        <p:nvSpPr>
          <p:cNvPr id="7" name="TextBox 6"/>
          <p:cNvSpPr txBox="1"/>
          <p:nvPr/>
        </p:nvSpPr>
        <p:spPr>
          <a:xfrm>
            <a:off x="3077737" y="1630618"/>
            <a:ext cx="273204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Board of Governors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7737" y="2465088"/>
            <a:ext cx="273204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President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7735" y="3305928"/>
            <a:ext cx="273204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7737" y="4201875"/>
            <a:ext cx="273204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Department Chairs &amp; School Directors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7736" y="5486003"/>
            <a:ext cx="273204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Professors</a:t>
            </a:r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443762" y="2092283"/>
            <a:ext cx="0" cy="372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443759" y="2839654"/>
            <a:ext cx="1" cy="466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443760" y="3767593"/>
            <a:ext cx="2" cy="43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43760" y="5032872"/>
            <a:ext cx="0" cy="453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15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6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Corporate Mechanisms and Supporting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8229600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Leading organizations document their aspirations in their “Vision &amp; Values” statements (Vision Statement, Mission Statement, Code of Ethics, Corporate slogans, etc.)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6514" y="1463361"/>
            <a:ext cx="6170500" cy="4958131"/>
            <a:chOff x="1486514" y="1358261"/>
            <a:chExt cx="6170500" cy="49581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514" y="1358261"/>
              <a:ext cx="6170500" cy="49581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23035" y="1565716"/>
              <a:ext cx="1923393" cy="370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Mission Statement</a:t>
              </a:r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4593249" y="1554878"/>
              <a:ext cx="1029785" cy="381841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8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Corporate Mechanisms and Supporting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The University of Alberta: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2000" b="1" cap="none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2000" b="1" cap="none" dirty="0" smtClean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2000" b="1" cap="none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2000" b="1" cap="none" dirty="0" smtClean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2000" b="1" cap="none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Jacobs </a:t>
            </a:r>
            <a:r>
              <a:rPr lang="en-US" sz="2000" b="1" cap="none" dirty="0"/>
              <a:t>Industrial Services:</a:t>
            </a:r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 algn="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cap="none" dirty="0" smtClean="0"/>
              <a:t>http</a:t>
            </a:r>
            <a:r>
              <a:rPr lang="en-US" sz="1100" cap="none" dirty="0"/>
              <a:t>://www.jacobs.com/about#vision-mission-and-values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0" y="3343533"/>
            <a:ext cx="3583170" cy="27812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7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372269"/>
            <a:ext cx="4430823" cy="394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Vision etc. Aligned with Culture?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7112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Think back on your work experience. Did those organizations “live” their corporate statements on vision, </a:t>
            </a:r>
            <a:r>
              <a:rPr lang="en-US" sz="2000" cap="none" dirty="0" smtClean="0"/>
              <a:t>mission, values</a:t>
            </a:r>
            <a:r>
              <a:rPr lang="en-US" sz="2000" cap="none" dirty="0"/>
              <a:t>, ethics, corporate responsibility, etc.?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Do they live their values or is it just ‘words on the wall</a:t>
            </a:r>
            <a:r>
              <a:rPr lang="en-US" sz="2000" cap="none" dirty="0" smtClean="0"/>
              <a:t>’?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Was the culture aligned</a:t>
            </a:r>
            <a:br>
              <a:rPr lang="en-US" sz="2000" cap="none" dirty="0" smtClean="0"/>
            </a:br>
            <a:r>
              <a:rPr lang="en-US" sz="2000" cap="none" dirty="0" smtClean="0"/>
              <a:t>with their values? </a:t>
            </a:r>
            <a:endParaRPr lang="en-US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74" y="2439260"/>
            <a:ext cx="4701279" cy="3776818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5472548" y="2744062"/>
            <a:ext cx="760576" cy="2867860"/>
          </a:xfrm>
          <a:prstGeom prst="up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9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Vision etc. Aligned with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5207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The culture of the organization (the way we do things) determines bottom-line results.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26" y="1824443"/>
            <a:ext cx="5685503" cy="4572000"/>
          </a:xfrm>
          <a:prstGeom prst="rect">
            <a:avLst/>
          </a:prstGeom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2521930" y="4839629"/>
            <a:ext cx="1403684" cy="1066800"/>
          </a:xfrm>
          <a:custGeom>
            <a:avLst/>
            <a:gdLst>
              <a:gd name="T0" fmla="*/ 80524953 w 21600"/>
              <a:gd name="T1" fmla="*/ 0 h 21600"/>
              <a:gd name="T2" fmla="*/ 42496200 w 21600"/>
              <a:gd name="T3" fmla="*/ 18887200 h 21600"/>
              <a:gd name="T4" fmla="*/ 0 w 21600"/>
              <a:gd name="T5" fmla="*/ 44284794 h 21600"/>
              <a:gd name="T6" fmla="*/ 47902209 w 21600"/>
              <a:gd name="T7" fmla="*/ 52688067 h 21600"/>
              <a:gd name="T8" fmla="*/ 95804493 w 21600"/>
              <a:gd name="T9" fmla="*/ 38030531 h 21600"/>
              <a:gd name="T10" fmla="*/ 118548150 w 21600"/>
              <a:gd name="T11" fmla="*/ 1888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709 h 21600"/>
              <a:gd name="T20" fmla="*/ 17456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672" y="0"/>
                </a:moveTo>
                <a:lnTo>
                  <a:pt x="7743" y="7743"/>
                </a:lnTo>
                <a:lnTo>
                  <a:pt x="11887" y="7743"/>
                </a:lnTo>
                <a:lnTo>
                  <a:pt x="11887" y="14709"/>
                </a:lnTo>
                <a:lnTo>
                  <a:pt x="0" y="14709"/>
                </a:lnTo>
                <a:lnTo>
                  <a:pt x="0" y="21600"/>
                </a:lnTo>
                <a:lnTo>
                  <a:pt x="17456" y="21600"/>
                </a:lnTo>
                <a:lnTo>
                  <a:pt x="17456" y="7743"/>
                </a:lnTo>
                <a:lnTo>
                  <a:pt x="21600" y="7743"/>
                </a:lnTo>
                <a:lnTo>
                  <a:pt x="14672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72322" y="3769112"/>
            <a:ext cx="4092498" cy="24421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8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Supporting </a:t>
            </a:r>
            <a:r>
              <a:rPr lang="en-US" cap="none" dirty="0"/>
              <a:t>Documents: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48728"/>
            <a:ext cx="8229600" cy="565207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Documentation (policies, procedures, etc.) establish (set the standard for) and reflect the organization’s culture, and capture their aspirational goals.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26" y="1824443"/>
            <a:ext cx="5685503" cy="4572000"/>
          </a:xfrm>
          <a:prstGeom prst="rect">
            <a:avLst/>
          </a:prstGeom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 flipH="1" flipV="1">
            <a:off x="4044068" y="4219153"/>
            <a:ext cx="1403684" cy="1159385"/>
          </a:xfrm>
          <a:custGeom>
            <a:avLst/>
            <a:gdLst>
              <a:gd name="T0" fmla="*/ 80524953 w 21600"/>
              <a:gd name="T1" fmla="*/ 0 h 21600"/>
              <a:gd name="T2" fmla="*/ 42496200 w 21600"/>
              <a:gd name="T3" fmla="*/ 18887200 h 21600"/>
              <a:gd name="T4" fmla="*/ 0 w 21600"/>
              <a:gd name="T5" fmla="*/ 44284794 h 21600"/>
              <a:gd name="T6" fmla="*/ 47902209 w 21600"/>
              <a:gd name="T7" fmla="*/ 52688067 h 21600"/>
              <a:gd name="T8" fmla="*/ 95804493 w 21600"/>
              <a:gd name="T9" fmla="*/ 38030531 h 21600"/>
              <a:gd name="T10" fmla="*/ 118548150 w 21600"/>
              <a:gd name="T11" fmla="*/ 1888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709 h 21600"/>
              <a:gd name="T20" fmla="*/ 17456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672" y="0"/>
                </a:moveTo>
                <a:lnTo>
                  <a:pt x="7743" y="7743"/>
                </a:lnTo>
                <a:lnTo>
                  <a:pt x="11887" y="7743"/>
                </a:lnTo>
                <a:lnTo>
                  <a:pt x="11887" y="14709"/>
                </a:lnTo>
                <a:lnTo>
                  <a:pt x="0" y="14709"/>
                </a:lnTo>
                <a:lnTo>
                  <a:pt x="0" y="21600"/>
                </a:lnTo>
                <a:lnTo>
                  <a:pt x="17456" y="21600"/>
                </a:lnTo>
                <a:lnTo>
                  <a:pt x="17456" y="7743"/>
                </a:lnTo>
                <a:lnTo>
                  <a:pt x="21600" y="7743"/>
                </a:lnTo>
                <a:lnTo>
                  <a:pt x="14672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64053" y="3443685"/>
            <a:ext cx="4363715" cy="29614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73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rmAutofit/>
          </a:bodyPr>
          <a:lstStyle/>
          <a:p>
            <a:r>
              <a:rPr lang="en-US" cap="none" dirty="0"/>
              <a:t>The Hierarchy of </a:t>
            </a:r>
            <a:r>
              <a:rPr lang="en-US" cap="none" dirty="0" smtClean="0"/>
              <a:t>Documents: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“Administrative Controls” are actually documented procedures that describe the most efficient way to “execute work” at an acceptable level of risk.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cap="none" dirty="0"/>
              <a:t>Not all documents are created equal! 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For example, “Procedures” consist of a wide variety of different mechanisms for guiding work to be safe and efficient.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A set of classifications for procedures: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Life Critical, Life-Saving, Cardinal Rules:</a:t>
            </a:r>
            <a:br>
              <a:rPr lang="en-US" sz="2000" cap="none" dirty="0"/>
            </a:br>
            <a:r>
              <a:rPr lang="en-US" sz="2000" cap="none" dirty="0" smtClean="0"/>
              <a:t>e.g. Permit </a:t>
            </a:r>
            <a:r>
              <a:rPr lang="en-US" sz="2000" cap="none" dirty="0"/>
              <a:t>to Work, Hot Work, Isolation and Lock-out, etc.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Critical </a:t>
            </a:r>
            <a:r>
              <a:rPr lang="en-US" sz="2000" cap="none" dirty="0" smtClean="0"/>
              <a:t>Procedures 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Reference </a:t>
            </a:r>
            <a:r>
              <a:rPr lang="en-US" sz="2000" cap="none" dirty="0" smtClean="0"/>
              <a:t>Procedures: </a:t>
            </a:r>
            <a:r>
              <a:rPr lang="en-US" sz="2000" cap="none" dirty="0"/>
              <a:t/>
            </a:r>
            <a:br>
              <a:rPr lang="en-US" sz="2000" cap="none" dirty="0"/>
            </a:br>
            <a:r>
              <a:rPr lang="en-US" sz="2000" cap="none" dirty="0"/>
              <a:t>e.g. Installation Manual, Operating Manual, Repair Manual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Qualification </a:t>
            </a:r>
            <a:r>
              <a:rPr lang="en-US" sz="2000" cap="none" dirty="0" smtClean="0"/>
              <a:t>Training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Critical </a:t>
            </a:r>
            <a:r>
              <a:rPr lang="en-US" sz="2000" cap="none" dirty="0" smtClean="0"/>
              <a:t>Practices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General </a:t>
            </a:r>
            <a:r>
              <a:rPr lang="en-US" sz="2000" cap="none" dirty="0" smtClean="0"/>
              <a:t>Practices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General Rules and Trades / Crafts </a:t>
            </a:r>
            <a:r>
              <a:rPr lang="en-US" sz="2000" cap="none" dirty="0" smtClean="0"/>
              <a:t>Rules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General </a:t>
            </a:r>
            <a:r>
              <a:rPr lang="en-US" sz="2000" cap="none" dirty="0" smtClean="0"/>
              <a:t>Training</a:t>
            </a:r>
            <a:endParaRPr lang="en-US" sz="20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1" y="6400800"/>
            <a:ext cx="3631324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cap="none" dirty="0" smtClean="0"/>
              <a:t>Chapter 7.5: Organizational Design</a:t>
            </a:r>
            <a:endParaRPr lang="en-US" sz="1400" cap="none" dirty="0"/>
          </a:p>
        </p:txBody>
      </p:sp>
      <p:sp>
        <p:nvSpPr>
          <p:cNvPr id="6" name="Google Shape;34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3466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514</TotalTime>
  <Words>824</Words>
  <Application>Microsoft Office PowerPoint</Application>
  <PresentationFormat>On-screen Show (4:3)</PresentationFormat>
  <Paragraphs>154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Noto Sans Symbols</vt:lpstr>
      <vt:lpstr>Tw Cen MT</vt:lpstr>
      <vt:lpstr>Wingdings</vt:lpstr>
      <vt:lpstr>Droplet</vt:lpstr>
      <vt:lpstr>Clip</vt:lpstr>
      <vt:lpstr>ENGG404 – Lecture Chapter 7.5: Organizational Design and Evolution of Approaches to Safety</vt:lpstr>
      <vt:lpstr>Learning Outcomes:</vt:lpstr>
      <vt:lpstr>Line Management – A Simplistic Depiction of The U of Alberta:</vt:lpstr>
      <vt:lpstr>Corporate Mechanisms and Supporting Documents</vt:lpstr>
      <vt:lpstr>Corporate Mechanisms and Supporting Documents</vt:lpstr>
      <vt:lpstr>Vision etc. Aligned with Culture?</vt:lpstr>
      <vt:lpstr>Vision etc. Aligned with Culture?</vt:lpstr>
      <vt:lpstr>Supporting Documents:</vt:lpstr>
      <vt:lpstr>The Hierarchy of Documents:</vt:lpstr>
      <vt:lpstr>Corporate Mechanisms and Supporting Documents:</vt:lpstr>
      <vt:lpstr>The Line Management Model</vt:lpstr>
      <vt:lpstr>Leaders and Culture within Organizational Design</vt:lpstr>
      <vt:lpstr>The Characteristics of Good Managers / Leaders:</vt:lpstr>
      <vt:lpstr>The Characteristics of Good Managers / Leaders:</vt:lpstr>
      <vt:lpstr>Evolution of Approaches to Safety</vt:lpstr>
      <vt:lpstr>Summary and Key Lessons: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JR Cocchio</cp:lastModifiedBy>
  <cp:revision>66</cp:revision>
  <cp:lastPrinted>2017-09-11T20:57:58Z</cp:lastPrinted>
  <dcterms:created xsi:type="dcterms:W3CDTF">2016-09-07T02:58:00Z</dcterms:created>
  <dcterms:modified xsi:type="dcterms:W3CDTF">2019-09-07T17:20:23Z</dcterms:modified>
</cp:coreProperties>
</file>