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74" r:id="rId2"/>
    <p:sldId id="260" r:id="rId3"/>
    <p:sldId id="261" r:id="rId4"/>
    <p:sldId id="262" r:id="rId5"/>
    <p:sldId id="263" r:id="rId6"/>
    <p:sldId id="273" r:id="rId7"/>
    <p:sldId id="268" r:id="rId8"/>
    <p:sldId id="269" r:id="rId9"/>
    <p:sldId id="270" r:id="rId10"/>
    <p:sldId id="272" r:id="rId11"/>
  </p:sldIdLst>
  <p:sldSz cx="9144000" cy="6858000" type="screen4x3"/>
  <p:notesSz cx="6954838" cy="93091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>
          <p15:clr>
            <a:srgbClr val="A4A3A4"/>
          </p15:clr>
        </p15:guide>
        <p15:guide id="2" pos="2191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hYoUeOI5rTWjh9UzJ8wzc9DI/3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9322" autoAdjust="0"/>
  </p:normalViewPr>
  <p:slideViewPr>
    <p:cSldViewPr snapToGrid="0">
      <p:cViewPr varScale="1">
        <p:scale>
          <a:sx n="25" d="100"/>
          <a:sy n="25" d="100"/>
        </p:scale>
        <p:origin x="1516" y="20"/>
      </p:cViewPr>
      <p:guideLst>
        <p:guide orient="horz" pos="211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33"/>
        <p:guide pos="219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14870" cy="467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39968" y="0"/>
            <a:ext cx="3014870" cy="467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50938" y="696913"/>
            <a:ext cx="4652962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27470" y="4421876"/>
            <a:ext cx="5099898" cy="419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41626"/>
            <a:ext cx="3014870" cy="467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39968" y="8841626"/>
            <a:ext cx="3014870" cy="467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14870" cy="467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ENGG404 Lecture 00 - Day 1</a:t>
            </a:r>
            <a:endParaRPr/>
          </a:p>
        </p:txBody>
      </p:sp>
      <p:sp>
        <p:nvSpPr>
          <p:cNvPr id="91" name="Google Shape;91;p2:notes"/>
          <p:cNvSpPr txBox="1">
            <a:spLocks noGrp="1"/>
          </p:cNvSpPr>
          <p:nvPr>
            <p:ph type="ftr" idx="11"/>
          </p:nvPr>
        </p:nvSpPr>
        <p:spPr>
          <a:xfrm>
            <a:off x="0" y="8841626"/>
            <a:ext cx="3014870" cy="467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2012 Fall</a:t>
            </a:r>
            <a:endParaRPr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939968" y="8841626"/>
            <a:ext cx="3014870" cy="467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2:notes"/>
          <p:cNvSpPr txBox="1"/>
          <p:nvPr/>
        </p:nvSpPr>
        <p:spPr>
          <a:xfrm>
            <a:off x="3939968" y="8841626"/>
            <a:ext cx="3014870" cy="467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50938" y="696913"/>
            <a:ext cx="4652962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927470" y="4421876"/>
            <a:ext cx="5099898" cy="419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9167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96913"/>
            <a:ext cx="4654550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Google Shape;299;p17:notes"/>
          <p:cNvSpPr txBox="1">
            <a:spLocks noGrp="1"/>
          </p:cNvSpPr>
          <p:nvPr>
            <p:ph type="body" idx="1"/>
          </p:nvPr>
        </p:nvSpPr>
        <p:spPr>
          <a:xfrm>
            <a:off x="927470" y="4421876"/>
            <a:ext cx="5099898" cy="419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7:notes"/>
          <p:cNvSpPr txBox="1"/>
          <p:nvPr/>
        </p:nvSpPr>
        <p:spPr>
          <a:xfrm>
            <a:off x="3939968" y="8841626"/>
            <a:ext cx="3014870" cy="467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96913"/>
            <a:ext cx="4654550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927470" y="4421876"/>
            <a:ext cx="5099898" cy="419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:notes"/>
          <p:cNvSpPr txBox="1"/>
          <p:nvPr/>
        </p:nvSpPr>
        <p:spPr>
          <a:xfrm>
            <a:off x="3939968" y="8841626"/>
            <a:ext cx="3014870" cy="467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96913"/>
            <a:ext cx="4654550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927470" y="4421876"/>
            <a:ext cx="5099898" cy="419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6:notes"/>
          <p:cNvSpPr txBox="1"/>
          <p:nvPr/>
        </p:nvSpPr>
        <p:spPr>
          <a:xfrm>
            <a:off x="3939968" y="8841626"/>
            <a:ext cx="3014870" cy="467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/>
        </p:nvSpPr>
        <p:spPr>
          <a:xfrm>
            <a:off x="3939968" y="8841626"/>
            <a:ext cx="3014870" cy="467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825" tIns="45400" rIns="90825" bIns="454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696913"/>
            <a:ext cx="4657725" cy="34940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Google Shape;157;p7:notes"/>
          <p:cNvSpPr txBox="1">
            <a:spLocks noGrp="1"/>
          </p:cNvSpPr>
          <p:nvPr>
            <p:ph type="body" idx="1"/>
          </p:nvPr>
        </p:nvSpPr>
        <p:spPr>
          <a:xfrm>
            <a:off x="927470" y="4421876"/>
            <a:ext cx="5099898" cy="419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825" tIns="45400" rIns="90825" bIns="4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/>
          <p:nvPr/>
        </p:nvSpPr>
        <p:spPr>
          <a:xfrm>
            <a:off x="3939968" y="8841626"/>
            <a:ext cx="3014870" cy="467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825" tIns="45400" rIns="90825" bIns="454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696913"/>
            <a:ext cx="4657725" cy="34940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" name="Google Shape;180;p8:notes"/>
          <p:cNvSpPr txBox="1">
            <a:spLocks noGrp="1"/>
          </p:cNvSpPr>
          <p:nvPr>
            <p:ph type="body" idx="1"/>
          </p:nvPr>
        </p:nvSpPr>
        <p:spPr>
          <a:xfrm>
            <a:off x="927470" y="4421876"/>
            <a:ext cx="5099898" cy="419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825" tIns="45400" rIns="90825" bIns="4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96913"/>
            <a:ext cx="4654550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0" name="Google Shape;250;p12:notes"/>
          <p:cNvSpPr txBox="1">
            <a:spLocks noGrp="1"/>
          </p:cNvSpPr>
          <p:nvPr>
            <p:ph type="body" idx="1"/>
          </p:nvPr>
        </p:nvSpPr>
        <p:spPr>
          <a:xfrm>
            <a:off x="927470" y="4421876"/>
            <a:ext cx="5099898" cy="419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1" name="Google Shape;251;p12:notes"/>
          <p:cNvSpPr txBox="1"/>
          <p:nvPr/>
        </p:nvSpPr>
        <p:spPr>
          <a:xfrm>
            <a:off x="3939968" y="8841626"/>
            <a:ext cx="3014870" cy="467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4176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96913"/>
            <a:ext cx="4654550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Google Shape;259;p13:notes"/>
          <p:cNvSpPr txBox="1">
            <a:spLocks noGrp="1"/>
          </p:cNvSpPr>
          <p:nvPr>
            <p:ph type="body" idx="1"/>
          </p:nvPr>
        </p:nvSpPr>
        <p:spPr>
          <a:xfrm>
            <a:off x="927470" y="4421876"/>
            <a:ext cx="5099898" cy="419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:notes"/>
          <p:cNvSpPr txBox="1"/>
          <p:nvPr/>
        </p:nvSpPr>
        <p:spPr>
          <a:xfrm>
            <a:off x="3939968" y="8841626"/>
            <a:ext cx="3014870" cy="467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4:notes"/>
          <p:cNvSpPr txBox="1"/>
          <p:nvPr/>
        </p:nvSpPr>
        <p:spPr>
          <a:xfrm>
            <a:off x="3939968" y="8841626"/>
            <a:ext cx="3014870" cy="467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825" tIns="45400" rIns="90825" bIns="454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696913"/>
            <a:ext cx="4657725" cy="34940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" name="Google Shape;269;p14:notes"/>
          <p:cNvSpPr txBox="1">
            <a:spLocks noGrp="1"/>
          </p:cNvSpPr>
          <p:nvPr>
            <p:ph type="body" idx="1"/>
          </p:nvPr>
        </p:nvSpPr>
        <p:spPr>
          <a:xfrm>
            <a:off x="927470" y="4421876"/>
            <a:ext cx="5099898" cy="419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825" tIns="45400" rIns="90825" bIns="4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96913"/>
            <a:ext cx="4654550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Google Shape;280;p15:notes"/>
          <p:cNvSpPr txBox="1">
            <a:spLocks noGrp="1"/>
          </p:cNvSpPr>
          <p:nvPr>
            <p:ph type="body" idx="1"/>
          </p:nvPr>
        </p:nvSpPr>
        <p:spPr>
          <a:xfrm>
            <a:off x="927470" y="4421876"/>
            <a:ext cx="5099898" cy="419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5:notes"/>
          <p:cNvSpPr txBox="1"/>
          <p:nvPr/>
        </p:nvSpPr>
        <p:spPr>
          <a:xfrm>
            <a:off x="3939968" y="8841626"/>
            <a:ext cx="3014870" cy="467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body" idx="1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>
            <a:spLocks noGrp="1"/>
          </p:cNvSpPr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body" idx="1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 txBox="1">
            <a:spLocks noGrp="1"/>
          </p:cNvSpPr>
          <p:nvPr>
            <p:ph type="ctrTitle"/>
          </p:nvPr>
        </p:nvSpPr>
        <p:spPr>
          <a:xfrm>
            <a:off x="381000" y="152400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subTitle" idx="1"/>
          </p:nvPr>
        </p:nvSpPr>
        <p:spPr>
          <a:xfrm>
            <a:off x="914400" y="3581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208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3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Times New Roman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Times New Roman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Times New Roman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Times New Roman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4170" algn="l">
              <a:spcBef>
                <a:spcPts val="560"/>
              </a:spcBef>
              <a:spcAft>
                <a:spcPts val="0"/>
              </a:spcAft>
              <a:buSzPts val="1820"/>
              <a:buChar char="❖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4170" algn="l">
              <a:spcBef>
                <a:spcPts val="560"/>
              </a:spcBef>
              <a:spcAft>
                <a:spcPts val="0"/>
              </a:spcAft>
              <a:buSzPts val="1820"/>
              <a:buChar char="❖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56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7660" algn="l">
              <a:spcBef>
                <a:spcPts val="480"/>
              </a:spcBef>
              <a:spcAft>
                <a:spcPts val="0"/>
              </a:spcAft>
              <a:buSzPts val="1560"/>
              <a:buChar char="❖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5pPr>
            <a:lvl6pPr marL="2743200" lvl="5" indent="-29463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6pPr>
            <a:lvl7pPr marL="3200400" lvl="6" indent="-29463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7pPr>
            <a:lvl8pPr marL="3657600" lvl="7" indent="-29464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8pPr>
            <a:lvl9pPr marL="4114800" lvl="8" indent="-29464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56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7660" algn="l">
              <a:spcBef>
                <a:spcPts val="480"/>
              </a:spcBef>
              <a:spcAft>
                <a:spcPts val="0"/>
              </a:spcAft>
              <a:buSzPts val="1560"/>
              <a:buChar char="❖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5pPr>
            <a:lvl6pPr marL="2743200" lvl="5" indent="-29463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6pPr>
            <a:lvl7pPr marL="3200400" lvl="6" indent="-29463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7pPr>
            <a:lvl8pPr marL="3657600" lvl="7" indent="-29464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8pPr>
            <a:lvl9pPr marL="4114800" lvl="8" indent="-29464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2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spcBef>
                <a:spcPts val="640"/>
              </a:spcBef>
              <a:spcAft>
                <a:spcPts val="0"/>
              </a:spcAft>
              <a:buSzPts val="2080"/>
              <a:buChar char="❖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marL="2286000" lvl="4" indent="-3111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/>
            </a:lvl5pPr>
            <a:lvl6pPr marL="2743200" lvl="5" indent="-3111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/>
            </a:lvl6pPr>
            <a:lvl7pPr marL="3200400" lvl="6" indent="-3111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/>
            </a:lvl7pPr>
            <a:lvl8pPr marL="3657600" lvl="7" indent="-3111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/>
            </a:lvl8pPr>
            <a:lvl9pPr marL="4114800" lvl="8" indent="-3111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08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8" name="Google Shape;68;p2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0680" algn="l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080"/>
              <a:buFont typeface="Noto Sans Symbols"/>
              <a:buChar char="❖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rive.google.com/open?id=1D4dAsd1oo_rL5D_1ktDUy0tFwVmPkKyg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ctrTitle" idx="4294967295"/>
          </p:nvPr>
        </p:nvSpPr>
        <p:spPr>
          <a:xfrm>
            <a:off x="228600" y="1066800"/>
            <a:ext cx="8610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1" u="none" strike="noStrike" cap="none" dirty="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Becoming a Leader </a:t>
            </a:r>
            <a:r>
              <a:rPr lang="en-US" sz="3600" b="1" i="1" u="none" strike="noStrike" cap="none" dirty="0" smtClean="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600" b="1" i="1" u="none" strike="noStrike" cap="none" dirty="0" smtClean="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 b="1" i="1" u="none" strike="noStrike" cap="none" dirty="0" smtClean="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r>
              <a:rPr lang="en-US" sz="3600" b="1" i="1" u="none" strike="noStrike" cap="none" dirty="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Risk Management</a:t>
            </a:r>
            <a:endParaRPr dirty="0"/>
          </a:p>
        </p:txBody>
      </p:sp>
      <p:sp>
        <p:nvSpPr>
          <p:cNvPr id="98" name="Google Shape;98;p2"/>
          <p:cNvSpPr txBox="1">
            <a:spLocks noGrp="1"/>
          </p:cNvSpPr>
          <p:nvPr>
            <p:ph type="subTitle" idx="4294967295"/>
          </p:nvPr>
        </p:nvSpPr>
        <p:spPr>
          <a:xfrm>
            <a:off x="1371600" y="2438401"/>
            <a:ext cx="6400800" cy="2231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75"/>
              <a:buFont typeface="Noto Sans Symbols"/>
              <a:buNone/>
            </a:pPr>
            <a:r>
              <a:rPr lang="en-US" sz="3600" b="1" i="0" u="none" strike="noStrike" cap="none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ENGG404 - Lecture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None/>
            </a:pPr>
            <a:r>
              <a:rPr lang="en-US" sz="2800" b="0" i="0" u="none" strike="noStrike" cap="none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Chapter 4.1: </a:t>
            </a:r>
            <a:r>
              <a:rPr lang="en-US" sz="2800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Incident Investigation, Root Cause Analysis, and Managing Corrective Actions</a:t>
            </a:r>
            <a:endParaRPr sz="2800" b="1" i="0" u="none" strike="noStrike" cap="none" dirty="0">
              <a:solidFill>
                <a:schemeClr val="lt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975"/>
              <a:buFont typeface="Noto Sans Symbols"/>
              <a:buNone/>
            </a:pPr>
            <a:endParaRPr sz="2800" b="1" i="0" u="none" strike="noStrike" cap="none" dirty="0">
              <a:solidFill>
                <a:schemeClr val="lt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975"/>
              <a:buFont typeface="Noto Sans Symbols"/>
              <a:buNone/>
            </a:pPr>
            <a:endParaRPr sz="2800" b="1" i="0" u="none" strike="noStrike" cap="none" dirty="0">
              <a:solidFill>
                <a:schemeClr val="lt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975"/>
              <a:buFont typeface="Noto Sans Symbols"/>
              <a:buNone/>
            </a:pPr>
            <a:endParaRPr sz="2800" b="1" i="0" u="none" strike="noStrike" cap="none" dirty="0">
              <a:solidFill>
                <a:schemeClr val="lt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975"/>
              <a:buFont typeface="Noto Sans Symbols"/>
              <a:buNone/>
            </a:pPr>
            <a:endParaRPr sz="2800" b="1" i="0" u="none" strike="noStrike" cap="none" dirty="0">
              <a:solidFill>
                <a:schemeClr val="lt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pic>
        <p:nvPicPr>
          <p:cNvPr id="99" name="Google Shape;99;p2" descr="AG00459_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48400" y="4114800"/>
            <a:ext cx="2189163" cy="19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 descr="SAT10E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" y="4191000"/>
            <a:ext cx="1828800" cy="18843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152402" y="176015"/>
            <a:ext cx="1176817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Fundamentals of RM</a:t>
            </a:r>
            <a:endParaRPr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1481037" y="169908"/>
            <a:ext cx="1024999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RM System and Process</a:t>
            </a:r>
            <a:endParaRPr sz="1200">
              <a:solidFill>
                <a:schemeClr val="tx2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7874130" y="169908"/>
            <a:ext cx="1155550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Application and Perspectives</a:t>
            </a:r>
            <a:endParaRPr sz="1200">
              <a:solidFill>
                <a:schemeClr val="tx2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7051217" y="169908"/>
            <a:ext cx="671096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People &amp; Org.</a:t>
            </a:r>
            <a:endParaRPr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3834670" y="169908"/>
            <a:ext cx="1024999" cy="461665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Incident Investigation</a:t>
            </a:r>
            <a:endParaRPr sz="1200">
              <a:solidFill>
                <a:schemeClr val="tx2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5011486" y="169908"/>
            <a:ext cx="1024999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RM tools &amp; Challenges</a:t>
            </a:r>
            <a:endParaRPr sz="1200">
              <a:solidFill>
                <a:schemeClr val="tx2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2657853" y="170432"/>
            <a:ext cx="1024999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Leadership in RM</a:t>
            </a:r>
            <a:endParaRPr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0" name="Google Shape;110;p2"/>
          <p:cNvCxnSpPr>
            <a:stCxn id="103" idx="3"/>
            <a:endCxn id="104" idx="1"/>
          </p:cNvCxnSpPr>
          <p:nvPr/>
        </p:nvCxnSpPr>
        <p:spPr>
          <a:xfrm rot="10800000" flipH="1">
            <a:off x="1329219" y="400847"/>
            <a:ext cx="151800" cy="600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1" name="Google Shape;111;p2"/>
          <p:cNvCxnSpPr>
            <a:stCxn id="104" idx="3"/>
            <a:endCxn id="109" idx="1"/>
          </p:cNvCxnSpPr>
          <p:nvPr/>
        </p:nvCxnSpPr>
        <p:spPr>
          <a:xfrm>
            <a:off x="2506036" y="400740"/>
            <a:ext cx="151800" cy="60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2" name="Google Shape;112;p2"/>
          <p:cNvCxnSpPr>
            <a:stCxn id="109" idx="3"/>
            <a:endCxn id="107" idx="1"/>
          </p:cNvCxnSpPr>
          <p:nvPr/>
        </p:nvCxnSpPr>
        <p:spPr>
          <a:xfrm rot="10800000" flipH="1">
            <a:off x="3682852" y="400664"/>
            <a:ext cx="151800" cy="60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3" name="Google Shape;113;p2"/>
          <p:cNvCxnSpPr>
            <a:stCxn id="107" idx="3"/>
            <a:endCxn id="108" idx="1"/>
          </p:cNvCxnSpPr>
          <p:nvPr/>
        </p:nvCxnSpPr>
        <p:spPr>
          <a:xfrm>
            <a:off x="4859669" y="400740"/>
            <a:ext cx="151800" cy="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4" name="Google Shape;114;p2"/>
          <p:cNvCxnSpPr>
            <a:stCxn id="108" idx="3"/>
          </p:cNvCxnSpPr>
          <p:nvPr/>
        </p:nvCxnSpPr>
        <p:spPr>
          <a:xfrm>
            <a:off x="6036485" y="400740"/>
            <a:ext cx="151800" cy="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5" name="Google Shape;115;p2"/>
          <p:cNvCxnSpPr>
            <a:endCxn id="106" idx="1"/>
          </p:cNvCxnSpPr>
          <p:nvPr/>
        </p:nvCxnSpPr>
        <p:spPr>
          <a:xfrm>
            <a:off x="6899417" y="400740"/>
            <a:ext cx="151800" cy="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6" name="Google Shape;116;p2"/>
          <p:cNvCxnSpPr>
            <a:stCxn id="106" idx="3"/>
            <a:endCxn id="105" idx="1"/>
          </p:cNvCxnSpPr>
          <p:nvPr/>
        </p:nvCxnSpPr>
        <p:spPr>
          <a:xfrm>
            <a:off x="7722313" y="400740"/>
            <a:ext cx="151800" cy="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7" name="Google Shape;117;p2"/>
          <p:cNvSpPr txBox="1"/>
          <p:nvPr/>
        </p:nvSpPr>
        <p:spPr>
          <a:xfrm>
            <a:off x="6188301" y="169907"/>
            <a:ext cx="692362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RM in Industry</a:t>
            </a:r>
            <a:endParaRPr sz="1200">
              <a:solidFill>
                <a:schemeClr val="tx2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3" name="Google Shape;88;p1"/>
          <p:cNvSpPr txBox="1"/>
          <p:nvPr/>
        </p:nvSpPr>
        <p:spPr>
          <a:xfrm>
            <a:off x="2590052" y="4875075"/>
            <a:ext cx="3658348" cy="120028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 smtClean="0">
                <a:solidFill>
                  <a:schemeClr val="lt2"/>
                </a:solidFill>
                <a:sym typeface="Arial"/>
              </a:rPr>
              <a:t>Tee-up the Sherlock </a:t>
            </a:r>
            <a:r>
              <a:rPr lang="en-US" sz="1200" b="0" i="0" u="none" strike="noStrike" cap="none" dirty="0">
                <a:solidFill>
                  <a:schemeClr val="lt2"/>
                </a:solidFill>
                <a:sym typeface="Arial"/>
              </a:rPr>
              <a:t>Holmes </a:t>
            </a:r>
            <a:r>
              <a:rPr lang="en-US" sz="1200" b="0" i="0" u="none" strike="noStrike" cap="none" dirty="0" smtClean="0">
                <a:solidFill>
                  <a:schemeClr val="lt2"/>
                </a:solidFill>
                <a:sym typeface="Arial"/>
              </a:rPr>
              <a:t>Video: </a:t>
            </a:r>
            <a:r>
              <a:rPr lang="en-US" sz="1200" dirty="0" smtClean="0">
                <a:solidFill>
                  <a:schemeClr val="lt2"/>
                </a:solidFill>
                <a:sym typeface="Arial"/>
              </a:rPr>
              <a:t>Show </a:t>
            </a:r>
            <a:r>
              <a:rPr lang="en-US" sz="1200" dirty="0">
                <a:solidFill>
                  <a:schemeClr val="lt2"/>
                </a:solidFill>
                <a:sym typeface="Arial"/>
              </a:rPr>
              <a:t>in the few moments prior to the start of the </a:t>
            </a:r>
            <a:r>
              <a:rPr lang="en-US" sz="1200" dirty="0" smtClean="0">
                <a:solidFill>
                  <a:schemeClr val="lt2"/>
                </a:solidFill>
                <a:sym typeface="Arial"/>
              </a:rPr>
              <a:t>lecture. Link:</a:t>
            </a:r>
          </a:p>
          <a:p>
            <a:pPr lvl="0"/>
            <a:r>
              <a:rPr lang="en-US" sz="1200" dirty="0" smtClean="0">
                <a:solidFill>
                  <a:schemeClr val="lt2"/>
                </a:solidFill>
                <a:sym typeface="Arial"/>
              </a:rPr>
              <a:t> </a:t>
            </a:r>
            <a:r>
              <a:rPr lang="en-US" sz="1200" u="sng" dirty="0">
                <a:solidFill>
                  <a:schemeClr val="lt2"/>
                </a:solidFill>
                <a:hlinkClick r:id="rId5"/>
              </a:rPr>
              <a:t>https://</a:t>
            </a:r>
            <a:r>
              <a:rPr lang="en-US" sz="1200" u="sng" dirty="0" smtClean="0">
                <a:solidFill>
                  <a:schemeClr val="lt2"/>
                </a:solidFill>
                <a:hlinkClick r:id="rId5"/>
              </a:rPr>
              <a:t>drive.google.com/open?id=1D4dAsd1oo_rL5D_1ktDUy0tFwVmPkKyg</a:t>
            </a:r>
            <a:endParaRPr lang="en-US" sz="1200" u="sng" dirty="0" smtClean="0">
              <a:solidFill>
                <a:schemeClr val="lt2"/>
              </a:solidFill>
            </a:endParaRPr>
          </a:p>
          <a:p>
            <a:pPr lvl="0"/>
            <a:endParaRPr sz="1200" dirty="0">
              <a:solidFill>
                <a:schemeClr val="lt2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180301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7"/>
          <p:cNvSpPr/>
          <p:nvPr/>
        </p:nvSpPr>
        <p:spPr>
          <a:xfrm>
            <a:off x="455613" y="822324"/>
            <a:ext cx="8229600" cy="5486400"/>
          </a:xfrm>
          <a:prstGeom prst="rect">
            <a:avLst/>
          </a:prstGeom>
          <a:solidFill>
            <a:schemeClr val="accent1">
              <a:alpha val="69803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sym typeface="Arial"/>
            </a:endParaRPr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rgbClr val="000000"/>
                </a:solidFill>
                <a:sym typeface="Arial"/>
              </a:rPr>
              <a:t>These processes will be effective only if </a:t>
            </a:r>
            <a:r>
              <a:rPr lang="en-US" sz="2000" b="1" dirty="0">
                <a:solidFill>
                  <a:srgbClr val="000000"/>
                </a:solidFill>
                <a:sym typeface="Arial"/>
              </a:rPr>
              <a:t>all components are complete, accurate, and thorough</a:t>
            </a:r>
            <a:r>
              <a:rPr lang="en-US" sz="2000" dirty="0">
                <a:solidFill>
                  <a:srgbClr val="000000"/>
                </a:solidFill>
                <a:sym typeface="Arial"/>
              </a:rPr>
              <a:t>.</a:t>
            </a:r>
            <a:endParaRPr sz="2000" dirty="0"/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rgbClr val="000000"/>
                </a:solidFill>
                <a:sym typeface="Arial"/>
              </a:rPr>
              <a:t>Process is a learning experience for all. </a:t>
            </a:r>
            <a:endParaRPr sz="2000" dirty="0"/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rgbClr val="000000"/>
                </a:solidFill>
                <a:sym typeface="Arial"/>
              </a:rPr>
              <a:t>Must </a:t>
            </a:r>
            <a:r>
              <a:rPr lang="en-US" sz="2000" b="1" dirty="0">
                <a:solidFill>
                  <a:srgbClr val="000000"/>
                </a:solidFill>
                <a:sym typeface="Arial"/>
              </a:rPr>
              <a:t>commit</a:t>
            </a:r>
            <a:r>
              <a:rPr lang="en-US" sz="2000" dirty="0">
                <a:solidFill>
                  <a:srgbClr val="000000"/>
                </a:solidFill>
                <a:sym typeface="Arial"/>
              </a:rPr>
              <a:t> to the process with </a:t>
            </a:r>
            <a:r>
              <a:rPr lang="en-US" sz="2000" b="1" dirty="0">
                <a:solidFill>
                  <a:srgbClr val="000000"/>
                </a:solidFill>
                <a:sym typeface="Arial"/>
              </a:rPr>
              <a:t>people and resources </a:t>
            </a:r>
            <a:r>
              <a:rPr lang="en-US" sz="2000" dirty="0">
                <a:solidFill>
                  <a:srgbClr val="000000"/>
                </a:solidFill>
                <a:sym typeface="Arial"/>
              </a:rPr>
              <a:t>for investigations. </a:t>
            </a:r>
            <a:endParaRPr sz="2000" dirty="0"/>
          </a:p>
          <a:p>
            <a:pPr marL="457200" marR="0" lvl="0" indent="-330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305" name="Google Shape;305;p17"/>
          <p:cNvSpPr/>
          <p:nvPr/>
        </p:nvSpPr>
        <p:spPr>
          <a:xfrm>
            <a:off x="455613" y="6397625"/>
            <a:ext cx="45720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lang="en-US" sz="1600" b="1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4.1: II-RCA-MCA Work Processes</a:t>
            </a:r>
            <a:endParaRPr sz="1600"/>
          </a:p>
        </p:txBody>
      </p:sp>
      <p:sp>
        <p:nvSpPr>
          <p:cNvPr id="7" name="Google Shape;305;p17"/>
          <p:cNvSpPr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400"/>
            </a:pPr>
            <a:r>
              <a:rPr lang="en-US" sz="2400" b="1" i="1" dirty="0">
                <a:latin typeface="Times New Roman"/>
                <a:ea typeface="Times New Roman"/>
                <a:cs typeface="Times New Roman"/>
                <a:sym typeface="Times New Roman"/>
              </a:rPr>
              <a:t>Summary: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/>
          <p:nvPr/>
        </p:nvSpPr>
        <p:spPr>
          <a:xfrm>
            <a:off x="455613" y="822325"/>
            <a:ext cx="8229600" cy="5575300"/>
          </a:xfrm>
          <a:prstGeom prst="rect">
            <a:avLst/>
          </a:prstGeom>
          <a:solidFill>
            <a:schemeClr val="accent1">
              <a:alpha val="69803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Explain the need to investigate the scene and collect evidence.</a:t>
            </a:r>
            <a:endParaRPr dirty="0"/>
          </a:p>
          <a:p>
            <a:pPr marL="457200" marR="0" lvl="0" indent="-330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Explain and apply the general work process to lead an Incident Investigation immediately after an incident happens, through the RCA and MCA work processes, and to conclude with a final check on the effectiveness of the process. 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305;p17"/>
          <p:cNvSpPr/>
          <p:nvPr/>
        </p:nvSpPr>
        <p:spPr>
          <a:xfrm>
            <a:off x="455613" y="6397625"/>
            <a:ext cx="45720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lang="en-US" sz="1600" b="1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4.1: II-RCA-MCA Work Processes</a:t>
            </a:r>
            <a:endParaRPr sz="1600"/>
          </a:p>
        </p:txBody>
      </p:sp>
      <p:sp>
        <p:nvSpPr>
          <p:cNvPr id="7" name="Google Shape;305;p17"/>
          <p:cNvSpPr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400"/>
            </a:pPr>
            <a:r>
              <a:rPr lang="en-US" sz="2400" b="1" i="1" dirty="0">
                <a:latin typeface="Times New Roman"/>
                <a:ea typeface="Times New Roman"/>
                <a:cs typeface="Times New Roman"/>
                <a:sym typeface="Times New Roman"/>
              </a:rPr>
              <a:t>Learning Outcomes: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6"/>
          <p:cNvSpPr/>
          <p:nvPr/>
        </p:nvSpPr>
        <p:spPr>
          <a:xfrm>
            <a:off x="455613" y="822325"/>
            <a:ext cx="8229600" cy="5486400"/>
          </a:xfrm>
          <a:prstGeom prst="rect">
            <a:avLst/>
          </a:prstGeom>
          <a:solidFill>
            <a:schemeClr val="accent1">
              <a:alpha val="69803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 smtClean="0">
                <a:solidFill>
                  <a:srgbClr val="000000"/>
                </a:solidFill>
                <a:sym typeface="Arial"/>
              </a:rPr>
              <a:t>Incidents </a:t>
            </a:r>
            <a:r>
              <a:rPr lang="en-US" sz="2000" dirty="0">
                <a:solidFill>
                  <a:srgbClr val="000000"/>
                </a:solidFill>
                <a:sym typeface="Arial"/>
              </a:rPr>
              <a:t>do happen. If the causes leading to an incident are not addressed, the incident can potentially repeat itself.</a:t>
            </a:r>
            <a:endParaRPr sz="2000" dirty="0"/>
          </a:p>
          <a:p>
            <a:pPr marL="457200" marR="0" lvl="0" indent="-330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sym typeface="Arial"/>
            </a:endParaRPr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rgbClr val="000000"/>
                </a:solidFill>
                <a:sym typeface="Arial"/>
              </a:rPr>
              <a:t>Most organizations have systems in place for incident investigation and follow-up.</a:t>
            </a:r>
            <a:endParaRPr sz="2000" dirty="0"/>
          </a:p>
          <a:p>
            <a:pPr marL="457200" marR="0" lvl="0" indent="-330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sym typeface="Arial"/>
            </a:endParaRPr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rgbClr val="000000"/>
                </a:solidFill>
                <a:sym typeface="Arial"/>
              </a:rPr>
              <a:t>This lecture presents a framework for the overall work process for Incident Investigation (II), analysis and to propose corrective measures.</a:t>
            </a:r>
            <a:endParaRPr sz="2000" dirty="0"/>
          </a:p>
          <a:p>
            <a:pPr marL="0" marR="0" lvl="0" indent="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sym typeface="Arial"/>
            </a:endParaRPr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rgbClr val="000000"/>
                </a:solidFill>
                <a:sym typeface="Arial"/>
              </a:rPr>
              <a:t>Tools for analysis that we will see in the following lectures include Root Cause Analysis (RCA), Cause and Effect Models (C&amp;E), and Manage Corrective Actions (MCA).</a:t>
            </a:r>
            <a:endParaRPr sz="2000" dirty="0"/>
          </a:p>
          <a:p>
            <a:pPr marL="0" marR="0" lvl="0" indent="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6" name="Google Shape;305;p17"/>
          <p:cNvSpPr/>
          <p:nvPr/>
        </p:nvSpPr>
        <p:spPr>
          <a:xfrm>
            <a:off x="455613" y="6397625"/>
            <a:ext cx="45720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lang="en-US" sz="1600" b="1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4.1: II-RCA-MCA Work Processes</a:t>
            </a:r>
            <a:endParaRPr sz="1600"/>
          </a:p>
        </p:txBody>
      </p:sp>
      <p:sp>
        <p:nvSpPr>
          <p:cNvPr id="7" name="Google Shape;305;p17"/>
          <p:cNvSpPr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400"/>
            </a:pPr>
            <a:r>
              <a:rPr lang="en-US" sz="2400" b="1" i="1" dirty="0">
                <a:latin typeface="Times New Roman"/>
                <a:ea typeface="Times New Roman"/>
                <a:cs typeface="Times New Roman"/>
                <a:sym typeface="Times New Roman"/>
              </a:rPr>
              <a:t>Introduction: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455613" y="822960"/>
            <a:ext cx="8229600" cy="5486400"/>
          </a:xfrm>
          <a:prstGeom prst="rect">
            <a:avLst/>
          </a:prstGeom>
          <a:solidFill>
            <a:schemeClr val="accent1">
              <a:alpha val="69803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4344193" y="1378941"/>
            <a:ext cx="4113213" cy="1296483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⮚"/>
            </a:pPr>
            <a:r>
              <a:rPr lang="en-US" sz="18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Incident Investigation</a:t>
            </a:r>
            <a:r>
              <a:rPr lang="en-US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collect evidence relating to an event (i.e. the discovery and ascertainment of the facts of a loss incident). </a:t>
            </a: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" name="Google Shape;163;p7"/>
          <p:cNvGrpSpPr/>
          <p:nvPr/>
        </p:nvGrpSpPr>
        <p:grpSpPr>
          <a:xfrm>
            <a:off x="838200" y="990600"/>
            <a:ext cx="3017520" cy="4859923"/>
            <a:chOff x="3108960" y="1676400"/>
            <a:chExt cx="3017520" cy="4174123"/>
          </a:xfrm>
        </p:grpSpPr>
        <p:cxnSp>
          <p:nvCxnSpPr>
            <p:cNvPr id="164" name="Google Shape;164;p7"/>
            <p:cNvCxnSpPr>
              <a:stCxn id="165" idx="2"/>
              <a:endCxn id="166" idx="0"/>
            </p:cNvCxnSpPr>
            <p:nvPr/>
          </p:nvCxnSpPr>
          <p:spPr>
            <a:xfrm>
              <a:off x="4617720" y="2133600"/>
              <a:ext cx="0" cy="457200"/>
            </a:xfrm>
            <a:prstGeom prst="straightConnector1">
              <a:avLst/>
            </a:prstGeom>
            <a:noFill/>
            <a:ln w="31750" cap="sq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67" name="Google Shape;167;p7"/>
            <p:cNvCxnSpPr>
              <a:stCxn id="168" idx="2"/>
              <a:endCxn id="169" idx="0"/>
            </p:cNvCxnSpPr>
            <p:nvPr/>
          </p:nvCxnSpPr>
          <p:spPr>
            <a:xfrm>
              <a:off x="4617720" y="3962400"/>
              <a:ext cx="0" cy="457200"/>
            </a:xfrm>
            <a:prstGeom prst="straightConnector1">
              <a:avLst/>
            </a:prstGeom>
            <a:noFill/>
            <a:ln w="31750" cap="sq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65" name="Google Shape;165;p7"/>
            <p:cNvSpPr/>
            <p:nvPr/>
          </p:nvSpPr>
          <p:spPr>
            <a:xfrm>
              <a:off x="3108960" y="1676400"/>
              <a:ext cx="3017520" cy="457200"/>
            </a:xfrm>
            <a:prstGeom prst="flowChartProcess">
              <a:avLst/>
            </a:prstGeom>
            <a:solidFill>
              <a:srgbClr val="FFFFFF"/>
            </a:solidFill>
            <a:ln w="12700" cap="sq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l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Noto Sans Symbols"/>
                <a:buNone/>
              </a:pPr>
              <a:r>
                <a:rPr lang="en-US" sz="2000">
                  <a:solidFill>
                    <a:schemeClr val="lt2"/>
                  </a:solidFill>
                  <a:sym typeface="Arial"/>
                </a:rPr>
                <a:t>Incident Happens</a:t>
              </a:r>
              <a:endParaRPr sz="2000"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3108960" y="2590800"/>
              <a:ext cx="3017520" cy="457200"/>
            </a:xfrm>
            <a:prstGeom prst="flowChartProcess">
              <a:avLst/>
            </a:prstGeom>
            <a:solidFill>
              <a:srgbClr val="000000"/>
            </a:solidFill>
            <a:ln w="12700" cap="sq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l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Noto Sans Symbols"/>
                <a:buNone/>
              </a:pPr>
              <a:r>
                <a:rPr lang="en-US" sz="2000">
                  <a:solidFill>
                    <a:srgbClr val="FFFFFF"/>
                  </a:solidFill>
                  <a:sym typeface="Arial"/>
                </a:rPr>
                <a:t>Incident Investigation</a:t>
              </a:r>
              <a:endParaRPr sz="2000"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3108960" y="3505200"/>
              <a:ext cx="3017520" cy="457200"/>
            </a:xfrm>
            <a:prstGeom prst="flowChartProcess">
              <a:avLst/>
            </a:prstGeom>
            <a:solidFill>
              <a:srgbClr val="000000"/>
            </a:solidFill>
            <a:ln w="12700" cap="sq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l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Noto Sans Symbols"/>
                <a:buNone/>
              </a:pPr>
              <a:r>
                <a:rPr lang="en-US" sz="2000">
                  <a:solidFill>
                    <a:srgbClr val="FFFFFF"/>
                  </a:solidFill>
                  <a:sym typeface="Arial"/>
                </a:rPr>
                <a:t>Root Cause Analysis</a:t>
              </a:r>
              <a:endParaRPr sz="2000"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3108960" y="5393323"/>
              <a:ext cx="3017520" cy="457200"/>
            </a:xfrm>
            <a:prstGeom prst="flowChartProcess">
              <a:avLst/>
            </a:prstGeom>
            <a:solidFill>
              <a:srgbClr val="FFFFFF"/>
            </a:solidFill>
            <a:ln w="12700" cap="sq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l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Noto Sans Symbols"/>
                <a:buNone/>
              </a:pPr>
              <a:r>
                <a:rPr lang="en-US" sz="2000">
                  <a:solidFill>
                    <a:schemeClr val="lt2"/>
                  </a:solidFill>
                  <a:sym typeface="Arial"/>
                </a:rPr>
                <a:t>Check Process Effectiveness</a:t>
              </a:r>
              <a:endParaRPr sz="2000"/>
            </a:p>
          </p:txBody>
        </p:sp>
        <p:cxnSp>
          <p:nvCxnSpPr>
            <p:cNvPr id="171" name="Google Shape;171;p7"/>
            <p:cNvCxnSpPr>
              <a:stCxn id="169" idx="2"/>
            </p:cNvCxnSpPr>
            <p:nvPr/>
          </p:nvCxnSpPr>
          <p:spPr>
            <a:xfrm rot="10800000">
              <a:off x="4617720" y="4476000"/>
              <a:ext cx="0" cy="400800"/>
            </a:xfrm>
            <a:prstGeom prst="straightConnector1">
              <a:avLst/>
            </a:prstGeom>
            <a:noFill/>
            <a:ln w="31750" cap="sq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69" name="Google Shape;169;p7"/>
            <p:cNvSpPr/>
            <p:nvPr/>
          </p:nvSpPr>
          <p:spPr>
            <a:xfrm>
              <a:off x="3108960" y="4419600"/>
              <a:ext cx="3017520" cy="457200"/>
            </a:xfrm>
            <a:prstGeom prst="flowChartProcess">
              <a:avLst/>
            </a:prstGeom>
            <a:solidFill>
              <a:srgbClr val="000000"/>
            </a:solidFill>
            <a:ln w="12700" cap="sq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l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Noto Sans Symbols"/>
                <a:buNone/>
              </a:pPr>
              <a:r>
                <a:rPr lang="en-US" sz="2000">
                  <a:solidFill>
                    <a:srgbClr val="FFFFFF"/>
                  </a:solidFill>
                  <a:sym typeface="Arial"/>
                </a:rPr>
                <a:t>Manage Corrective Actions</a:t>
              </a:r>
              <a:endParaRPr sz="2000"/>
            </a:p>
          </p:txBody>
        </p:sp>
        <p:cxnSp>
          <p:nvCxnSpPr>
            <p:cNvPr id="172" name="Google Shape;172;p7"/>
            <p:cNvCxnSpPr>
              <a:stCxn id="166" idx="2"/>
              <a:endCxn id="168" idx="0"/>
            </p:cNvCxnSpPr>
            <p:nvPr/>
          </p:nvCxnSpPr>
          <p:spPr>
            <a:xfrm>
              <a:off x="4617720" y="3048000"/>
              <a:ext cx="0" cy="457200"/>
            </a:xfrm>
            <a:prstGeom prst="straightConnector1">
              <a:avLst/>
            </a:prstGeom>
            <a:noFill/>
            <a:ln w="31750" cap="sq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73" name="Google Shape;173;p7"/>
            <p:cNvCxnSpPr>
              <a:stCxn id="169" idx="2"/>
              <a:endCxn id="170" idx="0"/>
            </p:cNvCxnSpPr>
            <p:nvPr/>
          </p:nvCxnSpPr>
          <p:spPr>
            <a:xfrm>
              <a:off x="4617720" y="4876800"/>
              <a:ext cx="0" cy="516600"/>
            </a:xfrm>
            <a:prstGeom prst="straightConnector1">
              <a:avLst/>
            </a:prstGeom>
            <a:noFill/>
            <a:ln w="31750" cap="sq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175" name="Google Shape;175;p7"/>
          <p:cNvSpPr/>
          <p:nvPr/>
        </p:nvSpPr>
        <p:spPr>
          <a:xfrm>
            <a:off x="4354271" y="2900849"/>
            <a:ext cx="4113213" cy="1129328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⮚"/>
            </a:pPr>
            <a:r>
              <a:rPr lang="en-US" sz="18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Root Cause Analysis (RCA)</a:t>
            </a:r>
            <a:r>
              <a:rPr lang="en-US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determine the causes of an incident </a:t>
            </a:r>
            <a:r>
              <a:rPr lang="en-US" sz="18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(Chapter 4.3)</a:t>
            </a:r>
            <a:r>
              <a:rPr lang="en-US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dirty="0"/>
          </a:p>
        </p:txBody>
      </p:sp>
      <p:sp>
        <p:nvSpPr>
          <p:cNvPr id="176" name="Google Shape;176;p7"/>
          <p:cNvSpPr/>
          <p:nvPr/>
        </p:nvSpPr>
        <p:spPr>
          <a:xfrm>
            <a:off x="4344192" y="4174996"/>
            <a:ext cx="4113213" cy="1659553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⮚"/>
            </a:pPr>
            <a:r>
              <a:rPr lang="en-US" sz="18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Manage Corrective Actions</a:t>
            </a:r>
            <a:r>
              <a:rPr lang="en-US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manages the corrective and preventative actions that address the latent causes identified in the RCA </a:t>
            </a:r>
            <a:r>
              <a:rPr lang="en-US" sz="18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(Chapter 4.5 and 4.6)</a:t>
            </a:r>
            <a:r>
              <a:rPr lang="en-US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305;p17"/>
          <p:cNvSpPr/>
          <p:nvPr/>
        </p:nvSpPr>
        <p:spPr>
          <a:xfrm>
            <a:off x="455613" y="6397625"/>
            <a:ext cx="45720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lang="en-US" sz="1600" b="1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4.1: II-RCA-MCA Work Processes</a:t>
            </a:r>
            <a:endParaRPr sz="1600"/>
          </a:p>
        </p:txBody>
      </p:sp>
      <p:sp>
        <p:nvSpPr>
          <p:cNvPr id="21" name="Google Shape;305;p17"/>
          <p:cNvSpPr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400"/>
            </a:pPr>
            <a:r>
              <a:rPr lang="en-US" sz="2400" b="1" i="1" dirty="0">
                <a:latin typeface="Times New Roman"/>
                <a:ea typeface="Times New Roman"/>
                <a:cs typeface="Times New Roman"/>
                <a:sym typeface="Times New Roman"/>
              </a:rPr>
              <a:t>Overall </a:t>
            </a:r>
            <a:r>
              <a:rPr lang="en-US" sz="2400" b="1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II-RCA-MA Work Process (general workflow):</a:t>
            </a:r>
            <a:endParaRPr lang="en-US" sz="24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 txBox="1">
            <a:spLocks noGrp="1"/>
          </p:cNvSpPr>
          <p:nvPr>
            <p:ph type="title" idx="4294967295"/>
          </p:nvPr>
        </p:nvSpPr>
        <p:spPr>
          <a:xfrm>
            <a:off x="455613" y="822960"/>
            <a:ext cx="8226425" cy="548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3" name="Google Shape;183;p8"/>
          <p:cNvCxnSpPr>
            <a:stCxn id="184" idx="2"/>
            <a:endCxn id="185" idx="0"/>
          </p:cNvCxnSpPr>
          <p:nvPr/>
        </p:nvCxnSpPr>
        <p:spPr>
          <a:xfrm>
            <a:off x="3086100" y="1647825"/>
            <a:ext cx="0" cy="304800"/>
          </a:xfrm>
          <a:prstGeom prst="straightConnector1">
            <a:avLst/>
          </a:prstGeom>
          <a:noFill/>
          <a:ln w="31750" cap="sq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6" name="Google Shape;186;p8"/>
          <p:cNvCxnSpPr>
            <a:stCxn id="187" idx="2"/>
            <a:endCxn id="188" idx="0"/>
          </p:cNvCxnSpPr>
          <p:nvPr/>
        </p:nvCxnSpPr>
        <p:spPr>
          <a:xfrm>
            <a:off x="3086100" y="3171825"/>
            <a:ext cx="0" cy="412800"/>
          </a:xfrm>
          <a:prstGeom prst="straightConnector1">
            <a:avLst/>
          </a:prstGeom>
          <a:noFill/>
          <a:ln w="31750" cap="sq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9" name="Google Shape;189;p8"/>
          <p:cNvCxnSpPr>
            <a:stCxn id="185" idx="2"/>
            <a:endCxn id="187" idx="0"/>
          </p:cNvCxnSpPr>
          <p:nvPr/>
        </p:nvCxnSpPr>
        <p:spPr>
          <a:xfrm>
            <a:off x="3086100" y="2301875"/>
            <a:ext cx="0" cy="276300"/>
          </a:xfrm>
          <a:prstGeom prst="straightConnector1">
            <a:avLst/>
          </a:prstGeom>
          <a:noFill/>
          <a:ln w="31750" cap="sq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0" name="Google Shape;190;p8"/>
          <p:cNvCxnSpPr>
            <a:stCxn id="188" idx="2"/>
            <a:endCxn id="191" idx="0"/>
          </p:cNvCxnSpPr>
          <p:nvPr/>
        </p:nvCxnSpPr>
        <p:spPr>
          <a:xfrm>
            <a:off x="3086100" y="3933825"/>
            <a:ext cx="0" cy="260400"/>
          </a:xfrm>
          <a:prstGeom prst="straightConnector1">
            <a:avLst/>
          </a:prstGeom>
          <a:noFill/>
          <a:ln w="31750" cap="sq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2" name="Google Shape;192;p8"/>
          <p:cNvCxnSpPr>
            <a:stCxn id="193" idx="2"/>
            <a:endCxn id="194" idx="0"/>
          </p:cNvCxnSpPr>
          <p:nvPr/>
        </p:nvCxnSpPr>
        <p:spPr>
          <a:xfrm>
            <a:off x="6934200" y="2060575"/>
            <a:ext cx="0" cy="228600"/>
          </a:xfrm>
          <a:prstGeom prst="straightConnector1">
            <a:avLst/>
          </a:prstGeom>
          <a:noFill/>
          <a:ln w="31750" cap="sq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5" name="Google Shape;195;p8"/>
          <p:cNvCxnSpPr>
            <a:stCxn id="194" idx="2"/>
            <a:endCxn id="196" idx="0"/>
          </p:cNvCxnSpPr>
          <p:nvPr/>
        </p:nvCxnSpPr>
        <p:spPr>
          <a:xfrm>
            <a:off x="6934200" y="2638425"/>
            <a:ext cx="0" cy="368400"/>
          </a:xfrm>
          <a:prstGeom prst="straightConnector1">
            <a:avLst/>
          </a:prstGeom>
          <a:noFill/>
          <a:ln w="31750" cap="sq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7" name="Google Shape;197;p8"/>
          <p:cNvCxnSpPr>
            <a:stCxn id="198" idx="2"/>
            <a:endCxn id="199" idx="0"/>
          </p:cNvCxnSpPr>
          <p:nvPr/>
        </p:nvCxnSpPr>
        <p:spPr>
          <a:xfrm>
            <a:off x="6934200" y="4010025"/>
            <a:ext cx="0" cy="382500"/>
          </a:xfrm>
          <a:prstGeom prst="straightConnector1">
            <a:avLst/>
          </a:prstGeom>
          <a:noFill/>
          <a:ln w="31750" cap="sq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4" name="Google Shape;184;p8"/>
          <p:cNvSpPr/>
          <p:nvPr/>
        </p:nvSpPr>
        <p:spPr>
          <a:xfrm>
            <a:off x="1981200" y="1298575"/>
            <a:ext cx="2209800" cy="349250"/>
          </a:xfrm>
          <a:prstGeom prst="flowChartProcess">
            <a:avLst/>
          </a:prstGeom>
          <a:solidFill>
            <a:srgbClr val="000000"/>
          </a:solidFill>
          <a:ln w="127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Incident Happens</a:t>
            </a:r>
            <a:endParaRPr/>
          </a:p>
        </p:txBody>
      </p:sp>
      <p:sp>
        <p:nvSpPr>
          <p:cNvPr id="187" name="Google Shape;187;p8"/>
          <p:cNvSpPr/>
          <p:nvPr/>
        </p:nvSpPr>
        <p:spPr>
          <a:xfrm>
            <a:off x="1828800" y="2578100"/>
            <a:ext cx="2514600" cy="593725"/>
          </a:xfrm>
          <a:prstGeom prst="flowChartDecision">
            <a:avLst/>
          </a:prstGeom>
          <a:solidFill>
            <a:srgbClr val="000000"/>
          </a:solidFill>
          <a:ln w="127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Investigate?</a:t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2133600" y="1952625"/>
            <a:ext cx="1905000" cy="349250"/>
          </a:xfrm>
          <a:prstGeom prst="flowChartProcess">
            <a:avLst/>
          </a:prstGeom>
          <a:solidFill>
            <a:srgbClr val="000000"/>
          </a:solidFill>
          <a:ln w="127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Appraise situation</a:t>
            </a:r>
            <a:endParaRPr/>
          </a:p>
        </p:txBody>
      </p:sp>
      <p:sp>
        <p:nvSpPr>
          <p:cNvPr id="188" name="Google Shape;188;p8"/>
          <p:cNvSpPr/>
          <p:nvPr/>
        </p:nvSpPr>
        <p:spPr>
          <a:xfrm>
            <a:off x="1828800" y="3584575"/>
            <a:ext cx="2514600" cy="349250"/>
          </a:xfrm>
          <a:prstGeom prst="flowChartProcess">
            <a:avLst/>
          </a:prstGeom>
          <a:solidFill>
            <a:srgbClr val="000000"/>
          </a:solidFill>
          <a:ln w="127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Start collecting evidence</a:t>
            </a: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1295400" y="5413375"/>
            <a:ext cx="3581400" cy="593725"/>
          </a:xfrm>
          <a:prstGeom prst="flowChartDecision">
            <a:avLst/>
          </a:prstGeom>
          <a:solidFill>
            <a:srgbClr val="000000"/>
          </a:solidFill>
          <a:ln w="127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 details known?</a:t>
            </a: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5791200" y="1466850"/>
            <a:ext cx="2286000" cy="593725"/>
          </a:xfrm>
          <a:prstGeom prst="flowChartProcess">
            <a:avLst/>
          </a:prstGeom>
          <a:solidFill>
            <a:srgbClr val="000000"/>
          </a:solidFill>
          <a:ln w="127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Conduct the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Root Cause Analysis</a:t>
            </a: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5791200" y="2289175"/>
            <a:ext cx="2286000" cy="349250"/>
          </a:xfrm>
          <a:prstGeom prst="flowChartProcess">
            <a:avLst/>
          </a:prstGeom>
          <a:solidFill>
            <a:srgbClr val="000000"/>
          </a:solidFill>
          <a:ln w="127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Reach conclusions</a:t>
            </a:r>
            <a:endParaRPr/>
          </a:p>
        </p:txBody>
      </p:sp>
      <p:sp>
        <p:nvSpPr>
          <p:cNvPr id="198" name="Google Shape;198;p8"/>
          <p:cNvSpPr/>
          <p:nvPr/>
        </p:nvSpPr>
        <p:spPr>
          <a:xfrm>
            <a:off x="5562600" y="3660775"/>
            <a:ext cx="2743200" cy="349250"/>
          </a:xfrm>
          <a:prstGeom prst="flowChartProcess">
            <a:avLst/>
          </a:prstGeom>
          <a:solidFill>
            <a:srgbClr val="000000"/>
          </a:solidFill>
          <a:ln w="127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Report and Communicate</a:t>
            </a:r>
            <a:endParaRPr/>
          </a:p>
        </p:txBody>
      </p:sp>
      <p:cxnSp>
        <p:nvCxnSpPr>
          <p:cNvPr id="201" name="Google Shape;201;p8"/>
          <p:cNvCxnSpPr>
            <a:stCxn id="191" idx="2"/>
            <a:endCxn id="202" idx="0"/>
          </p:cNvCxnSpPr>
          <p:nvPr/>
        </p:nvCxnSpPr>
        <p:spPr>
          <a:xfrm>
            <a:off x="3086100" y="4543425"/>
            <a:ext cx="0" cy="216000"/>
          </a:xfrm>
          <a:prstGeom prst="straightConnector1">
            <a:avLst/>
          </a:prstGeom>
          <a:noFill/>
          <a:ln w="31750" cap="sq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3" name="Google Shape;203;p8"/>
          <p:cNvCxnSpPr>
            <a:stCxn id="202" idx="2"/>
            <a:endCxn id="200" idx="0"/>
          </p:cNvCxnSpPr>
          <p:nvPr/>
        </p:nvCxnSpPr>
        <p:spPr>
          <a:xfrm>
            <a:off x="3086100" y="5108575"/>
            <a:ext cx="0" cy="304800"/>
          </a:xfrm>
          <a:prstGeom prst="straightConnector1">
            <a:avLst/>
          </a:prstGeom>
          <a:noFill/>
          <a:ln w="31750" cap="sq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4" name="Google Shape;204;p8"/>
          <p:cNvSpPr/>
          <p:nvPr/>
        </p:nvSpPr>
        <p:spPr>
          <a:xfrm>
            <a:off x="5562600" y="5108575"/>
            <a:ext cx="2743200" cy="593725"/>
          </a:xfrm>
          <a:prstGeom prst="flowChartProcess">
            <a:avLst/>
          </a:prstGeom>
          <a:solidFill>
            <a:srgbClr val="000000"/>
          </a:solidFill>
          <a:ln w="127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Check effectiveness of the Investigation Process</a:t>
            </a:r>
            <a:endParaRPr/>
          </a:p>
        </p:txBody>
      </p:sp>
      <p:cxnSp>
        <p:nvCxnSpPr>
          <p:cNvPr id="205" name="Google Shape;205;p8"/>
          <p:cNvCxnSpPr>
            <a:stCxn id="200" idx="3"/>
            <a:endCxn id="193" idx="1"/>
          </p:cNvCxnSpPr>
          <p:nvPr/>
        </p:nvCxnSpPr>
        <p:spPr>
          <a:xfrm rot="10800000" flipH="1">
            <a:off x="4876800" y="1763738"/>
            <a:ext cx="914400" cy="3946500"/>
          </a:xfrm>
          <a:prstGeom prst="bentConnector3">
            <a:avLst>
              <a:gd name="adj1" fmla="val 50000"/>
            </a:avLst>
          </a:prstGeom>
          <a:noFill/>
          <a:ln w="31750" cap="sq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6" name="Google Shape;206;p8"/>
          <p:cNvCxnSpPr>
            <a:stCxn id="200" idx="1"/>
            <a:endCxn id="202" idx="1"/>
          </p:cNvCxnSpPr>
          <p:nvPr/>
        </p:nvCxnSpPr>
        <p:spPr>
          <a:xfrm rot="10800000" flipH="1">
            <a:off x="1295400" y="4933838"/>
            <a:ext cx="381000" cy="776400"/>
          </a:xfrm>
          <a:prstGeom prst="bentConnector3">
            <a:avLst>
              <a:gd name="adj1" fmla="val -60000"/>
            </a:avLst>
          </a:prstGeom>
          <a:noFill/>
          <a:ln w="31750" cap="sq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7" name="Google Shape;207;p8"/>
          <p:cNvCxnSpPr>
            <a:stCxn id="199" idx="2"/>
            <a:endCxn id="204" idx="0"/>
          </p:cNvCxnSpPr>
          <p:nvPr/>
        </p:nvCxnSpPr>
        <p:spPr>
          <a:xfrm>
            <a:off x="6934200" y="4741863"/>
            <a:ext cx="0" cy="366600"/>
          </a:xfrm>
          <a:prstGeom prst="straightConnector1">
            <a:avLst/>
          </a:prstGeom>
          <a:noFill/>
          <a:ln w="31750" cap="sq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8" name="Google Shape;208;p8"/>
          <p:cNvSpPr txBox="1"/>
          <p:nvPr/>
        </p:nvSpPr>
        <p:spPr>
          <a:xfrm>
            <a:off x="3124200" y="3203575"/>
            <a:ext cx="6858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209" name="Google Shape;209;p8"/>
          <p:cNvSpPr txBox="1"/>
          <p:nvPr/>
        </p:nvSpPr>
        <p:spPr>
          <a:xfrm>
            <a:off x="4508934" y="5260975"/>
            <a:ext cx="6858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210" name="Google Shape;210;p8"/>
          <p:cNvSpPr txBox="1"/>
          <p:nvPr/>
        </p:nvSpPr>
        <p:spPr>
          <a:xfrm>
            <a:off x="1120265" y="5283200"/>
            <a:ext cx="6858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211" name="Google Shape;211;p8"/>
          <p:cNvSpPr txBox="1"/>
          <p:nvPr/>
        </p:nvSpPr>
        <p:spPr>
          <a:xfrm>
            <a:off x="1540595" y="2869994"/>
            <a:ext cx="6858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212" name="Google Shape;212;p8"/>
          <p:cNvSpPr/>
          <p:nvPr/>
        </p:nvSpPr>
        <p:spPr>
          <a:xfrm>
            <a:off x="838200" y="2701925"/>
            <a:ext cx="685800" cy="349250"/>
          </a:xfrm>
          <a:prstGeom prst="flowChartProcess">
            <a:avLst/>
          </a:prstGeom>
          <a:solidFill>
            <a:srgbClr val="000000"/>
          </a:solidFill>
          <a:ln w="127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Stop</a:t>
            </a:r>
            <a:endParaRPr/>
          </a:p>
        </p:txBody>
      </p:sp>
      <p:cxnSp>
        <p:nvCxnSpPr>
          <p:cNvPr id="213" name="Google Shape;213;p8"/>
          <p:cNvCxnSpPr>
            <a:stCxn id="187" idx="1"/>
            <a:endCxn id="212" idx="3"/>
          </p:cNvCxnSpPr>
          <p:nvPr/>
        </p:nvCxnSpPr>
        <p:spPr>
          <a:xfrm flipH="1">
            <a:off x="1524000" y="2874963"/>
            <a:ext cx="304800" cy="1500"/>
          </a:xfrm>
          <a:prstGeom prst="bentConnector3">
            <a:avLst>
              <a:gd name="adj1" fmla="val 50000"/>
            </a:avLst>
          </a:prstGeom>
          <a:noFill/>
          <a:ln w="31750" cap="sq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9" name="Google Shape;199;p8"/>
          <p:cNvSpPr/>
          <p:nvPr/>
        </p:nvSpPr>
        <p:spPr>
          <a:xfrm>
            <a:off x="5562600" y="4392613"/>
            <a:ext cx="2743200" cy="349250"/>
          </a:xfrm>
          <a:prstGeom prst="flowChartProcess">
            <a:avLst/>
          </a:prstGeom>
          <a:solidFill>
            <a:srgbClr val="000000"/>
          </a:solidFill>
          <a:ln w="127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Follow-up to a conclusion</a:t>
            </a:r>
            <a:endParaRPr/>
          </a:p>
        </p:txBody>
      </p:sp>
      <p:cxnSp>
        <p:nvCxnSpPr>
          <p:cNvPr id="214" name="Google Shape;214;p8"/>
          <p:cNvCxnSpPr>
            <a:stCxn id="196" idx="2"/>
            <a:endCxn id="198" idx="0"/>
          </p:cNvCxnSpPr>
          <p:nvPr/>
        </p:nvCxnSpPr>
        <p:spPr>
          <a:xfrm>
            <a:off x="6934200" y="3355975"/>
            <a:ext cx="0" cy="304800"/>
          </a:xfrm>
          <a:prstGeom prst="straightConnector1">
            <a:avLst/>
          </a:prstGeom>
          <a:noFill/>
          <a:ln w="31750" cap="sq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6" name="Google Shape;196;p8"/>
          <p:cNvSpPr/>
          <p:nvPr/>
        </p:nvSpPr>
        <p:spPr>
          <a:xfrm>
            <a:off x="5562600" y="3006725"/>
            <a:ext cx="2743200" cy="349250"/>
          </a:xfrm>
          <a:prstGeom prst="flowChartProcess">
            <a:avLst/>
          </a:prstGeom>
          <a:solidFill>
            <a:srgbClr val="000000"/>
          </a:solidFill>
          <a:ln w="127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Make Recommendations</a:t>
            </a:r>
            <a:endParaRPr/>
          </a:p>
        </p:txBody>
      </p:sp>
      <p:sp>
        <p:nvSpPr>
          <p:cNvPr id="202" name="Google Shape;202;p8"/>
          <p:cNvSpPr/>
          <p:nvPr/>
        </p:nvSpPr>
        <p:spPr>
          <a:xfrm>
            <a:off x="1676400" y="4759325"/>
            <a:ext cx="2819400" cy="349250"/>
          </a:xfrm>
          <a:prstGeom prst="flowChartProcess">
            <a:avLst/>
          </a:prstGeom>
          <a:solidFill>
            <a:srgbClr val="000000"/>
          </a:solidFill>
          <a:ln w="127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Continue collecting evidence</a:t>
            </a:r>
            <a:endParaRPr/>
          </a:p>
        </p:txBody>
      </p:sp>
      <p:sp>
        <p:nvSpPr>
          <p:cNvPr id="191" name="Google Shape;191;p8"/>
          <p:cNvSpPr/>
          <p:nvPr/>
        </p:nvSpPr>
        <p:spPr>
          <a:xfrm>
            <a:off x="2286000" y="4194175"/>
            <a:ext cx="1600200" cy="349250"/>
          </a:xfrm>
          <a:prstGeom prst="flowChartProcess">
            <a:avLst/>
          </a:prstGeom>
          <a:solidFill>
            <a:srgbClr val="000000"/>
          </a:solidFill>
          <a:ln w="127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Pick Team</a:t>
            </a:r>
            <a:endParaRPr/>
          </a:p>
        </p:txBody>
      </p:sp>
      <p:sp>
        <p:nvSpPr>
          <p:cNvPr id="215" name="Google Shape;215;p8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8"/>
          <p:cNvSpPr/>
          <p:nvPr/>
        </p:nvSpPr>
        <p:spPr>
          <a:xfrm>
            <a:off x="685799" y="1763713"/>
            <a:ext cx="4508935" cy="4295775"/>
          </a:xfrm>
          <a:prstGeom prst="roundRect">
            <a:avLst>
              <a:gd name="adj" fmla="val 4352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8"/>
          <p:cNvSpPr/>
          <p:nvPr/>
        </p:nvSpPr>
        <p:spPr>
          <a:xfrm>
            <a:off x="5486399" y="2867025"/>
            <a:ext cx="2993307" cy="3192463"/>
          </a:xfrm>
          <a:prstGeom prst="roundRect">
            <a:avLst>
              <a:gd name="adj" fmla="val 7306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8"/>
          <p:cNvSpPr/>
          <p:nvPr/>
        </p:nvSpPr>
        <p:spPr>
          <a:xfrm>
            <a:off x="5510748" y="1263651"/>
            <a:ext cx="2993307" cy="1498600"/>
          </a:xfrm>
          <a:prstGeom prst="roundRect">
            <a:avLst>
              <a:gd name="adj" fmla="val 7306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" name="Google Shape;305;p17"/>
          <p:cNvSpPr/>
          <p:nvPr/>
        </p:nvSpPr>
        <p:spPr>
          <a:xfrm>
            <a:off x="455613" y="6397625"/>
            <a:ext cx="45720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lang="en-US" sz="1600" b="1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4.1: II-RCA-MCA Work Processes</a:t>
            </a:r>
            <a:endParaRPr sz="1600"/>
          </a:p>
        </p:txBody>
      </p:sp>
      <p:sp>
        <p:nvSpPr>
          <p:cNvPr id="42" name="Google Shape;305;p17"/>
          <p:cNvSpPr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400"/>
            </a:pPr>
            <a:r>
              <a:rPr lang="en-US" sz="2400" b="1" i="1" dirty="0">
                <a:latin typeface="Times New Roman"/>
                <a:ea typeface="Times New Roman"/>
                <a:cs typeface="Times New Roman"/>
                <a:sym typeface="Times New Roman"/>
              </a:rPr>
              <a:t>Detailed </a:t>
            </a:r>
            <a:r>
              <a:rPr lang="en-US" sz="2400" b="1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II-RCA-MA </a:t>
            </a:r>
            <a:r>
              <a:rPr lang="en-US" sz="2400" b="1" i="1" dirty="0">
                <a:latin typeface="Times New Roman"/>
                <a:ea typeface="Times New Roman"/>
                <a:cs typeface="Times New Roman"/>
                <a:sym typeface="Times New Roman"/>
              </a:rPr>
              <a:t>Work Process </a:t>
            </a:r>
            <a:r>
              <a:rPr lang="en-US" sz="2400" b="1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(typical):</a:t>
            </a:r>
            <a:endParaRPr sz="2400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2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2"/>
          <p:cNvSpPr/>
          <p:nvPr/>
        </p:nvSpPr>
        <p:spPr>
          <a:xfrm>
            <a:off x="455613" y="822325"/>
            <a:ext cx="8229600" cy="5486400"/>
          </a:xfrm>
          <a:prstGeom prst="rect">
            <a:avLst/>
          </a:prstGeom>
          <a:solidFill>
            <a:schemeClr val="accent1">
              <a:alpha val="69803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-US" sz="2000" dirty="0">
                <a:solidFill>
                  <a:srgbClr val="000000"/>
                </a:solidFill>
                <a:sym typeface="Arial"/>
              </a:rPr>
              <a:t>When should you investigate an incident?</a:t>
            </a:r>
            <a:endParaRPr sz="2000" dirty="0"/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rgbClr val="000000"/>
                </a:solidFill>
                <a:sym typeface="Arial"/>
              </a:rPr>
              <a:t>Most likely not all incidents can be investigated and managed, so how do you choose which incidents to investigate?</a:t>
            </a:r>
            <a:endParaRPr sz="2000" dirty="0"/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rgbClr val="000000"/>
                </a:solidFill>
                <a:sym typeface="Arial"/>
              </a:rPr>
              <a:t>Investigations require resources. </a:t>
            </a:r>
            <a:endParaRPr sz="2000" dirty="0"/>
          </a:p>
          <a:p>
            <a:pPr marL="742950" marR="0" lvl="1" indent="-2857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 dirty="0">
                <a:solidFill>
                  <a:srgbClr val="000000"/>
                </a:solidFill>
                <a:sym typeface="Arial"/>
              </a:rPr>
              <a:t>Need to define “threshold criteria” in order to assign and use resources effectively!</a:t>
            </a:r>
            <a:endParaRPr sz="2000" dirty="0"/>
          </a:p>
          <a:p>
            <a:pPr marL="457200" marR="0" lvl="0" indent="-330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-US" sz="2000" dirty="0">
                <a:solidFill>
                  <a:srgbClr val="000000"/>
                </a:solidFill>
                <a:sym typeface="Arial"/>
              </a:rPr>
              <a:t>Challenges: </a:t>
            </a:r>
            <a:endParaRPr sz="2000" dirty="0"/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rgbClr val="000000"/>
                </a:solidFill>
                <a:sym typeface="Arial"/>
              </a:rPr>
              <a:t>Some organizations: may do nothing except the bare minimum as may be required by law</a:t>
            </a:r>
            <a:r>
              <a:rPr lang="en-US" sz="2000" dirty="0" smtClean="0">
                <a:solidFill>
                  <a:srgbClr val="000000"/>
                </a:solidFill>
                <a:sym typeface="Arial"/>
              </a:rPr>
              <a:t>.</a:t>
            </a:r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 smtClean="0"/>
              <a:t>Others have explicit criteria as to what requires an investigation. </a:t>
            </a:r>
            <a:r>
              <a:rPr lang="en-US" sz="2000" dirty="0" smtClean="0">
                <a:solidFill>
                  <a:srgbClr val="000000"/>
                </a:solidFill>
                <a:sym typeface="Arial"/>
              </a:rPr>
              <a:t> </a:t>
            </a:r>
            <a:endParaRPr sz="2000" dirty="0"/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rgbClr val="000000"/>
                </a:solidFill>
                <a:sym typeface="Arial"/>
              </a:rPr>
              <a:t>Can only investigate when an incident is reported – </a:t>
            </a:r>
            <a:r>
              <a:rPr lang="en-US" sz="2000" u="sng" dirty="0">
                <a:solidFill>
                  <a:srgbClr val="000000"/>
                </a:solidFill>
                <a:sym typeface="Arial"/>
              </a:rPr>
              <a:t>strong culture that encourages reporting</a:t>
            </a:r>
            <a:r>
              <a:rPr lang="en-US" sz="2000" dirty="0">
                <a:solidFill>
                  <a:srgbClr val="000000"/>
                </a:solidFill>
                <a:sym typeface="Arial"/>
              </a:rPr>
              <a:t>  </a:t>
            </a:r>
            <a:endParaRPr sz="2000" dirty="0"/>
          </a:p>
        </p:txBody>
      </p:sp>
      <p:sp>
        <p:nvSpPr>
          <p:cNvPr id="6" name="Google Shape;305;p17"/>
          <p:cNvSpPr/>
          <p:nvPr/>
        </p:nvSpPr>
        <p:spPr>
          <a:xfrm>
            <a:off x="455613" y="6397625"/>
            <a:ext cx="45720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lang="en-US" sz="1600" b="1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4.1: II-RCA-MCA Work Processes</a:t>
            </a:r>
            <a:endParaRPr sz="1600"/>
          </a:p>
        </p:txBody>
      </p:sp>
      <p:sp>
        <p:nvSpPr>
          <p:cNvPr id="7" name="Google Shape;305;p17"/>
          <p:cNvSpPr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400"/>
            </a:pPr>
            <a:r>
              <a:rPr lang="en-US" sz="2400" b="1" i="1" dirty="0">
                <a:latin typeface="Times New Roman"/>
                <a:ea typeface="Times New Roman"/>
                <a:cs typeface="Times New Roman"/>
                <a:sym typeface="Times New Roman"/>
              </a:rPr>
              <a:t>Incidents Investigated, or Managed Using this </a:t>
            </a:r>
            <a:r>
              <a:rPr lang="en-US" sz="2400" b="1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Work Process:</a:t>
            </a:r>
            <a:endParaRPr lang="en-US" sz="24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298470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3"/>
          <p:cNvSpPr/>
          <p:nvPr/>
        </p:nvSpPr>
        <p:spPr>
          <a:xfrm>
            <a:off x="455613" y="822325"/>
            <a:ext cx="8229600" cy="5486400"/>
          </a:xfrm>
          <a:prstGeom prst="rect">
            <a:avLst/>
          </a:prstGeom>
          <a:solidFill>
            <a:schemeClr val="accent1">
              <a:alpha val="69803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sym typeface="Arial"/>
            </a:endParaRPr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rgbClr val="000000"/>
                </a:solidFill>
                <a:sym typeface="Arial"/>
              </a:rPr>
              <a:t>Impartial leader, familiar with the processes, has credibility.</a:t>
            </a:r>
            <a:endParaRPr sz="2000" dirty="0"/>
          </a:p>
          <a:p>
            <a:pPr marL="457200" marR="0" lvl="0" indent="-330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sym typeface="Arial"/>
            </a:endParaRPr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rgbClr val="000000"/>
                </a:solidFill>
                <a:sym typeface="Arial"/>
              </a:rPr>
              <a:t>Investigation Team composition (not involved in the incident):</a:t>
            </a:r>
            <a:endParaRPr sz="2000" dirty="0"/>
          </a:p>
          <a:p>
            <a:pPr marL="0" marR="0" lvl="0" indent="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sym typeface="Arial"/>
            </a:endParaRPr>
          </a:p>
          <a:p>
            <a:pPr marL="742950" marR="0" lvl="1" indent="-2857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 dirty="0">
                <a:solidFill>
                  <a:srgbClr val="000000"/>
                </a:solidFill>
                <a:sym typeface="Arial"/>
              </a:rPr>
              <a:t>One or more experts in the incident investigation process and the root cause analysis process </a:t>
            </a:r>
            <a:endParaRPr sz="2000" dirty="0"/>
          </a:p>
          <a:p>
            <a:pPr marL="742950" marR="0" lvl="1" indent="-2857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 dirty="0">
                <a:solidFill>
                  <a:srgbClr val="000000"/>
                </a:solidFill>
                <a:sym typeface="Arial"/>
              </a:rPr>
              <a:t>One or more technical experts or specialists familiar with the work process being undertaken</a:t>
            </a:r>
            <a:endParaRPr sz="20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6" name="Google Shape;305;p17"/>
          <p:cNvSpPr/>
          <p:nvPr/>
        </p:nvSpPr>
        <p:spPr>
          <a:xfrm>
            <a:off x="455613" y="6397625"/>
            <a:ext cx="45720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lang="en-US" sz="1600" b="1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4.1: II-RCA-MCA Work Processes</a:t>
            </a:r>
            <a:endParaRPr sz="1600"/>
          </a:p>
        </p:txBody>
      </p:sp>
      <p:sp>
        <p:nvSpPr>
          <p:cNvPr id="7" name="Google Shape;305;p17"/>
          <p:cNvSpPr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400"/>
            </a:pPr>
            <a:r>
              <a:rPr lang="en-US" sz="2400" b="1" i="1" dirty="0">
                <a:latin typeface="Times New Roman"/>
                <a:ea typeface="Times New Roman"/>
                <a:cs typeface="Times New Roman"/>
                <a:sym typeface="Times New Roman"/>
              </a:rPr>
              <a:t>Who Undertakes the Overall II-RCA-MCA Work Process?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4"/>
          <p:cNvSpPr/>
          <p:nvPr/>
        </p:nvSpPr>
        <p:spPr>
          <a:xfrm>
            <a:off x="452438" y="822960"/>
            <a:ext cx="8229600" cy="5486400"/>
          </a:xfrm>
          <a:prstGeom prst="rect">
            <a:avLst/>
          </a:prstGeom>
          <a:solidFill>
            <a:schemeClr val="accent1">
              <a:alpha val="69803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gathering evidence, time is most important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</a:p>
          <a:p>
            <a:pPr marL="457200" marR="0" lvl="0" indent="-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000" dirty="0" smtClean="0"/>
              <a:t>Evidence can reveal what happened and how, but evidence can deteriorate with time.</a:t>
            </a:r>
            <a:endParaRPr sz="2000" i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-US" sz="20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Preservation of evidence:</a:t>
            </a:r>
            <a:endParaRPr dirty="0"/>
          </a:p>
        </p:txBody>
      </p:sp>
      <p:sp>
        <p:nvSpPr>
          <p:cNvPr id="273" name="Google Shape;273;p14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5" name="Google Shape;275;p14"/>
          <p:cNvGrpSpPr/>
          <p:nvPr/>
        </p:nvGrpSpPr>
        <p:grpSpPr>
          <a:xfrm>
            <a:off x="914400" y="1777546"/>
            <a:ext cx="7086600" cy="4499429"/>
            <a:chOff x="914400" y="1777546"/>
            <a:chExt cx="7086600" cy="4499429"/>
          </a:xfrm>
        </p:grpSpPr>
        <p:graphicFrame>
          <p:nvGraphicFramePr>
            <p:cNvPr id="276" name="Google Shape;276;p14"/>
            <p:cNvGraphicFramePr/>
            <p:nvPr/>
          </p:nvGraphicFramePr>
          <p:xfrm>
            <a:off x="914400" y="1777546"/>
            <a:ext cx="7086600" cy="4499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" r:id="rId4" imgW="7086600" imgH="4499429" progId="MSDraw.Drawing.8.2">
                    <p:embed/>
                  </p:oleObj>
                </mc:Choice>
                <mc:Fallback>
                  <p:oleObj r:id="rId4" imgW="7086600" imgH="4499429" progId="MSDraw.Drawing.8.2">
                    <p:embed/>
                    <p:pic>
                      <p:nvPicPr>
                        <p:cNvPr id="276" name="Google Shape;276;p14"/>
                        <p:cNvPicPr preferRelativeResize="0"/>
                        <p:nvPr/>
                      </p:nvPicPr>
                      <p:blipFill rotWithShape="1">
                        <a:blip r:embed="rId5">
                          <a:alphaModFix/>
                        </a:blip>
                        <a:srcRect/>
                        <a:stretch/>
                      </p:blipFill>
                      <p:spPr>
                        <a:xfrm>
                          <a:off x="914400" y="1777546"/>
                          <a:ext cx="7086600" cy="44994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77" name="Google Shape;277;p1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667000" y="2797970"/>
              <a:ext cx="609600" cy="287813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Google Shape;305;p17"/>
          <p:cNvSpPr/>
          <p:nvPr/>
        </p:nvSpPr>
        <p:spPr>
          <a:xfrm>
            <a:off x="455613" y="6397625"/>
            <a:ext cx="45720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lang="en-US" sz="1600" b="1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4.1: II-RCA-MCA Work Processes</a:t>
            </a:r>
            <a:endParaRPr sz="1600"/>
          </a:p>
        </p:txBody>
      </p:sp>
      <p:sp>
        <p:nvSpPr>
          <p:cNvPr id="10" name="Google Shape;305;p17"/>
          <p:cNvSpPr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lang="en-US" sz="2400" b="1" i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Evidence – You Need to Know What Happened and How:</a:t>
            </a:r>
            <a:endParaRPr sz="2400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5"/>
          <p:cNvSpPr/>
          <p:nvPr/>
        </p:nvSpPr>
        <p:spPr>
          <a:xfrm>
            <a:off x="457200" y="822960"/>
            <a:ext cx="8229600" cy="5486400"/>
          </a:xfrm>
          <a:prstGeom prst="rect">
            <a:avLst/>
          </a:prstGeom>
          <a:solidFill>
            <a:srgbClr val="FFFFFF">
              <a:alpha val="69803"/>
            </a:srgbClr>
          </a:solidFill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 smtClean="0">
                <a:solidFill>
                  <a:schemeClr val="lt2"/>
                </a:solidFill>
                <a:sym typeface="Arial"/>
              </a:rPr>
              <a:t>A </a:t>
            </a:r>
            <a:r>
              <a:rPr lang="en-US" sz="2000" dirty="0">
                <a:solidFill>
                  <a:schemeClr val="lt2"/>
                </a:solidFill>
                <a:sym typeface="Arial"/>
              </a:rPr>
              <a:t>Cat D12 dozer has gotten stuck in unexpected soft and wet clay.</a:t>
            </a:r>
            <a:endParaRPr sz="2000" dirty="0"/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chemeClr val="lt2"/>
                </a:solidFill>
                <a:sym typeface="Arial"/>
              </a:rPr>
              <a:t>The operator is all right, but the dozer requires repairs (down time).</a:t>
            </a:r>
            <a:endParaRPr sz="2000" dirty="0"/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chemeClr val="lt2"/>
                </a:solidFill>
                <a:sym typeface="Arial"/>
              </a:rPr>
              <a:t>A broken water pipe was found adjacent to the dozer. The dozer was within its planned route and the area had just been regraded.</a:t>
            </a:r>
            <a:endParaRPr sz="2000" dirty="0"/>
          </a:p>
          <a:p>
            <a:pPr marL="457200" marR="0" lvl="0" indent="-330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chemeClr val="lt2"/>
              </a:solidFill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-US" sz="2000" dirty="0">
                <a:solidFill>
                  <a:schemeClr val="lt2"/>
                </a:solidFill>
                <a:sym typeface="Arial"/>
              </a:rPr>
              <a:t> </a:t>
            </a:r>
            <a:endParaRPr sz="2000" dirty="0">
              <a:solidFill>
                <a:schemeClr val="lt2"/>
              </a:solidFill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chemeClr val="lt2"/>
              </a:solidFill>
              <a:sym typeface="Arial"/>
            </a:endParaRPr>
          </a:p>
        </p:txBody>
      </p:sp>
      <p:pic>
        <p:nvPicPr>
          <p:cNvPr id="284" name="Google Shape;2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4100" y="2590800"/>
            <a:ext cx="4267200" cy="32004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5" name="Google Shape;285;p15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305;p17"/>
          <p:cNvSpPr/>
          <p:nvPr/>
        </p:nvSpPr>
        <p:spPr>
          <a:xfrm>
            <a:off x="455613" y="6397625"/>
            <a:ext cx="45720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lang="en-US" sz="1600" b="1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4.1: II-RCA-MCA Work Processes</a:t>
            </a:r>
            <a:endParaRPr sz="1600"/>
          </a:p>
        </p:txBody>
      </p:sp>
      <p:sp>
        <p:nvSpPr>
          <p:cNvPr id="8" name="Google Shape;305;p17"/>
          <p:cNvSpPr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400"/>
            </a:pPr>
            <a:r>
              <a:rPr lang="en-US" sz="2400" b="1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Example: The Caterpillar D12 Dozer Loss Incident</a:t>
            </a:r>
            <a:endParaRPr lang="en-US" sz="24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akura">
  <a:themeElements>
    <a:clrScheme name="Sakura 1">
      <a:dk1>
        <a:srgbClr val="463634"/>
      </a:dk1>
      <a:lt1>
        <a:srgbClr val="AA947E"/>
      </a:lt1>
      <a:dk2>
        <a:srgbClr val="795241"/>
      </a:dk2>
      <a:lt2>
        <a:srgbClr val="000000"/>
      </a:lt2>
      <a:accent1>
        <a:srgbClr val="F9DBD3"/>
      </a:accent1>
      <a:accent2>
        <a:srgbClr val="DACA9C"/>
      </a:accent2>
      <a:accent3>
        <a:srgbClr val="D2C8C0"/>
      </a:accent3>
      <a:accent4>
        <a:srgbClr val="3A2D2B"/>
      </a:accent4>
      <a:accent5>
        <a:srgbClr val="FBEAE6"/>
      </a:accent5>
      <a:accent6>
        <a:srgbClr val="C5B78D"/>
      </a:accent6>
      <a:hlink>
        <a:srgbClr val="393A18"/>
      </a:hlink>
      <a:folHlink>
        <a:srgbClr val="56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741</Words>
  <Application>Microsoft Office PowerPoint</Application>
  <PresentationFormat>On-screen Show (4:3)</PresentationFormat>
  <Paragraphs>124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Wingdings</vt:lpstr>
      <vt:lpstr>Times New Roman</vt:lpstr>
      <vt:lpstr>Noto Sans Symbols</vt:lpstr>
      <vt:lpstr>Arial</vt:lpstr>
      <vt:lpstr>Sakura</vt:lpstr>
      <vt:lpstr>MSDraw.Drawing.8.2</vt:lpstr>
      <vt:lpstr>On Becoming a Leader  in Risk Management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JR Cocchio</dc:creator>
  <cp:lastModifiedBy>JR Cocchio</cp:lastModifiedBy>
  <cp:revision>8</cp:revision>
  <dcterms:created xsi:type="dcterms:W3CDTF">2011-09-07T03:22:54Z</dcterms:created>
  <dcterms:modified xsi:type="dcterms:W3CDTF">2019-09-08T18:54:20Z</dcterms:modified>
</cp:coreProperties>
</file>