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99" r:id="rId2"/>
    <p:sldId id="351" r:id="rId3"/>
    <p:sldId id="382" r:id="rId4"/>
    <p:sldId id="332" r:id="rId5"/>
    <p:sldId id="341" r:id="rId6"/>
    <p:sldId id="333" r:id="rId7"/>
    <p:sldId id="378" r:id="rId8"/>
    <p:sldId id="381" r:id="rId9"/>
    <p:sldId id="377" r:id="rId10"/>
  </p:sldIdLst>
  <p:sldSz cx="9144000" cy="6858000" type="screen4x3"/>
  <p:notesSz cx="9309100" cy="6954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8000"/>
    <a:srgbClr val="CC6600"/>
    <a:srgbClr val="000000"/>
    <a:srgbClr val="489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3517" autoAdjust="0"/>
  </p:normalViewPr>
  <p:slideViewPr>
    <p:cSldViewPr>
      <p:cViewPr varScale="1">
        <p:scale>
          <a:sx n="50" d="100"/>
          <a:sy n="50" d="100"/>
        </p:scale>
        <p:origin x="1736" y="44"/>
      </p:cViewPr>
      <p:guideLst>
        <p:guide orient="horz" pos="2160"/>
        <p:guide pos="2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181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76" tIns="46638" rIns="93276" bIns="46638" numCol="1" anchor="t" anchorCtr="0" compatLnSpc="1">
            <a:prstTxWarp prst="textNoShape">
              <a:avLst/>
            </a:prstTxWarp>
          </a:bodyPr>
          <a:lstStyle>
            <a:lvl1pPr defTabSz="932470" eaLnBrk="1" hangingPunct="1">
              <a:defRPr sz="1200" dirty="0" smtClean="0"/>
            </a:lvl1pPr>
          </a:lstStyle>
          <a:p>
            <a:pPr>
              <a:defRPr/>
            </a:pPr>
            <a:r>
              <a:rPr lang="en-CA" altLang="en-US" dirty="0" smtClean="0"/>
              <a:t>2017-2018</a:t>
            </a:r>
            <a:endParaRPr lang="en-CA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272088" y="0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76" tIns="46638" rIns="93276" bIns="46638" numCol="1" anchor="t" anchorCtr="0" compatLnSpc="1">
            <a:prstTxWarp prst="textNoShape">
              <a:avLst/>
            </a:prstTxWarp>
          </a:bodyPr>
          <a:lstStyle>
            <a:lvl1pPr algn="r" defTabSz="932470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605588"/>
            <a:ext cx="40354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76" tIns="46638" rIns="93276" bIns="46638" numCol="1" anchor="b" anchorCtr="0" compatLnSpc="1">
            <a:prstTxWarp prst="textNoShape">
              <a:avLst/>
            </a:prstTxWarp>
          </a:bodyPr>
          <a:lstStyle>
            <a:lvl1pPr defTabSz="932470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272088" y="6605588"/>
            <a:ext cx="40354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76" tIns="46638" rIns="93276" bIns="46638" numCol="1" anchor="b" anchorCtr="0" compatLnSpc="1">
            <a:prstTxWarp prst="textNoShape">
              <a:avLst/>
            </a:prstTxWarp>
          </a:bodyPr>
          <a:lstStyle>
            <a:lvl1pPr algn="r" defTabSz="932470" eaLnBrk="1" hangingPunct="1">
              <a:defRPr sz="1200"/>
            </a:lvl1pPr>
          </a:lstStyle>
          <a:p>
            <a:pPr>
              <a:defRPr/>
            </a:pPr>
            <a:fld id="{DCB6B603-B5F5-438F-A603-0B0162A16C3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983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3276" tIns="46638" rIns="93276" bIns="46638" numCol="1" anchor="t" anchorCtr="0" compatLnSpc="1">
            <a:prstTxWarp prst="textNoShape">
              <a:avLst/>
            </a:prstTxWarp>
          </a:bodyPr>
          <a:lstStyle>
            <a:lvl1pPr defTabSz="932470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ENGG404 2014F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3276" tIns="46638" rIns="93276" bIns="46638" numCol="1" anchor="t" anchorCtr="0" compatLnSpc="1">
            <a:prstTxWarp prst="textNoShape">
              <a:avLst/>
            </a:prstTxWarp>
          </a:bodyPr>
          <a:lstStyle>
            <a:lvl1pPr algn="r" defTabSz="932470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0473685-4009-43CC-8C25-CE744B05D23F}" type="datetimeFigureOut">
              <a:rPr lang="en-US" altLang="en-US"/>
              <a:pPr>
                <a:defRPr/>
              </a:pPr>
              <a:t>10/20/2019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6238" y="522288"/>
            <a:ext cx="3476625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425" y="3303588"/>
            <a:ext cx="6826250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3276" tIns="46638" rIns="93276" bIns="46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3276" tIns="46638" rIns="93276" bIns="46638" numCol="1" anchor="b" anchorCtr="0" compatLnSpc="1">
            <a:prstTxWarp prst="textNoShape">
              <a:avLst/>
            </a:prstTxWarp>
          </a:bodyPr>
          <a:lstStyle>
            <a:lvl1pPr defTabSz="932470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07175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3276" tIns="46638" rIns="93276" bIns="46638" numCol="1" anchor="b" anchorCtr="0" compatLnSpc="1">
            <a:prstTxWarp prst="textNoShape">
              <a:avLst/>
            </a:prstTxWarp>
          </a:bodyPr>
          <a:lstStyle>
            <a:lvl1pPr algn="r" defTabSz="932470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08EF650-08BE-4CBC-97D0-B9C8CDCBA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413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ENGG404 2014F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032E5A-E623-4922-8195-E3D9C707FD2C}" type="slidenum">
              <a:rPr lang="en-US" altLang="en-US" sz="1200" smtClean="0">
                <a:latin typeface="Tahoma" panose="020B0604030504040204" pitchFamily="34" charset="0"/>
              </a:rPr>
              <a:pPr/>
              <a:t>1</a:t>
            </a:fld>
            <a:endParaRPr lang="en-US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7" tIns="47518" rIns="95037" bIns="47518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ENGG404 Lecture 00 - Day 1</a:t>
            </a:r>
          </a:p>
        </p:txBody>
      </p:sp>
      <p:sp>
        <p:nvSpPr>
          <p:cNvPr id="5125" name="Rectangle 6"/>
          <p:cNvSpPr txBox="1">
            <a:spLocks noGrp="1" noChangeArrowheads="1"/>
          </p:cNvSpPr>
          <p:nvPr/>
        </p:nvSpPr>
        <p:spPr bwMode="auto">
          <a:xfrm>
            <a:off x="0" y="6607175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7" tIns="47518" rIns="95037" bIns="47518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2012 Fall</a:t>
            </a:r>
          </a:p>
        </p:txBody>
      </p:sp>
      <p:sp>
        <p:nvSpPr>
          <p:cNvPr id="5126" name="Rectangle 7"/>
          <p:cNvSpPr txBox="1">
            <a:spLocks noGrp="1" noChangeArrowheads="1"/>
          </p:cNvSpPr>
          <p:nvPr/>
        </p:nvSpPr>
        <p:spPr bwMode="auto">
          <a:xfrm>
            <a:off x="5273675" y="6607175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7" tIns="47518" rIns="95037" bIns="47518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9F7D2C0-AA6D-4D28-8B1F-F434E3C28B97}" type="slidenum"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5273675" y="6607175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7" tIns="47523" rIns="95047" bIns="47523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34FBF9-831A-4F45-A30B-1BE14527ECB5}" type="slidenum"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5037" tIns="47519" rIns="95037" bIns="47519"/>
          <a:lstStyle/>
          <a:p>
            <a:pPr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04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13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Don't Get Splashed! </a:t>
            </a:r>
          </a:p>
        </p:txBody>
      </p:sp>
      <p:sp>
        <p:nvSpPr>
          <p:cNvPr id="14131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10-Sept-1-March-2018</a:t>
            </a:r>
          </a:p>
        </p:txBody>
      </p:sp>
      <p:sp>
        <p:nvSpPr>
          <p:cNvPr id="14131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Total pages = 25</a:t>
            </a:r>
          </a:p>
        </p:txBody>
      </p:sp>
      <p:sp>
        <p:nvSpPr>
          <p:cNvPr id="14131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638EE-1418-4C89-B1C5-ACE946983440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433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Don't Get Splashed! </a:t>
            </a:r>
          </a:p>
        </p:txBody>
      </p:sp>
      <p:sp>
        <p:nvSpPr>
          <p:cNvPr id="14336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10-Sept-1-March-2018</a:t>
            </a:r>
          </a:p>
        </p:txBody>
      </p:sp>
      <p:sp>
        <p:nvSpPr>
          <p:cNvPr id="14336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Total pages = 25</a:t>
            </a:r>
          </a:p>
        </p:txBody>
      </p:sp>
      <p:sp>
        <p:nvSpPr>
          <p:cNvPr id="14336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CFF44-B05E-470C-AF1F-FF027FD3EF2E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7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454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Don't Get Splashed! </a:t>
            </a:r>
          </a:p>
        </p:txBody>
      </p:sp>
      <p:sp>
        <p:nvSpPr>
          <p:cNvPr id="14541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10-Sept-1-March-2018</a:t>
            </a:r>
          </a:p>
        </p:txBody>
      </p:sp>
      <p:sp>
        <p:nvSpPr>
          <p:cNvPr id="14541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Total pages = 25</a:t>
            </a:r>
          </a:p>
        </p:txBody>
      </p:sp>
      <p:sp>
        <p:nvSpPr>
          <p:cNvPr id="14541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DB05FA-7656-4099-AC7F-57BE6EA4F829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3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smtClean="0">
                <a:latin typeface="Tahoma" panose="020B0604030504040204" pitchFamily="34" charset="0"/>
              </a:rPr>
              <a:t>ENGG404 2014F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BFC586-83FF-402B-87A9-2BCBD43CD466}" type="slidenum">
              <a:rPr lang="en-US" altLang="en-US" sz="1200" smtClean="0">
                <a:latin typeface="Tahoma" panose="020B0604030504040204" pitchFamily="34" charset="0"/>
              </a:rPr>
              <a:pPr/>
              <a:t>5</a:t>
            </a:fld>
            <a:endParaRPr lang="en-US" altLang="en-US" sz="1200" dirty="0" smtClean="0">
              <a:latin typeface="Tahoma" panose="020B0604030504040204" pitchFamily="34" charset="0"/>
            </a:endParaRPr>
          </a:p>
        </p:txBody>
      </p:sp>
      <p:sp>
        <p:nvSpPr>
          <p:cNvPr id="19460" name="Rectangle 7"/>
          <p:cNvSpPr txBox="1">
            <a:spLocks noGrp="1" noChangeArrowheads="1"/>
          </p:cNvSpPr>
          <p:nvPr/>
        </p:nvSpPr>
        <p:spPr bwMode="auto">
          <a:xfrm>
            <a:off x="5273675" y="6607175"/>
            <a:ext cx="40354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6" tIns="46638" rIns="93276" bIns="4663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8222909-7FA1-4869-BD4D-A26BA3323299}" type="slidenum">
              <a:rPr lang="en-US" altLang="en-US"/>
              <a:pPr algn="r"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8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474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Don't Get Splashed! </a:t>
            </a:r>
          </a:p>
        </p:txBody>
      </p:sp>
      <p:sp>
        <p:nvSpPr>
          <p:cNvPr id="14746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10-Sept-1-March-2018</a:t>
            </a:r>
          </a:p>
        </p:txBody>
      </p:sp>
      <p:sp>
        <p:nvSpPr>
          <p:cNvPr id="14746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Total pages = 25</a:t>
            </a:r>
          </a:p>
        </p:txBody>
      </p:sp>
      <p:sp>
        <p:nvSpPr>
          <p:cNvPr id="14746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4C6BCB-4371-4C59-936C-6203ECA73F6C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4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13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Don't Get Splashed! </a:t>
            </a:r>
          </a:p>
        </p:txBody>
      </p:sp>
      <p:sp>
        <p:nvSpPr>
          <p:cNvPr id="14131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10-Sept-1-March-2018</a:t>
            </a:r>
          </a:p>
        </p:txBody>
      </p:sp>
      <p:sp>
        <p:nvSpPr>
          <p:cNvPr id="14131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Total pages = 25</a:t>
            </a:r>
          </a:p>
        </p:txBody>
      </p:sp>
      <p:sp>
        <p:nvSpPr>
          <p:cNvPr id="14131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638EE-1418-4C89-B1C5-ACE946983440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3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474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Don't Get Splashed! </a:t>
            </a:r>
          </a:p>
        </p:txBody>
      </p:sp>
      <p:sp>
        <p:nvSpPr>
          <p:cNvPr id="14746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10-Sept-1-March-2018</a:t>
            </a:r>
          </a:p>
        </p:txBody>
      </p:sp>
      <p:sp>
        <p:nvSpPr>
          <p:cNvPr id="14746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Total pages = 25</a:t>
            </a:r>
          </a:p>
        </p:txBody>
      </p:sp>
      <p:sp>
        <p:nvSpPr>
          <p:cNvPr id="14746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4C6BCB-4371-4C59-936C-6203ECA73F6C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5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13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Don't Get Splashed! </a:t>
            </a:r>
          </a:p>
        </p:txBody>
      </p:sp>
      <p:sp>
        <p:nvSpPr>
          <p:cNvPr id="14131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10-Sept-1-March-2018</a:t>
            </a:r>
          </a:p>
        </p:txBody>
      </p:sp>
      <p:sp>
        <p:nvSpPr>
          <p:cNvPr id="14131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Total pages = 25</a:t>
            </a:r>
          </a:p>
        </p:txBody>
      </p:sp>
      <p:sp>
        <p:nvSpPr>
          <p:cNvPr id="14131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638EE-1418-4C89-B1C5-ACE946983440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8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CA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645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45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71CF3-E869-4E28-89AB-D1FB3D4CD5E9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5D18-5249-421D-8180-D75FD96BDDE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2E3EA-99D4-4519-AF05-83DC272B01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804C3-124C-4782-9B5C-4B797823AB11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9798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EE5B-73CD-49A3-85F4-28B5CA7B65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42BE0-6A14-406B-9E38-6F02EBFD20EB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210756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5DDCC-C724-4588-BCA6-3057D20749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EE8C-55B4-4DDA-B4EC-9DB1C5E3EF03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18148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FA98-6BAA-487D-B153-370B3A43405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74C7-C8A3-411F-9CD6-148AF38041C8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413232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CAFB-FF62-4B96-AEE9-87B58A7229A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4F016-79FD-4911-B72B-D07939A36C95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164871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19DA8-1074-4559-ACE2-6752FE8A65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566F-2546-4C7C-B2FA-9F0E5E900268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82412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1E16-FC98-40C0-B4D7-39ABC9F818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4ECF6-D602-494A-B779-CE0F968C0AB8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87166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19166-5B03-4E1B-92D4-3423C20FB0D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70C0-C904-4D3D-9F6B-F15950EEAC70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380546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D852E-CF55-4734-8F06-FC4F5017C74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FA9FE-82F8-4EEE-BB7E-15CB229B3698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9932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AFE3-8555-4549-9BB1-294CB22201E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3431C-E7CC-45DA-803B-552ED9072745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11701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Presentation Only - J.R. Cocchio ©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80A7-E270-41DF-AE7B-8D2193E3DD2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B0676-3319-4927-956D-2D2DF70C90AB}" type="datetimeFigureOut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40373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Presentation Only - J.R. Cocchio ©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74B6094-580D-4893-BDFB-4A2506646D4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CA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180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18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180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18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18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18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35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3C90499-FBDE-4085-9D2D-D593B0D4A48B}" type="datetimeFigureOut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10/20/2019</a:t>
            </a:fld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1-March-2018</a:t>
            </a:r>
          </a:p>
        </p:txBody>
      </p:sp>
    </p:spTree>
    <p:extLst>
      <p:ext uri="{BB962C8B-B14F-4D97-AF65-F5344CB8AC3E}">
        <p14:creationId xmlns:p14="http://schemas.microsoft.com/office/powerpoint/2010/main" val="3122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haime.org/LegalDictionary/D-Page3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990600"/>
            <a:ext cx="6578730" cy="1371600"/>
          </a:xfrm>
        </p:spPr>
        <p:txBody>
          <a:bodyPr/>
          <a:lstStyle/>
          <a:p>
            <a:pPr algn="ctr" eaLnBrk="1" hangingPunct="1"/>
            <a:r>
              <a:rPr lang="en-US" alt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On Becoming a Leader </a:t>
            </a:r>
            <a:br>
              <a:rPr lang="en-US" altLang="en-US" sz="2800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in Risk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9216" y="2438400"/>
            <a:ext cx="6544913" cy="3733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b="1" dirty="0" smtClean="0">
                <a:latin typeface="Arial" panose="020B0604020202020204" pitchFamily="34" charset="0"/>
              </a:rPr>
              <a:t>ENGG404 – Lecture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</a:rPr>
              <a:t>Chapter 6.2: Due Diligence </a:t>
            </a:r>
            <a:br>
              <a:rPr lang="en-US" altLang="en-US" sz="2800" dirty="0" smtClean="0">
                <a:latin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</a:rPr>
              <a:t>as Applied in Industry</a:t>
            </a:r>
            <a:endParaRPr lang="en-US" altLang="en-US" sz="28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</p:txBody>
      </p:sp>
      <p:pic>
        <p:nvPicPr>
          <p:cNvPr id="4100" name="Picture 5" descr="AG00459_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8" y="38862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4D97B95-C5D3-423A-A2A3-755B9BF5A5B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387108"/>
            <a:ext cx="1176817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381001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RM </a:t>
            </a: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381001"/>
            <a:ext cx="1155550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381001"/>
            <a:ext cx="671096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381001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381001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38152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611834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611834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611834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611834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611834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611834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611834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381000"/>
            <a:ext cx="692362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63" y="4305300"/>
            <a:ext cx="1766671" cy="176667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E7F0A-9509-4E0A-8511-E9BDB9333999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CA" altLang="en-US" sz="2400" b="1" i="1" dirty="0"/>
              <a:t>Learning </a:t>
            </a:r>
            <a:r>
              <a:rPr lang="en-CA" altLang="en-US" sz="2400" b="1" i="1" dirty="0" smtClean="0"/>
              <a:t>Outcomes:</a:t>
            </a:r>
            <a:endParaRPr lang="en-CA" altLang="en-US" sz="2400" b="1" i="1" dirty="0"/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7613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ea typeface="+mn-ea"/>
                <a:cs typeface="+mn-cs"/>
              </a:rPr>
              <a:t>Explain </a:t>
            </a:r>
            <a:r>
              <a:rPr lang="en-CA" altLang="en-US" sz="2000" dirty="0">
                <a:ea typeface="+mn-ea"/>
                <a:cs typeface="+mn-cs"/>
              </a:rPr>
              <a:t>the importance of due diligence, and the legal responsibility associated with due </a:t>
            </a:r>
            <a:r>
              <a:rPr lang="en-CA" altLang="en-US" sz="2000" dirty="0" smtClean="0">
                <a:ea typeface="+mn-ea"/>
                <a:cs typeface="+mn-cs"/>
              </a:rPr>
              <a:t>diligence i.e. </a:t>
            </a:r>
            <a:r>
              <a:rPr lang="en-CA" altLang="en-US" sz="2000" b="1" dirty="0" smtClean="0">
                <a:ea typeface="+mn-ea"/>
                <a:cs typeface="+mn-cs"/>
              </a:rPr>
              <a:t>“What is due </a:t>
            </a:r>
            <a:r>
              <a:rPr lang="en-CA" altLang="en-US" sz="2000" b="1" dirty="0">
                <a:ea typeface="+mn-ea"/>
                <a:cs typeface="+mn-cs"/>
              </a:rPr>
              <a:t>diligence? How do I exercise </a:t>
            </a:r>
            <a:r>
              <a:rPr lang="en-CA" altLang="en-US" sz="2000" b="1" dirty="0" smtClean="0">
                <a:ea typeface="+mn-ea"/>
                <a:cs typeface="+mn-cs"/>
              </a:rPr>
              <a:t>due </a:t>
            </a:r>
            <a:r>
              <a:rPr lang="en-CA" altLang="en-US" sz="2000" b="1" dirty="0">
                <a:ea typeface="+mn-ea"/>
                <a:cs typeface="+mn-cs"/>
              </a:rPr>
              <a:t>diligence</a:t>
            </a:r>
            <a:r>
              <a:rPr lang="en-CA" altLang="en-US" sz="2000" b="1" dirty="0" smtClean="0">
                <a:ea typeface="+mn-ea"/>
                <a:cs typeface="+mn-cs"/>
              </a:rPr>
              <a:t>?”</a:t>
            </a:r>
            <a:endParaRPr lang="en-CA" altLang="en-US" sz="2000" b="1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CA" altLang="en-US" sz="20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ea typeface="+mn-ea"/>
                <a:cs typeface="+mn-cs"/>
              </a:rPr>
              <a:t>Recognize </a:t>
            </a:r>
            <a:r>
              <a:rPr lang="en-CA" altLang="en-US" sz="2000" dirty="0">
                <a:ea typeface="+mn-ea"/>
                <a:cs typeface="+mn-cs"/>
              </a:rPr>
              <a:t>and apply the discipline necessary in your work to satisfy </a:t>
            </a:r>
            <a:r>
              <a:rPr lang="en-CA" altLang="en-US" sz="2000" dirty="0" smtClean="0">
                <a:ea typeface="+mn-ea"/>
                <a:cs typeface="+mn-cs"/>
              </a:rPr>
              <a:t>the intent of </a:t>
            </a:r>
            <a:r>
              <a:rPr lang="en-CA" altLang="en-US" sz="2000" dirty="0">
                <a:ea typeface="+mn-ea"/>
                <a:cs typeface="+mn-cs"/>
              </a:rPr>
              <a:t>due </a:t>
            </a:r>
            <a:r>
              <a:rPr lang="en-CA" altLang="en-US" sz="2000" dirty="0" smtClean="0">
                <a:ea typeface="+mn-ea"/>
                <a:cs typeface="+mn-cs"/>
              </a:rPr>
              <a:t>diligence i.e. </a:t>
            </a:r>
            <a:r>
              <a:rPr lang="en-CA" altLang="en-US" sz="2000" b="1" dirty="0" smtClean="0">
                <a:ea typeface="+mn-ea"/>
                <a:cs typeface="+mn-cs"/>
              </a:rPr>
              <a:t>“How do I demonstrate due diligence in my organization?”</a:t>
            </a:r>
            <a:endParaRPr lang="en-CA" altLang="en-US" sz="2000" b="1" dirty="0"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4114800"/>
            <a:ext cx="8229600" cy="1600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NOT the intent to make you lawyers, but to inform you: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your decisions as professional engineers may be questioned, </a:t>
            </a:r>
            <a:b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 scrutinized, should something go wrong, and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to do </a:t>
            </a:r>
            <a:r>
              <a:rPr kumimoji="0" lang="en-US" altLang="en-US" sz="1800" b="1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before something does go wrong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</p:spTree>
    <p:extLst>
      <p:ext uri="{BB962C8B-B14F-4D97-AF65-F5344CB8AC3E}">
        <p14:creationId xmlns:p14="http://schemas.microsoft.com/office/powerpoint/2010/main" val="2288358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8280C-8D9F-40FA-A572-3479335EFF47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4472"/>
            <a:ext cx="8229600" cy="5156141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000" u="sng" dirty="0" smtClean="0"/>
              <a:t>Liability:</a:t>
            </a:r>
            <a:r>
              <a:rPr lang="en-US" altLang="en-US" sz="2000" dirty="0" smtClean="0"/>
              <a:t> </a:t>
            </a:r>
            <a:r>
              <a:rPr lang="en-CA" altLang="en-US" sz="2000" i="1" dirty="0" smtClean="0"/>
              <a:t>something for which you are obligated or </a:t>
            </a:r>
            <a:br>
              <a:rPr lang="en-CA" altLang="en-US" sz="2000" i="1" dirty="0" smtClean="0"/>
            </a:br>
            <a:r>
              <a:rPr lang="en-CA" altLang="en-US" sz="2000" i="1" dirty="0" smtClean="0"/>
              <a:t>responsible (to do or not to do) according </a:t>
            </a:r>
            <a:r>
              <a:rPr lang="en-CA" altLang="en-US" sz="2000" i="1" dirty="0"/>
              <a:t>to </a:t>
            </a:r>
            <a:r>
              <a:rPr lang="en-CA" altLang="en-US" sz="2000" i="1" dirty="0" smtClean="0"/>
              <a:t>law</a:t>
            </a: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u="sng" dirty="0" smtClean="0"/>
              <a:t>Absolute:</a:t>
            </a:r>
            <a:r>
              <a:rPr lang="en-CA" altLang="en-US" sz="2000" i="1" dirty="0" smtClean="0"/>
              <a:t> without exception; no restriction; unquestionable</a:t>
            </a: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u="sng" dirty="0" smtClean="0"/>
              <a:t>Strict:</a:t>
            </a:r>
            <a:r>
              <a:rPr lang="en-CA" altLang="en-US" sz="2000" i="1" dirty="0" smtClean="0"/>
              <a:t> exact, precise</a:t>
            </a:r>
            <a:endParaRPr lang="en-US" altLang="en-US" sz="20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en-US" sz="2400" b="1" i="1" kern="0" dirty="0" smtClean="0"/>
              <a:t>Legal </a:t>
            </a:r>
            <a:r>
              <a:rPr lang="en-CA" altLang="en-US" sz="2400" b="1" i="1" kern="0" dirty="0" err="1" smtClean="0"/>
              <a:t>Def’ns</a:t>
            </a:r>
            <a:r>
              <a:rPr lang="en-CA" altLang="en-US" sz="2400" b="1" i="1" kern="0" dirty="0" smtClean="0"/>
              <a:t>: Liability, Absolute, Strict:</a:t>
            </a:r>
            <a:endParaRPr lang="en-US" altLang="en-US" sz="2400" b="1" i="1" kern="0" dirty="0"/>
          </a:p>
        </p:txBody>
      </p:sp>
      <p:sp>
        <p:nvSpPr>
          <p:cNvPr id="15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2916" y="2057400"/>
            <a:ext cx="7897243" cy="3375362"/>
            <a:chOff x="622916" y="2057400"/>
            <a:chExt cx="7897243" cy="3375362"/>
          </a:xfrm>
        </p:grpSpPr>
        <p:sp>
          <p:nvSpPr>
            <p:cNvPr id="3" name="Rectangle 2"/>
            <p:cNvSpPr/>
            <p:nvPr/>
          </p:nvSpPr>
          <p:spPr bwMode="auto">
            <a:xfrm>
              <a:off x="3837188" y="2057400"/>
              <a:ext cx="24003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An incident happens for which you are responsible.</a:t>
              </a:r>
            </a:p>
          </p:txBody>
        </p:sp>
        <p:sp>
          <p:nvSpPr>
            <p:cNvPr id="4" name="Flowchart: Stored Data 3"/>
            <p:cNvSpPr/>
            <p:nvPr/>
          </p:nvSpPr>
          <p:spPr bwMode="auto">
            <a:xfrm rot="5400000">
              <a:off x="4694438" y="3238500"/>
              <a:ext cx="685800" cy="457200"/>
            </a:xfrm>
            <a:prstGeom prst="flowChartOnlineStorag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4092497"/>
              <a:ext cx="2881359" cy="7874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Strict liability: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050" dirty="0" smtClean="0">
                  <a:latin typeface="Arial" pitchFamily="34" charset="0"/>
                </a:rPr>
                <a:t>Something happened for which you are liable, but you have an opportunity to explain;</a:t>
              </a:r>
              <a:br>
                <a:rPr lang="en-CA" sz="1050" dirty="0" smtClean="0">
                  <a:latin typeface="Arial" pitchFamily="34" charset="0"/>
                </a:rPr>
              </a:br>
              <a:r>
                <a:rPr lang="en-CA" sz="1050" dirty="0" smtClean="0">
                  <a:latin typeface="Arial" pitchFamily="34" charset="0"/>
                </a:rPr>
                <a:t>Is there a reasonable excuse</a:t>
              </a:r>
              <a:endParaRPr kumimoji="0" lang="en-C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760738" y="4092497"/>
              <a:ext cx="3200400" cy="763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Absolute liability:</a:t>
              </a:r>
              <a:br>
                <a:rPr kumimoji="0" lang="en-C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</a:br>
              <a:r>
                <a:rPr kumimoji="0" lang="en-CA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you did</a:t>
              </a:r>
              <a:r>
                <a:rPr kumimoji="0" lang="en-CA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something you were not supposed to do, or did not do something you were supposed to do; </a:t>
              </a:r>
              <a:br>
                <a:rPr kumimoji="0" lang="en-CA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</a:br>
              <a:r>
                <a:rPr kumimoji="0" lang="en-CA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NO EXCUSE</a:t>
              </a:r>
              <a:endParaRPr kumimoji="0" lang="en-C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Rounded Rectangular Callout 4"/>
            <p:cNvSpPr/>
            <p:nvPr/>
          </p:nvSpPr>
          <p:spPr bwMode="auto">
            <a:xfrm>
              <a:off x="622916" y="2769850"/>
              <a:ext cx="2372280" cy="838497"/>
            </a:xfrm>
            <a:prstGeom prst="wedgeRoundRectCallout">
              <a:avLst>
                <a:gd name="adj1" fmla="val 123157"/>
                <a:gd name="adj2" fmla="val 27823"/>
                <a:gd name="adj3" fmla="val 16667"/>
              </a:avLst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</a:rPr>
                <a:t>In the eyes of the law, you are legally examined</a:t>
              </a:r>
              <a:r>
                <a:rPr kumimoji="0" lang="en-CA" sz="14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</a:rPr>
                <a:t> under either </a:t>
              </a:r>
              <a:r>
                <a:rPr kumimoji="0" lang="en-CA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</a:rPr>
                <a:t>…, or …</a:t>
              </a:r>
            </a:p>
          </p:txBody>
        </p:sp>
        <p:cxnSp>
          <p:nvCxnSpPr>
            <p:cNvPr id="9" name="Straight Arrow Connector 8"/>
            <p:cNvCxnSpPr>
              <a:stCxn id="3" idx="2"/>
              <a:endCxn id="4" idx="1"/>
            </p:cNvCxnSpPr>
            <p:nvPr/>
          </p:nvCxnSpPr>
          <p:spPr bwMode="auto">
            <a:xfrm>
              <a:off x="5037338" y="27432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Elbow Connector 17"/>
            <p:cNvCxnSpPr>
              <a:stCxn id="4" idx="3"/>
              <a:endCxn id="10" idx="0"/>
            </p:cNvCxnSpPr>
            <p:nvPr/>
          </p:nvCxnSpPr>
          <p:spPr bwMode="auto">
            <a:xfrm rot="16200000" flipH="1">
              <a:off x="5860011" y="2873027"/>
              <a:ext cx="396797" cy="204214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Elbow Connector 23"/>
            <p:cNvCxnSpPr>
              <a:stCxn id="4" idx="3"/>
              <a:endCxn id="11" idx="0"/>
            </p:cNvCxnSpPr>
            <p:nvPr/>
          </p:nvCxnSpPr>
          <p:spPr bwMode="auto">
            <a:xfrm rot="5400000">
              <a:off x="4000740" y="3055898"/>
              <a:ext cx="396797" cy="16764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1759998" y="4879957"/>
              <a:ext cx="3201140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400" i="1" dirty="0" smtClean="0">
                  <a:solidFill>
                    <a:schemeClr val="bg2"/>
                  </a:solidFill>
                </a:rPr>
                <a:t>Rob a bank. Did not stop at a STOP sign.</a:t>
              </a:r>
              <a:endParaRPr lang="en-CA" sz="1400" i="1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4909542"/>
              <a:ext cx="2881359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400" i="1" dirty="0" smtClean="0">
                  <a:solidFill>
                    <a:schemeClr val="bg2"/>
                  </a:solidFill>
                </a:rPr>
                <a:t>Failed to notify “forthwith”, the Gov’t of a release to the environment</a:t>
              </a:r>
              <a:endParaRPr lang="en-CA" sz="1400" i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1" y="5410200"/>
            <a:ext cx="8062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Obviously, there are “no excuses” for breaking the law under absolute liability.</a:t>
            </a:r>
          </a:p>
          <a:p>
            <a:endParaRPr lang="en-US" sz="1400" i="1" dirty="0"/>
          </a:p>
          <a:p>
            <a:r>
              <a:rPr lang="en-US" sz="1400" i="1" dirty="0"/>
              <a:t>However, under strict liability, even though the person / organization may have broken the law, there is an opportunity for the person / organization to “explain their action(s) or inaction(s)” as required by law. </a:t>
            </a:r>
          </a:p>
        </p:txBody>
      </p:sp>
    </p:spTree>
    <p:extLst>
      <p:ext uri="{BB962C8B-B14F-4D97-AF65-F5344CB8AC3E}">
        <p14:creationId xmlns:p14="http://schemas.microsoft.com/office/powerpoint/2010/main" val="371434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859FB0-AE85-4564-A2C5-509D508AB848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57200"/>
            <a:ext cx="8246853" cy="533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altLang="en-US" sz="2400" b="1" i="1" dirty="0"/>
              <a:t>The Concept of </a:t>
            </a:r>
            <a:r>
              <a:rPr lang="en-CA" altLang="en-US" sz="2400" b="1" i="1" u="sng" dirty="0"/>
              <a:t>Strict Liability</a:t>
            </a:r>
            <a:r>
              <a:rPr lang="en-CA" altLang="en-US" sz="2400" b="1" i="1" dirty="0"/>
              <a:t> </a:t>
            </a:r>
            <a:r>
              <a:rPr lang="en-CA" altLang="en-US" sz="2400" b="1" i="1" dirty="0" smtClean="0"/>
              <a:t>Relating to </a:t>
            </a:r>
            <a:r>
              <a:rPr lang="en-CA" altLang="en-US" sz="2400" b="1" i="1" dirty="0"/>
              <a:t>the Outcome:</a:t>
            </a: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7613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+mn-ea"/>
                <a:cs typeface="+mn-cs"/>
              </a:rPr>
              <a:t>There </a:t>
            </a:r>
            <a:r>
              <a:rPr lang="en-US" altLang="en-US" sz="2400" dirty="0">
                <a:ea typeface="+mn-ea"/>
                <a:cs typeface="+mn-cs"/>
              </a:rPr>
              <a:t>is no denying </a:t>
            </a:r>
            <a:r>
              <a:rPr lang="en-US" altLang="en-US" sz="2400" dirty="0" smtClean="0">
                <a:ea typeface="+mn-ea"/>
                <a:cs typeface="+mn-cs"/>
              </a:rPr>
              <a:t>it:</a:t>
            </a:r>
            <a:endParaRPr lang="en-US" altLang="en-US" sz="2400" dirty="0">
              <a:ea typeface="+mn-ea"/>
              <a:cs typeface="+mn-cs"/>
            </a:endParaRPr>
          </a:p>
          <a:p>
            <a:pPr marL="742950" lvl="2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 smtClean="0">
                <a:ea typeface="+mn-ea"/>
                <a:cs typeface="+mn-cs"/>
              </a:rPr>
              <a:t>Lee </a:t>
            </a:r>
            <a:r>
              <a:rPr lang="en-US" altLang="en-US" sz="2000" dirty="0">
                <a:ea typeface="+mn-ea"/>
                <a:cs typeface="+mn-cs"/>
              </a:rPr>
              <a:t>R. Raymond, President, Exxon Corp</a:t>
            </a:r>
            <a:r>
              <a:rPr lang="en-US" altLang="en-US" sz="2000" dirty="0" smtClean="0">
                <a:ea typeface="+mn-ea"/>
                <a:cs typeface="+mn-cs"/>
              </a:rPr>
              <a:t>., about Exxon Valdez: </a:t>
            </a:r>
            <a:r>
              <a:rPr lang="en-US" altLang="en-US" sz="2000" dirty="0">
                <a:ea typeface="+mn-ea"/>
                <a:cs typeface="+mn-cs"/>
              </a:rPr>
              <a:t>“</a:t>
            </a:r>
            <a:r>
              <a:rPr lang="en-US" altLang="en-US" sz="2000" i="1" dirty="0">
                <a:ea typeface="+mn-ea"/>
                <a:cs typeface="+mn-cs"/>
              </a:rPr>
              <a:t>We never said </a:t>
            </a:r>
            <a:r>
              <a:rPr lang="en-US" altLang="en-US" sz="2000" i="1" dirty="0" smtClean="0">
                <a:ea typeface="+mn-ea"/>
                <a:cs typeface="+mn-cs"/>
              </a:rPr>
              <a:t>that Exxon was not </a:t>
            </a:r>
            <a:r>
              <a:rPr lang="en-US" altLang="en-US" sz="2000" i="1" dirty="0">
                <a:ea typeface="+mn-ea"/>
                <a:cs typeface="+mn-cs"/>
              </a:rPr>
              <a:t>responsible.  We own the ship. We own the cargo. The crew works for Exxon. We accepted the responsibility.</a:t>
            </a:r>
            <a:r>
              <a:rPr lang="en-US" altLang="en-US" sz="2000" dirty="0">
                <a:ea typeface="+mn-ea"/>
                <a:cs typeface="+mn-cs"/>
              </a:rPr>
              <a:t>”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+mn-ea"/>
                <a:cs typeface="+mn-cs"/>
              </a:rPr>
              <a:t>You intended to do the right “thing” (take appropriate action under the circumstances and something went wrong), BUT you </a:t>
            </a:r>
            <a:r>
              <a:rPr lang="en-US" altLang="en-US" sz="2400" dirty="0">
                <a:ea typeface="+mn-ea"/>
                <a:cs typeface="+mn-cs"/>
              </a:rPr>
              <a:t>have </a:t>
            </a:r>
            <a:r>
              <a:rPr lang="en-US" altLang="en-US" sz="2400" u="sng" dirty="0">
                <a:ea typeface="+mn-ea"/>
                <a:cs typeface="+mn-cs"/>
              </a:rPr>
              <a:t>an opportunity to explain </a:t>
            </a:r>
            <a:r>
              <a:rPr lang="en-US" altLang="en-US" sz="2400" u="sng" dirty="0" smtClean="0">
                <a:ea typeface="+mn-ea"/>
                <a:cs typeface="+mn-cs"/>
              </a:rPr>
              <a:t>yourself</a:t>
            </a:r>
            <a:r>
              <a:rPr lang="en-US" altLang="en-US" sz="2400" dirty="0" smtClean="0">
                <a:ea typeface="+mn-ea"/>
                <a:cs typeface="+mn-cs"/>
              </a:rPr>
              <a:t>. </a:t>
            </a:r>
            <a:endParaRPr lang="en-US" altLang="en-US" sz="2400" dirty="0">
              <a:ea typeface="+mn-ea"/>
              <a:cs typeface="+mn-cs"/>
            </a:endParaRPr>
          </a:p>
          <a:p>
            <a:pPr marL="742950" lvl="2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1800" i="1" dirty="0" smtClean="0">
                <a:ea typeface="+mn-ea"/>
                <a:cs typeface="+mn-cs"/>
              </a:rPr>
              <a:t>(“You” being you personally or acting on behalf of your organization.)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ea typeface="+mn-ea"/>
                <a:cs typeface="+mn-cs"/>
              </a:rPr>
              <a:t>Here is where “due diligence” comes into play.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65251"/>
              </p:ext>
            </p:extLst>
          </p:nvPr>
        </p:nvGraphicFramePr>
        <p:xfrm>
          <a:off x="457199" y="1143000"/>
          <a:ext cx="82296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55">
                  <a:extLst>
                    <a:ext uri="{9D8B030D-6E8A-4147-A177-3AD203B41FA5}">
                      <a16:colId xmlns:a16="http://schemas.microsoft.com/office/drawing/2014/main" val="629523088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15634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1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If the OUTCOME of an activity is contrary to the </a:t>
                      </a:r>
                      <a:r>
                        <a:rPr lang="en-US" sz="2000" dirty="0" smtClean="0"/>
                        <a:t>law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Then you have / your organization has committed an offence </a:t>
                      </a:r>
                      <a:r>
                        <a:rPr lang="en-US" sz="2000" dirty="0" smtClean="0"/>
                        <a:t>… </a:t>
                      </a:r>
                      <a:endParaRPr lang="en-US" sz="2000" i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74610"/>
                  </a:ext>
                </a:extLst>
              </a:tr>
            </a:tbl>
          </a:graphicData>
        </a:graphic>
      </p:graphicFrame>
      <p:sp>
        <p:nvSpPr>
          <p:cNvPr id="9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904718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6"/>
          <p:cNvSpPr txBox="1">
            <a:spLocks noChangeArrowheads="1"/>
          </p:cNvSpPr>
          <p:nvPr/>
        </p:nvSpPr>
        <p:spPr bwMode="auto">
          <a:xfrm>
            <a:off x="455613" y="1066800"/>
            <a:ext cx="82296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Aft>
                <a:spcPts val="2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>
                <a:latin typeface="+mn-lt"/>
              </a:defRPr>
            </a:lvl1pPr>
            <a:lvl2pPr marL="342900" lvl="1" indent="-342900" eaLnBrk="1" hangingPunct="1">
              <a:lnSpc>
                <a:spcPct val="80000"/>
              </a:lnSpc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 sz="28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endParaRPr lang="en-US" altLang="en-US" dirty="0"/>
          </a:p>
          <a:p>
            <a:pPr marL="457200" indent="-4572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Court of Law will test and rule on: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“</a:t>
            </a:r>
            <a:r>
              <a:rPr lang="en-US" altLang="en-US" i="1" u="sng" dirty="0" smtClean="0"/>
              <a:t>Reasonable</a:t>
            </a:r>
            <a:r>
              <a:rPr lang="en-US" altLang="en-US" i="1" dirty="0" smtClean="0"/>
              <a:t> </a:t>
            </a:r>
            <a:r>
              <a:rPr lang="en-US" altLang="en-US" i="1" dirty="0"/>
              <a:t>verifications and </a:t>
            </a:r>
            <a:r>
              <a:rPr lang="en-US" altLang="en-US" i="1" u="sng" dirty="0"/>
              <a:t>precautions</a:t>
            </a:r>
            <a:r>
              <a:rPr lang="en-US" altLang="en-US" i="1" dirty="0"/>
              <a:t> taken to identify or prevent </a:t>
            </a:r>
            <a:r>
              <a:rPr lang="en-US" altLang="en-US" i="1" u="sng" dirty="0"/>
              <a:t>foreseeable risks</a:t>
            </a:r>
            <a:r>
              <a:rPr lang="en-US" altLang="en-US" i="1" dirty="0"/>
              <a:t>.”</a:t>
            </a:r>
          </a:p>
          <a:p>
            <a:pPr algn="r"/>
            <a:r>
              <a:rPr lang="en-US" altLang="en-US" sz="1600" dirty="0">
                <a:hlinkClick r:id="rId3"/>
              </a:rPr>
              <a:t>http://www.duhaime.org/LegalDictionary/D-Page3.aspx</a:t>
            </a:r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706DA33-EFE6-4276-8025-18985D29FDC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 i="1">
                <a:latin typeface="+mj-lt"/>
                <a:ea typeface="+mj-ea"/>
                <a:cs typeface="+mj-cs"/>
              </a:defRPr>
            </a:lvl1pPr>
            <a:lvl2pPr>
              <a:defRPr sz="4400">
                <a:latin typeface="Arial" pitchFamily="34" charset="0"/>
              </a:defRPr>
            </a:lvl2pPr>
            <a:lvl3pPr>
              <a:defRPr sz="4400">
                <a:latin typeface="Arial" pitchFamily="34" charset="0"/>
              </a:defRPr>
            </a:lvl3pPr>
            <a:lvl4pPr>
              <a:defRPr sz="4400">
                <a:latin typeface="Arial" pitchFamily="34" charset="0"/>
              </a:defRPr>
            </a:lvl4pPr>
            <a:lvl5pPr>
              <a:defRPr sz="4400"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9pPr>
          </a:lstStyle>
          <a:p>
            <a:r>
              <a:rPr lang="en-CA" altLang="en-US" dirty="0" smtClean="0"/>
              <a:t>Due Diligence - The Court of Law Perspective:</a:t>
            </a:r>
            <a:endParaRPr lang="en-CA" alt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</p:spTree>
    <p:extLst>
      <p:ext uri="{BB962C8B-B14F-4D97-AF65-F5344CB8AC3E}">
        <p14:creationId xmlns:p14="http://schemas.microsoft.com/office/powerpoint/2010/main" val="28360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B8DFC-C0C5-4C4F-983A-413791E83C50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76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How the organization sees it: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It </a:t>
            </a:r>
            <a:r>
              <a:rPr lang="en-US" altLang="en-US" sz="2400" dirty="0"/>
              <a:t>is the </a:t>
            </a:r>
            <a:r>
              <a:rPr lang="en-US" altLang="en-US" sz="2400" u="sng" dirty="0" smtClean="0"/>
              <a:t>attempt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whether successful or not in the context of the activity being undertaken,</a:t>
            </a:r>
            <a:r>
              <a:rPr lang="en-US" altLang="en-US" sz="2400" dirty="0" smtClean="0"/>
              <a:t> that the organization made “</a:t>
            </a:r>
            <a:r>
              <a:rPr lang="en-US" altLang="en-US" sz="2400" u="sng" dirty="0"/>
              <a:t>reasonable</a:t>
            </a:r>
            <a:r>
              <a:rPr lang="en-US" altLang="en-US" sz="2400" dirty="0"/>
              <a:t> verifications and </a:t>
            </a:r>
            <a:r>
              <a:rPr lang="en-US" altLang="en-US" sz="2400" u="sng" dirty="0"/>
              <a:t>precautions</a:t>
            </a:r>
            <a:r>
              <a:rPr lang="en-US" altLang="en-US" sz="2400" dirty="0"/>
              <a:t> to </a:t>
            </a:r>
            <a:r>
              <a:rPr lang="en-US" altLang="en-US" sz="2400" u="sng" dirty="0"/>
              <a:t>identify or prevent</a:t>
            </a:r>
            <a:r>
              <a:rPr lang="en-US" altLang="en-US" sz="2400" dirty="0"/>
              <a:t> </a:t>
            </a:r>
            <a:r>
              <a:rPr lang="en-US" altLang="en-US" sz="2400" u="sng" dirty="0"/>
              <a:t>foreseeable risks</a:t>
            </a:r>
            <a:r>
              <a:rPr lang="en-US" altLang="en-US" sz="2400" dirty="0" smtClean="0"/>
              <a:t>.”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Due </a:t>
            </a:r>
            <a:r>
              <a:rPr lang="en-US" altLang="en-US" sz="2400" dirty="0"/>
              <a:t>diligence is the </a:t>
            </a:r>
            <a:r>
              <a:rPr lang="en-US" altLang="en-US" sz="2400" u="sng" dirty="0"/>
              <a:t>application of risk management</a:t>
            </a:r>
            <a:r>
              <a:rPr lang="en-US" altLang="en-US" sz="2400" dirty="0"/>
              <a:t>: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Assess </a:t>
            </a:r>
            <a:r>
              <a:rPr lang="en-US" altLang="en-US" sz="2400" u="sng" dirty="0" smtClean="0"/>
              <a:t>foreseeable </a:t>
            </a:r>
            <a:r>
              <a:rPr lang="en-US" altLang="en-US" sz="2400" u="sng" dirty="0"/>
              <a:t>risks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Implement </a:t>
            </a:r>
            <a:r>
              <a:rPr lang="en-US" altLang="en-US" sz="2400" u="sng" dirty="0" smtClean="0"/>
              <a:t>reasonable </a:t>
            </a:r>
            <a:r>
              <a:rPr lang="en-US" altLang="en-US" sz="2400" u="sng" dirty="0"/>
              <a:t>precautions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Verify </a:t>
            </a:r>
            <a:r>
              <a:rPr lang="en-US" altLang="en-US" sz="2400" u="sng" dirty="0"/>
              <a:t>effectiveness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(through records and documentation)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These three points are explored …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 i="1">
                <a:latin typeface="+mj-lt"/>
                <a:ea typeface="+mj-ea"/>
                <a:cs typeface="+mj-cs"/>
              </a:defRPr>
            </a:lvl1pPr>
            <a:lvl2pPr>
              <a:defRPr sz="4400">
                <a:latin typeface="Arial" pitchFamily="34" charset="0"/>
              </a:defRPr>
            </a:lvl2pPr>
            <a:lvl3pPr>
              <a:defRPr sz="4400">
                <a:latin typeface="Arial" pitchFamily="34" charset="0"/>
              </a:defRPr>
            </a:lvl3pPr>
            <a:lvl4pPr>
              <a:defRPr sz="4400">
                <a:latin typeface="Arial" pitchFamily="34" charset="0"/>
              </a:defRPr>
            </a:lvl4pPr>
            <a:lvl5pPr>
              <a:defRPr sz="4400"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9pPr>
          </a:lstStyle>
          <a:p>
            <a:r>
              <a:rPr lang="en-CA" altLang="en-US" dirty="0" smtClean="0"/>
              <a:t>Due Diligence – The Organization’s Perspective:</a:t>
            </a:r>
            <a:endParaRPr lang="en-CA" alt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470616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E7F0A-9509-4E0A-8511-E9BDB9333999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2400" b="1" i="1" dirty="0"/>
              <a:t>Q: How is “Due Diligence” Verified?</a:t>
            </a:r>
            <a:endParaRPr lang="en-CA" altLang="en-US" sz="2400" b="1" i="1" dirty="0"/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7613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+mn-ea"/>
                <a:cs typeface="+mn-cs"/>
              </a:rPr>
              <a:t>Due diligence </a:t>
            </a:r>
            <a:r>
              <a:rPr lang="en-US" altLang="en-US" sz="2400" dirty="0">
                <a:ea typeface="+mn-ea"/>
                <a:cs typeface="+mn-cs"/>
              </a:rPr>
              <a:t>and effectiveness of the “reasonable precautions” can </a:t>
            </a:r>
            <a:r>
              <a:rPr lang="en-US" altLang="en-US" sz="2400" dirty="0" smtClean="0">
                <a:ea typeface="+mn-ea"/>
                <a:cs typeface="+mn-cs"/>
              </a:rPr>
              <a:t>be verified (demonstrated after the fact), whether after a successfully completed activity or after a loss incident / unsuccessful activity, ONLY through </a:t>
            </a:r>
            <a:r>
              <a:rPr lang="en-US" altLang="en-US" sz="2400" u="sng" dirty="0" smtClean="0">
                <a:ea typeface="+mn-ea"/>
                <a:cs typeface="+mn-cs"/>
              </a:rPr>
              <a:t>good records and documentation</a:t>
            </a:r>
            <a:r>
              <a:rPr lang="en-US" altLang="en-US" sz="2400" dirty="0" smtClean="0">
                <a:ea typeface="+mn-ea"/>
                <a:cs typeface="+mn-cs"/>
              </a:rPr>
              <a:t>. 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+mn-ea"/>
                <a:cs typeface="+mn-cs"/>
              </a:rPr>
              <a:t>Records support and prove “what you say you / your workers / your organization did” to complete the activity.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+mn-ea"/>
                <a:cs typeface="+mn-cs"/>
              </a:rPr>
              <a:t>Records span across all </a:t>
            </a:r>
            <a:br>
              <a:rPr lang="en-US" altLang="en-US" sz="2400" dirty="0" smtClean="0">
                <a:ea typeface="+mn-ea"/>
                <a:cs typeface="+mn-cs"/>
              </a:rPr>
            </a:br>
            <a:r>
              <a:rPr lang="en-US" altLang="en-US" sz="2400" dirty="0" smtClean="0">
                <a:ea typeface="+mn-ea"/>
                <a:cs typeface="+mn-cs"/>
              </a:rPr>
              <a:t>elements of a risk </a:t>
            </a:r>
            <a:br>
              <a:rPr lang="en-US" altLang="en-US" sz="2400" dirty="0" smtClean="0">
                <a:ea typeface="+mn-ea"/>
                <a:cs typeface="+mn-cs"/>
              </a:rPr>
            </a:br>
            <a:r>
              <a:rPr lang="en-US" altLang="en-US" sz="2400" dirty="0" smtClean="0">
                <a:ea typeface="+mn-ea"/>
                <a:cs typeface="+mn-cs"/>
              </a:rPr>
              <a:t>management system. 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4688" y="3940076"/>
            <a:ext cx="449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ENGG404 </a:t>
            </a: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Management </a:t>
            </a:r>
            <a:r>
              <a:rPr lang="en-US" sz="1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Leadership, Commitment and Accountability.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Assessment and Management of Risks.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Awareness and Emergency Preparedness.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of Change.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Incident Reporting, Investigation, Analysis and Actions.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Evaluation and Continuous Improvement. 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 Construction and Start-up.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and Maintenance.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Competency and Training.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Contractor Competency and Integration.</a:t>
            </a:r>
            <a:endParaRPr lang="en-US" sz="1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and Facilities Information and Documentation</a:t>
            </a:r>
            <a:r>
              <a:rPr 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119660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B8DFC-C0C5-4C4F-983A-413791E83C50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1005840"/>
            <a:ext cx="8229600" cy="5303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Title: </a:t>
            </a:r>
            <a:r>
              <a:rPr lang="en-US" altLang="en-US" sz="2000" b="1" i="1" u="sn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Truck-loading Operation</a:t>
            </a: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en-US" sz="2000" i="1" u="sn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Rate Propane</a:t>
            </a: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verifications: JSA or Check-list signed and dated by the worker, training certification / qualification of the worker, audits / inspections of work-in-progress and checks on the JSA and check-lists.  </a:t>
            </a: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 i="1" kern="1200" dirty="0" smtClean="0"/>
              <a:t>Q: How is “Due </a:t>
            </a:r>
            <a:r>
              <a:rPr lang="en-US" altLang="en-US" sz="2400" b="1" i="1" kern="1200" dirty="0"/>
              <a:t>Diligence</a:t>
            </a:r>
            <a:r>
              <a:rPr lang="en-US" altLang="en-US" sz="2400" b="1" i="1" kern="1200" dirty="0" smtClean="0"/>
              <a:t>” Verified?</a:t>
            </a:r>
            <a:endParaRPr lang="en-CA" altLang="en-US" sz="2400" b="1" i="1" kern="1200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87540"/>
              </p:ext>
            </p:extLst>
          </p:nvPr>
        </p:nvGraphicFramePr>
        <p:xfrm>
          <a:off x="548640" y="2057400"/>
          <a:ext cx="8077200" cy="26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44370444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18489996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7363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Detailed</a:t>
                      </a:r>
                      <a:r>
                        <a:rPr lang="en-US" baseline="0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Control Measure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Secure area</a:t>
                      </a:r>
                      <a:r>
                        <a:rPr lang="en-US" baseline="0" dirty="0" smtClean="0"/>
                        <a:t> of ignition 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Ignites</a:t>
                      </a:r>
                      <a:r>
                        <a:rPr lang="en-US" baseline="0" dirty="0" smtClean="0"/>
                        <a:t> propane if there is a leak.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Shut off truck.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Ensure</a:t>
                      </a:r>
                      <a:r>
                        <a:rPr lang="en-US" baseline="0" dirty="0" smtClean="0"/>
                        <a:t> no smoking.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9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Connect hose from storage tank to truck tank.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Improper connection.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Truck</a:t>
                      </a:r>
                      <a:r>
                        <a:rPr lang="en-US" baseline="0" dirty="0" smtClean="0"/>
                        <a:t> rolls away.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b="1" dirty="0" smtClean="0"/>
                        <a:t>Trained</a:t>
                      </a:r>
                      <a:r>
                        <a:rPr lang="en-US" b="1" baseline="0" dirty="0" smtClean="0"/>
                        <a:t> worker uses approved JSA &amp; completes the check list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8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Pressurize</a:t>
                      </a:r>
                      <a:r>
                        <a:rPr lang="en-US" baseline="0" dirty="0" smtClean="0"/>
                        <a:t> hose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Hose ruptures.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Hoses rated for service.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dirty="0" smtClean="0"/>
                        <a:t>Hoses periodically</a:t>
                      </a:r>
                      <a:r>
                        <a:rPr lang="en-US" baseline="0" dirty="0" smtClean="0"/>
                        <a:t> inspected. Damaged hoses discarded.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61582"/>
                  </a:ext>
                </a:extLst>
              </a:tr>
            </a:tbl>
          </a:graphicData>
        </a:graphic>
      </p:graphicFrame>
      <p:sp>
        <p:nvSpPr>
          <p:cNvPr id="12" name="Rounded Rectangular Callout 11"/>
          <p:cNvSpPr/>
          <p:nvPr/>
        </p:nvSpPr>
        <p:spPr bwMode="auto">
          <a:xfrm>
            <a:off x="5486400" y="1463042"/>
            <a:ext cx="2834640" cy="457200"/>
          </a:xfrm>
          <a:prstGeom prst="wedgeRoundRectCallout">
            <a:avLst>
              <a:gd name="adj1" fmla="val -26636"/>
              <a:gd name="adj2" fmla="val 111446"/>
              <a:gd name="adj3" fmla="val 16667"/>
            </a:avLst>
          </a:prstGeom>
          <a:solidFill>
            <a:srgbClr val="FFFF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</a:rPr>
              <a:t>“reasonable precautions”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048000" y="1463040"/>
            <a:ext cx="2194560" cy="457200"/>
          </a:xfrm>
          <a:prstGeom prst="wedgeRoundRectCallout">
            <a:avLst>
              <a:gd name="adj1" fmla="val -20470"/>
              <a:gd name="adj2" fmla="val 103970"/>
              <a:gd name="adj3" fmla="val 16667"/>
            </a:avLst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</a:rPr>
              <a:t>“foreseeable risks”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23455" y="1494950"/>
            <a:ext cx="1828800" cy="457200"/>
          </a:xfrm>
          <a:prstGeom prst="wedgeRoundRectCallout">
            <a:avLst>
              <a:gd name="adj1" fmla="val -8087"/>
              <a:gd name="adj2" fmla="val 671521"/>
              <a:gd name="adj3" fmla="val 16667"/>
            </a:avLst>
          </a:prstGeom>
          <a:solidFill>
            <a:srgbClr val="FFFF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</a:rPr>
              <a:t>“verifications”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56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E7F0A-9509-4E0A-8511-E9BDB9333999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0292" name="Date Placeholder 5"/>
          <p:cNvSpPr>
            <a:spLocks noGrp="1"/>
          </p:cNvSpPr>
          <p:nvPr>
            <p:ph type="dt" sz="quarter" idx="12"/>
          </p:nvPr>
        </p:nvSpPr>
        <p:spPr>
          <a:xfrm>
            <a:off x="228600" y="6245225"/>
            <a:ext cx="4343400" cy="460375"/>
          </a:xfrm>
          <a:noFill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b="1" i="1" dirty="0" smtClean="0">
                <a:solidFill>
                  <a:srgbClr val="000000"/>
                </a:solidFill>
              </a:rPr>
              <a:t>Chapter 6.2: </a:t>
            </a:r>
            <a:r>
              <a:rPr lang="en-CA" altLang="en-US" sz="1400" b="1" i="1" dirty="0">
                <a:solidFill>
                  <a:srgbClr val="000000"/>
                </a:solidFill>
              </a:rPr>
              <a:t>Due </a:t>
            </a:r>
            <a:r>
              <a:rPr lang="en-CA" altLang="en-US" sz="1400" b="1" i="1" dirty="0" smtClean="0">
                <a:solidFill>
                  <a:srgbClr val="000000"/>
                </a:solidFill>
              </a:rPr>
              <a:t>Diligence as </a:t>
            </a:r>
            <a:r>
              <a:rPr lang="en-CA" altLang="en-US" sz="1400" b="1" i="1" dirty="0">
                <a:solidFill>
                  <a:srgbClr val="000000"/>
                </a:solidFill>
              </a:rPr>
              <a:t>Applied in Industry</a:t>
            </a: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CA" altLang="en-US" sz="2400" b="1" i="1" dirty="0" smtClean="0"/>
              <a:t>Summary:</a:t>
            </a:r>
            <a:endParaRPr lang="en-CA" altLang="en-US" sz="2400" b="1" i="1" dirty="0"/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7613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CA" altLang="en-US" sz="24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400" dirty="0">
                <a:ea typeface="+mn-ea"/>
                <a:cs typeface="+mn-cs"/>
              </a:rPr>
              <a:t>Due diligence is the application of risk management:</a:t>
            </a:r>
          </a:p>
          <a:p>
            <a:pPr marL="742950" lvl="2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ea typeface="+mn-ea"/>
                <a:cs typeface="+mn-cs"/>
              </a:rPr>
              <a:t>Assess foreseeable risks</a:t>
            </a:r>
          </a:p>
          <a:p>
            <a:pPr marL="742950" lvl="2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ea typeface="+mn-ea"/>
                <a:cs typeface="+mn-cs"/>
              </a:rPr>
              <a:t>Implement </a:t>
            </a:r>
            <a:r>
              <a:rPr lang="en-CA" altLang="en-US" sz="2000" dirty="0">
                <a:ea typeface="+mn-ea"/>
                <a:cs typeface="+mn-cs"/>
              </a:rPr>
              <a:t>reasonable precautions</a:t>
            </a:r>
          </a:p>
          <a:p>
            <a:pPr marL="742950" lvl="2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dirty="0">
                <a:ea typeface="+mn-ea"/>
                <a:cs typeface="+mn-cs"/>
              </a:rPr>
              <a:t>Verify effectiveness (through records and documentation)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CA" altLang="en-US" sz="2400" dirty="0" smtClean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400" dirty="0" smtClean="0">
                <a:ea typeface="+mn-ea"/>
                <a:cs typeface="+mn-cs"/>
              </a:rPr>
              <a:t>When something bad happens, strict liability could apply. 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CA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+mn-ea"/>
                <a:cs typeface="+mn-cs"/>
              </a:rPr>
              <a:t>Due diligence can be demonstrated after the fact </a:t>
            </a:r>
            <a:br>
              <a:rPr lang="en-US" altLang="en-US" sz="2400" dirty="0" smtClean="0">
                <a:ea typeface="+mn-ea"/>
                <a:cs typeface="+mn-cs"/>
              </a:rPr>
            </a:br>
            <a:r>
              <a:rPr lang="en-US" altLang="en-US" sz="2400" dirty="0" smtClean="0">
                <a:ea typeface="+mn-ea"/>
                <a:cs typeface="+mn-cs"/>
              </a:rPr>
              <a:t>ONLY through good records and documentation. 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+mn-ea"/>
                <a:cs typeface="+mn-cs"/>
              </a:rPr>
              <a:t>Without good records and documentation, your due diligence post-incident can be neither verified nor demonstrated. </a:t>
            </a:r>
            <a:endParaRPr lang="en-CA" altLang="en-US" sz="24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8144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</TotalTime>
  <Words>941</Words>
  <Application>Microsoft Office PowerPoint</Application>
  <PresentationFormat>On-screen Show (4:3)</PresentationFormat>
  <Paragraphs>184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Tahoma</vt:lpstr>
      <vt:lpstr>Times</vt:lpstr>
      <vt:lpstr>Times New Roman</vt:lpstr>
      <vt:lpstr>Wingdings</vt:lpstr>
      <vt:lpstr>Pixel</vt:lpstr>
      <vt:lpstr>On Becoming a Leader  in Risk Management</vt:lpstr>
      <vt:lpstr>Learning Outcomes:</vt:lpstr>
      <vt:lpstr>PowerPoint Presentation</vt:lpstr>
      <vt:lpstr>The Concept of Strict Liability Relating to the Outcome:</vt:lpstr>
      <vt:lpstr>PowerPoint Presentation</vt:lpstr>
      <vt:lpstr>PowerPoint Presentation</vt:lpstr>
      <vt:lpstr>Q: How is “Due Diligence” Verified?</vt:lpstr>
      <vt:lpstr>Q: How is “Due Diligence” Verified?</vt:lpstr>
      <vt:lpstr>Summary: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197</cp:revision>
  <cp:lastPrinted>2015-10-09T17:01:33Z</cp:lastPrinted>
  <dcterms:created xsi:type="dcterms:W3CDTF">2003-03-25T17:46:43Z</dcterms:created>
  <dcterms:modified xsi:type="dcterms:W3CDTF">2019-10-20T16:52:47Z</dcterms:modified>
</cp:coreProperties>
</file>