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9" r:id="rId4"/>
    <p:sldId id="297" r:id="rId5"/>
    <p:sldId id="298" r:id="rId6"/>
    <p:sldId id="282" r:id="rId7"/>
    <p:sldId id="299" r:id="rId8"/>
    <p:sldId id="283" r:id="rId9"/>
    <p:sldId id="286" r:id="rId10"/>
    <p:sldId id="302" r:id="rId11"/>
    <p:sldId id="301" r:id="rId12"/>
    <p:sldId id="300" r:id="rId13"/>
    <p:sldId id="276" r:id="rId14"/>
    <p:sldId id="292" r:id="rId15"/>
    <p:sldId id="273" r:id="rId16"/>
    <p:sldId id="269" r:id="rId17"/>
    <p:sldId id="303" r:id="rId18"/>
    <p:sldId id="304" r:id="rId19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88220" autoAdjust="0"/>
  </p:normalViewPr>
  <p:slideViewPr>
    <p:cSldViewPr snapToGrid="0">
      <p:cViewPr varScale="1">
        <p:scale>
          <a:sx n="61" d="100"/>
          <a:sy n="61" d="100"/>
        </p:scale>
        <p:origin x="1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660"/>
    </p:cViewPr>
  </p:sorterViewPr>
  <p:notesViewPr>
    <p:cSldViewPr snapToGrid="0">
      <p:cViewPr varScale="1">
        <p:scale>
          <a:sx n="69" d="100"/>
          <a:sy n="69" d="100"/>
        </p:scale>
        <p:origin x="18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dirty="0"/>
              <a:t>2017-2018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4BB8CD-2F6E-4C9E-81EE-C47DECACDA7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717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4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4798DCC-06B3-40DF-A3C0-01265FE814A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74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0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3CF01F3-658B-4846-AFC6-ED46C994DEA4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7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46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681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38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26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4BB8CD-2F6E-4C9E-81EE-C47DECACDA7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71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717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4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4798DCC-06B3-40DF-A3C0-01265FE814A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6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A5CDBE-C269-4A93-AAEA-D6D5172C815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2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922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9B08EB4-4DB5-4DE6-880B-3794AD4F4408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8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7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6CEAA96-99B0-4185-AB32-6B67C2BF05B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355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2355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3558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A69A713-1C31-4744-8F21-FBE977E30BF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1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3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1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40368" y="8842381"/>
            <a:ext cx="3014471" cy="46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1951C5-B8B0-4699-A31C-55D6AF03659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4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9" y="1305099"/>
            <a:ext cx="8168640" cy="4756859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300" b="1" i="1" cap="none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</a:t>
            </a:r>
            <a:br>
              <a:rPr lang="en-US" sz="3300" b="1" i="1" cap="none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300" b="1" i="1" cap="none" dirty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Leader In Risk Management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774423"/>
            <a:ext cx="8503918" cy="1740131"/>
          </a:xfrm>
        </p:spPr>
        <p:txBody>
          <a:bodyPr anchor="t">
            <a:noAutofit/>
          </a:bodyPr>
          <a:lstStyle/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ENGG404 – Lecture</a:t>
            </a:r>
            <a:b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cap="none" dirty="0" smtClean="0"/>
              <a:t>Chapter 3.3: RME #6 PECI</a:t>
            </a:r>
            <a:br>
              <a:rPr lang="en-US" sz="2400" b="1" cap="none" dirty="0" smtClean="0"/>
            </a:br>
            <a:r>
              <a:rPr lang="en-US" sz="2400" b="1" cap="none" dirty="0" smtClean="0"/>
              <a:t>(Program </a:t>
            </a:r>
            <a:r>
              <a:rPr lang="en-US" sz="2400" b="1" cap="none" dirty="0"/>
              <a:t>Evaluation </a:t>
            </a:r>
            <a:r>
              <a:rPr lang="en-US" sz="2400" b="1" cap="none" dirty="0" smtClean="0"/>
              <a:t>&amp; </a:t>
            </a:r>
            <a:r>
              <a:rPr lang="en-US" sz="2400" b="1" cap="none" dirty="0"/>
              <a:t>Continuous </a:t>
            </a:r>
            <a:r>
              <a:rPr lang="en-US" sz="2400" b="1" cap="none" dirty="0" smtClean="0"/>
              <a:t>Improvement)</a:t>
            </a: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41576"/>
              </p:ext>
            </p:extLst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512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Industry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495800"/>
            <a:ext cx="1766671" cy="17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bg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that PDCA is driven by management: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Leaders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exhibit commitment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planning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audits,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doing,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checking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i.e.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holding their people accountable. </a:t>
            </a: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3045" y="227013"/>
            <a:ext cx="8233755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PDCA, PECI, &amp; Leadership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Risk Management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904874" y="5042129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pic>
        <p:nvPicPr>
          <p:cNvPr id="2868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537974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774286" y="3091383"/>
            <a:ext cx="579120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ENGG404 Risk Management System and its 11 Elements: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Leadership, Commitment and Accountability.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 Assessment and Management of Risks.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Community Awareness and Emergency Preparedness.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Change.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Incident Reporting, Investigation, Analysis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Evaluation and Continuous Improvement.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Design, Construction and Start-up.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Maintenance.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 Competency and Training.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Contractor Competency and Integration.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Facilities Information and Documentation.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6700" y="3350145"/>
            <a:ext cx="5946371" cy="275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3045" y="3098797"/>
            <a:ext cx="2243656" cy="2909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1884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bg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that PDCA is driven by management: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Leaders </a:t>
            </a:r>
            <a:r>
              <a:rPr lang="en-US" altLang="en-US" sz="2000" cap="non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exhibit commitment </a:t>
            </a: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planning</a:t>
            </a: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audits, </a:t>
            </a:r>
            <a:r>
              <a:rPr lang="en-US" altLang="en-US" sz="2000" u="sng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doing,</a:t>
            </a: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cap="non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000" u="sng" cap="non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checking</a:t>
            </a:r>
            <a:r>
              <a:rPr lang="en-US" altLang="en-US" sz="2000" cap="non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acting</a:t>
            </a:r>
            <a:r>
              <a:rPr lang="en-US" altLang="en-US" sz="2000" cap="none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i.e. </a:t>
            </a:r>
            <a:r>
              <a:rPr lang="en-US" altLang="en-US" sz="2000" cap="none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holding their people accountable. </a:t>
            </a:r>
            <a:endParaRPr lang="en-US" altLang="en-US" sz="2000" cap="none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PECI, leaders CHECK that their risk management program is effective, and when found deficient, actions are taken to correct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3045" y="227013"/>
            <a:ext cx="8233755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PDCA, PECI, &amp; Leadership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Risk Management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904874" y="5042129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pic>
        <p:nvPicPr>
          <p:cNvPr id="2868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537974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774286" y="3091383"/>
            <a:ext cx="579120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ENGG404 Risk Management System and its 11 Elements: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Leadership, Commitment and Accountability.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 Assessment and Management of Risks.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Community Awareness and Emergency Preparedness.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Change.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Incident Reporting, Investigation, Analysis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Evaluation and Continuous Improvement.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Design, Construction and Start-up.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Maintenance.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 Competency and Training.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Contractor Competency and Integration.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Facilities Information and Documentation.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45" y="3098797"/>
            <a:ext cx="2243656" cy="2909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6700" y="4580745"/>
            <a:ext cx="5946371" cy="275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bg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that PDCA is driven by management: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Leaders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exhibit commitment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planning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audits,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doing,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checking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i.e.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holding their people accountable. </a:t>
            </a: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PECI, leaders CHECK that their risk management program is effective, and when found deficient, actions are taken to correct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fact, leading organizations test ALL elements of their risk management program … even PECI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!</a:t>
            </a:r>
            <a:endParaRPr lang="en-US" altLang="en-US" sz="2000" cap="none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3045" y="227013"/>
            <a:ext cx="8233755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PDCA, PECI, &amp; Leadership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Risk Management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904874" y="5042129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pic>
        <p:nvPicPr>
          <p:cNvPr id="2868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537974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774286" y="3091383"/>
            <a:ext cx="579120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ENGG404 Risk Management System and its 11 Elements: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Leadership, Commitment and Accountability.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 Assessment and Management of Risks.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Community Awareness and Emergency Preparedness.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Change.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Incident Reporting, Investigation, Analysis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Evaluation and Continuous Improvement.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Design, Construction and Start-up.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Maintenance.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 Competency and Training.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Contractor Competency and Integration.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Facilities Information and Documentation.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6700" y="3350145"/>
            <a:ext cx="5946371" cy="275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3045" y="3098797"/>
            <a:ext cx="2243656" cy="2909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6700" y="4580745"/>
            <a:ext cx="5946371" cy="275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51A19-47C8-4166-BB74-18D8773ADBE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347493"/>
          </a:xfrm>
          <a:prstGeom prst="rect">
            <a:avLst/>
          </a:prstGeom>
          <a:solidFill>
            <a:srgbClr val="FFFFFF">
              <a:alpha val="7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Through effective application, management system weaknesses can be discovered, deficiencies addressed: the overall program and thus its performance, are on a continuous cycle of improvement: 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RMS El#6: Program Evaluation and Continuous Improvement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PECI ensures the risk management program is effectively (and robustly) implemented. 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455613" y="227013"/>
            <a:ext cx="8596312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Connection to the Fundamental Management Process: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17" y="1000570"/>
            <a:ext cx="1981200" cy="193897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06611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accent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ExxonMobil OIMS and its 11 Elements:</a:t>
            </a: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4026" y="227013"/>
            <a:ext cx="8232774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 Industry Risk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Management </a:t>
            </a: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System: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41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4027" y="1288788"/>
            <a:ext cx="8232774" cy="26726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similarities to the APEGA Model are readily apparent.</a:t>
            </a:r>
            <a:endParaRPr lang="en-US" altLang="en-US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05355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accent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ExxonMobil OIMS and its 11 Elements:</a:t>
            </a: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4026" y="227013"/>
            <a:ext cx="8232774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 as Exercised Through &amp; Driven By Leadership: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41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1219200" y="2819400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pic>
        <p:nvPicPr>
          <p:cNvPr id="28683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9709" y="1295400"/>
            <a:ext cx="2050473" cy="395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758248" y="2819400"/>
            <a:ext cx="1219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48853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chemeClr val="accent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ExxonMobil OIMS and its 11 Elements:</a:t>
            </a: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41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6400800" y="2819400"/>
            <a:ext cx="1981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2868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1450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00800" y="1295400"/>
            <a:ext cx="2050473" cy="395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4026" y="227013"/>
            <a:ext cx="8232774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 to Evaluate the RM Program: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944496" y="4543630"/>
            <a:ext cx="1053595" cy="26726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1400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(aka PECI)</a:t>
            </a:r>
            <a:endParaRPr lang="en-US" altLang="en-US" sz="1400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1247134" y="2798029"/>
            <a:ext cx="1219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4993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5486400"/>
          </a:xfrm>
          <a:solidFill>
            <a:srgbClr val="2FA3EE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ExxonMobil OIMS and its 11 Elements:</a:t>
            </a: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941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1219200" y="2819400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6400800" y="2819400"/>
            <a:ext cx="1981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2868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1450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9709" y="1295400"/>
            <a:ext cx="2050473" cy="395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1295400"/>
            <a:ext cx="2050473" cy="395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4026" y="227013"/>
            <a:ext cx="8232774" cy="5334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Compare Two Risk Management Systems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944496" y="4543630"/>
            <a:ext cx="1053595" cy="26726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1400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(aka PECI)</a:t>
            </a:r>
            <a:endParaRPr lang="en-US" altLang="en-US" sz="1400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4027" y="5911584"/>
            <a:ext cx="8232774" cy="267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similarities to the APEGA Model are readily apparent.</a:t>
            </a:r>
            <a:endParaRPr lang="en-US" altLang="en-US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1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7E328D-2B43-4C64-B17B-A5726B08419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Program Evaluation and Continuous Improvement” (PECI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is a form of PDCA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Risk Management Program as a whole i.e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PECI tests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implementation of how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well the RMP is working.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 responsible for driving the evaluation and corrections of deficiencies in the Risk Management Program.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Formal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Audit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 – a test of the organization – is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means to implement PECI. 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5287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7E328D-2B43-4C64-B17B-A5726B08419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purpose of the RMS element “Program Evaluation and Continuous Improvement” (PECI)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significance of the PECI element in a Risk Management System.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Apply the Formal Audit Process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how PDCA relates to PECI (Audits).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Learning Outcomes: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76437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A84A3E-0A90-405C-8D43-62628318E95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the name implies, PECI is the element that defines what management must evaluate in their risk management program in order to improve on their program. 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Same tenets as PDCA!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proactive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PECI is essentially an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audit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all parts of the risk management program. 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(Some modules of the Handbook refer to an audit as a “planned inspection at the organizational level”.)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4026" y="227013"/>
            <a:ext cx="8231187" cy="50323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5799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The Audit is a </a:t>
            </a:r>
            <a:r>
              <a:rPr lang="en-US" altLang="en-US" sz="2000" u="sng" dirty="0">
                <a:latin typeface="Arial" panose="020B0604020202020204" pitchFamily="34" charset="0"/>
              </a:rPr>
              <a:t>best practice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It finds deficiencies and weaknesses in the risk management system and </a:t>
            </a:r>
            <a:r>
              <a:rPr lang="en-US" altLang="en-US" sz="2000" dirty="0" smtClean="0">
                <a:latin typeface="Arial" panose="020B0604020202020204" pitchFamily="34" charset="0"/>
              </a:rPr>
              <a:t>program – both content and implementation.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Driven by government regulations, industry association policies and standards (whether imposed or adopted), and corporate policies and standards.</a:t>
            </a:r>
          </a:p>
          <a:p>
            <a:pPr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u="sng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There are </a:t>
            </a:r>
            <a:r>
              <a:rPr lang="en-US" altLang="en-US" sz="2000" u="sng" dirty="0">
                <a:latin typeface="Arial" panose="020B0604020202020204" pitchFamily="34" charset="0"/>
              </a:rPr>
              <a:t>two types</a:t>
            </a:r>
            <a:r>
              <a:rPr lang="en-US" altLang="en-US" sz="2000" dirty="0">
                <a:latin typeface="Arial" panose="020B0604020202020204" pitchFamily="34" charset="0"/>
              </a:rPr>
              <a:t> of Audits: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Arial" panose="020B0604020202020204" pitchFamily="34" charset="0"/>
              </a:rPr>
              <a:t>Internal audit</a:t>
            </a:r>
            <a:r>
              <a:rPr lang="en-US" altLang="en-US" sz="2000" dirty="0">
                <a:latin typeface="Arial" panose="020B0604020202020204" pitchFamily="34" charset="0"/>
              </a:rPr>
              <a:t> i.e. by managers of their own facilities.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Arial" panose="020B0604020202020204" pitchFamily="34" charset="0"/>
              </a:rPr>
              <a:t>External audit</a:t>
            </a:r>
            <a:r>
              <a:rPr lang="en-US" altLang="en-US" sz="2000" dirty="0">
                <a:latin typeface="Arial" panose="020B0604020202020204" pitchFamily="34" charset="0"/>
              </a:rPr>
              <a:t>: By specially-trained auditors of a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“third-party” who examine the manager’s facility.</a:t>
            </a:r>
          </a:p>
          <a:p>
            <a:pPr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u="sng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u="sng" dirty="0">
                <a:latin typeface="Arial" panose="020B0604020202020204" pitchFamily="34" charset="0"/>
              </a:rPr>
              <a:t>It tests implementation at the organizational level</a:t>
            </a:r>
            <a:r>
              <a:rPr lang="en-CA" altLang="en-US" sz="2000" dirty="0">
                <a:latin typeface="Arial" panose="020B0604020202020204" pitchFamily="34" charset="0"/>
              </a:rPr>
              <a:t>: to see how well the RM program is effectively implemented. Examples: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MOC Process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Incident Reporting, Analysis, Investigation, and Action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Training 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Audit: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4353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3D6F5DD-3963-4EE7-AC6D-C8EE05ED002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5613" y="730249"/>
            <a:ext cx="8229600" cy="557784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An audit is a test at the organizational </a:t>
            </a:r>
            <a:r>
              <a:rPr lang="en-US" altLang="en-US" sz="2000" dirty="0" smtClean="0">
                <a:latin typeface="Arial" panose="020B0604020202020204" pitchFamily="34" charset="0"/>
              </a:rPr>
              <a:t>level. 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</a:rPr>
              <a:t>leading </a:t>
            </a:r>
            <a:r>
              <a:rPr lang="en-US" altLang="en-US" sz="2000" dirty="0" smtClean="0">
                <a:latin typeface="Arial" panose="020B0604020202020204" pitchFamily="34" charset="0"/>
              </a:rPr>
              <a:t>question: “Is </a:t>
            </a:r>
            <a:r>
              <a:rPr lang="en-US" altLang="en-US" sz="2000" dirty="0">
                <a:latin typeface="Arial" panose="020B0604020202020204" pitchFamily="34" charset="0"/>
              </a:rPr>
              <a:t>the audit needed for an organization to be successful?” 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The answer is “Yes”, of course. </a:t>
            </a:r>
            <a:r>
              <a:rPr lang="en-US" altLang="en-US" sz="2000" dirty="0" smtClean="0">
                <a:latin typeface="Arial" panose="020B0604020202020204" pitchFamily="34" charset="0"/>
              </a:rPr>
              <a:t>But why?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The audit </a:t>
            </a:r>
            <a:r>
              <a:rPr lang="en-US" altLang="en-US" sz="2000" dirty="0">
                <a:latin typeface="Arial" panose="020B0604020202020204" pitchFamily="34" charset="0"/>
              </a:rPr>
              <a:t>is needed because the audit tests the effectiveness of the implementation of the risk management system and program at the organizational level: to see how well the RM program is effectively </a:t>
            </a:r>
            <a:r>
              <a:rPr lang="en-US" altLang="en-US" sz="2000" dirty="0" smtClean="0">
                <a:latin typeface="Arial" panose="020B0604020202020204" pitchFamily="34" charset="0"/>
              </a:rPr>
              <a:t>implemented by the people in the organization. 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The objective of the effective implementation of an RM Program is to improve safety performance, and reduce losses. </a:t>
            </a: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</a:rPr>
              <a:t>An RM Program may “be good on paper” but it will not deliver results (improved safety performance) if it is not effective implemented. Case study: BP-DWH LI (later in the term)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</a:t>
            </a: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Audit the Organization? 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294" y="1171311"/>
            <a:ext cx="2143125" cy="214312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6844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Recall the Four Critical Steps from the MOC Process:</a:t>
            </a: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check that the MOC Process was working effectively, the Auditor creates the set of questions opposite every requirement listed in the MOC Process!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Audit on the MOC Process: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61" y="1447109"/>
            <a:ext cx="4590530" cy="315907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48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latin typeface="Arial" panose="020B0604020202020204" pitchFamily="34" charset="0"/>
              </a:rPr>
              <a:t>What kinds of questions would you ask about the </a:t>
            </a:r>
            <a:r>
              <a:rPr lang="en-CA" altLang="en-US" sz="2000" dirty="0" smtClean="0">
                <a:latin typeface="Arial" panose="020B0604020202020204" pitchFamily="34" charset="0"/>
              </a:rPr>
              <a:t>MOC </a:t>
            </a:r>
            <a:r>
              <a:rPr lang="en-CA" altLang="en-US" sz="2000" dirty="0" smtClean="0">
                <a:latin typeface="Arial" panose="020B0604020202020204" pitchFamily="34" charset="0"/>
              </a:rPr>
              <a:t>Process?</a:t>
            </a: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These </a:t>
            </a:r>
            <a:r>
              <a:rPr lang="en-CA" altLang="en-US" sz="2000" u="sng" dirty="0">
                <a:latin typeface="Arial" panose="020B0604020202020204" pitchFamily="34" charset="0"/>
              </a:rPr>
              <a:t>kinds of questions</a:t>
            </a:r>
            <a:r>
              <a:rPr lang="en-CA" altLang="en-US" sz="2000" dirty="0">
                <a:latin typeface="Arial" panose="020B0604020202020204" pitchFamily="34" charset="0"/>
              </a:rPr>
              <a:t> can be </a:t>
            </a:r>
            <a:r>
              <a:rPr lang="en-CA" altLang="en-US" sz="2000" dirty="0" smtClean="0">
                <a:latin typeface="Arial" panose="020B0604020202020204" pitchFamily="34" charset="0"/>
              </a:rPr>
              <a:t>asked in an audit:</a:t>
            </a:r>
            <a:endParaRPr lang="en-CA" altLang="en-US" sz="2000" dirty="0"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Were proposed changes communicated?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What kinds of risk assessments were conducted for the scope of change? Appropriate? The right mix of stakeholders and SMEs? Did these result in revisions to the proposed change?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Was final approval granted? What is the evidence that confirms the final approval checked that the MOC process was fully applied for the change?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latin typeface="Arial" panose="020B0604020202020204" pitchFamily="34" charset="0"/>
              </a:rPr>
              <a:t>Was the change communicated prior to implementation? Were documents updated and training conducted prior to implementation? What evidence is </a:t>
            </a:r>
            <a:r>
              <a:rPr lang="en-CA" altLang="en-US" sz="1800" dirty="0" smtClean="0">
                <a:latin typeface="Arial" panose="020B0604020202020204" pitchFamily="34" charset="0"/>
              </a:rPr>
              <a:t>there?</a:t>
            </a: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Audit on the MOC Process: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28" y="1224917"/>
            <a:ext cx="2541544" cy="17490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07272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To answer the questions, the auditor must </a:t>
            </a:r>
            <a:r>
              <a:rPr lang="en-CA" altLang="en-US" sz="2000" u="sng" dirty="0">
                <a:latin typeface="Arial" panose="020B0604020202020204" pitchFamily="34" charset="0"/>
              </a:rPr>
              <a:t>seek out evidence</a:t>
            </a:r>
            <a:r>
              <a:rPr lang="en-CA" altLang="en-US" sz="2000" dirty="0">
                <a:latin typeface="Arial" panose="020B0604020202020204" pitchFamily="34" charset="0"/>
              </a:rPr>
              <a:t> to check. 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A database or dataset of records MUST exist for changes: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proposed and in-progress,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proposed and abandoned,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proposed and implemented changes &lt;- these ones are of most interest!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The records can be the “paper-trail”, virtual or actual!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Select a number of records from the implemented changes.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Check the recorded information in those records opposite the requirements of the MOC Process.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Interview persons who have been a part of the MOC.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Their names should be on the records.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Identify and record any deficiencies 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e.g. a step was missed, a person did not receive the required training prior to the person using the implemented change. 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latin typeface="Arial" panose="020B0604020202020204" pitchFamily="34" charset="0"/>
              </a:rPr>
              <a:t>Report findings, sometimes with recommendations, to the manager of the facility.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Audit on the MOC Process: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66365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DB9B48-B57D-4A8A-95CE-A176AA2C44F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Leading organizations INCLUDE the PECI of the overall process!</a:t>
            </a: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Audit on the II-RCA-MA Work Process: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08960" y="1676400"/>
            <a:ext cx="3017520" cy="4174123"/>
            <a:chOff x="3108960" y="1676400"/>
            <a:chExt cx="3017520" cy="4174123"/>
          </a:xfrm>
        </p:grpSpPr>
        <p:cxnSp>
          <p:nvCxnSpPr>
            <p:cNvPr id="8" name="AutoShape 11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17720" y="2133600"/>
              <a:ext cx="0" cy="457200"/>
            </a:xfrm>
            <a:prstGeom prst="straightConnector1">
              <a:avLst/>
            </a:prstGeom>
            <a:noFill/>
            <a:ln w="317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4"/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4617720" y="3962400"/>
              <a:ext cx="0" cy="457200"/>
            </a:xfrm>
            <a:prstGeom prst="straightConnector1">
              <a:avLst/>
            </a:prstGeom>
            <a:noFill/>
            <a:ln w="317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3108960" y="1676400"/>
              <a:ext cx="3017520" cy="457200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Incident Happens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108960" y="25908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Incident Investigation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108960" y="35052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Root Cause Analysis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108960" y="5393323"/>
              <a:ext cx="3017520" cy="457200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Check Process Effectiveness</a:t>
              </a:r>
            </a:p>
          </p:txBody>
        </p:sp>
        <p:cxnSp>
          <p:nvCxnSpPr>
            <p:cNvPr id="14" name="AutoShape 17"/>
            <p:cNvCxnSpPr>
              <a:cxnSpLocks noChangeShapeType="1"/>
              <a:stCxn id="15" idx="2"/>
            </p:cNvCxnSpPr>
            <p:nvPr/>
          </p:nvCxnSpPr>
          <p:spPr bwMode="auto">
            <a:xfrm flipV="1">
              <a:off x="4617720" y="4476080"/>
              <a:ext cx="0" cy="400720"/>
            </a:xfrm>
            <a:prstGeom prst="straightConnector1">
              <a:avLst/>
            </a:prstGeom>
            <a:noFill/>
            <a:ln w="317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3108960" y="44196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no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Manage Corrective Actions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617720" y="3048000"/>
              <a:ext cx="0" cy="457200"/>
            </a:xfrm>
            <a:prstGeom prst="straightConnector1">
              <a:avLst/>
            </a:prstGeom>
            <a:noFill/>
            <a:ln w="317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1"/>
            <p:cNvCxnSpPr>
              <a:cxnSpLocks noChangeShapeType="1"/>
              <a:stCxn id="15" idx="2"/>
              <a:endCxn id="13" idx="0"/>
            </p:cNvCxnSpPr>
            <p:nvPr/>
          </p:nvCxnSpPr>
          <p:spPr bwMode="auto">
            <a:xfrm>
              <a:off x="4617720" y="4876800"/>
              <a:ext cx="0" cy="516523"/>
            </a:xfrm>
            <a:prstGeom prst="straightConnector1">
              <a:avLst/>
            </a:prstGeom>
            <a:noFill/>
            <a:ln w="317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ight Arrow 1"/>
          <p:cNvSpPr/>
          <p:nvPr/>
        </p:nvSpPr>
        <p:spPr>
          <a:xfrm>
            <a:off x="786213" y="4979564"/>
            <a:ext cx="2247544" cy="1284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6400800"/>
            <a:ext cx="585216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200" dirty="0"/>
              <a:t>Chapter </a:t>
            </a:r>
            <a:r>
              <a:rPr lang="en-CA" sz="1200" dirty="0" smtClean="0"/>
              <a:t>3.3: RME#6 Program </a:t>
            </a:r>
            <a:r>
              <a:rPr lang="en-CA" sz="1200" dirty="0"/>
              <a:t>Evaluation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1084786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1566</Words>
  <Application>Microsoft Office PowerPoint</Application>
  <PresentationFormat>On-screen Show (4:3)</PresentationFormat>
  <Paragraphs>263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Clip</vt:lpstr>
      <vt:lpstr>ENGG404 – Lecture  Chapter 3.3: RME #6 PECI (Program Evaluation &amp; Continuous Improvement)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JR Cocchio</cp:lastModifiedBy>
  <cp:revision>55</cp:revision>
  <cp:lastPrinted>2017-10-02T22:22:03Z</cp:lastPrinted>
  <dcterms:created xsi:type="dcterms:W3CDTF">2016-09-07T02:58:00Z</dcterms:created>
  <dcterms:modified xsi:type="dcterms:W3CDTF">2019-10-21T17:35:59Z</dcterms:modified>
</cp:coreProperties>
</file>