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9" r:id="rId4"/>
    <p:sldId id="291" r:id="rId5"/>
    <p:sldId id="294" r:id="rId6"/>
    <p:sldId id="296" r:id="rId7"/>
    <p:sldId id="365" r:id="rId8"/>
    <p:sldId id="366" r:id="rId9"/>
    <p:sldId id="313" r:id="rId10"/>
    <p:sldId id="361" r:id="rId11"/>
    <p:sldId id="315" r:id="rId12"/>
    <p:sldId id="316" r:id="rId13"/>
    <p:sldId id="317" r:id="rId14"/>
    <p:sldId id="375" r:id="rId15"/>
    <p:sldId id="370" r:id="rId16"/>
    <p:sldId id="327" r:id="rId17"/>
    <p:sldId id="329" r:id="rId18"/>
    <p:sldId id="333" r:id="rId19"/>
    <p:sldId id="335" r:id="rId20"/>
    <p:sldId id="346" r:id="rId21"/>
    <p:sldId id="376" r:id="rId22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0033CC"/>
    <a:srgbClr val="009900"/>
    <a:srgbClr val="00FF00"/>
    <a:srgbClr val="2FA3E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50" autoAdjust="0"/>
    <p:restoredTop sz="82624" autoAdjust="0"/>
  </p:normalViewPr>
  <p:slideViewPr>
    <p:cSldViewPr snapToGrid="0">
      <p:cViewPr varScale="1">
        <p:scale>
          <a:sx n="96" d="100"/>
          <a:sy n="96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6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27" tIns="46463" rIns="92927" bIns="46463" rtlCol="0"/>
          <a:lstStyle>
            <a:lvl1pPr algn="l">
              <a:defRPr sz="1200"/>
            </a:lvl1pPr>
          </a:lstStyle>
          <a:p>
            <a:r>
              <a:rPr lang="en-US" dirty="0" smtClean="0"/>
              <a:t>2017-2018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27" tIns="46463" rIns="92927" bIns="46463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27" tIns="46463" rIns="92927" bIns="464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27" tIns="46463" rIns="92927" bIns="46463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27" tIns="46463" rIns="92927" bIns="464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27" tIns="46463" rIns="92927" bIns="46463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27" tIns="46463" rIns="92927" bIns="464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5" y="4480004"/>
            <a:ext cx="5563870" cy="3665458"/>
          </a:xfrm>
          <a:prstGeom prst="rect">
            <a:avLst/>
          </a:prstGeom>
        </p:spPr>
        <p:txBody>
          <a:bodyPr vert="horz" lIns="92927" tIns="46463" rIns="92927" bIns="46463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27" tIns="46463" rIns="92927" bIns="464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27" tIns="46463" rIns="92927" bIns="46463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4048940" y="9039201"/>
            <a:ext cx="3095868" cy="47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8" tIns="47769" rIns="95538" bIns="47769" anchor="b"/>
          <a:lstStyle>
            <a:lvl1pPr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98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9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F78F4F8A-90E4-41CF-ABD9-7F8C3AB230E2}" type="slidenum">
              <a:rPr lang="en-US" altLang="en-US"/>
              <a:pPr algn="r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048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A1244E-9CEB-40CC-A994-61FF69D75B95}" type="slidenum">
              <a:rPr lang="en-US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1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5B59E7-A310-46F3-95E1-E1CDB5930C75}" type="slidenum">
              <a:rPr lang="en-US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73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CE42A9-C0C8-496C-997D-C74C85763C5E}" type="slidenum">
              <a:rPr lang="en-US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9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7262332" y="5150713"/>
            <a:ext cx="5552601" cy="26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3" tIns="48351" rIns="96703" bIns="4835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7FDBE1-E8C8-4D76-8097-D443E48DCE18}" type="slidenum">
              <a:rPr lang="en-US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54600" y="407988"/>
            <a:ext cx="2706688" cy="20304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8122" y="2574549"/>
            <a:ext cx="9397081" cy="24404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3" tIns="48351" rIns="96703" bIns="48351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A6EAD29-7E69-4DC0-AED5-013E04857809}" type="slidenum">
              <a:rPr lang="en-US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1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A22F6E-9E25-4C88-93B2-22BCE471F95E}" type="slidenum">
              <a:rPr lang="en-US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7262332" y="5150713"/>
            <a:ext cx="5552601" cy="26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3" tIns="48351" rIns="96703" bIns="48351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616C134-79A1-4C81-AD80-E64E2C96E383}" type="slidenum">
              <a:rPr lang="en-US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54600" y="407988"/>
            <a:ext cx="2706688" cy="20304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8122" y="2574549"/>
            <a:ext cx="9397081" cy="24404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3" tIns="48351" rIns="96703" bIns="48351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75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7B77ED-228E-4608-B76D-8B25839050B4}" type="slidenum">
              <a:rPr lang="en-US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93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5348141" y="6724857"/>
            <a:ext cx="4090798" cy="353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05" tIns="47403" rIns="94805" bIns="47403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B1F36E3-9287-4B1D-9F38-B7ADE26C3110}" type="slidenum">
              <a:rPr lang="en-US" altLang="en-US"/>
              <a:pPr algn="r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5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5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CE42A9-C0C8-496C-997D-C74C85763C5E}" type="slidenum">
              <a:rPr lang="en-US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2CE42A9-C0C8-496C-997D-C74C85763C5E}" type="slidenum">
              <a:rPr lang="en-US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3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4FEDA9-BBB4-400D-91C6-9C9AA282608C}" type="slidenum">
              <a:rPr lang="en-US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6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B4470B-623D-4621-99FF-A20E1C4015F1}" type="slidenum">
              <a:rPr lang="en-US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07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5349753" y="6726472"/>
            <a:ext cx="409079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B4470B-623D-4621-99FF-A20E1C4015F1}" type="slidenum">
              <a:rPr lang="en-US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0" y="531813"/>
            <a:ext cx="3536950" cy="26527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955" y="3363236"/>
            <a:ext cx="6922640" cy="3187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88" tIns="47394" rIns="94788" bIns="47394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512071" y="1170775"/>
            <a:ext cx="8168640" cy="1175262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</a:t>
            </a:r>
            <a:b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2500" b="1" i="1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leader in Risk Management</a:t>
            </a:r>
            <a:endParaRPr lang="en-US" sz="1600" b="1" cap="none" dirty="0">
              <a:solidFill>
                <a:srgbClr val="000099"/>
              </a:solidFill>
              <a:ea typeface="+mj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546" y="2346037"/>
            <a:ext cx="7323513" cy="2225039"/>
          </a:xfrm>
        </p:spPr>
        <p:txBody>
          <a:bodyPr anchor="t">
            <a:noAutofit/>
          </a:bodyPr>
          <a:lstStyle/>
          <a:p>
            <a: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ENGG404 – Lecture</a:t>
            </a:r>
            <a:br>
              <a:rPr lang="en-US" sz="32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3200" b="1" cap="none" dirty="0"/>
              <a:t>Chapter 7.2 The Power of Leaders </a:t>
            </a:r>
            <a:r>
              <a:rPr lang="en-CA" sz="3200" b="1" cap="none" dirty="0" smtClean="0"/>
              <a:t/>
            </a:r>
            <a:br>
              <a:rPr lang="en-CA" sz="3200" b="1" cap="none" dirty="0" smtClean="0"/>
            </a:br>
            <a:r>
              <a:rPr lang="en-CA" sz="3200" b="1" cap="none" dirty="0" smtClean="0"/>
              <a:t>to </a:t>
            </a:r>
            <a:r>
              <a:rPr lang="en-CA" sz="3200" b="1" cap="none" dirty="0"/>
              <a:t>Influence </a:t>
            </a:r>
            <a:r>
              <a:rPr lang="en-CA" sz="3200" b="1" cap="none" dirty="0" smtClean="0"/>
              <a:t>Behaviour</a:t>
            </a:r>
            <a:endParaRPr lang="en-US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041576"/>
              </p:ext>
            </p:extLst>
          </p:nvPr>
        </p:nvGraphicFramePr>
        <p:xfrm>
          <a:off x="512071" y="4799512"/>
          <a:ext cx="3113542" cy="155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Clip" r:id="rId3" imgW="4039263" imgH="2534876" progId="MS_ClipArt_Gallery.2">
                  <p:embed/>
                </p:oleObj>
              </mc:Choice>
              <mc:Fallback>
                <p:oleObj name="Clip" r:id="rId3" imgW="4039263" imgH="2534876" progId="MS_ClipArt_Gallery.2">
                  <p:embed/>
                  <p:pic>
                    <p:nvPicPr>
                      <p:cNvPr id="512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71" y="4799512"/>
                        <a:ext cx="3113542" cy="1556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Fundamentals of 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and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Applications &amp; 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Leadership in 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F1F02F7A-1E19-E046-9F74-A7A0977E07C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E1E2447-2B5F-9F42-9757-7AE0084C547C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F495146-E623-9542-BA4C-D514AF0BDE6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E5A2979-0BF7-1F4E-AFA2-0814FB3085D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E77E9E2-CAD5-794E-8BD8-5A2FAC07408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C07E2890-CE5A-164B-9554-A6DF9BCE51B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CDFA9BF6-5C45-3948-A2E1-8081226956D9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28" y="4118224"/>
            <a:ext cx="2237583" cy="22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Supervising, coaching, mentorship towards development of you.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Career development and advancement.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People are not around “forever”: managers are always looking for good talent to develop, test, and advance to grow the organization – keep it competitive. </a:t>
            </a:r>
            <a:b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Expectations that </a:t>
            </a:r>
            <a:r>
              <a:rPr lang="en-US" altLang="en-US" sz="2000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20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Supervisor has of You: </a:t>
            </a:r>
            <a:endParaRPr lang="en-US" altLang="en-US" sz="2000" b="1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Area of </a:t>
            </a: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– ESG KP#2 “Understand Your Program”</a:t>
            </a:r>
            <a:endParaRPr lang="en-US" alt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Objectives and goals,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Policies and procedures,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Directions on tasks, jobs and projects,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“unwritten rules”.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9452B4-5B27-48D5-B1E1-4A8EC130E4F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to expect: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Too often the new employee, you, </a:t>
            </a:r>
            <a:r>
              <a:rPr lang="en-US" altLang="en-US" u="sng" cap="none" dirty="0">
                <a:latin typeface="Arial" panose="020B0604020202020204" pitchFamily="34" charset="0"/>
                <a:cs typeface="Arial" panose="020B0604020202020204" pitchFamily="34" charset="0"/>
              </a:rPr>
              <a:t>will not ask questions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for fear of looking stupid. </a:t>
            </a:r>
            <a:b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often the supervisor is </a:t>
            </a:r>
            <a:r>
              <a:rPr lang="en-US" altLang="en-US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skilled communicator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message they give is not clear.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often the supervisor is </a:t>
            </a:r>
            <a:r>
              <a:rPr lang="en-US" altLang="en-US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 with other duties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finds it difficult to have enough time to spend with the new employee, you, and does not see the long-term impact.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9452B4-5B27-48D5-B1E1-4A8EC130E4F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None/>
              <a:defRPr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how to deal with those challenges: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often the new employee, you, </a:t>
            </a:r>
            <a:r>
              <a:rPr lang="en-US" altLang="en-US" u="sng" cap="none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not ask questions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fear of looking stupid.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i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Building the rapport early in the relationship overcomes </a:t>
            </a:r>
            <a:br>
              <a:rPr lang="en-US" altLang="en-US" sz="2000" i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challenge. “There are no dumb questions.”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often the supervisor is </a:t>
            </a:r>
            <a:r>
              <a:rPr lang="en-US" altLang="en-US" u="sng" cap="none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skilled communicator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message they give is not clear.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i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Take the time and make the effort to understand your supervisor’s expectations ...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often the supervisor is </a:t>
            </a:r>
            <a:r>
              <a:rPr lang="en-US" altLang="en-US" u="sng" cap="none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busy with other duties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finds it </a:t>
            </a:r>
            <a:b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have enough time to spend with the new employee, you, and does not see the long-term impact.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en-US" sz="2000" i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 Then briefly review with your supervisor to seek confirmation of your understanding.</a:t>
            </a:r>
          </a:p>
        </p:txBody>
      </p:sp>
      <p:sp>
        <p:nvSpPr>
          <p:cNvPr id="5017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5912824-B39A-46A4-8173-1116D059B2F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what the Milgram experiments were about: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power of a position of authority –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you! </a:t>
            </a:r>
            <a:endParaRPr lang="en-US" altLang="en-US" sz="2000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Clr>
                <a:srgbClr val="000000"/>
              </a:buClr>
              <a:buSzPct val="100000"/>
              <a:buNone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 not want to do something under direction of your supervisor, that your supervisor did NOT want you to do!</a:t>
            </a: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seeking direction and clarifying expectations,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especially  </a:t>
            </a:r>
            <a:r>
              <a:rPr lang="en-US" altLang="en-US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directions clash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 open and ask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verify your understanding. </a:t>
            </a: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at first seem to be conflicting directions,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at all be that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8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6580606-1943-4B18-959A-BAA96AE152D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1838"/>
            <a:ext cx="8226425" cy="5484812"/>
          </a:xfrm>
          <a:solidFill>
            <a:schemeClr val="bg1">
              <a:alpha val="70195"/>
            </a:schemeClr>
          </a:solidFill>
          <a:ln cap="flat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US" altLang="en-US" sz="2000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practical advice: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Ensure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you are meeting expectations, and managing your responsibilities such that there are “no surprises”!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your supervisor informed especially when things are not going per the plan.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Supervisors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want solutions, not excuses, and not more problems. 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FA58AB9-E311-4020-BD9A-F7BED1B8219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58875" y="3720003"/>
            <a:ext cx="6819900" cy="2111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990000"/>
            </a:prst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4400" b="1">
                <a:solidFill>
                  <a:srgbClr val="CC3300"/>
                </a:solidFill>
                <a:latin typeface="Calibri" panose="020F0502020204030204" pitchFamily="34" charset="0"/>
              </a:rPr>
              <a:t>FYI: Bosses want solutions! NOT excuses and </a:t>
            </a:r>
            <a:br>
              <a:rPr lang="en-US" altLang="en-US" sz="4400" b="1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n-US" sz="4400" b="1">
                <a:solidFill>
                  <a:srgbClr val="CC3300"/>
                </a:solidFill>
                <a:latin typeface="Calibri" panose="020F0502020204030204" pitchFamily="34" charset="0"/>
              </a:rPr>
              <a:t>NOT more problems!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AA7AAA-A2DF-4D53-9331-4D2DD6C1C4C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44"/>
          <p:cNvSpPr txBox="1">
            <a:spLocks noChangeArrowheads="1"/>
          </p:cNvSpPr>
          <p:nvPr/>
        </p:nvSpPr>
        <p:spPr bwMode="auto">
          <a:xfrm>
            <a:off x="457200" y="847898"/>
            <a:ext cx="8153400" cy="52481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positions of authority: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3184525" y="2047875"/>
            <a:ext cx="5324475" cy="3295650"/>
            <a:chOff x="2006" y="1290"/>
            <a:chExt cx="3354" cy="2076"/>
          </a:xfrm>
        </p:grpSpPr>
        <p:sp>
          <p:nvSpPr>
            <p:cNvPr id="41995" name="Rectangle 8"/>
            <p:cNvSpPr>
              <a:spLocks noChangeArrowheads="1"/>
            </p:cNvSpPr>
            <p:nvPr/>
          </p:nvSpPr>
          <p:spPr bwMode="auto">
            <a:xfrm>
              <a:off x="2352" y="1290"/>
              <a:ext cx="22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Direct Supervisor</a:t>
              </a:r>
            </a:p>
          </p:txBody>
        </p:sp>
        <p:sp>
          <p:nvSpPr>
            <p:cNvPr id="41996" name="Rectangle 9"/>
            <p:cNvSpPr>
              <a:spLocks noChangeArrowheads="1"/>
            </p:cNvSpPr>
            <p:nvPr/>
          </p:nvSpPr>
          <p:spPr bwMode="auto">
            <a:xfrm>
              <a:off x="3110" y="2160"/>
              <a:ext cx="69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  You  </a:t>
              </a:r>
            </a:p>
          </p:txBody>
        </p:sp>
        <p:sp>
          <p:nvSpPr>
            <p:cNvPr id="41997" name="Rectangle 10"/>
            <p:cNvSpPr>
              <a:spLocks noChangeArrowheads="1"/>
            </p:cNvSpPr>
            <p:nvPr/>
          </p:nvSpPr>
          <p:spPr bwMode="auto">
            <a:xfrm>
              <a:off x="4224" y="2160"/>
              <a:ext cx="113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Peers</a:t>
              </a:r>
            </a:p>
          </p:txBody>
        </p:sp>
        <p:cxnSp>
          <p:nvCxnSpPr>
            <p:cNvPr id="41998" name="AutoShape 11"/>
            <p:cNvCxnSpPr>
              <a:cxnSpLocks noChangeShapeType="1"/>
              <a:stCxn id="41995" idx="2"/>
              <a:endCxn id="41996" idx="0"/>
            </p:cNvCxnSpPr>
            <p:nvPr/>
          </p:nvCxnSpPr>
          <p:spPr bwMode="auto">
            <a:xfrm flipH="1">
              <a:off x="3458" y="1584"/>
              <a:ext cx="1" cy="57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1999" name="AutoShape 12"/>
            <p:cNvCxnSpPr>
              <a:cxnSpLocks noChangeShapeType="1"/>
              <a:stCxn id="41996" idx="2"/>
              <a:endCxn id="42003" idx="0"/>
            </p:cNvCxnSpPr>
            <p:nvPr/>
          </p:nvCxnSpPr>
          <p:spPr bwMode="auto">
            <a:xfrm>
              <a:off x="3458" y="2454"/>
              <a:ext cx="5" cy="61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0" name="AutoShape 13"/>
            <p:cNvCxnSpPr>
              <a:cxnSpLocks noChangeShapeType="1"/>
              <a:stCxn id="41996" idx="2"/>
              <a:endCxn id="42003" idx="1"/>
            </p:cNvCxnSpPr>
            <p:nvPr/>
          </p:nvCxnSpPr>
          <p:spPr bwMode="auto">
            <a:xfrm flipH="1">
              <a:off x="2006" y="2454"/>
              <a:ext cx="1452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1" name="AutoShape 14"/>
            <p:cNvCxnSpPr>
              <a:cxnSpLocks noChangeShapeType="1"/>
              <a:stCxn id="41996" idx="2"/>
              <a:endCxn id="42003" idx="3"/>
            </p:cNvCxnSpPr>
            <p:nvPr/>
          </p:nvCxnSpPr>
          <p:spPr bwMode="auto">
            <a:xfrm>
              <a:off x="3458" y="2454"/>
              <a:ext cx="1461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2" name="AutoShape 15"/>
            <p:cNvCxnSpPr>
              <a:cxnSpLocks noChangeShapeType="1"/>
              <a:stCxn id="41997" idx="1"/>
              <a:endCxn id="41996" idx="3"/>
            </p:cNvCxnSpPr>
            <p:nvPr/>
          </p:nvCxnSpPr>
          <p:spPr bwMode="auto">
            <a:xfrm flipH="1">
              <a:off x="3806" y="2307"/>
              <a:ext cx="418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2006" y="3072"/>
              <a:ext cx="29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The People That Work For You</a:t>
              </a:r>
            </a:p>
          </p:txBody>
        </p:sp>
      </p:grpSp>
      <p:sp>
        <p:nvSpPr>
          <p:cNvPr id="41994" name="AutoShape 20"/>
          <p:cNvSpPr>
            <a:spLocks noChangeArrowheads="1"/>
          </p:cNvSpPr>
          <p:nvPr/>
        </p:nvSpPr>
        <p:spPr bwMode="auto">
          <a:xfrm>
            <a:off x="5307013" y="403860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You and The People That Work For You: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80581" y="3871341"/>
            <a:ext cx="3261746" cy="548259"/>
          </a:xfrm>
          <a:prstGeom prst="wedgeRoundRectCallout">
            <a:avLst>
              <a:gd name="adj1" fmla="val 110025"/>
              <a:gd name="adj2" fmla="val 48946"/>
              <a:gd name="adj3" fmla="val 16667"/>
            </a:avLst>
          </a:prstGeom>
          <a:solidFill>
            <a:srgbClr val="000099"/>
          </a:solidFill>
          <a:ln>
            <a:solidFill>
              <a:srgbClr val="000099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Position of 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Authority:</a:t>
            </a:r>
            <a:b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You are Your Subordinates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91607AC-DA3A-4D9D-A6A7-61F183BB2B3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184525" y="2047875"/>
            <a:ext cx="5324475" cy="3295650"/>
            <a:chOff x="2006" y="1290"/>
            <a:chExt cx="3354" cy="2076"/>
          </a:xfrm>
        </p:grpSpPr>
        <p:sp>
          <p:nvSpPr>
            <p:cNvPr id="13321" name="Rectangle 7"/>
            <p:cNvSpPr>
              <a:spLocks noChangeArrowheads="1"/>
            </p:cNvSpPr>
            <p:nvPr/>
          </p:nvSpPr>
          <p:spPr bwMode="auto">
            <a:xfrm>
              <a:off x="2352" y="1290"/>
              <a:ext cx="22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Direct Supervisor</a:t>
              </a:r>
            </a:p>
          </p:txBody>
        </p:sp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3110" y="2160"/>
              <a:ext cx="69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  You  </a:t>
              </a:r>
            </a:p>
          </p:txBody>
        </p:sp>
        <p:sp>
          <p:nvSpPr>
            <p:cNvPr id="13323" name="Rectangle 9"/>
            <p:cNvSpPr>
              <a:spLocks noChangeArrowheads="1"/>
            </p:cNvSpPr>
            <p:nvPr/>
          </p:nvSpPr>
          <p:spPr bwMode="auto">
            <a:xfrm>
              <a:off x="4224" y="2160"/>
              <a:ext cx="113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Peers</a:t>
              </a:r>
            </a:p>
          </p:txBody>
        </p:sp>
        <p:cxnSp>
          <p:nvCxnSpPr>
            <p:cNvPr id="13324" name="AutoShape 10"/>
            <p:cNvCxnSpPr>
              <a:cxnSpLocks noChangeShapeType="1"/>
              <a:stCxn id="13321" idx="2"/>
              <a:endCxn id="13322" idx="0"/>
            </p:cNvCxnSpPr>
            <p:nvPr/>
          </p:nvCxnSpPr>
          <p:spPr bwMode="auto">
            <a:xfrm flipH="1">
              <a:off x="3458" y="1584"/>
              <a:ext cx="1" cy="57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3325" name="AutoShape 11"/>
            <p:cNvCxnSpPr>
              <a:cxnSpLocks noChangeShapeType="1"/>
              <a:stCxn id="13322" idx="2"/>
              <a:endCxn id="13329" idx="0"/>
            </p:cNvCxnSpPr>
            <p:nvPr/>
          </p:nvCxnSpPr>
          <p:spPr bwMode="auto">
            <a:xfrm>
              <a:off x="3458" y="2454"/>
              <a:ext cx="5" cy="61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3326" name="AutoShape 12"/>
            <p:cNvCxnSpPr>
              <a:cxnSpLocks noChangeShapeType="1"/>
              <a:stCxn id="13322" idx="2"/>
              <a:endCxn id="13329" idx="1"/>
            </p:cNvCxnSpPr>
            <p:nvPr/>
          </p:nvCxnSpPr>
          <p:spPr bwMode="auto">
            <a:xfrm flipH="1">
              <a:off x="2006" y="2454"/>
              <a:ext cx="1452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3327" name="AutoShape 13"/>
            <p:cNvCxnSpPr>
              <a:cxnSpLocks noChangeShapeType="1"/>
              <a:stCxn id="13322" idx="2"/>
              <a:endCxn id="13329" idx="3"/>
            </p:cNvCxnSpPr>
            <p:nvPr/>
          </p:nvCxnSpPr>
          <p:spPr bwMode="auto">
            <a:xfrm>
              <a:off x="3458" y="2454"/>
              <a:ext cx="1461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13328" name="AutoShape 14"/>
            <p:cNvCxnSpPr>
              <a:cxnSpLocks noChangeShapeType="1"/>
              <a:stCxn id="13323" idx="1"/>
              <a:endCxn id="13322" idx="3"/>
            </p:cNvCxnSpPr>
            <p:nvPr/>
          </p:nvCxnSpPr>
          <p:spPr bwMode="auto">
            <a:xfrm flipH="1">
              <a:off x="3806" y="2307"/>
              <a:ext cx="418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13329" name="Rectangle 15"/>
            <p:cNvSpPr>
              <a:spLocks noChangeArrowheads="1"/>
            </p:cNvSpPr>
            <p:nvPr/>
          </p:nvSpPr>
          <p:spPr bwMode="auto">
            <a:xfrm>
              <a:off x="2006" y="3072"/>
              <a:ext cx="29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The People That Work For You</a:t>
              </a:r>
            </a:p>
          </p:txBody>
        </p:sp>
      </p:grpSp>
      <p:sp>
        <p:nvSpPr>
          <p:cNvPr id="13319" name="AutoShape 16"/>
          <p:cNvSpPr>
            <a:spLocks noChangeArrowheads="1"/>
          </p:cNvSpPr>
          <p:nvPr/>
        </p:nvSpPr>
        <p:spPr bwMode="auto">
          <a:xfrm>
            <a:off x="5307013" y="403860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9900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You and The People That Work For You: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55612" y="731297"/>
            <a:ext cx="8226425" cy="120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 sz="2000" b="0" i="1" cap="none" baseline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cap="all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cap="all" baseline="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9pPr>
          </a:lstStyle>
          <a:p>
            <a:r>
              <a:rPr lang="en-US" altLang="en-US" dirty="0" smtClean="0"/>
              <a:t>The second </a:t>
            </a:r>
            <a:r>
              <a:rPr lang="en-US" altLang="en-US" dirty="0"/>
              <a:t>relationship in your Role </a:t>
            </a:r>
            <a:r>
              <a:rPr lang="en-US" altLang="en-US" dirty="0" smtClean="0"/>
              <a:t>… you and your subordinates, </a:t>
            </a:r>
            <a:br>
              <a:rPr lang="en-US" altLang="en-US" dirty="0" smtClean="0"/>
            </a:br>
            <a:r>
              <a:rPr lang="en-US" altLang="en-US" dirty="0" smtClean="0"/>
              <a:t>the people that work for you. </a:t>
            </a:r>
            <a:endParaRPr lang="en-US" altLang="en-US" dirty="0"/>
          </a:p>
          <a:p>
            <a:r>
              <a:rPr lang="en-CA" altLang="en-US" dirty="0" smtClean="0"/>
              <a:t>Why </a:t>
            </a:r>
            <a:r>
              <a:rPr lang="en-CA" altLang="en-US" dirty="0"/>
              <a:t>is this relationship important to you? </a:t>
            </a:r>
            <a:r>
              <a:rPr lang="en-CA" altLang="en-US" dirty="0" smtClean="0"/>
              <a:t>Expectations? Challenges?</a:t>
            </a:r>
            <a:endParaRPr lang="en-CA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relative position as you to your boss: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 you do to create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successful relationship with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supervisor, you should coach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expect the same in the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that work for you. 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don’t want to ask questions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fear of “looking dumb”.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may not have the communications </a:t>
            </a:r>
            <a:b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to search or probe for clarity.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may not take the initiative to schedule time with you.</a:t>
            </a: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 to </a:t>
            </a: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 and reward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… 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000" u="sng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their (desirable) behaviours!</a:t>
            </a:r>
          </a:p>
        </p:txBody>
      </p:sp>
      <p:sp>
        <p:nvSpPr>
          <p:cNvPr id="17411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0CE287-C82E-4140-B19E-5642C24060B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You and The People That Work For You: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32" y="1163666"/>
            <a:ext cx="3146768" cy="199517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what the </a:t>
            </a:r>
            <a:r>
              <a:rPr lang="en-US" altLang="en-US" b="1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ilgram experiments were about: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of a position of authority – you over them! 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your people know what you expect.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assume they do!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understanding.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and when your expectations are confusing or conflicting, you must be open and welcoming to their questions.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 the person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who comes to you seeking clarity. 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realistic expectations and uphold those 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expectations!</a:t>
            </a: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 the talk”. </a:t>
            </a:r>
          </a:p>
          <a:p>
            <a:pPr marL="1066800" lvl="1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compromise your expectations. </a:t>
            </a:r>
          </a:p>
          <a:p>
            <a:pPr marL="609600" indent="-6096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7DFDFA-793A-4E00-BED5-473F17675A01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2) You And The People That Work For You: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cap="none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C5C31D-68A6-45BA-8568-6F2CA0F00F4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3184525" y="2047875"/>
            <a:ext cx="5324475" cy="3295650"/>
            <a:chOff x="2006" y="1290"/>
            <a:chExt cx="3354" cy="2076"/>
          </a:xfrm>
        </p:grpSpPr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2352" y="1290"/>
              <a:ext cx="22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Direct Supervisor</a:t>
              </a:r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3110" y="2160"/>
              <a:ext cx="69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  You  </a:t>
              </a:r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4224" y="2160"/>
              <a:ext cx="113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Peers</a:t>
              </a:r>
            </a:p>
          </p:txBody>
        </p:sp>
        <p:cxnSp>
          <p:nvCxnSpPr>
            <p:cNvPr id="29708" name="AutoShape 10"/>
            <p:cNvCxnSpPr>
              <a:cxnSpLocks noChangeShapeType="1"/>
              <a:stCxn id="29705" idx="2"/>
              <a:endCxn id="29706" idx="0"/>
            </p:cNvCxnSpPr>
            <p:nvPr/>
          </p:nvCxnSpPr>
          <p:spPr bwMode="auto">
            <a:xfrm flipH="1">
              <a:off x="3458" y="1584"/>
              <a:ext cx="1" cy="57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9709" name="AutoShape 11"/>
            <p:cNvCxnSpPr>
              <a:cxnSpLocks noChangeShapeType="1"/>
              <a:stCxn id="29706" idx="2"/>
              <a:endCxn id="29713" idx="0"/>
            </p:cNvCxnSpPr>
            <p:nvPr/>
          </p:nvCxnSpPr>
          <p:spPr bwMode="auto">
            <a:xfrm>
              <a:off x="3458" y="2454"/>
              <a:ext cx="5" cy="61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9710" name="AutoShape 12"/>
            <p:cNvCxnSpPr>
              <a:cxnSpLocks noChangeShapeType="1"/>
              <a:stCxn id="29706" idx="2"/>
              <a:endCxn id="29713" idx="1"/>
            </p:cNvCxnSpPr>
            <p:nvPr/>
          </p:nvCxnSpPr>
          <p:spPr bwMode="auto">
            <a:xfrm flipH="1">
              <a:off x="2006" y="2454"/>
              <a:ext cx="1452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9711" name="AutoShape 13"/>
            <p:cNvCxnSpPr>
              <a:cxnSpLocks noChangeShapeType="1"/>
              <a:stCxn id="29706" idx="2"/>
              <a:endCxn id="29713" idx="3"/>
            </p:cNvCxnSpPr>
            <p:nvPr/>
          </p:nvCxnSpPr>
          <p:spPr bwMode="auto">
            <a:xfrm>
              <a:off x="3458" y="2454"/>
              <a:ext cx="1461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29712" name="AutoShape 14"/>
            <p:cNvCxnSpPr>
              <a:cxnSpLocks noChangeShapeType="1"/>
              <a:stCxn id="29707" idx="1"/>
              <a:endCxn id="29706" idx="3"/>
            </p:cNvCxnSpPr>
            <p:nvPr/>
          </p:nvCxnSpPr>
          <p:spPr bwMode="auto">
            <a:xfrm flipH="1">
              <a:off x="3806" y="2307"/>
              <a:ext cx="418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2006" y="3072"/>
              <a:ext cx="29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 dirty="0">
                  <a:solidFill>
                    <a:srgbClr val="FFFFFF"/>
                  </a:solidFill>
                  <a:latin typeface="Arial" panose="020B0604020202020204" pitchFamily="34" charset="0"/>
                </a:rPr>
                <a:t>The People That Work For You</a:t>
              </a:r>
            </a:p>
          </p:txBody>
        </p:sp>
      </p:grpSp>
      <p:sp>
        <p:nvSpPr>
          <p:cNvPr id="29704" name="AutoShape 16"/>
          <p:cNvSpPr>
            <a:spLocks noChangeArrowheads="1"/>
          </p:cNvSpPr>
          <p:nvPr/>
        </p:nvSpPr>
        <p:spPr bwMode="auto">
          <a:xfrm rot="-5400000">
            <a:off x="6180138" y="330200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990000"/>
            </a:prst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3) You and Your Peers: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455612" y="731297"/>
            <a:ext cx="8226425" cy="120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 sz="2000" b="0" i="1" cap="none" baseline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cap="all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cap="all" baseline="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9pPr>
          </a:lstStyle>
          <a:p>
            <a:r>
              <a:rPr lang="en-US" altLang="en-US" dirty="0" smtClean="0"/>
              <a:t>The </a:t>
            </a:r>
            <a:r>
              <a:rPr lang="en-US" altLang="en-US" dirty="0"/>
              <a:t>third relationship in your Role </a:t>
            </a:r>
            <a:r>
              <a:rPr lang="en-US" altLang="en-US" dirty="0" smtClean="0"/>
              <a:t>… you and your peers</a:t>
            </a:r>
            <a:endParaRPr lang="en-US" altLang="en-US" dirty="0"/>
          </a:p>
          <a:p>
            <a:r>
              <a:rPr lang="en-US" altLang="en-US" dirty="0"/>
              <a:t>Why is this relationship important to you? Expectations? Challenges?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415861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Critique the relationships between you and: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your supervisor,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your peers,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cap="none" dirty="0" smtClean="0"/>
              <a:t>your subordinates.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cap="none" dirty="0" smtClean="0"/>
              <a:t>Recognize challenges in those relationships.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CA" sz="2000" cap="none" dirty="0"/>
              <a:t>Explain how to and be able to adjust </a:t>
            </a:r>
            <a:r>
              <a:rPr lang="en-US" sz="2000" cap="none" dirty="0" smtClean="0"/>
              <a:t>your </a:t>
            </a:r>
            <a:r>
              <a:rPr lang="en-US" sz="2000" cap="none" dirty="0" smtClean="0"/>
              <a:t>interpersonal practices to ensure clear and consistent communication of expectations within those relationships.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cap="none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Learning </a:t>
            </a: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Outcomes: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37F49BB-77CF-496C-9E96-BBF8EA20BAE0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0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5EE19AE-AA59-4EC0-BAE4-D814F54B385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57530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Peers: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practical “position of authority” but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most likely will be in the future.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building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 and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future with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future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future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subordinates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paths will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cross, and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careers will advance.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Interdependence on working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successful organization.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3) You and Your Peers: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30" y="2094807"/>
            <a:ext cx="3507370" cy="222380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authority leads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“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obedience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authority</a:t>
            </a:r>
            <a:r>
              <a:rPr lang="en-US" alt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  A </a:t>
            </a:r>
            <a:r>
              <a:rPr lang="en-US" altLang="en-US" sz="2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carries an incredible amount of influence, something that must be used very responsibly. </a:t>
            </a:r>
            <a:endParaRPr lang="en-US" altLang="en-US" sz="2000" i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key relationships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your career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challenges and these must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successful career.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C1A6093-C39C-4CBF-B8C7-6F22FB12C2B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Summary:</a:t>
            </a:r>
            <a:endParaRPr lang="en-US" altLang="en-US" sz="20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912813"/>
            <a:ext cx="8226425" cy="5484812"/>
          </a:xfr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Organizational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Culture: </a:t>
            </a: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Leaders must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provide an organizational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culture that holds “excellence </a:t>
            </a:r>
            <a:r>
              <a:rPr lang="en-US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safety” </a:t>
            </a:r>
            <a:b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as a value.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Behaviours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behaviours to achieve </a:t>
            </a:r>
            <a:b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desirable outcomes: 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educes </a:t>
            </a:r>
            <a:r>
              <a:rPr lang="en-US" alt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occurrence of </a:t>
            </a:r>
            <a:b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at-risk behaviours …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safety performance.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b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The leader, as an influencer, </a:t>
            </a:r>
            <a:b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is in a </a:t>
            </a:r>
            <a:r>
              <a:rPr lang="en-US" alt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position of authority</a:t>
            </a:r>
            <a:r>
              <a:rPr lang="en-US" alt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10243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37F49BB-77CF-496C-9E96-BBF8EA20BAE0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11" y="2899635"/>
            <a:ext cx="1570717" cy="14739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07" y="4564830"/>
            <a:ext cx="2714727" cy="18078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689" y="1075031"/>
            <a:ext cx="2379279" cy="163335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0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21087" y="1012762"/>
            <a:ext cx="4730496" cy="2474976"/>
          </a:xfrm>
          <a:solidFill>
            <a:srgbClr val="000000"/>
          </a:solidFill>
          <a:ln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cap="none" dirty="0" smtClean="0">
                <a:solidFill>
                  <a:srgbClr val="FFFFFF"/>
                </a:solidFill>
                <a:latin typeface="Arial" panose="020B0604020202020204" pitchFamily="34" charset="0"/>
              </a:rPr>
              <a:t>Position of Authority:</a:t>
            </a:r>
          </a:p>
          <a:p>
            <a:pPr>
              <a:buClr>
                <a:srgbClr val="FFFFFF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b="1" i="1" cap="none" dirty="0" smtClean="0">
                <a:solidFill>
                  <a:srgbClr val="FFFFFF"/>
                </a:solidFill>
                <a:latin typeface="Arial" panose="020B0604020202020204" pitchFamily="34" charset="0"/>
              </a:rPr>
              <a:t>“… under what conditions would a person obey authority, who commanded actions that went against conscience?” </a:t>
            </a:r>
            <a:br>
              <a:rPr lang="en-US" altLang="en-US" b="1" i="1" cap="none" dirty="0" smtClean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b="1" i="1" cap="none" dirty="0" smtClean="0">
                <a:solidFill>
                  <a:srgbClr val="FFFFFF"/>
                </a:solidFill>
                <a:latin typeface="Arial" panose="020B0604020202020204" pitchFamily="34" charset="0"/>
              </a:rPr>
              <a:t>Dr. Stanley Milgram </a:t>
            </a:r>
            <a:r>
              <a:rPr lang="en-US" altLang="en-US" sz="1400" b="1" i="1" cap="none" dirty="0" smtClean="0">
                <a:solidFill>
                  <a:srgbClr val="FFFFFF"/>
                </a:solidFill>
                <a:latin typeface="Arial" panose="020B0604020202020204" pitchFamily="34" charset="0"/>
              </a:rPr>
              <a:t>(Video 00:36-00:48)</a:t>
            </a:r>
            <a:endParaRPr lang="en-US" altLang="en-US" b="1" i="1" cap="none" dirty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3C16FB-AFB4-46BE-8157-A05173485E8D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3557" name="Group 18"/>
          <p:cNvGrpSpPr>
            <a:grpSpLocks/>
          </p:cNvGrpSpPr>
          <p:nvPr/>
        </p:nvGrpSpPr>
        <p:grpSpPr bwMode="auto">
          <a:xfrm>
            <a:off x="590550" y="1219200"/>
            <a:ext cx="2838450" cy="4667250"/>
            <a:chOff x="1968" y="816"/>
            <a:chExt cx="1788" cy="2940"/>
          </a:xfrm>
          <a:solidFill>
            <a:srgbClr val="009900"/>
          </a:solidFill>
        </p:grpSpPr>
        <p:sp>
          <p:nvSpPr>
            <p:cNvPr id="23560" name="Text Box 10"/>
            <p:cNvSpPr txBox="1">
              <a:spLocks noChangeArrowheads="1"/>
            </p:cNvSpPr>
            <p:nvPr/>
          </p:nvSpPr>
          <p:spPr bwMode="auto">
            <a:xfrm>
              <a:off x="2216" y="816"/>
              <a:ext cx="1288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“Please continue”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(the unseen voice)</a:t>
              </a:r>
            </a:p>
          </p:txBody>
        </p:sp>
        <p:sp>
          <p:nvSpPr>
            <p:cNvPr id="23561" name="Text Box 11"/>
            <p:cNvSpPr txBox="1">
              <a:spLocks noChangeArrowheads="1"/>
            </p:cNvSpPr>
            <p:nvPr/>
          </p:nvSpPr>
          <p:spPr bwMode="auto">
            <a:xfrm>
              <a:off x="2256" y="1920"/>
              <a:ext cx="1211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The Questioner /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Punisher</a:t>
              </a:r>
            </a:p>
          </p:txBody>
        </p:sp>
        <p:sp>
          <p:nvSpPr>
            <p:cNvPr id="23562" name="Text Box 13"/>
            <p:cNvSpPr txBox="1">
              <a:spLocks noChangeArrowheads="1"/>
            </p:cNvSpPr>
            <p:nvPr/>
          </p:nvSpPr>
          <p:spPr bwMode="auto">
            <a:xfrm>
              <a:off x="1968" y="3082"/>
              <a:ext cx="1788" cy="674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Responder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(inside the booth,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giving staged answers and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getting “staged” shocks)</a:t>
              </a:r>
            </a:p>
          </p:txBody>
        </p:sp>
        <p:cxnSp>
          <p:nvCxnSpPr>
            <p:cNvPr id="23563" name="AutoShape 15"/>
            <p:cNvCxnSpPr>
              <a:cxnSpLocks noChangeShapeType="1"/>
              <a:stCxn id="23561" idx="2"/>
              <a:endCxn id="23562" idx="0"/>
            </p:cNvCxnSpPr>
            <p:nvPr/>
          </p:nvCxnSpPr>
          <p:spPr bwMode="auto">
            <a:xfrm>
              <a:off x="2862" y="2286"/>
              <a:ext cx="0" cy="796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3564" name="AutoShape 18"/>
            <p:cNvCxnSpPr>
              <a:cxnSpLocks noChangeShapeType="1"/>
              <a:stCxn id="23560" idx="2"/>
              <a:endCxn id="23561" idx="0"/>
            </p:cNvCxnSpPr>
            <p:nvPr/>
          </p:nvCxnSpPr>
          <p:spPr bwMode="auto">
            <a:xfrm>
              <a:off x="2860" y="1182"/>
              <a:ext cx="2" cy="738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Key Finding from the Milgram Experiments: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92" y="3832593"/>
            <a:ext cx="3024572" cy="2307488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55136" y="760413"/>
            <a:ext cx="4926902" cy="5454650"/>
          </a:xfrm>
          <a:solidFill>
            <a:schemeClr val="accent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Position of Authority: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“…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</a:rPr>
              <a:t>under what conditions would a person obey authority, who commanded actions that went against conscience?” Stanley Milgram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People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</a:rPr>
              <a:t>will do things despite conscience, ethics, values, policies …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</a:rPr>
              <a:t>a “state of conflict” that they can excuse themselves of …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cap="none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  <a:r>
              <a:rPr lang="en-US" altLang="en-US" cap="none" dirty="0">
                <a:solidFill>
                  <a:srgbClr val="000000"/>
                </a:solidFill>
                <a:latin typeface="Arial" panose="020B0604020202020204" pitchFamily="34" charset="0"/>
              </a:rPr>
              <a:t>by deferring to the higher authority and a diffusion of responsibility</a:t>
            </a:r>
            <a:r>
              <a:rPr lang="en-US" altLang="en-US" cap="none" dirty="0" smtClean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</a:p>
        </p:txBody>
      </p:sp>
      <p:sp>
        <p:nvSpPr>
          <p:cNvPr id="2970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4A9B49-53FE-4DD6-B76E-DA1D04286A62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9701" name="Group 18"/>
          <p:cNvGrpSpPr>
            <a:grpSpLocks/>
          </p:cNvGrpSpPr>
          <p:nvPr/>
        </p:nvGrpSpPr>
        <p:grpSpPr bwMode="auto">
          <a:xfrm>
            <a:off x="590550" y="1219200"/>
            <a:ext cx="2838450" cy="4667250"/>
            <a:chOff x="1968" y="816"/>
            <a:chExt cx="1788" cy="2940"/>
          </a:xfrm>
          <a:solidFill>
            <a:srgbClr val="009900"/>
          </a:solidFill>
        </p:grpSpPr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2216" y="816"/>
              <a:ext cx="1288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“Please continue”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(the unseen voice)</a:t>
              </a:r>
            </a:p>
          </p:txBody>
        </p:sp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2256" y="1920"/>
              <a:ext cx="1211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The Questioner /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Punisher</a:t>
              </a:r>
            </a:p>
          </p:txBody>
        </p:sp>
        <p:sp>
          <p:nvSpPr>
            <p:cNvPr id="29706" name="Text Box 13"/>
            <p:cNvSpPr txBox="1">
              <a:spLocks noChangeArrowheads="1"/>
            </p:cNvSpPr>
            <p:nvPr/>
          </p:nvSpPr>
          <p:spPr bwMode="auto">
            <a:xfrm>
              <a:off x="1968" y="3082"/>
              <a:ext cx="1788" cy="674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Responder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(inside the booth,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giving staged answers and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getting “staged” shocks)</a:t>
              </a:r>
            </a:p>
          </p:txBody>
        </p:sp>
        <p:cxnSp>
          <p:nvCxnSpPr>
            <p:cNvPr id="29707" name="AutoShape 15"/>
            <p:cNvCxnSpPr>
              <a:cxnSpLocks noChangeShapeType="1"/>
              <a:stCxn id="29705" idx="2"/>
              <a:endCxn id="29706" idx="0"/>
            </p:cNvCxnSpPr>
            <p:nvPr/>
          </p:nvCxnSpPr>
          <p:spPr bwMode="auto">
            <a:xfrm>
              <a:off x="2862" y="2286"/>
              <a:ext cx="0" cy="796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29708" name="AutoShape 18"/>
            <p:cNvCxnSpPr>
              <a:cxnSpLocks noChangeShapeType="1"/>
              <a:stCxn id="29704" idx="2"/>
              <a:endCxn id="29705" idx="0"/>
            </p:cNvCxnSpPr>
            <p:nvPr/>
          </p:nvCxnSpPr>
          <p:spPr bwMode="auto">
            <a:xfrm>
              <a:off x="2860" y="1182"/>
              <a:ext cx="2" cy="738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Key Finding from the Milgram Experiments: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455613" y="730250"/>
            <a:ext cx="8226425" cy="548481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7586" y="3243072"/>
            <a:ext cx="5053013" cy="2865119"/>
          </a:xfrm>
          <a:solidFill>
            <a:srgbClr val="FFFFFF">
              <a:alpha val="70195"/>
            </a:srgb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b="1" cap="none" dirty="0" smtClean="0">
                <a:solidFill>
                  <a:srgbClr val="000099"/>
                </a:solidFill>
                <a:latin typeface="Arial" panose="020B0604020202020204" pitchFamily="34" charset="0"/>
              </a:rPr>
              <a:t>Position of Authority: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en-US" altLang="en-US" sz="1800" b="1" cap="none" dirty="0" smtClean="0">
                <a:solidFill>
                  <a:srgbClr val="000099"/>
                </a:solidFill>
                <a:latin typeface="Arial" panose="020B0604020202020204" pitchFamily="34" charset="0"/>
              </a:rPr>
              <a:t>We conclude that … 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cap="none" dirty="0" smtClean="0">
                <a:solidFill>
                  <a:srgbClr val="000099"/>
                </a:solidFill>
                <a:latin typeface="Arial" panose="020B0604020202020204" pitchFamily="34" charset="0"/>
              </a:rPr>
              <a:t>Position of authority leads to</a:t>
            </a:r>
            <a:br>
              <a:rPr lang="en-US" altLang="en-US" sz="1800" cap="none" dirty="0" smtClean="0">
                <a:solidFill>
                  <a:srgbClr val="000099"/>
                </a:solidFill>
                <a:latin typeface="Arial" panose="020B0604020202020204" pitchFamily="34" charset="0"/>
              </a:rPr>
            </a:br>
            <a:r>
              <a:rPr lang="en-US" altLang="en-US" sz="1800" cap="none" dirty="0" smtClean="0">
                <a:solidFill>
                  <a:srgbClr val="000099"/>
                </a:solidFill>
                <a:latin typeface="Arial" panose="020B0604020202020204" pitchFamily="34" charset="0"/>
              </a:rPr>
              <a:t>“obedience to authority” ...</a:t>
            </a:r>
          </a:p>
          <a:p>
            <a:pPr>
              <a:lnSpc>
                <a:spcPct val="9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cap="none" dirty="0" smtClean="0">
                <a:latin typeface="Arial" panose="020B0604020202020204" pitchFamily="34" charset="0"/>
              </a:rPr>
              <a:t>The KEY lesson for you …</a:t>
            </a:r>
            <a:br>
              <a:rPr lang="en-US" altLang="en-US" sz="1800" cap="none" dirty="0" smtClean="0">
                <a:latin typeface="Arial" panose="020B0604020202020204" pitchFamily="34" charset="0"/>
              </a:rPr>
            </a:br>
            <a:r>
              <a:rPr lang="en-US" altLang="en-US" sz="1800" cap="none" dirty="0" smtClean="0">
                <a:latin typeface="Arial" panose="020B0604020202020204" pitchFamily="34" charset="0"/>
              </a:rPr>
              <a:t/>
            </a:r>
            <a:br>
              <a:rPr lang="en-US" altLang="en-US" sz="1800" cap="none" dirty="0" smtClean="0">
                <a:latin typeface="Arial" panose="020B0604020202020204" pitchFamily="34" charset="0"/>
              </a:rPr>
            </a:br>
            <a:r>
              <a:rPr lang="en-US" altLang="en-US" sz="1800" b="1" cap="none" dirty="0" smtClean="0">
                <a:latin typeface="Arial" panose="020B0604020202020204" pitchFamily="34" charset="0"/>
              </a:rPr>
              <a:t>A supervisor carries an incredible amount of influence, something that must be used </a:t>
            </a:r>
            <a:r>
              <a:rPr lang="en-US" altLang="en-US" sz="1800" b="1" u="sng" cap="none" dirty="0" smtClean="0">
                <a:latin typeface="Arial" panose="020B0604020202020204" pitchFamily="34" charset="0"/>
              </a:rPr>
              <a:t>very responsibly</a:t>
            </a:r>
            <a:r>
              <a:rPr lang="en-US" altLang="en-US" sz="1800" b="1" cap="none" dirty="0" smtClean="0">
                <a:latin typeface="Arial" panose="020B0604020202020204" pitchFamily="34" charset="0"/>
              </a:rPr>
              <a:t>. </a:t>
            </a:r>
            <a:endParaRPr lang="en-US" altLang="en-US" sz="1800" b="1" cap="none" dirty="0" smtClean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3F447B-5C0F-4F06-B41C-EFFEF25BB004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797" name="Group 18"/>
          <p:cNvGrpSpPr>
            <a:grpSpLocks/>
          </p:cNvGrpSpPr>
          <p:nvPr/>
        </p:nvGrpSpPr>
        <p:grpSpPr bwMode="auto">
          <a:xfrm>
            <a:off x="590550" y="1219200"/>
            <a:ext cx="2838450" cy="4667250"/>
            <a:chOff x="1968" y="816"/>
            <a:chExt cx="1788" cy="2940"/>
          </a:xfrm>
          <a:solidFill>
            <a:srgbClr val="009900"/>
          </a:solidFill>
        </p:grpSpPr>
        <p:sp>
          <p:nvSpPr>
            <p:cNvPr id="33800" name="Text Box 10"/>
            <p:cNvSpPr txBox="1">
              <a:spLocks noChangeArrowheads="1"/>
            </p:cNvSpPr>
            <p:nvPr/>
          </p:nvSpPr>
          <p:spPr bwMode="auto">
            <a:xfrm>
              <a:off x="2216" y="816"/>
              <a:ext cx="1288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“Please continue”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(the unseen voice)</a:t>
              </a:r>
            </a:p>
          </p:txBody>
        </p:sp>
        <p:sp>
          <p:nvSpPr>
            <p:cNvPr id="33801" name="Text Box 11"/>
            <p:cNvSpPr txBox="1">
              <a:spLocks noChangeArrowheads="1"/>
            </p:cNvSpPr>
            <p:nvPr/>
          </p:nvSpPr>
          <p:spPr bwMode="auto">
            <a:xfrm>
              <a:off x="2256" y="1920"/>
              <a:ext cx="1211" cy="366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The Questioner /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Punisher</a:t>
              </a:r>
            </a:p>
          </p:txBody>
        </p:sp>
        <p:sp>
          <p:nvSpPr>
            <p:cNvPr id="33802" name="Text Box 13"/>
            <p:cNvSpPr txBox="1">
              <a:spLocks noChangeArrowheads="1"/>
            </p:cNvSpPr>
            <p:nvPr/>
          </p:nvSpPr>
          <p:spPr bwMode="auto">
            <a:xfrm>
              <a:off x="1968" y="3082"/>
              <a:ext cx="1788" cy="674"/>
            </a:xfrm>
            <a:prstGeom prst="rect">
              <a:avLst/>
            </a:prstGeom>
            <a:grpFill/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Responder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(inside the booth,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giving staged answers and </a:t>
              </a:r>
              <a:b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</a:b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getting “staged” shocks)</a:t>
              </a:r>
            </a:p>
          </p:txBody>
        </p:sp>
        <p:cxnSp>
          <p:nvCxnSpPr>
            <p:cNvPr id="33803" name="AutoShape 15"/>
            <p:cNvCxnSpPr>
              <a:cxnSpLocks noChangeShapeType="1"/>
              <a:stCxn id="33801" idx="2"/>
              <a:endCxn id="33802" idx="0"/>
            </p:cNvCxnSpPr>
            <p:nvPr/>
          </p:nvCxnSpPr>
          <p:spPr bwMode="auto">
            <a:xfrm>
              <a:off x="2862" y="2286"/>
              <a:ext cx="0" cy="796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33804" name="AutoShape 18"/>
            <p:cNvCxnSpPr>
              <a:cxnSpLocks noChangeShapeType="1"/>
              <a:stCxn id="33800" idx="2"/>
              <a:endCxn id="33801" idx="0"/>
            </p:cNvCxnSpPr>
            <p:nvPr/>
          </p:nvCxnSpPr>
          <p:spPr bwMode="auto">
            <a:xfrm>
              <a:off x="2860" y="1182"/>
              <a:ext cx="2" cy="738"/>
            </a:xfrm>
            <a:prstGeom prst="straightConnector1">
              <a:avLst/>
            </a:prstGeom>
            <a:grp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</p:cxn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Key Finding from the Milgram Experiments: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557586" y="826008"/>
            <a:ext cx="5053014" cy="2310192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sz="1400" b="1" cap="none" dirty="0" smtClean="0">
                <a:solidFill>
                  <a:srgbClr val="1C1C1C"/>
                </a:solidFill>
                <a:latin typeface="Arial" panose="020B0604020202020204" pitchFamily="34" charset="0"/>
              </a:rPr>
              <a:t>Position of Authority: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cap="none" dirty="0" smtClean="0">
                <a:solidFill>
                  <a:srgbClr val="1C1C1C"/>
                </a:solidFill>
                <a:latin typeface="Arial" panose="020B0604020202020204" pitchFamily="34" charset="0"/>
              </a:rPr>
              <a:t>“… under what conditions would a person obey authority, who commanded actions that went against conscience?” Stanley Milgram  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cap="none" dirty="0" smtClean="0">
                <a:solidFill>
                  <a:srgbClr val="1C1C1C"/>
                </a:solidFill>
                <a:latin typeface="Arial" panose="020B0604020202020204" pitchFamily="34" charset="0"/>
              </a:rPr>
              <a:t>People will do things despite conscience, ethics, values, policies …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cap="none" dirty="0" smtClean="0">
                <a:solidFill>
                  <a:srgbClr val="1C1C1C"/>
                </a:solidFill>
                <a:latin typeface="Arial" panose="020B0604020202020204" pitchFamily="34" charset="0"/>
              </a:rPr>
              <a:t>… a “state of conflict” that they can excuse themselves of by …</a:t>
            </a:r>
          </a:p>
          <a:p>
            <a:pPr>
              <a:lnSpc>
                <a:spcPct val="9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1400" cap="none" dirty="0" smtClean="0">
                <a:solidFill>
                  <a:srgbClr val="1C1C1C"/>
                </a:solidFill>
                <a:latin typeface="Arial" panose="020B0604020202020204" pitchFamily="34" charset="0"/>
              </a:rPr>
              <a:t> … deferring to the higher authority and a diffusion of responsibility.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6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AA7AAA-A2DF-4D53-9331-4D2DD6C1C4C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Your Three Key Relationships In Your Career: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5462" y="1565737"/>
            <a:ext cx="5324475" cy="3295650"/>
            <a:chOff x="3184525" y="2047875"/>
            <a:chExt cx="5324475" cy="3295650"/>
          </a:xfrm>
        </p:grpSpPr>
        <p:grpSp>
          <p:nvGrpSpPr>
            <p:cNvPr id="41991" name="Group 7"/>
            <p:cNvGrpSpPr>
              <a:grpSpLocks/>
            </p:cNvGrpSpPr>
            <p:nvPr/>
          </p:nvGrpSpPr>
          <p:grpSpPr bwMode="auto">
            <a:xfrm>
              <a:off x="3184525" y="2047875"/>
              <a:ext cx="5324475" cy="3295650"/>
              <a:chOff x="2006" y="1290"/>
              <a:chExt cx="3354" cy="2076"/>
            </a:xfrm>
          </p:grpSpPr>
          <p:sp>
            <p:nvSpPr>
              <p:cNvPr id="41995" name="Rectangle 8"/>
              <p:cNvSpPr>
                <a:spLocks noChangeArrowheads="1"/>
              </p:cNvSpPr>
              <p:nvPr/>
            </p:nvSpPr>
            <p:spPr bwMode="auto">
              <a:xfrm>
                <a:off x="2352" y="1290"/>
                <a:ext cx="2213" cy="29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</p:spPr>
            <p:txBody>
              <a:bodyPr wrap="none"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CA" altLang="en-US" sz="2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Your Direct Supervisor</a:t>
                </a:r>
              </a:p>
            </p:txBody>
          </p:sp>
          <p:sp>
            <p:nvSpPr>
              <p:cNvPr id="41996" name="Rectangle 9"/>
              <p:cNvSpPr>
                <a:spLocks noChangeArrowheads="1"/>
              </p:cNvSpPr>
              <p:nvPr/>
            </p:nvSpPr>
            <p:spPr bwMode="auto">
              <a:xfrm>
                <a:off x="3110" y="2160"/>
                <a:ext cx="696" cy="29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</p:spPr>
            <p:txBody>
              <a:bodyPr wrap="none"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CA" altLang="en-US" sz="2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  You  </a:t>
                </a:r>
              </a:p>
            </p:txBody>
          </p:sp>
          <p:sp>
            <p:nvSpPr>
              <p:cNvPr id="41997" name="Rectangle 10"/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1136" cy="29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</p:spPr>
            <p:txBody>
              <a:bodyPr wrap="none"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CA" altLang="en-US" sz="2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Your Peers</a:t>
                </a:r>
              </a:p>
            </p:txBody>
          </p:sp>
          <p:cxnSp>
            <p:nvCxnSpPr>
              <p:cNvPr id="41998" name="AutoShape 11"/>
              <p:cNvCxnSpPr>
                <a:cxnSpLocks noChangeShapeType="1"/>
                <a:stCxn id="41995" idx="2"/>
                <a:endCxn id="41996" idx="0"/>
              </p:cNvCxnSpPr>
              <p:nvPr/>
            </p:nvCxnSpPr>
            <p:spPr bwMode="auto">
              <a:xfrm flipH="1">
                <a:off x="3458" y="1584"/>
                <a:ext cx="1" cy="576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9" name="AutoShape 12"/>
              <p:cNvCxnSpPr>
                <a:cxnSpLocks noChangeShapeType="1"/>
                <a:stCxn id="41996" idx="2"/>
                <a:endCxn id="42003" idx="0"/>
              </p:cNvCxnSpPr>
              <p:nvPr/>
            </p:nvCxnSpPr>
            <p:spPr bwMode="auto">
              <a:xfrm>
                <a:off x="3458" y="2454"/>
                <a:ext cx="5" cy="618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00" name="AutoShape 13"/>
              <p:cNvCxnSpPr>
                <a:cxnSpLocks noChangeShapeType="1"/>
                <a:stCxn id="41996" idx="2"/>
                <a:endCxn id="42003" idx="1"/>
              </p:cNvCxnSpPr>
              <p:nvPr/>
            </p:nvCxnSpPr>
            <p:spPr bwMode="auto">
              <a:xfrm flipH="1">
                <a:off x="2006" y="2454"/>
                <a:ext cx="1452" cy="765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01" name="AutoShape 14"/>
              <p:cNvCxnSpPr>
                <a:cxnSpLocks noChangeShapeType="1"/>
                <a:stCxn id="41996" idx="2"/>
                <a:endCxn id="42003" idx="3"/>
              </p:cNvCxnSpPr>
              <p:nvPr/>
            </p:nvCxnSpPr>
            <p:spPr bwMode="auto">
              <a:xfrm>
                <a:off x="3458" y="2454"/>
                <a:ext cx="1461" cy="765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002" name="AutoShape 15"/>
              <p:cNvCxnSpPr>
                <a:cxnSpLocks noChangeShapeType="1"/>
                <a:stCxn id="41997" idx="1"/>
                <a:endCxn id="41996" idx="3"/>
              </p:cNvCxnSpPr>
              <p:nvPr/>
            </p:nvCxnSpPr>
            <p:spPr bwMode="auto">
              <a:xfrm flipH="1">
                <a:off x="3806" y="2307"/>
                <a:ext cx="418" cy="0"/>
              </a:xfrm>
              <a:prstGeom prst="straightConnector1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</p:cxnSp>
          <p:sp>
            <p:nvSpPr>
              <p:cNvPr id="42003" name="Rectangle 16"/>
              <p:cNvSpPr>
                <a:spLocks noChangeArrowheads="1"/>
              </p:cNvSpPr>
              <p:nvPr/>
            </p:nvSpPr>
            <p:spPr bwMode="auto">
              <a:xfrm>
                <a:off x="2006" y="3072"/>
                <a:ext cx="2913" cy="29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prstShdw prst="shdw17" dist="17961" dir="2700000">
                  <a:srgbClr val="000000"/>
                </a:prstShdw>
              </a:effectLst>
            </p:spPr>
            <p:txBody>
              <a:bodyPr wrap="none"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65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CA" altLang="en-US" sz="2400" b="1">
                    <a:solidFill>
                      <a:srgbClr val="FFFFFF"/>
                    </a:solidFill>
                    <a:latin typeface="Arial" panose="020B0604020202020204" pitchFamily="34" charset="0"/>
                  </a:rPr>
                  <a:t>The People That Work For You</a:t>
                </a:r>
              </a:p>
            </p:txBody>
          </p:sp>
        </p:grpSp>
        <p:sp>
          <p:nvSpPr>
            <p:cNvPr id="41992" name="AutoShape 18"/>
            <p:cNvSpPr>
              <a:spLocks noChangeArrowheads="1"/>
            </p:cNvSpPr>
            <p:nvPr/>
          </p:nvSpPr>
          <p:spPr bwMode="auto">
            <a:xfrm>
              <a:off x="5307013" y="2590800"/>
              <a:ext cx="381000" cy="762000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2400"/>
            </a:p>
          </p:txBody>
        </p:sp>
        <p:sp>
          <p:nvSpPr>
            <p:cNvPr id="41994" name="AutoShape 20"/>
            <p:cNvSpPr>
              <a:spLocks noChangeArrowheads="1"/>
            </p:cNvSpPr>
            <p:nvPr/>
          </p:nvSpPr>
          <p:spPr bwMode="auto">
            <a:xfrm>
              <a:off x="5307013" y="4038600"/>
              <a:ext cx="381000" cy="762000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2400"/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 rot="5400000">
              <a:off x="6134229" y="3334545"/>
              <a:ext cx="479165" cy="663576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CA" altLang="en-US" sz="2400"/>
            </a:p>
          </p:txBody>
        </p: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AA7AAA-A2DF-4D53-9331-4D2DD6C1C4CB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Text Box 44"/>
          <p:cNvSpPr txBox="1">
            <a:spLocks noChangeArrowheads="1"/>
          </p:cNvSpPr>
          <p:nvPr/>
        </p:nvSpPr>
        <p:spPr bwMode="auto">
          <a:xfrm>
            <a:off x="457200" y="822960"/>
            <a:ext cx="8153400" cy="5273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positions of authority: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3184525" y="2047875"/>
            <a:ext cx="5324475" cy="3295650"/>
            <a:chOff x="2006" y="1290"/>
            <a:chExt cx="3354" cy="2076"/>
          </a:xfrm>
        </p:grpSpPr>
        <p:sp>
          <p:nvSpPr>
            <p:cNvPr id="41995" name="Rectangle 8"/>
            <p:cNvSpPr>
              <a:spLocks noChangeArrowheads="1"/>
            </p:cNvSpPr>
            <p:nvPr/>
          </p:nvSpPr>
          <p:spPr bwMode="auto">
            <a:xfrm>
              <a:off x="2352" y="1290"/>
              <a:ext cx="22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Direct Supervisor</a:t>
              </a:r>
            </a:p>
          </p:txBody>
        </p:sp>
        <p:sp>
          <p:nvSpPr>
            <p:cNvPr id="41996" name="Rectangle 9"/>
            <p:cNvSpPr>
              <a:spLocks noChangeArrowheads="1"/>
            </p:cNvSpPr>
            <p:nvPr/>
          </p:nvSpPr>
          <p:spPr bwMode="auto">
            <a:xfrm>
              <a:off x="3110" y="2160"/>
              <a:ext cx="69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  You  </a:t>
              </a:r>
            </a:p>
          </p:txBody>
        </p:sp>
        <p:sp>
          <p:nvSpPr>
            <p:cNvPr id="41997" name="Rectangle 10"/>
            <p:cNvSpPr>
              <a:spLocks noChangeArrowheads="1"/>
            </p:cNvSpPr>
            <p:nvPr/>
          </p:nvSpPr>
          <p:spPr bwMode="auto">
            <a:xfrm>
              <a:off x="4224" y="2160"/>
              <a:ext cx="113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Peers</a:t>
              </a:r>
            </a:p>
          </p:txBody>
        </p:sp>
        <p:cxnSp>
          <p:nvCxnSpPr>
            <p:cNvPr id="41998" name="AutoShape 11"/>
            <p:cNvCxnSpPr>
              <a:cxnSpLocks noChangeShapeType="1"/>
              <a:stCxn id="41995" idx="2"/>
              <a:endCxn id="41996" idx="0"/>
            </p:cNvCxnSpPr>
            <p:nvPr/>
          </p:nvCxnSpPr>
          <p:spPr bwMode="auto">
            <a:xfrm flipH="1">
              <a:off x="3458" y="1584"/>
              <a:ext cx="1" cy="57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1999" name="AutoShape 12"/>
            <p:cNvCxnSpPr>
              <a:cxnSpLocks noChangeShapeType="1"/>
              <a:stCxn id="41996" idx="2"/>
              <a:endCxn id="42003" idx="0"/>
            </p:cNvCxnSpPr>
            <p:nvPr/>
          </p:nvCxnSpPr>
          <p:spPr bwMode="auto">
            <a:xfrm>
              <a:off x="3458" y="2454"/>
              <a:ext cx="5" cy="61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0" name="AutoShape 13"/>
            <p:cNvCxnSpPr>
              <a:cxnSpLocks noChangeShapeType="1"/>
              <a:stCxn id="41996" idx="2"/>
              <a:endCxn id="42003" idx="1"/>
            </p:cNvCxnSpPr>
            <p:nvPr/>
          </p:nvCxnSpPr>
          <p:spPr bwMode="auto">
            <a:xfrm flipH="1">
              <a:off x="2006" y="2454"/>
              <a:ext cx="1452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1" name="AutoShape 14"/>
            <p:cNvCxnSpPr>
              <a:cxnSpLocks noChangeShapeType="1"/>
              <a:stCxn id="41996" idx="2"/>
              <a:endCxn id="42003" idx="3"/>
            </p:cNvCxnSpPr>
            <p:nvPr/>
          </p:nvCxnSpPr>
          <p:spPr bwMode="auto">
            <a:xfrm>
              <a:off x="3458" y="2454"/>
              <a:ext cx="1461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2002" name="AutoShape 15"/>
            <p:cNvCxnSpPr>
              <a:cxnSpLocks noChangeShapeType="1"/>
              <a:stCxn id="41997" idx="1"/>
              <a:endCxn id="41996" idx="3"/>
            </p:cNvCxnSpPr>
            <p:nvPr/>
          </p:nvCxnSpPr>
          <p:spPr bwMode="auto">
            <a:xfrm flipH="1">
              <a:off x="3806" y="2307"/>
              <a:ext cx="418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2006" y="3072"/>
              <a:ext cx="29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The People That Work For You</a:t>
              </a:r>
            </a:p>
          </p:txBody>
        </p:sp>
      </p:grpSp>
      <p:sp>
        <p:nvSpPr>
          <p:cNvPr id="41992" name="AutoShape 18"/>
          <p:cNvSpPr>
            <a:spLocks noChangeArrowheads="1"/>
          </p:cNvSpPr>
          <p:nvPr/>
        </p:nvSpPr>
        <p:spPr bwMode="auto">
          <a:xfrm>
            <a:off x="5307013" y="259080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579566" y="2594956"/>
            <a:ext cx="2736289" cy="757844"/>
          </a:xfrm>
          <a:prstGeom prst="wedgeRoundRectCallout">
            <a:avLst>
              <a:gd name="adj1" fmla="val 127219"/>
              <a:gd name="adj2" fmla="val 12723"/>
              <a:gd name="adj3" fmla="val 16667"/>
            </a:avLst>
          </a:prstGeom>
          <a:solidFill>
            <a:srgbClr val="000099"/>
          </a:solidFill>
          <a:ln>
            <a:solidFill>
              <a:srgbClr val="000099"/>
            </a:solidFill>
            <a:miter lim="800000"/>
            <a:headEnd/>
            <a:tailEnd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Position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of 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Authority:</a:t>
            </a:r>
          </a:p>
          <a:p>
            <a:pPr marL="228600" indent="-228600" algn="ctr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You &amp; Your Supervisor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6425" cy="5484813"/>
          </a:xfrm>
          <a:solidFill>
            <a:schemeClr val="bg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42C567F-8524-48D5-A764-B4324A8634C5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4038" name="Group 7"/>
          <p:cNvGrpSpPr>
            <a:grpSpLocks/>
          </p:cNvGrpSpPr>
          <p:nvPr/>
        </p:nvGrpSpPr>
        <p:grpSpPr bwMode="auto">
          <a:xfrm>
            <a:off x="3184525" y="2047875"/>
            <a:ext cx="5324475" cy="3295650"/>
            <a:chOff x="2006" y="1290"/>
            <a:chExt cx="3354" cy="2076"/>
          </a:xfrm>
        </p:grpSpPr>
        <p:sp>
          <p:nvSpPr>
            <p:cNvPr id="44041" name="Rectangle 8"/>
            <p:cNvSpPr>
              <a:spLocks noChangeArrowheads="1"/>
            </p:cNvSpPr>
            <p:nvPr/>
          </p:nvSpPr>
          <p:spPr bwMode="auto">
            <a:xfrm>
              <a:off x="2352" y="1290"/>
              <a:ext cx="22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Direct Supervisor</a:t>
              </a:r>
            </a:p>
          </p:txBody>
        </p:sp>
        <p:sp>
          <p:nvSpPr>
            <p:cNvPr id="44042" name="Rectangle 9"/>
            <p:cNvSpPr>
              <a:spLocks noChangeArrowheads="1"/>
            </p:cNvSpPr>
            <p:nvPr/>
          </p:nvSpPr>
          <p:spPr bwMode="auto">
            <a:xfrm>
              <a:off x="3110" y="2160"/>
              <a:ext cx="69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  You  </a:t>
              </a:r>
            </a:p>
          </p:txBody>
        </p:sp>
        <p:sp>
          <p:nvSpPr>
            <p:cNvPr id="44043" name="Rectangle 10"/>
            <p:cNvSpPr>
              <a:spLocks noChangeArrowheads="1"/>
            </p:cNvSpPr>
            <p:nvPr/>
          </p:nvSpPr>
          <p:spPr bwMode="auto">
            <a:xfrm>
              <a:off x="4224" y="2160"/>
              <a:ext cx="1136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Your Peers</a:t>
              </a:r>
            </a:p>
          </p:txBody>
        </p:sp>
        <p:cxnSp>
          <p:nvCxnSpPr>
            <p:cNvPr id="44044" name="AutoShape 11"/>
            <p:cNvCxnSpPr>
              <a:cxnSpLocks noChangeShapeType="1"/>
              <a:stCxn id="44041" idx="2"/>
              <a:endCxn id="44042" idx="0"/>
            </p:cNvCxnSpPr>
            <p:nvPr/>
          </p:nvCxnSpPr>
          <p:spPr bwMode="auto">
            <a:xfrm flipH="1">
              <a:off x="3458" y="1584"/>
              <a:ext cx="1" cy="57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4045" name="AutoShape 12"/>
            <p:cNvCxnSpPr>
              <a:cxnSpLocks noChangeShapeType="1"/>
              <a:stCxn id="44042" idx="2"/>
              <a:endCxn id="44049" idx="0"/>
            </p:cNvCxnSpPr>
            <p:nvPr/>
          </p:nvCxnSpPr>
          <p:spPr bwMode="auto">
            <a:xfrm>
              <a:off x="3458" y="2454"/>
              <a:ext cx="5" cy="61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4046" name="AutoShape 13"/>
            <p:cNvCxnSpPr>
              <a:cxnSpLocks noChangeShapeType="1"/>
              <a:stCxn id="44042" idx="2"/>
              <a:endCxn id="44049" idx="1"/>
            </p:cNvCxnSpPr>
            <p:nvPr/>
          </p:nvCxnSpPr>
          <p:spPr bwMode="auto">
            <a:xfrm flipH="1">
              <a:off x="2006" y="2454"/>
              <a:ext cx="1452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4047" name="AutoShape 14"/>
            <p:cNvCxnSpPr>
              <a:cxnSpLocks noChangeShapeType="1"/>
              <a:stCxn id="44042" idx="2"/>
              <a:endCxn id="44049" idx="3"/>
            </p:cNvCxnSpPr>
            <p:nvPr/>
          </p:nvCxnSpPr>
          <p:spPr bwMode="auto">
            <a:xfrm>
              <a:off x="3458" y="2454"/>
              <a:ext cx="1461" cy="76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cxnSp>
          <p:nvCxnSpPr>
            <p:cNvPr id="44048" name="AutoShape 15"/>
            <p:cNvCxnSpPr>
              <a:cxnSpLocks noChangeShapeType="1"/>
              <a:stCxn id="44043" idx="1"/>
              <a:endCxn id="44042" idx="3"/>
            </p:cNvCxnSpPr>
            <p:nvPr/>
          </p:nvCxnSpPr>
          <p:spPr bwMode="auto">
            <a:xfrm flipH="1">
              <a:off x="3806" y="2307"/>
              <a:ext cx="418" cy="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/>
                    </a:outerShdw>
                  </a:effectLst>
                </a14:hiddenEffects>
              </a:ext>
            </a:extLst>
          </p:spPr>
        </p:cxnSp>
        <p:sp>
          <p:nvSpPr>
            <p:cNvPr id="44049" name="Rectangle 16"/>
            <p:cNvSpPr>
              <a:spLocks noChangeArrowheads="1"/>
            </p:cNvSpPr>
            <p:nvPr/>
          </p:nvSpPr>
          <p:spPr bwMode="auto">
            <a:xfrm>
              <a:off x="2006" y="3072"/>
              <a:ext cx="2913" cy="29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prstShdw prst="shdw17" dist="17961" dir="2700000">
                <a:srgbClr val="000000"/>
              </a:prstShdw>
            </a:effectLst>
          </p:spPr>
          <p:txBody>
            <a:bodyPr wrap="none" anchor="ctr" anchorCtr="1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CA" altLang="en-US" sz="2400" b="1">
                  <a:solidFill>
                    <a:srgbClr val="FFFFFF"/>
                  </a:solidFill>
                  <a:latin typeface="Arial" panose="020B0604020202020204" pitchFamily="34" charset="0"/>
                </a:rPr>
                <a:t>The People That Work For You</a:t>
              </a:r>
            </a:p>
          </p:txBody>
        </p:sp>
      </p:grp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5307013" y="2590800"/>
            <a:ext cx="381000" cy="762000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CA" altLang="en-US" sz="240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55613" y="227013"/>
            <a:ext cx="8226425" cy="53340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1) You And Your Direct Supervisor: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55612" y="731297"/>
            <a:ext cx="8226425" cy="12072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defRPr sz="2000" b="0" i="1" cap="none" baseline="0">
                <a:solidFill>
                  <a:schemeClr val="bg1"/>
                </a:solidFill>
                <a:effectLst/>
                <a:latin typeface="Arial" panose="020B0604020202020204" pitchFamily="34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cap="all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cap="all" baseline="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9pPr>
          </a:lstStyle>
          <a:p>
            <a:r>
              <a:rPr lang="en-US" altLang="en-US" dirty="0" smtClean="0"/>
              <a:t>The first </a:t>
            </a:r>
            <a:r>
              <a:rPr lang="en-US" altLang="en-US" dirty="0"/>
              <a:t>relationship in your Role </a:t>
            </a:r>
            <a:r>
              <a:rPr lang="en-US" altLang="en-US" dirty="0" smtClean="0"/>
              <a:t>… you and your supervisor. </a:t>
            </a:r>
            <a:endParaRPr lang="en-US" altLang="en-US" dirty="0"/>
          </a:p>
          <a:p>
            <a:r>
              <a:rPr lang="en-CA" altLang="en-US" dirty="0" smtClean="0"/>
              <a:t>Why </a:t>
            </a:r>
            <a:r>
              <a:rPr lang="en-CA" altLang="en-US" dirty="0"/>
              <a:t>is this relationship important to you? </a:t>
            </a:r>
            <a:r>
              <a:rPr lang="en-US" altLang="en-US" dirty="0" smtClean="0"/>
              <a:t>What are the expectations of you in this role? </a:t>
            </a:r>
            <a:r>
              <a:rPr lang="en-CA" altLang="en-US" dirty="0" smtClean="0"/>
              <a:t>What challenges can you expect?</a:t>
            </a:r>
            <a:endParaRPr lang="en-CA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57200" y="6408000"/>
            <a:ext cx="5029200" cy="457200"/>
          </a:xfrm>
          <a:prstGeom prst="rect">
            <a:avLst/>
          </a:prstGeom>
          <a:noFill/>
          <a:extLst/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7.2 The Power of Leaders to Influence Behaviour</a:t>
            </a:r>
            <a:endParaRPr lang="en-US" altLang="en-US" sz="12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3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1045</TotalTime>
  <Words>1122</Words>
  <Application>Microsoft Office PowerPoint</Application>
  <PresentationFormat>On-screen Show (4:3)</PresentationFormat>
  <Paragraphs>248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Clip</vt:lpstr>
      <vt:lpstr>ENGG404 – Lecture Chapter 7.2 The Power of Leaders  to Influence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cocchio</cp:lastModifiedBy>
  <cp:revision>111</cp:revision>
  <cp:lastPrinted>2017-10-23T14:03:12Z</cp:lastPrinted>
  <dcterms:created xsi:type="dcterms:W3CDTF">2016-09-07T02:58:00Z</dcterms:created>
  <dcterms:modified xsi:type="dcterms:W3CDTF">2019-10-22T22:31:04Z</dcterms:modified>
</cp:coreProperties>
</file>