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7" r:id="rId1"/>
  </p:sldMasterIdLst>
  <p:notesMasterIdLst>
    <p:notesMasterId r:id="rId16"/>
  </p:notesMasterIdLst>
  <p:handoutMasterIdLst>
    <p:handoutMasterId r:id="rId17"/>
  </p:handoutMasterIdLst>
  <p:sldIdLst>
    <p:sldId id="419" r:id="rId2"/>
    <p:sldId id="420" r:id="rId3"/>
    <p:sldId id="421" r:id="rId4"/>
    <p:sldId id="422" r:id="rId5"/>
    <p:sldId id="425" r:id="rId6"/>
    <p:sldId id="426" r:id="rId7"/>
    <p:sldId id="427" r:id="rId8"/>
    <p:sldId id="430" r:id="rId9"/>
    <p:sldId id="431" r:id="rId10"/>
    <p:sldId id="432" r:id="rId11"/>
    <p:sldId id="433" r:id="rId12"/>
    <p:sldId id="435" r:id="rId13"/>
    <p:sldId id="436" r:id="rId14"/>
    <p:sldId id="437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3333FF"/>
    <a:srgbClr val="808080"/>
    <a:srgbClr val="FFFF00"/>
    <a:srgbClr val="000000"/>
    <a:srgbClr val="0000CC"/>
    <a:srgbClr val="48945C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7203" autoAdjust="0"/>
  </p:normalViewPr>
  <p:slideViewPr>
    <p:cSldViewPr>
      <p:cViewPr varScale="1">
        <p:scale>
          <a:sx n="24" d="100"/>
          <a:sy n="24" d="100"/>
        </p:scale>
        <p:origin x="1572" y="32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722" y="84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r>
              <a:rPr lang="en-CA" altLang="en-US" dirty="0"/>
              <a:t>2017-2018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1444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/>
            </a:lvl1pPr>
          </a:lstStyle>
          <a:p>
            <a:pPr>
              <a:defRPr/>
            </a:pPr>
            <a:fld id="{9449F45A-F019-4861-A12B-5AAB3FDDD7F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7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ENGG406 2015W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641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D38E05E-503E-4B1A-835B-8B0A158765AC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881" y="4415844"/>
            <a:ext cx="5140641" cy="418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4-March-2015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641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AE204D1-644D-4FB7-A62F-9D455603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262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ENGG404 Lecture 00 - Day 1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2012 Fall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3CCA2BE-E30D-42F0-BFC5-9002B811FC40}" type="slidenum">
              <a:rPr lang="en-US" altLang="en-US" sz="1200" smtClean="0">
                <a:solidFill>
                  <a:srgbClr val="000000"/>
                </a:solidFill>
              </a:rPr>
              <a:pPr/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125" name="Rectangle 7"/>
          <p:cNvSpPr txBox="1">
            <a:spLocks noGrp="1" noChangeArrowheads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51" tIns="46826" rIns="93651" bIns="4682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D1C2924-440E-4EB1-8A23-BC2BA408BB61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/>
              <a:t>1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822" bIns="46822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9032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D4F1659-1D72-480B-BAAF-9F541625E933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10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7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1951C5-B8B0-4699-A31C-55D6AF03659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11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5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2D13A0B-2605-4E45-99F3-3CFBC23B60B4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12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D3F704C-C900-4621-BDF9-71436C17D011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13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58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3CF01F3-658B-4846-AFC6-ED46C994DEA4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14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8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E5B1008-6656-4D7F-9007-5D73C6AEEB24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612F2CF-F08A-4334-9630-B13363869D57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1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612F2CF-F08A-4334-9630-B13363869D57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75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612F2CF-F08A-4334-9630-B13363869D57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3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A72A014-D316-4055-BD06-1D0CEE517BD9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1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E504D887-C0BF-401F-BBED-CF11E5846605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1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D4F1659-1D72-480B-BAAF-9F541625E933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2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D4F1659-1D72-480B-BAAF-9F541625E933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6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C2519-53ED-460C-A7E2-C2F111D5AEEB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5FB99-4B58-457C-8C8A-4B88D0F4C819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823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DAE10-284F-4745-8553-AEF881FB0F8E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1084-EFA2-4553-90C3-D334306469D7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93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2D5AF-0952-472C-951D-A477EC1A9EEE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2891F-0D68-4733-9AC3-8E73F04AF1C5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278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E38D7-84EC-42D4-95F1-B1E5A44B5E19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FC261-9AE1-46CE-A663-6B1D6318CBFA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82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6782F-5A1A-425D-8E5C-5B01AF191D7F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B95AB-B60D-4748-AA5E-DE79F27D69FB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922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815D0-AEE4-423D-BF74-309A144065D1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F27B8-44C8-4D0A-A528-837735A7F728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087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026E3-7433-4909-8DC8-EC838E807536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2E7D4-041A-4960-BBAD-370DED51FC7A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625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1A652-396D-44A8-A2DF-AAAE2E17036F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E39E5-B58C-4B8C-BABD-5C7E81B3E3D8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3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E458-8457-4C73-936B-E0F492F91B17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71FA5-8A3C-43EE-A904-E6BE35B00E6D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275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25487-5504-45D7-91FE-18C469336ED9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1F752-478C-414E-BC22-673B1D9E111D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759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33E1F-A1EB-4883-9D16-9443EF0A6826}" type="datetimeFigureOut">
              <a:rPr lang="en-US" altLang="en-US">
                <a:solidFill>
                  <a:srgbClr val="463634"/>
                </a:solidFill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CDDF-55F6-444C-A6A9-2CDC04554F1F}" type="slidenum">
              <a:rPr lang="en-US" altLang="en-US">
                <a:solidFill>
                  <a:srgbClr val="463634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07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8D6C38E8-0F0C-433A-AF70-9FA488A77B3C}" type="datetimeFigureOut">
              <a:rPr lang="en-US" altLang="en-US">
                <a:solidFill>
                  <a:srgbClr val="463634"/>
                </a:solidFill>
                <a:ea typeface="ＭＳ Ｐゴシック" panose="020B0600070205080204" pitchFamily="34" charset="-128"/>
              </a:rPr>
              <a:pPr>
                <a:defRPr/>
              </a:pPr>
              <a:t>10/25/2019</a:t>
            </a:fld>
            <a:endParaRPr lang="en-US" altLang="en-US">
              <a:solidFill>
                <a:srgbClr val="46363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463634"/>
                </a:solidFill>
              </a:rPr>
              <a:t>ES&amp;RMP - ENGG404 - Lecture 00  September to December, 2012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111310-F818-44AE-98D3-588BE858A592}" type="slidenum">
              <a:rPr lang="en-US" altLang="en-US">
                <a:solidFill>
                  <a:srgbClr val="463634"/>
                </a:solidFill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 altLang="en-US">
              <a:solidFill>
                <a:srgbClr val="463634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70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822960"/>
            <a:ext cx="8229600" cy="118872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A </a:t>
            </a:r>
            <a:b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Leader In Risk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828800"/>
            <a:ext cx="8229600" cy="27432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100" b="1" dirty="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1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 </a:t>
            </a:r>
            <a:r>
              <a:rPr lang="en-US" altLang="en-US" sz="31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</a:t>
            </a:r>
            <a:r>
              <a:rPr lang="en-US" altLang="en-US" sz="31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Lecture</a:t>
            </a:r>
            <a:endParaRPr lang="en-US" altLang="en-US" sz="3100" dirty="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7.6: </a:t>
            </a: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Leadership </a:t>
            </a:r>
            <a:r>
              <a:rPr lang="en-US" altLang="en-US" sz="31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 Risk </a:t>
            </a: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Management </a:t>
            </a:r>
            <a:r>
              <a:rPr lang="en-US" altLang="en-US" sz="31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Putting Theory into </a:t>
            </a: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Practice: The Bias </a:t>
            </a:r>
            <a:r>
              <a:rPr lang="en-US" altLang="en-US" sz="31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Action</a:t>
            </a: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7A9459-6E0C-4BF0-8B37-DD3FF42B8BE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RM system 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</a:rPr>
              <a:t>Applications &amp;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</a:rPr>
              <a:t>RM in Industry</a:t>
            </a:r>
          </a:p>
        </p:txBody>
      </p:sp>
      <p:graphicFrame>
        <p:nvGraphicFramePr>
          <p:cNvPr id="2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257912"/>
              </p:ext>
            </p:extLst>
          </p:nvPr>
        </p:nvGraphicFramePr>
        <p:xfrm>
          <a:off x="740808" y="4372387"/>
          <a:ext cx="3113543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Clip" r:id="rId4" imgW="4039263" imgH="2534876" progId="MS_ClipArt_Gallery.2">
                  <p:embed/>
                </p:oleObj>
              </mc:Choice>
              <mc:Fallback>
                <p:oleObj name="Clip" r:id="rId4" imgW="4039263" imgH="2534876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08" y="4372387"/>
                        <a:ext cx="3113543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9" y="4267200"/>
            <a:ext cx="1766671" cy="17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2809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EC3754-98A9-4186-ACA3-8E102BAFE17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565128" y="5024039"/>
            <a:ext cx="2477293" cy="85407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9) Check progress on the actions. </a:t>
            </a: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en-US" sz="2000" b="1" i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2) Proactive </a:t>
            </a:r>
            <a:r>
              <a:rPr lang="en-US" altLang="en-US" sz="2400" b="1" i="1" dirty="0">
                <a:solidFill>
                  <a:srgbClr val="000000"/>
                </a:solidFill>
              </a:rPr>
              <a:t>Response to </a:t>
            </a:r>
            <a:r>
              <a:rPr lang="en-US" altLang="en-US" sz="2400" b="1" i="1" u="sng" dirty="0">
                <a:solidFill>
                  <a:srgbClr val="000000"/>
                </a:solidFill>
              </a:rPr>
              <a:t>Bad News Elsewhere</a:t>
            </a:r>
            <a:r>
              <a:rPr lang="en-US" altLang="en-US" sz="2400" b="1" i="1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97" y="1978524"/>
            <a:ext cx="2859743" cy="2798148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73031" y="3084835"/>
            <a:ext cx="2061369" cy="644964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8) Implement the actions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2813640"/>
            <a:ext cx="2848525" cy="1021068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10) Your team revisits those ineffective actions …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587007" y="1120622"/>
            <a:ext cx="2172495" cy="69560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4) Conduct an </a:t>
            </a:r>
            <a:br>
              <a:rPr lang="en-US" altLang="en-US" sz="2000" b="1" i="1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en-US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investigation </a:t>
            </a: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en-US" sz="2000" b="1" i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Bent Arrow 16"/>
          <p:cNvSpPr/>
          <p:nvPr/>
        </p:nvSpPr>
        <p:spPr bwMode="auto">
          <a:xfrm rot="10800000">
            <a:off x="6410607" y="4038600"/>
            <a:ext cx="1431137" cy="1604774"/>
          </a:xfrm>
          <a:prstGeom prst="bentArrow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>
              <a:solidFill>
                <a:srgbClr val="46363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Bent Arrow 17"/>
          <p:cNvSpPr/>
          <p:nvPr/>
        </p:nvSpPr>
        <p:spPr bwMode="auto">
          <a:xfrm rot="5400000">
            <a:off x="6441030" y="1120237"/>
            <a:ext cx="1431137" cy="1604774"/>
          </a:xfrm>
          <a:prstGeom prst="bentArrow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>
              <a:solidFill>
                <a:srgbClr val="46363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1382625" y="1002101"/>
            <a:ext cx="1431137" cy="1604774"/>
          </a:xfrm>
          <a:prstGeom prst="bentArrow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>
              <a:solidFill>
                <a:srgbClr val="46363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>
            <a:off x="1435494" y="3979787"/>
            <a:ext cx="1431137" cy="1604774"/>
          </a:xfrm>
          <a:prstGeom prst="bentArrow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>
              <a:solidFill>
                <a:srgbClr val="46363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859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DB9B48-B57D-4A8A-95CE-A176AA2C44F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4968875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Recall that the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Formal Audit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is a best practice. </a:t>
            </a:r>
          </a:p>
          <a:p>
            <a:pPr lvl="1" eaLnBrk="1" hangingPunct="1">
              <a:lnSpc>
                <a:spcPct val="11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Discussed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Chapter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3.3 RME #6 Program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Evaluation &amp; Continuous Improvement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The Formal Audit is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a planned inspection at the organizational level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Recall there are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two types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of Audits: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External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3) Proactive Response to an External Audit at Your Plant: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247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B197DC9-D135-4EF5-B948-B5D2CD0C8B7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4864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Consider a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thorough, intensive, risk management system audit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conducted by expert third-party auditors that happens once every three years …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Well prepared: Many internal audits conducted in the months prior, and weaknesses addressed in preparation for this external audit.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auditors present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their findings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a list of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deficiencies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(despite your best efforts) and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recommendations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you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the manager of this facility.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and your team finalize an action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plan, assign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owners &amp; due dates. 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Monthly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progress is checked. No surprises!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periodically update your leader.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move on with successes: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No loss incidents.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applied your best efforts to ensure your people worked safety in a safe workplace.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have left behind an improved the workplace.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3) Proactive </a:t>
            </a:r>
            <a:r>
              <a:rPr lang="en-US" altLang="en-US" sz="2400" b="1" i="1" dirty="0">
                <a:solidFill>
                  <a:srgbClr val="000000"/>
                </a:solidFill>
              </a:rPr>
              <a:t>Response to an </a:t>
            </a:r>
            <a:r>
              <a:rPr lang="en-US" altLang="en-US" sz="2400" b="1" i="1" u="sng" dirty="0">
                <a:solidFill>
                  <a:srgbClr val="000000"/>
                </a:solidFill>
              </a:rPr>
              <a:t>External Audit at Your Plant</a:t>
            </a:r>
            <a:r>
              <a:rPr lang="en-US" altLang="en-US" sz="2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250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276226-C178-4750-B35E-188AA040378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5613" y="822326"/>
            <a:ext cx="8229600" cy="525541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Line management is responsible and accountable!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Managers must: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Incident Investigations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Conduct root cause analysis, drill down to latent causes to make SMART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recommendations, and implement those recommendations.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Audits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Have good breadth that looks across all parts of the organization and all parts of the RM system &amp; program. 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Good depth that examines from “policy level” down through to execution i.e. the work practices. 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Represents a good sample of the facility activities.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Implement SMART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recommendations to address deficiencies.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the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identified SMART actions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Drive the organization to complete the actions.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Check the effectiveness of those actions. 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55613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Managers and the Follow-up: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45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34749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Bias for Action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is practiced using three process: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Incident investigations – reactive response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Learning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others – proactive response to bad news elsewhere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Audits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of the risk management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program – proactive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Managers must drive the PDCA cycle.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Must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take action to eliminate latent causes when found.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“bias for action” ensures the risk management program is effectively (and robustly) implemented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Summary and Key Lesson: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733800" y="1229229"/>
            <a:ext cx="4419600" cy="12003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CC"/>
                </a:solidFill>
                <a:latin typeface="Arial" panose="020B0604020202020204" pitchFamily="34" charset="0"/>
              </a:rPr>
              <a:t>Key Lesson: </a:t>
            </a:r>
            <a:br>
              <a:rPr lang="en-US" altLang="en-US" sz="2400" b="1" i="1" dirty="0" smtClean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en-US" sz="2400" b="1" i="1" dirty="0" smtClean="0">
                <a:solidFill>
                  <a:srgbClr val="0000CC"/>
                </a:solidFill>
                <a:latin typeface="Arial" panose="020B0604020202020204" pitchFamily="34" charset="0"/>
              </a:rPr>
              <a:t>The best </a:t>
            </a:r>
            <a:r>
              <a:rPr lang="en-US" altLang="en-US" sz="2400" b="1" i="1" dirty="0">
                <a:solidFill>
                  <a:srgbClr val="0000CC"/>
                </a:solidFill>
                <a:latin typeface="Arial" panose="020B0604020202020204" pitchFamily="34" charset="0"/>
              </a:rPr>
              <a:t>managers have a </a:t>
            </a:r>
            <a:br>
              <a:rPr lang="en-US" altLang="en-US" sz="2400" b="1" i="1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en-US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bias for action on all steps</a:t>
            </a:r>
            <a:r>
              <a:rPr lang="en-US" altLang="en-US" sz="2400" b="1" i="1" dirty="0">
                <a:solidFill>
                  <a:srgbClr val="0000CC"/>
                </a:solidFill>
                <a:latin typeface="Arial" panose="020B0604020202020204" pitchFamily="34" charset="0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8200"/>
            <a:ext cx="1981200" cy="193897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43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9CDB39E-FF23-4B14-A913-68602D4D041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326"/>
            <a:ext cx="8229600" cy="525541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bias for action, and how it relates to managing the residual risk.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Recognize when to practice a bias for action, and apply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methods to have or take a bias for action. 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Learning Outcomes: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93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146CF0-33C6-46C9-8DAF-4F9BC1E4AA1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324"/>
            <a:ext cx="8229600" cy="5349875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Recall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from an earlier lecture where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Plan-Do-Check-Act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was introduced, and that it requires a bias for action at all four steps.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Bias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Action is: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Driven by leaders!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engrained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in the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culture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of the organization.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relentless in nature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as leaders are never satisfied with the status quo.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Leaders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demonstrate ownership of PDCA through their bias for action wherein they execute all four steps of the PDCA in whatever they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Introduction:</a:t>
            </a: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46019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104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146CF0-33C6-46C9-8DAF-4F9BC1E4AA1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25541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Bias for Action is intended to manage the residual risk to ensure: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71550" lvl="1" indent="-457200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risk management system and elements are functioning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effectively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71550" lvl="1" indent="-457200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71550" lvl="1" indent="-457200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No management system weaknesses, no loss of control, no inadequacies, and no latent causes. </a:t>
            </a:r>
          </a:p>
          <a:p>
            <a:pPr marL="971550" lvl="1" indent="-457200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71550" lvl="1" indent="-457200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Actions are taken to address latent causes when found.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 other words,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the “bias for action” ensures the risk management program is effectively (and robustly) implemented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Leading organizations practice the bias for action at all levels on a continual basis.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Introduction: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333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146CF0-33C6-46C9-8DAF-4F9BC1E4AA1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25541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bias for action is practiced through these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three processes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28650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Reactively as part of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incident investigations and root cause analysis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at the manager’s facility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RME #5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Incident Reporting, Investigation, Analysis and </a:t>
            </a: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Actions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This topic is well-covered in other chapters &amp; your team project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28650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28650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Proactively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by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learning from others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Your team project is an example of that!</a:t>
            </a:r>
          </a:p>
          <a:p>
            <a:pPr marL="628650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28650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Proactively through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audits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of the risk management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program.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Handbook may use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term “planned inspections at the organizational level”).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RME #6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Program Evaluation and Continuous </a:t>
            </a: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Improvement</a:t>
            </a:r>
            <a:endParaRPr lang="en-US" altLang="en-US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0000"/>
              </a:buClr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0"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other choices are tools, the mechanisms, that a leader applies to discover latent causes in their risk management system and program</a:t>
            </a: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000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Introduction: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375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E2797B2-807E-4B01-86C8-977AE8F3AB8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25541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Line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(the manager) is responsible and accountable!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Context: how?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Let’s discuss the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role of the Manager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1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&amp; 3</a:t>
            </a:r>
            <a:r>
              <a:rPr lang="en-US" altLang="en-US" sz="2000" b="1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processes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eaLnBrk="1" hangingPunct="1">
              <a:lnSpc>
                <a:spcPct val="110000"/>
              </a:lnSpc>
              <a:buClr>
                <a:srgbClr val="000000"/>
              </a:buClr>
              <a:buFont typeface="+mj-lt"/>
              <a:buAutoNum type="arabicParenR" startAt="2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Proactive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Response to Bad News Elsewhere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i.e. learn from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others …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ny loss incident, relevant to your business,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that has made the news … real people ...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real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impact on 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environment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 real impact on business interests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eaLnBrk="1" hangingPunct="1">
              <a:lnSpc>
                <a:spcPct val="110000"/>
              </a:lnSpc>
              <a:buClr>
                <a:srgbClr val="000000"/>
              </a:buClr>
              <a:buFont typeface="+mj-lt"/>
              <a:buAutoNum type="arabicParenR" startAt="3"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Proactive Response to a </a:t>
            </a:r>
            <a:r>
              <a:rPr lang="en-CA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Formal Audit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the risk management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program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within your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organization i.e. identify latent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causes (weaknesses in the management system)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my organization </a:t>
            </a:r>
            <a:r>
              <a:rPr lang="en-CA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before an incident </a:t>
            </a:r>
            <a:r>
              <a:rPr lang="en-CA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occurs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Bias for Action and Managing the Residual Risk: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065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16956AD-ED25-420C-B9E7-7BB04AACFD9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176044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Bad news elsewhere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Irving Oil Refinery in St. John, New Brunswick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Bridge Failure, Genoa, Italy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Arena Refrigeration (Ammonia / Brine) System,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Fernie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BC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Food Recall - Chicken Fries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Teck Elkview Mine Explosion, Elk Valley, BC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Oilfield Site, Pigeon Lake,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</a:p>
          <a:p>
            <a:pPr marL="457200" lvl="1" indent="0" eaLnBrk="1" hangingPunct="1">
              <a:lnSpc>
                <a:spcPct val="110000"/>
              </a:lnSpc>
              <a:buClr>
                <a:srgbClr val="000000"/>
              </a:buClr>
              <a:buNone/>
              <a:defRPr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buClr>
                <a:srgbClr val="000000"/>
              </a:buClr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i.e. Any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loss incident, relevant to your business, that has made the news … real people ... real impact on the environment … real impact on business interests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2) Proactive </a:t>
            </a:r>
            <a:r>
              <a:rPr lang="en-US" altLang="en-US" sz="2400" b="1" i="1" dirty="0">
                <a:solidFill>
                  <a:srgbClr val="000000"/>
                </a:solidFill>
              </a:rPr>
              <a:t>Response to </a:t>
            </a:r>
            <a:r>
              <a:rPr lang="en-US" altLang="en-US" sz="2400" b="1" i="1" u="sng" dirty="0">
                <a:solidFill>
                  <a:srgbClr val="000000"/>
                </a:solidFill>
              </a:rPr>
              <a:t>Bad News Elsewhere</a:t>
            </a:r>
            <a:r>
              <a:rPr lang="en-US" altLang="en-US" sz="2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845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EC3754-98A9-4186-ACA3-8E102BAFE17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2) Proactive </a:t>
            </a:r>
            <a:r>
              <a:rPr lang="en-US" altLang="en-US" sz="2400" b="1" i="1" dirty="0">
                <a:solidFill>
                  <a:srgbClr val="000000"/>
                </a:solidFill>
              </a:rPr>
              <a:t>Response to </a:t>
            </a:r>
            <a:r>
              <a:rPr lang="en-US" altLang="en-US" sz="2400" b="1" i="1" u="sng" dirty="0">
                <a:solidFill>
                  <a:srgbClr val="000000"/>
                </a:solidFill>
              </a:rPr>
              <a:t>Bad News Elsewhere</a:t>
            </a:r>
            <a:r>
              <a:rPr lang="en-US" altLang="en-US" sz="2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5613" y="822323"/>
            <a:ext cx="8229600" cy="54864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Event  in the news media.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Surmise a couple of possible causes.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Gather your team.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Conduct an investigation based on best-available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information and the expertise on your team.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Determine preventative actions.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Your leader calls you, and you give her an update.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 gain her support for proceeding with actions.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Over the weeks, your team learns more, you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implement the actions and you update your plans.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One month later, you reconvene your team to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review and check on progress, other lessons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from the event, and you update your leader.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actions not yet undertaken or deemed not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effective, your team revisits those ineffective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actions to determine new and different actions. </a:t>
            </a: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6560" y="822960"/>
            <a:ext cx="1920240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endParaRPr lang="en-CA" i="1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CA" i="1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CA" i="1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CA" i="1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CA" i="1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CA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Please take a moment to Identify </a:t>
            </a:r>
            <a:r>
              <a:rPr lang="en-CA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br>
              <a:rPr lang="en-CA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CA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PDCA steps</a:t>
            </a:r>
            <a:r>
              <a:rPr lang="en-CA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!</a:t>
            </a:r>
            <a:endParaRPr lang="en-CA" i="1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00" y="838200"/>
            <a:ext cx="846228" cy="828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224750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EC3754-98A9-4186-ACA3-8E102BAFE17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324"/>
            <a:ext cx="8229600" cy="5349875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AA947E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Event  in the news media.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AA947E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Surmise a couple of possible causes.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AA947E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Gather your team.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Conduct an investigation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based on best-available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information and the expertise on your team.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AA947E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Determine preventative actions.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AA947E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Your leader calls you, and you give her an update.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AA947E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You gain her support for proceeding with actions.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Over the weeks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your team learns more, you </a:t>
            </a:r>
            <a:b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implement the actions and you update your plans.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One month later, you reconvene your team to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review and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check on progress,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other lessons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from the event, and you update your leader.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+mj-lt"/>
              <a:buAutoNum type="arabicParenR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actions not yet undertaken or deemed not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effective,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your team revisits those ineffective </a:t>
            </a:r>
            <a:b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actions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determine new and different actions.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2) Proactive </a:t>
            </a:r>
            <a:r>
              <a:rPr lang="en-US" altLang="en-US" sz="2400" b="1" i="1" dirty="0">
                <a:solidFill>
                  <a:srgbClr val="000000"/>
                </a:solidFill>
              </a:rPr>
              <a:t>Response to </a:t>
            </a:r>
            <a:r>
              <a:rPr lang="en-US" altLang="en-US" sz="2400" b="1" i="1" u="sng" dirty="0">
                <a:solidFill>
                  <a:srgbClr val="000000"/>
                </a:solidFill>
              </a:rPr>
              <a:t>Bad News Elsewhere</a:t>
            </a:r>
            <a:r>
              <a:rPr lang="en-US" altLang="en-US" sz="2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23760" y="1828800"/>
            <a:ext cx="137160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4)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3760" y="3354569"/>
            <a:ext cx="137160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8) Do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3760" y="4038600"/>
            <a:ext cx="137160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9) Check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760" y="4876800"/>
            <a:ext cx="137160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10) Act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00" y="838200"/>
            <a:ext cx="846228" cy="828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6309360"/>
            <a:ext cx="521208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7.6: </a:t>
            </a:r>
            <a:r>
              <a:rPr lang="en-US" altLang="en-US" sz="1600" b="1" i="1" dirty="0">
                <a:solidFill>
                  <a:srgbClr val="000000"/>
                </a:solidFill>
              </a:rPr>
              <a:t>Bias </a:t>
            </a:r>
            <a:r>
              <a:rPr lang="en-CA" altLang="en-US" sz="1600" b="1" i="1" dirty="0">
                <a:solidFill>
                  <a:srgbClr val="000000"/>
                </a:solidFill>
              </a:rPr>
              <a:t>for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Action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480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Designs\Sakura.pot</Template>
  <TotalTime>4590</TotalTime>
  <Words>1087</Words>
  <Application>Microsoft Office PowerPoint</Application>
  <PresentationFormat>On-screen Show (4:3)</PresentationFormat>
  <Paragraphs>212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Tahoma</vt:lpstr>
      <vt:lpstr>Times New Roman</vt:lpstr>
      <vt:lpstr>Wingdings</vt:lpstr>
      <vt:lpstr>Sakura</vt:lpstr>
      <vt:lpstr>Clip</vt:lpstr>
      <vt:lpstr>On Becoming A 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247</cp:revision>
  <cp:lastPrinted>2018-02-05T18:26:21Z</cp:lastPrinted>
  <dcterms:created xsi:type="dcterms:W3CDTF">2003-03-25T17:46:43Z</dcterms:created>
  <dcterms:modified xsi:type="dcterms:W3CDTF">2019-10-25T18:26:38Z</dcterms:modified>
</cp:coreProperties>
</file>