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notesMasterIdLst>
    <p:notesMasterId r:id="rId36"/>
  </p:notesMasterIdLst>
  <p:handoutMasterIdLst>
    <p:handoutMasterId r:id="rId37"/>
  </p:handoutMasterIdLst>
  <p:sldIdLst>
    <p:sldId id="397" r:id="rId2"/>
    <p:sldId id="285" r:id="rId3"/>
    <p:sldId id="264" r:id="rId4"/>
    <p:sldId id="393" r:id="rId5"/>
    <p:sldId id="430" r:id="rId6"/>
    <p:sldId id="260" r:id="rId7"/>
    <p:sldId id="276" r:id="rId8"/>
    <p:sldId id="278" r:id="rId9"/>
    <p:sldId id="280" r:id="rId10"/>
    <p:sldId id="395" r:id="rId11"/>
    <p:sldId id="399" r:id="rId12"/>
    <p:sldId id="290" r:id="rId13"/>
    <p:sldId id="401" r:id="rId14"/>
    <p:sldId id="402" r:id="rId15"/>
    <p:sldId id="403" r:id="rId16"/>
    <p:sldId id="404" r:id="rId17"/>
    <p:sldId id="405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426" r:id="rId35"/>
  </p:sldIdLst>
  <p:sldSz cx="9144000" cy="6858000" type="screen4x3"/>
  <p:notesSz cx="6954838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99FF66"/>
    <a:srgbClr val="66FF33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88" autoAdjust="0"/>
    <p:restoredTop sz="89831" autoAdjust="0"/>
  </p:normalViewPr>
  <p:slideViewPr>
    <p:cSldViewPr snapToGrid="0">
      <p:cViewPr varScale="1">
        <p:scale>
          <a:sx n="62" d="100"/>
          <a:sy n="62" d="100"/>
        </p:scale>
        <p:origin x="10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16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r>
              <a:rPr lang="en-US" dirty="0" smtClean="0"/>
              <a:t>2017-2018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55EAD04F-FD92-4E2B-A6C4-86A88C834C21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3101AC80-9859-42E8-970F-6731D5ED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61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91283A88-A3A2-4A9D-B781-0B5CCFB9C6E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4300" y="1165225"/>
            <a:ext cx="4186238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80003"/>
            <a:ext cx="5563870" cy="3665459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08AD1E8B-481E-4480-A349-A9B8B8C61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33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D1E8B-481E-4480-A349-A9B8B8C616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13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 txBox="1">
            <a:spLocks noGrp="1" noChangeArrowheads="1"/>
          </p:cNvSpPr>
          <p:nvPr/>
        </p:nvSpPr>
        <p:spPr bwMode="auto">
          <a:xfrm>
            <a:off x="5349754" y="6726474"/>
            <a:ext cx="4090796" cy="35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6" tIns="47398" rIns="94796" bIns="47398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716BB8E-ACA0-4F4E-959F-DCEC5CA3A461}" type="slidenum">
              <a:rPr lang="en-US" altLang="en-US"/>
              <a:pPr algn="r" eaLnBrk="1" hangingPunct="1"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53397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 txBox="1">
            <a:spLocks noGrp="1" noChangeArrowheads="1"/>
          </p:cNvSpPr>
          <p:nvPr/>
        </p:nvSpPr>
        <p:spPr bwMode="auto">
          <a:xfrm>
            <a:off x="5349754" y="6726474"/>
            <a:ext cx="4090796" cy="35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6" tIns="47398" rIns="94796" bIns="47398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716BB8E-ACA0-4F4E-959F-DCEC5CA3A461}" type="slidenum">
              <a:rPr lang="en-US" altLang="en-US"/>
              <a:pPr algn="r" eaLnBrk="1" hangingPunct="1"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40879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 txBox="1">
            <a:spLocks noGrp="1" noChangeArrowheads="1"/>
          </p:cNvSpPr>
          <p:nvPr/>
        </p:nvSpPr>
        <p:spPr bwMode="auto">
          <a:xfrm>
            <a:off x="5349754" y="6726474"/>
            <a:ext cx="4090796" cy="35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6" tIns="47398" rIns="94796" bIns="47398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716BB8E-ACA0-4F4E-959F-DCEC5CA3A461}" type="slidenum">
              <a:rPr lang="en-US" altLang="en-US"/>
              <a:pPr algn="r" eaLnBrk="1" hangingPunct="1"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67770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 txBox="1">
            <a:spLocks noGrp="1" noChangeArrowheads="1"/>
          </p:cNvSpPr>
          <p:nvPr/>
        </p:nvSpPr>
        <p:spPr bwMode="auto">
          <a:xfrm>
            <a:off x="5349754" y="6726474"/>
            <a:ext cx="4090796" cy="35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6" tIns="47398" rIns="94796" bIns="47398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9FF925B-D555-4113-85BB-45AEC8783220}" type="slidenum">
              <a:rPr lang="en-US" altLang="en-US"/>
              <a:pPr algn="r" eaLnBrk="1" hangingPunct="1"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84801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5626949" y="6937537"/>
            <a:ext cx="4302759" cy="365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597" tIns="49299" rIns="98597" bIns="49299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4527EC3-B0CB-422A-AD23-F5C2AEC636B5}" type="slidenum">
              <a:rPr lang="en-US" altLang="en-US"/>
              <a:pPr algn="r" eaLnBrk="1" hangingPunct="1"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96005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5349754" y="6726474"/>
            <a:ext cx="4090796" cy="35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6" tIns="47398" rIns="94796" bIns="47398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63443E1-9CD6-4DC4-9E8C-A29D787882E6}" type="slidenum">
              <a:rPr lang="en-US" altLang="en-US"/>
              <a:pPr algn="r" eaLnBrk="1" hangingPunct="1"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73599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5349754" y="6726474"/>
            <a:ext cx="4090796" cy="35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6" tIns="47398" rIns="94796" bIns="47398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67412463-430A-4A9F-BAAF-5137EDD5743E}" type="slidenum">
              <a:rPr lang="en-US" altLang="en-US">
                <a:ea typeface="ＭＳ Ｐゴシック" panose="020B0600070205080204" pitchFamily="34" charset="-128"/>
              </a:rPr>
              <a:pPr algn="r">
                <a:spcBef>
                  <a:spcPct val="0"/>
                </a:spcBef>
              </a:pPr>
              <a:t>30</a:t>
            </a:fld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162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5349754" y="6726474"/>
            <a:ext cx="4090796" cy="35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6" tIns="47398" rIns="94796" bIns="47398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67412463-430A-4A9F-BAAF-5137EDD5743E}" type="slidenum">
              <a:rPr lang="en-US" altLang="en-US">
                <a:ea typeface="ＭＳ Ｐゴシック" panose="020B0600070205080204" pitchFamily="34" charset="-128"/>
              </a:rPr>
              <a:pPr algn="r">
                <a:spcBef>
                  <a:spcPct val="0"/>
                </a:spcBef>
              </a:pPr>
              <a:t>31</a:t>
            </a:fld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0281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5349754" y="6726474"/>
            <a:ext cx="4090796" cy="35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6" tIns="47398" rIns="94796" bIns="47398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67412463-430A-4A9F-BAAF-5137EDD5743E}" type="slidenum">
              <a:rPr lang="en-US" altLang="en-US">
                <a:ea typeface="ＭＳ Ｐゴシック" panose="020B0600070205080204" pitchFamily="34" charset="-128"/>
              </a:rPr>
              <a:pPr algn="r">
                <a:spcBef>
                  <a:spcPct val="0"/>
                </a:spcBef>
              </a:pPr>
              <a:t>32</a:t>
            </a:fld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069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 txBox="1">
            <a:spLocks noGrp="1" noChangeArrowheads="1"/>
          </p:cNvSpPr>
          <p:nvPr/>
        </p:nvSpPr>
        <p:spPr bwMode="auto">
          <a:xfrm>
            <a:off x="5398587" y="6779402"/>
            <a:ext cx="4127824" cy="356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41" tIns="47771" rIns="95541" bIns="47771" anchor="b"/>
          <a:lstStyle>
            <a:lvl1pPr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275E7355-D40A-4C49-BB60-B507001853BA}" type="slidenum">
              <a:rPr lang="en-US" altLang="en-US"/>
              <a:pPr algn="r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en-US" smtClean="0"/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78212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 txBox="1">
            <a:spLocks noGrp="1" noChangeArrowheads="1"/>
          </p:cNvSpPr>
          <p:nvPr/>
        </p:nvSpPr>
        <p:spPr bwMode="auto">
          <a:xfrm>
            <a:off x="5398587" y="6779402"/>
            <a:ext cx="4127824" cy="356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41" tIns="47771" rIns="95541" bIns="47771" anchor="b"/>
          <a:lstStyle>
            <a:lvl1pPr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275E7355-D40A-4C49-BB60-B507001853BA}" type="slidenum">
              <a:rPr lang="en-US" altLang="en-US"/>
              <a:pPr algn="r"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en-US" smtClean="0"/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95683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5349754" y="6726474"/>
            <a:ext cx="4090796" cy="35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6" tIns="47398" rIns="94796" bIns="47398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F264105-605A-4E50-9904-B0BF20D37222}" type="slidenum">
              <a:rPr lang="en-US" altLang="en-US"/>
              <a:pPr algn="r" eaLnBrk="1" hangingPunct="1"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45885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5626949" y="6937537"/>
            <a:ext cx="4302759" cy="365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597" tIns="49299" rIns="98597" bIns="49299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4527EC3-B0CB-422A-AD23-F5C2AEC636B5}" type="slidenum">
              <a:rPr lang="en-US" altLang="en-US"/>
              <a:pPr algn="r" eaLnBrk="1" hangingPunct="1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84112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5626949" y="6937537"/>
            <a:ext cx="4302759" cy="365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597" tIns="49299" rIns="98597" bIns="49299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4527EC3-B0CB-422A-AD23-F5C2AEC636B5}" type="slidenum">
              <a:rPr lang="en-US" altLang="en-US"/>
              <a:pPr algn="r" eaLnBrk="1" hangingPunct="1"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9206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 txBox="1">
            <a:spLocks noGrp="1" noChangeArrowheads="1"/>
          </p:cNvSpPr>
          <p:nvPr/>
        </p:nvSpPr>
        <p:spPr bwMode="auto">
          <a:xfrm>
            <a:off x="5349754" y="6726474"/>
            <a:ext cx="4090796" cy="35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6" tIns="47398" rIns="94796" bIns="47398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DC20DF4-6960-45D5-A695-0DB25747BAA0}" type="slidenum">
              <a:rPr lang="en-US" altLang="en-US"/>
              <a:pPr algn="r" eaLnBrk="1" hangingPunct="1"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32949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 txBox="1">
            <a:spLocks noGrp="1" noChangeArrowheads="1"/>
          </p:cNvSpPr>
          <p:nvPr/>
        </p:nvSpPr>
        <p:spPr bwMode="auto">
          <a:xfrm>
            <a:off x="5349754" y="6726474"/>
            <a:ext cx="4090796" cy="35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6" tIns="47398" rIns="94796" bIns="47398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09F8415-D925-4870-84E6-B1CD2671609C}" type="slidenum">
              <a:rPr lang="en-US" altLang="en-US"/>
              <a:pPr algn="r" eaLnBrk="1" hangingPunct="1"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79766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 txBox="1">
            <a:spLocks noGrp="1" noChangeArrowheads="1"/>
          </p:cNvSpPr>
          <p:nvPr/>
        </p:nvSpPr>
        <p:spPr bwMode="auto">
          <a:xfrm>
            <a:off x="5349754" y="6726474"/>
            <a:ext cx="4090796" cy="35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6" tIns="47398" rIns="94796" bIns="47398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09F8415-D925-4870-84E6-B1CD2671609C}" type="slidenum">
              <a:rPr lang="en-US" altLang="en-US"/>
              <a:pPr algn="r" eaLnBrk="1" hangingPunct="1"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21348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t">
            <a:normAutofit/>
          </a:bodyPr>
          <a:lstStyle>
            <a:lvl1pPr algn="ctr"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400" i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9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6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86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517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20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38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55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39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6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0" y="334775"/>
            <a:ext cx="7773338" cy="565848"/>
          </a:xfrm>
          <a:solidFill>
            <a:schemeClr val="bg1">
              <a:alpha val="70000"/>
            </a:schemeClr>
          </a:solidFill>
        </p:spPr>
        <p:txBody>
          <a:bodyPr>
            <a:normAutofit/>
          </a:bodyPr>
          <a:lstStyle>
            <a:lvl1pPr algn="l">
              <a:defRPr sz="2400" b="1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062446"/>
            <a:ext cx="7772870" cy="4728755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Ø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331" y="6431910"/>
            <a:ext cx="5004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5509" y="6431910"/>
            <a:ext cx="573161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3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1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6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8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7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1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26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7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6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071" y="1170774"/>
            <a:ext cx="8168640" cy="1172021"/>
          </a:xfrm>
        </p:spPr>
        <p:txBody>
          <a:bodyPr vert="horz" lIns="91440" tIns="45720" rIns="91440" bIns="45720" rtlCol="0" anchor="ctr">
            <a:normAutofit fontScale="97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500" b="1" i="1" dirty="0" smtClean="0">
                <a:solidFill>
                  <a:srgbClr val="00009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On Becoming a leader </a:t>
            </a:r>
            <a:br>
              <a:rPr lang="en-US" sz="2500" b="1" i="1" dirty="0" smtClean="0">
                <a:solidFill>
                  <a:srgbClr val="00009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2500" b="1" i="1" dirty="0" smtClean="0">
                <a:solidFill>
                  <a:srgbClr val="00009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 Risk Management</a:t>
            </a:r>
            <a:endParaRPr lang="en-US" sz="1600" b="1" cap="none" dirty="0">
              <a:solidFill>
                <a:srgbClr val="000099"/>
              </a:solidFill>
              <a:ea typeface="+mj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4831" y="2458634"/>
            <a:ext cx="6517482" cy="2225039"/>
          </a:xfrm>
        </p:spPr>
        <p:txBody>
          <a:bodyPr anchor="t">
            <a:noAutofit/>
          </a:bodyPr>
          <a:lstStyle/>
          <a:p>
            <a:r>
              <a:rPr lang="en-US" sz="28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ENGG404 – Lecture</a:t>
            </a:r>
            <a:br>
              <a:rPr lang="en-US" sz="28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cap="none" dirty="0" smtClean="0"/>
              <a:t>Chapter </a:t>
            </a:r>
            <a:r>
              <a:rPr lang="en-US" b="1" cap="none" dirty="0"/>
              <a:t>7.4</a:t>
            </a:r>
            <a:r>
              <a:rPr lang="en-US" b="1" cap="none" dirty="0" smtClean="0"/>
              <a:t>: Leadership Models – </a:t>
            </a:r>
            <a:r>
              <a:rPr lang="en-US" b="1" cap="none" dirty="0"/>
              <a:t>Applying the Principles of Human Motivation to Lead Safety</a:t>
            </a:r>
            <a:endParaRPr lang="en-US" sz="2800" b="1" i="1" cap="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80" y="4273559"/>
            <a:ext cx="2237583" cy="22375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0BA06-0EAC-744D-A376-407BDF611DA3}"/>
              </a:ext>
            </a:extLst>
          </p:cNvPr>
          <p:cNvSpPr txBox="1"/>
          <p:nvPr/>
        </p:nvSpPr>
        <p:spPr>
          <a:xfrm>
            <a:off x="152400" y="176013"/>
            <a:ext cx="1176817" cy="46166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Fundamentals of 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3F0EB-FB4A-E74F-AF61-97BBBD5D6B54}"/>
              </a:ext>
            </a:extLst>
          </p:cNvPr>
          <p:cNvSpPr txBox="1"/>
          <p:nvPr/>
        </p:nvSpPr>
        <p:spPr>
          <a:xfrm>
            <a:off x="1481035" y="169906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RM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System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and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Process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57CC03-96B6-BD48-A56A-7486ED5F42DD}"/>
              </a:ext>
            </a:extLst>
          </p:cNvPr>
          <p:cNvSpPr txBox="1"/>
          <p:nvPr/>
        </p:nvSpPr>
        <p:spPr>
          <a:xfrm>
            <a:off x="7874130" y="169906"/>
            <a:ext cx="1155550" cy="461665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 dirty="0"/>
              <a:t>Applications &amp; Perspectives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4F14A7-AC07-064A-8664-71822DE60C3F}"/>
              </a:ext>
            </a:extLst>
          </p:cNvPr>
          <p:cNvSpPr txBox="1"/>
          <p:nvPr/>
        </p:nvSpPr>
        <p:spPr>
          <a:xfrm>
            <a:off x="7051217" y="169906"/>
            <a:ext cx="671096" cy="461665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People &amp; Org.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1CC9B8-9392-D441-8A6A-FB3DE2F6608C}"/>
              </a:ext>
            </a:extLst>
          </p:cNvPr>
          <p:cNvSpPr txBox="1"/>
          <p:nvPr/>
        </p:nvSpPr>
        <p:spPr>
          <a:xfrm>
            <a:off x="3834668" y="169906"/>
            <a:ext cx="1024999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Incident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Investigation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F49535-156B-984E-864C-4B33B5E1F007}"/>
              </a:ext>
            </a:extLst>
          </p:cNvPr>
          <p:cNvSpPr txBox="1"/>
          <p:nvPr/>
        </p:nvSpPr>
        <p:spPr>
          <a:xfrm>
            <a:off x="5011484" y="169906"/>
            <a:ext cx="1024999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RM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Tools &amp; Challenges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CE05AB-BEB5-3D4C-881F-EA7B1B33EE17}"/>
              </a:ext>
            </a:extLst>
          </p:cNvPr>
          <p:cNvSpPr txBox="1"/>
          <p:nvPr/>
        </p:nvSpPr>
        <p:spPr>
          <a:xfrm>
            <a:off x="2657851" y="170430"/>
            <a:ext cx="1024999" cy="461665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Leadership in RM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F02F7A-1E19-E046-9F74-A7A0977E07C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1329217" y="400739"/>
            <a:ext cx="151818" cy="6107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1E2447-2B5F-9F42-9757-7AE0084C547C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2506034" y="400739"/>
            <a:ext cx="151817" cy="524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495146-E623-9542-BA4C-D514AF0BDE65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 flipV="1">
            <a:off x="3682851" y="400739"/>
            <a:ext cx="151817" cy="524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5A2979-0BF7-1F4E-AFA2-0814FB3085D3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4859667" y="400739"/>
            <a:ext cx="151817" cy="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77E9E2-CAD5-794E-8BD8-5A2FAC074082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036483" y="400739"/>
            <a:ext cx="151818" cy="1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7E2890-CE5A-164B-9554-A6DF9BCE51B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899400" y="400739"/>
            <a:ext cx="151817" cy="2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FA9BF6-5C45-3948-A2E1-8081226956D9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7722313" y="400739"/>
            <a:ext cx="151817" cy="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946A4CA-44A0-004C-A0F5-E6FE7E5CA79D}"/>
              </a:ext>
            </a:extLst>
          </p:cNvPr>
          <p:cNvSpPr txBox="1"/>
          <p:nvPr/>
        </p:nvSpPr>
        <p:spPr>
          <a:xfrm>
            <a:off x="6188301" y="169905"/>
            <a:ext cx="692362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RM in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Industry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81035" y="4400430"/>
            <a:ext cx="47580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i="1" dirty="0">
                <a:solidFill>
                  <a:srgbClr val="46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to Students: The </a:t>
            </a:r>
            <a:r>
              <a:rPr lang="en-US" i="1" dirty="0" smtClean="0">
                <a:solidFill>
                  <a:srgbClr val="46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Student’s Version of this PPT contains more slides and information than is presented in the lecture. </a:t>
            </a:r>
            <a:endParaRPr lang="en-US" i="1" dirty="0" smtClean="0">
              <a:solidFill>
                <a:srgbClr val="4636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4400"/>
            <a:r>
              <a:rPr lang="en-US" i="1" dirty="0" smtClean="0">
                <a:solidFill>
                  <a:srgbClr val="46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i="1" dirty="0" smtClean="0">
                <a:solidFill>
                  <a:srgbClr val="4636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expected that you understand this information in order to give you a base of understanding for other topics in this lecture. </a:t>
            </a:r>
            <a:endParaRPr lang="en-US" i="1" dirty="0">
              <a:solidFill>
                <a:srgbClr val="4636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7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565848"/>
          </a:xfrm>
        </p:spPr>
        <p:txBody>
          <a:bodyPr>
            <a:noAutofit/>
          </a:bodyPr>
          <a:lstStyle/>
          <a:p>
            <a:r>
              <a:rPr lang="en-US" sz="1600" cap="none" dirty="0"/>
              <a:t>Model 4: The Swiss Cheese </a:t>
            </a:r>
            <a:r>
              <a:rPr lang="en-US" sz="1600" cap="none" dirty="0" smtClean="0"/>
              <a:t>Model &amp; Interrelation </a:t>
            </a:r>
            <a:r>
              <a:rPr lang="en-US" sz="1600" cap="none" dirty="0"/>
              <a:t>of Latent Causes &amp; Human </a:t>
            </a:r>
            <a:r>
              <a:rPr lang="en-US" sz="1600" cap="none" dirty="0" smtClean="0"/>
              <a:t>Errors</a:t>
            </a:r>
            <a:endParaRPr lang="en-CA" sz="1600" cap="none" dirty="0"/>
          </a:p>
        </p:txBody>
      </p:sp>
      <p:sp>
        <p:nvSpPr>
          <p:cNvPr id="24" name="TextBox 23"/>
          <p:cNvSpPr txBox="1"/>
          <p:nvPr/>
        </p:nvSpPr>
        <p:spPr>
          <a:xfrm>
            <a:off x="457200" y="822960"/>
            <a:ext cx="8229600" cy="54844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Eliminate Human Error – Theory or Reality?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next wave of technology that aims to eliminate human error?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Intelligence!  </a:t>
            </a:r>
            <a:br>
              <a:rPr lang="en-CA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and that opens an entirely new field in risk management!</a:t>
            </a:r>
            <a:endParaRPr lang="en-CA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16240" y="6431911"/>
            <a:ext cx="670560" cy="365124"/>
          </a:xfrm>
        </p:spPr>
        <p:txBody>
          <a:bodyPr/>
          <a:lstStyle/>
          <a:p>
            <a:fld id="{6D22F896-40B5-4ADD-8801-0D06FADFA095}" type="slidenum">
              <a:rPr 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457200" y="6400800"/>
            <a:ext cx="53035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Chapter 7.4: </a:t>
            </a:r>
            <a:r>
              <a:rPr lang="en-US" altLang="en-US" sz="1600" b="1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Applying </a:t>
            </a: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the Principles of Human Motivation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1764" y="2698321"/>
            <a:ext cx="7620000" cy="3321479"/>
            <a:chOff x="761764" y="2469721"/>
            <a:chExt cx="7620000" cy="332147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764" y="2565765"/>
              <a:ext cx="7620000" cy="322543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</p:pic>
        <p:sp>
          <p:nvSpPr>
            <p:cNvPr id="11" name="Oval Callout 8"/>
            <p:cNvSpPr>
              <a:spLocks noChangeArrowheads="1"/>
            </p:cNvSpPr>
            <p:nvPr/>
          </p:nvSpPr>
          <p:spPr bwMode="auto">
            <a:xfrm>
              <a:off x="3759173" y="3042915"/>
              <a:ext cx="423333" cy="420442"/>
            </a:xfrm>
            <a:prstGeom prst="wedgeEllipseCallout">
              <a:avLst>
                <a:gd name="adj1" fmla="val 2468"/>
                <a:gd name="adj2" fmla="val 9890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12" name="Oval Callout 9"/>
            <p:cNvSpPr>
              <a:spLocks noChangeArrowheads="1"/>
            </p:cNvSpPr>
            <p:nvPr/>
          </p:nvSpPr>
          <p:spPr bwMode="auto">
            <a:xfrm>
              <a:off x="2491313" y="3329577"/>
              <a:ext cx="423333" cy="420442"/>
            </a:xfrm>
            <a:prstGeom prst="wedgeEllipseCallout">
              <a:avLst>
                <a:gd name="adj1" fmla="val 2468"/>
                <a:gd name="adj2" fmla="val 9890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13" name="Oval Callout 7"/>
            <p:cNvSpPr>
              <a:spLocks noChangeArrowheads="1"/>
            </p:cNvSpPr>
            <p:nvPr/>
          </p:nvSpPr>
          <p:spPr bwMode="auto">
            <a:xfrm>
              <a:off x="5003518" y="2745633"/>
              <a:ext cx="423333" cy="420442"/>
            </a:xfrm>
            <a:prstGeom prst="wedgeEllipseCallout">
              <a:avLst>
                <a:gd name="adj1" fmla="val 2468"/>
                <a:gd name="adj2" fmla="val 9890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14" name="Oval Callout 6"/>
            <p:cNvSpPr>
              <a:spLocks noChangeArrowheads="1"/>
            </p:cNvSpPr>
            <p:nvPr/>
          </p:nvSpPr>
          <p:spPr bwMode="auto">
            <a:xfrm>
              <a:off x="6128260" y="2469721"/>
              <a:ext cx="423333" cy="420442"/>
            </a:xfrm>
            <a:prstGeom prst="wedgeEllipseCallout">
              <a:avLst>
                <a:gd name="adj1" fmla="val 2468"/>
                <a:gd name="adj2" fmla="val 9890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6906511" y="2686172"/>
              <a:ext cx="1317037" cy="67927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algn="ctr">
                <a:buClrTx/>
                <a:buSzTx/>
                <a:buFontTx/>
                <a:buNone/>
                <a:defRPr sz="1400">
                  <a:solidFill>
                    <a:schemeClr val="bg1"/>
                  </a:solidFill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CA" altLang="en-US" dirty="0"/>
                <a:t>Planned activity and its hazards &amp; risks</a:t>
              </a:r>
            </a:p>
          </p:txBody>
        </p:sp>
        <p:sp>
          <p:nvSpPr>
            <p:cNvPr id="16" name="TextBox 22"/>
            <p:cNvSpPr txBox="1">
              <a:spLocks noChangeArrowheads="1"/>
            </p:cNvSpPr>
            <p:nvPr/>
          </p:nvSpPr>
          <p:spPr bwMode="auto">
            <a:xfrm rot="10800000">
              <a:off x="799639" y="3480567"/>
              <a:ext cx="1056602" cy="203783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CA" altLang="en-US" sz="13800" b="1" dirty="0">
                  <a:solidFill>
                    <a:srgbClr val="00B050"/>
                  </a:solidFill>
                  <a:latin typeface="Wingdings" panose="05000000000000000000" pitchFamily="2" charset="2"/>
                </a:rPr>
                <a:t>D</a:t>
              </a:r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848360" y="5216397"/>
              <a:ext cx="1183403" cy="53776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/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algn="ctr">
                <a:buClrTx/>
                <a:buSzTx/>
                <a:buFontTx/>
                <a:buNone/>
                <a:defRPr sz="1600" b="1">
                  <a:solidFill>
                    <a:schemeClr val="bg1"/>
                  </a:solidFill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CA" altLang="en-US" dirty="0">
                  <a:solidFill>
                    <a:schemeClr val="tx1"/>
                  </a:solidFill>
                </a:rPr>
                <a:t>Successful outcome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3669707" y="4217648"/>
              <a:ext cx="433333" cy="430374"/>
            </a:xfrm>
            <a:prstGeom prst="ellipse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Oval 20"/>
            <p:cNvSpPr/>
            <p:nvPr/>
          </p:nvSpPr>
          <p:spPr>
            <a:xfrm>
              <a:off x="4902336" y="3804668"/>
              <a:ext cx="433333" cy="430374"/>
            </a:xfrm>
            <a:prstGeom prst="ellipse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Oval 21"/>
            <p:cNvSpPr/>
            <p:nvPr/>
          </p:nvSpPr>
          <p:spPr>
            <a:xfrm>
              <a:off x="6042220" y="3475087"/>
              <a:ext cx="433333" cy="430374"/>
            </a:xfrm>
            <a:prstGeom prst="ellipse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Oval 26"/>
            <p:cNvSpPr/>
            <p:nvPr/>
          </p:nvSpPr>
          <p:spPr>
            <a:xfrm>
              <a:off x="2437078" y="4513831"/>
              <a:ext cx="433333" cy="430374"/>
            </a:xfrm>
            <a:prstGeom prst="ellipse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41708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565848"/>
          </a:xfrm>
        </p:spPr>
        <p:txBody>
          <a:bodyPr>
            <a:noAutofit/>
          </a:bodyPr>
          <a:lstStyle/>
          <a:p>
            <a:r>
              <a:rPr lang="en-CA" sz="2000" cap="none" dirty="0" smtClean="0"/>
              <a:t>Theories of Human Motivation in the Workplace:</a:t>
            </a:r>
            <a:endParaRPr lang="en-US" sz="2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822960"/>
            <a:ext cx="8229600" cy="5486400"/>
          </a:xfr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cap="none" dirty="0" smtClean="0"/>
              <a:t>Key questions: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cap="none" dirty="0" smtClean="0"/>
              <a:t>What really motivates a person to do a good – and safe – job?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cap="none" dirty="0" smtClean="0"/>
              <a:t>How do leaders motivate their workers to do a good and safe job?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cap="none" dirty="0" smtClean="0"/>
              <a:t>What are the best and most effective practices to achieve this?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cap="none" dirty="0" smtClean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CA" sz="2000" cap="none" dirty="0" smtClean="0"/>
              <a:t>The best leaders encourage their employees to:</a:t>
            </a: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</a:pPr>
            <a:r>
              <a:rPr lang="en-CA" sz="2000" cap="none" dirty="0" smtClean="0"/>
              <a:t>Contribute to a safe and successful workplace</a:t>
            </a: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</a:pPr>
            <a:r>
              <a:rPr lang="en-CA" sz="2000" cap="none" dirty="0" smtClean="0"/>
              <a:t>Identify with the organization’s performance</a:t>
            </a: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</a:pPr>
            <a:r>
              <a:rPr lang="en-CA" sz="2000" cap="none" dirty="0" smtClean="0"/>
              <a:t>Own the results achieved</a:t>
            </a: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</a:pPr>
            <a:r>
              <a:rPr lang="en-CA" sz="2000" cap="none" dirty="0" smtClean="0"/>
              <a:t>Showcase their abilities and skills on a daily basis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CA" sz="2000" cap="none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CA" sz="2000" cap="none" dirty="0" smtClean="0"/>
              <a:t>They do this by providing employees with </a:t>
            </a:r>
            <a:r>
              <a:rPr lang="en-CA" sz="2000" u="sng" cap="none" dirty="0" smtClean="0"/>
              <a:t>intrinsic rewards</a:t>
            </a:r>
            <a:r>
              <a:rPr lang="en-CA" sz="2000" cap="none" dirty="0" smtClean="0"/>
              <a:t>:</a:t>
            </a: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</a:pPr>
            <a:r>
              <a:rPr lang="en-CA" sz="2000" cap="none" dirty="0" smtClean="0"/>
              <a:t>Positive feedback</a:t>
            </a: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</a:pPr>
            <a:r>
              <a:rPr lang="en-CA" sz="2000" cap="none" dirty="0" smtClean="0"/>
              <a:t>Technical support with resources</a:t>
            </a: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</a:pPr>
            <a:r>
              <a:rPr lang="en-CA" sz="2000" cap="none" dirty="0"/>
              <a:t>E</a:t>
            </a:r>
            <a:r>
              <a:rPr lang="en-CA" sz="2000" cap="none" dirty="0" smtClean="0"/>
              <a:t>motional and cultural support</a:t>
            </a: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</a:pPr>
            <a:r>
              <a:rPr lang="en-CA" sz="2000" cap="none" dirty="0" smtClean="0"/>
              <a:t>A positive work environment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CA" sz="2000" cap="none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CA" sz="2000" u="sng" cap="none" dirty="0" smtClean="0"/>
              <a:t>Extrinsic rewards can backfire</a:t>
            </a:r>
            <a:r>
              <a:rPr lang="en-CA" sz="2000" cap="none" dirty="0" smtClean="0"/>
              <a:t> in terms of motivation, depending on the situation e.g. a bonus tied to fewer LTI’s, near misses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16240" y="6431911"/>
            <a:ext cx="670560" cy="365124"/>
          </a:xfrm>
        </p:spPr>
        <p:txBody>
          <a:bodyPr/>
          <a:lstStyle/>
          <a:p>
            <a:fld id="{6D22F896-40B5-4ADD-8801-0D06FADFA095}" type="slidenum">
              <a:rPr 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6400800"/>
            <a:ext cx="53035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Chapter 7.4: </a:t>
            </a:r>
            <a:r>
              <a:rPr lang="en-US" altLang="en-US" sz="1600" b="1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Applying </a:t>
            </a: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the Principles of Human Motivation </a:t>
            </a:r>
          </a:p>
        </p:txBody>
      </p:sp>
    </p:spTree>
    <p:extLst>
      <p:ext uri="{BB962C8B-B14F-4D97-AF65-F5344CB8AC3E}">
        <p14:creationId xmlns:p14="http://schemas.microsoft.com/office/powerpoint/2010/main" val="255705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565848"/>
          </a:xfrm>
        </p:spPr>
        <p:txBody>
          <a:bodyPr>
            <a:noAutofit/>
          </a:bodyPr>
          <a:lstStyle/>
          <a:p>
            <a:r>
              <a:rPr lang="en-CA" sz="1800" cap="none" dirty="0" smtClean="0"/>
              <a:t>Model 2: The </a:t>
            </a:r>
            <a:r>
              <a:rPr lang="en-CA" sz="1800" cap="none" dirty="0"/>
              <a:t>Role of Line Management in Addressing </a:t>
            </a:r>
            <a:r>
              <a:rPr lang="en-CA" sz="1800" cap="none" dirty="0" smtClean="0"/>
              <a:t>At-Risk </a:t>
            </a:r>
            <a:r>
              <a:rPr lang="en-CA" sz="1800" cap="none" dirty="0"/>
              <a:t>Behaviours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822960"/>
            <a:ext cx="8229600" cy="5486400"/>
          </a:xfr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2000" cap="none" dirty="0" smtClean="0"/>
              <a:t>Recall Sub-standard Practices = At-Risk Behaviours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2000" cap="none" dirty="0" smtClean="0"/>
              <a:t>A person’s behaviour is related to their level of motivation.</a:t>
            </a:r>
            <a:endParaRPr lang="en-CA" sz="2000" cap="none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CA" sz="2000" cap="none" dirty="0" smtClean="0"/>
              <a:t>Relationships between front-line workers and supervisors / managers is most important for managing behaviours.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sz="2000" cap="none" dirty="0" smtClean="0">
                <a:solidFill>
                  <a:srgbClr val="000000"/>
                </a:solidFill>
              </a:rPr>
              <a:t>Front-line workers must be well supported by good leadership!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</a:pPr>
            <a:r>
              <a:rPr lang="en-US" sz="2000" i="1" cap="none" dirty="0" smtClean="0">
                <a:solidFill>
                  <a:srgbClr val="000000"/>
                </a:solidFill>
              </a:rPr>
              <a:t>Recall the relationships between “You and Your Supervisor” and between “You and the People You Supervise”.</a:t>
            </a:r>
            <a:endParaRPr lang="en-CA" sz="2000" i="1" cap="none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634" y="3131820"/>
            <a:ext cx="4587699" cy="3056925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741063" y="3131820"/>
            <a:ext cx="2367897" cy="1051560"/>
          </a:xfrm>
          <a:prstGeom prst="wedgeRoundRectCallout">
            <a:avLst>
              <a:gd name="adj1" fmla="val 114598"/>
              <a:gd name="adj2" fmla="val 150653"/>
              <a:gd name="adj3" fmla="val 16667"/>
            </a:avLst>
          </a:prstGeom>
          <a:solidFill>
            <a:srgbClr val="00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Workers:</a:t>
            </a:r>
            <a:br>
              <a:rPr lang="en-CA" sz="1600" dirty="0" smtClean="0"/>
            </a:br>
            <a:r>
              <a:rPr lang="en-CA" sz="1600" dirty="0" smtClean="0"/>
              <a:t>Directly </a:t>
            </a:r>
            <a:r>
              <a:rPr lang="en-CA" sz="1600" dirty="0"/>
              <a:t>exposed </a:t>
            </a:r>
            <a:r>
              <a:rPr lang="en-CA" sz="1600" dirty="0" smtClean="0"/>
              <a:t>to risks, and responsible for managing those risks!</a:t>
            </a:r>
            <a:endParaRPr lang="en-CA" sz="16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16240" y="6431911"/>
            <a:ext cx="670560" cy="365124"/>
          </a:xfrm>
        </p:spPr>
        <p:txBody>
          <a:bodyPr/>
          <a:lstStyle/>
          <a:p>
            <a:fld id="{6D22F896-40B5-4ADD-8801-0D06FADFA095}" type="slidenum">
              <a:rPr 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7200" y="6400800"/>
            <a:ext cx="53035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Chapter 7.4: </a:t>
            </a:r>
            <a:r>
              <a:rPr lang="en-US" altLang="en-US" sz="1600" b="1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Applying </a:t>
            </a: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the Principles of Human Motivation </a:t>
            </a:r>
          </a:p>
        </p:txBody>
      </p:sp>
    </p:spTree>
    <p:extLst>
      <p:ext uri="{BB962C8B-B14F-4D97-AF65-F5344CB8AC3E}">
        <p14:creationId xmlns:p14="http://schemas.microsoft.com/office/powerpoint/2010/main" val="84023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5613" y="822960"/>
            <a:ext cx="8226425" cy="5484812"/>
          </a:xfr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Addressing “people problems” is challenging because: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sz="20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altLang="en-US" sz="2000" b="1" cap="none" dirty="0">
                <a:latin typeface="Arial" panose="020B0604020202020204" pitchFamily="34" charset="0"/>
                <a:cs typeface="Arial" panose="020B0604020202020204" pitchFamily="34" charset="0"/>
              </a:rPr>
              <a:t>have not been taught </a:t>
            </a:r>
            <a:r>
              <a:rPr lang="en-US" altLang="en-US" sz="2000" b="1" u="sng" cap="none" dirty="0">
                <a:latin typeface="Arial" panose="020B0604020202020204" pitchFamily="34" charset="0"/>
                <a:cs typeface="Arial" panose="020B0604020202020204" pitchFamily="34" charset="0"/>
              </a:rPr>
              <a:t>how to handle </a:t>
            </a:r>
            <a:r>
              <a:rPr lang="en-US" altLang="en-US" sz="2000" b="1" cap="none" dirty="0">
                <a:latin typeface="Arial" panose="020B0604020202020204" pitchFamily="34" charset="0"/>
                <a:cs typeface="Arial" panose="020B0604020202020204" pitchFamily="34" charset="0"/>
              </a:rPr>
              <a:t>these issues.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sz="2000" b="1" cap="none" dirty="0">
                <a:latin typeface="Arial" panose="020B0604020202020204" pitchFamily="34" charset="0"/>
                <a:cs typeface="Arial" panose="020B0604020202020204" pitchFamily="34" charset="0"/>
              </a:rPr>
              <a:t>We have not been taught </a:t>
            </a:r>
            <a:r>
              <a:rPr lang="en-US" altLang="en-US" sz="2000" b="1" u="sng" cap="none" dirty="0">
                <a:latin typeface="Arial" panose="020B0604020202020204" pitchFamily="34" charset="0"/>
                <a:cs typeface="Arial" panose="020B0604020202020204" pitchFamily="34" charset="0"/>
              </a:rPr>
              <a:t>why it is imperative </a:t>
            </a:r>
            <a:r>
              <a:rPr lang="en-US" altLang="en-US" sz="2000" b="1" cap="none" dirty="0">
                <a:latin typeface="Arial" panose="020B0604020202020204" pitchFamily="34" charset="0"/>
                <a:cs typeface="Arial" panose="020B0604020202020204" pitchFamily="34" charset="0"/>
              </a:rPr>
              <a:t>to handle</a:t>
            </a:r>
            <a:r>
              <a:rPr lang="en-US" altLang="en-US" sz="20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en-US" sz="20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 challenge </a:t>
            </a:r>
            <a:r>
              <a:rPr lang="en-US" altLang="en-US" sz="20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to:</a:t>
            </a:r>
          </a:p>
          <a:p>
            <a:pPr marL="1066800" lvl="2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Coach effectively</a:t>
            </a:r>
          </a:p>
          <a:p>
            <a:pPr marL="1066800" lvl="2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Intervene effectively</a:t>
            </a:r>
          </a:p>
          <a:p>
            <a:pPr marL="1066800" lvl="2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Confront effectively</a:t>
            </a: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endParaRPr lang="en-CA" altLang="en-US" cap="none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CA" altLang="en-US" sz="20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 tough subject.</a:t>
            </a:r>
          </a:p>
          <a:p>
            <a:pPr marL="1066800" lvl="2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u="sng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Tough</a:t>
            </a:r>
            <a:r>
              <a:rPr lang="en-US" altLang="en-US" sz="20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“Boss” when lacking skills or motivation.</a:t>
            </a:r>
          </a:p>
          <a:p>
            <a:pPr marL="1066800" lvl="2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CA" altLang="en-US" sz="20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 </a:t>
            </a:r>
            <a:r>
              <a:rPr lang="en-CA" altLang="en-US" sz="2000" u="sng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tougher</a:t>
            </a:r>
            <a:r>
              <a:rPr lang="en-CA" altLang="en-US" sz="20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intervene and deal with people’s </a:t>
            </a:r>
            <a:r>
              <a:rPr lang="en-CA" altLang="en-US" sz="2000" u="sng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attitudes</a:t>
            </a:r>
            <a:r>
              <a:rPr lang="en-CA" altLang="en-US" sz="20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066800" lvl="2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Especially </a:t>
            </a:r>
            <a:r>
              <a:rPr lang="en-US" altLang="en-US" sz="2000" u="sng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critical</a:t>
            </a:r>
            <a:r>
              <a:rPr lang="en-US" altLang="en-US" sz="20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when the “Boss” doesn’t appreciate the risks of not addressing!</a:t>
            </a:r>
            <a:endParaRPr lang="en-CA" altLang="en-US" sz="2000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altLang="en-US" sz="2000" cap="non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don’t tackle, the consequences can be dire: </a:t>
            </a:r>
            <a:br>
              <a:rPr lang="en-US" altLang="en-US" sz="2000" cap="non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cap="non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Piper Alpha</a:t>
            </a:r>
            <a:r>
              <a:rPr lang="en-US" altLang="en-US" sz="2000" cap="none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altLang="en-US" sz="2000" cap="non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Exxon Valdez; your case studies … </a:t>
            </a:r>
            <a:endParaRPr lang="en-US" altLang="en-US" sz="2000" u="sng" cap="none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endParaRPr lang="en-CA" altLang="en-US" cap="none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182880"/>
            <a:ext cx="8229600" cy="56584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2000" b="1" i="1" cap="none" baseline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CA" dirty="0" smtClean="0"/>
              <a:t>Why </a:t>
            </a:r>
            <a:r>
              <a:rPr lang="en-CA" dirty="0"/>
              <a:t>Study Human Error, </a:t>
            </a:r>
            <a:r>
              <a:rPr lang="en-CA" dirty="0" smtClean="0"/>
              <a:t>and Motivation, etc.?</a:t>
            </a:r>
            <a:endParaRPr lang="en-CA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16240" y="6431911"/>
            <a:ext cx="670560" cy="365124"/>
          </a:xfrm>
        </p:spPr>
        <p:txBody>
          <a:bodyPr/>
          <a:lstStyle/>
          <a:p>
            <a:fld id="{6D22F896-40B5-4ADD-8801-0D06FADFA095}" type="slidenum">
              <a:rPr 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7200" y="6400800"/>
            <a:ext cx="53035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Chapter 7.4: </a:t>
            </a:r>
            <a:r>
              <a:rPr lang="en-US" altLang="en-US" sz="1600" b="1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Applying </a:t>
            </a: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the Principles of Human Motivation </a:t>
            </a:r>
          </a:p>
        </p:txBody>
      </p:sp>
    </p:spTree>
    <p:extLst>
      <p:ext uri="{BB962C8B-B14F-4D97-AF65-F5344CB8AC3E}">
        <p14:creationId xmlns:p14="http://schemas.microsoft.com/office/powerpoint/2010/main" val="226945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5613" y="822960"/>
            <a:ext cx="8226425" cy="5486400"/>
          </a:xfr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CA" altLang="en-US" cap="none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Managing </a:t>
            </a:r>
            <a:r>
              <a:rPr lang="en-CA" altLang="en-US" cap="non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 is outside the expertise of </a:t>
            </a:r>
            <a:r>
              <a:rPr lang="en-CA" altLang="en-US" cap="none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r>
              <a:rPr lang="en-CA" altLang="en-US" cap="non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endParaRPr lang="en-US" altLang="en-US" cap="none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altLang="en-US" cap="non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Realize that in almost every case, the worker KNOWS they have done something wrong and they KNOW what they did wrong.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endParaRPr lang="en-US" altLang="en-US" cap="none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altLang="en-US" cap="none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US" altLang="en-US" cap="non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managers / leaders, we must deal with </a:t>
            </a:r>
            <a:r>
              <a:rPr lang="en-US" altLang="en-US" cap="none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people, and for an effective workplace, it comes down to how we deal with the person: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altLang="en-US" sz="2000" cap="none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confront the person in front of their peers. Do it privately. 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altLang="en-US" sz="2000" cap="none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Rather than criticizing them for what they have done wrong:</a:t>
            </a:r>
          </a:p>
          <a:p>
            <a:pPr marL="1371600" lvl="3" indent="-4572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altLang="en-US" sz="1800" cap="none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 them for their opinion first e.g. </a:t>
            </a:r>
            <a:r>
              <a:rPr lang="en-US" altLang="en-US" sz="1800" b="1" i="1" cap="none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“What part of your job could you improve? What could be done more safely?”</a:t>
            </a:r>
          </a:p>
          <a:p>
            <a:pPr marL="1371600" lvl="3" indent="-4572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altLang="en-US" sz="1800" cap="none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constructive feedback e.g. </a:t>
            </a:r>
            <a:r>
              <a:rPr lang="en-US" altLang="en-US" sz="1800" b="1" i="1" cap="none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“I think you would achieve better results if you …”</a:t>
            </a:r>
            <a:endParaRPr lang="en-US" altLang="en-US" sz="1800" b="1" i="1" cap="none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4572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endParaRPr lang="en-US" altLang="en-US" sz="2000" cap="none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4572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altLang="en-US" sz="2000" cap="none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altLang="en-US" sz="2000" cap="non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 </a:t>
            </a:r>
            <a:r>
              <a:rPr lang="en-US" altLang="en-US" sz="2000" cap="none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equips </a:t>
            </a:r>
            <a:r>
              <a:rPr lang="en-US" altLang="en-US" sz="2000" cap="non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with some tools for </a:t>
            </a:r>
            <a:r>
              <a:rPr lang="en-US" altLang="en-US" sz="2000" cap="none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managing </a:t>
            </a:r>
            <a:r>
              <a:rPr lang="en-US" altLang="en-US" sz="2000" cap="non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leading people!</a:t>
            </a: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endParaRPr lang="en-CA" altLang="en-US" cap="none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182880"/>
            <a:ext cx="8229600" cy="56584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2000" b="1" i="1" cap="none" baseline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CA" dirty="0" smtClean="0"/>
              <a:t>Why </a:t>
            </a:r>
            <a:r>
              <a:rPr lang="en-CA" dirty="0"/>
              <a:t>Study Human Error, </a:t>
            </a:r>
            <a:r>
              <a:rPr lang="en-CA" dirty="0" smtClean="0"/>
              <a:t>and Motivation, etc.?</a:t>
            </a:r>
            <a:endParaRPr lang="en-CA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16240" y="6431911"/>
            <a:ext cx="670560" cy="365124"/>
          </a:xfrm>
        </p:spPr>
        <p:txBody>
          <a:bodyPr/>
          <a:lstStyle/>
          <a:p>
            <a:fld id="{6D22F896-40B5-4ADD-8801-0D06FADFA095}" type="slidenum">
              <a:rPr 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7200" y="6400800"/>
            <a:ext cx="53035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Chapter 7.4: </a:t>
            </a:r>
            <a:r>
              <a:rPr lang="en-US" altLang="en-US" sz="1600" b="1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Applying </a:t>
            </a: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the Principles of Human Motivation </a:t>
            </a:r>
          </a:p>
        </p:txBody>
      </p:sp>
    </p:spTree>
    <p:extLst>
      <p:ext uri="{BB962C8B-B14F-4D97-AF65-F5344CB8AC3E}">
        <p14:creationId xmlns:p14="http://schemas.microsoft.com/office/powerpoint/2010/main" val="407020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822960"/>
            <a:ext cx="8229600" cy="5486400"/>
          </a:xfrm>
          <a:solidFill>
            <a:srgbClr val="000000"/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609600" lvl="1" indent="-609600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r>
              <a:rPr lang="en-US" altLang="en-US" sz="2000" u="sng" cap="none" dirty="0">
                <a:solidFill>
                  <a:schemeClr val="bg1"/>
                </a:solidFill>
              </a:rPr>
              <a:t>Leaders must deal</a:t>
            </a:r>
            <a:r>
              <a:rPr lang="en-US" altLang="en-US" sz="2000" cap="none" dirty="0">
                <a:solidFill>
                  <a:schemeClr val="bg1"/>
                </a:solidFill>
              </a:rPr>
              <a:t> with people when people fail to fulfil their roles.</a:t>
            </a:r>
          </a:p>
          <a:p>
            <a:pPr marL="1066800" lvl="2" indent="-609600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r>
              <a:rPr lang="en-US" altLang="en-US" sz="2000" cap="none" dirty="0">
                <a:solidFill>
                  <a:schemeClr val="bg1"/>
                </a:solidFill>
              </a:rPr>
              <a:t>People have responsibilities and must be held accountable.</a:t>
            </a:r>
          </a:p>
          <a:p>
            <a:pPr marL="609600" lvl="1" indent="-609600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endParaRPr lang="en-US" altLang="en-US" sz="2000" cap="none" dirty="0" smtClean="0">
              <a:solidFill>
                <a:schemeClr val="bg1"/>
              </a:solidFill>
            </a:endParaRPr>
          </a:p>
          <a:p>
            <a:pPr marL="609600" lvl="1" indent="-609600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r>
              <a:rPr lang="en-US" altLang="en-US" sz="2000" cap="none" dirty="0" smtClean="0">
                <a:solidFill>
                  <a:schemeClr val="bg1"/>
                </a:solidFill>
              </a:rPr>
              <a:t>So</a:t>
            </a:r>
            <a:r>
              <a:rPr lang="en-US" altLang="en-US" sz="2000" cap="none" dirty="0">
                <a:solidFill>
                  <a:schemeClr val="bg1"/>
                </a:solidFill>
              </a:rPr>
              <a:t>, </a:t>
            </a:r>
            <a:r>
              <a:rPr lang="en-US" altLang="en-US" sz="2000" cap="none" dirty="0" smtClean="0">
                <a:solidFill>
                  <a:schemeClr val="bg1"/>
                </a:solidFill>
              </a:rPr>
              <a:t>how do we address </a:t>
            </a:r>
            <a:r>
              <a:rPr lang="en-US" altLang="en-US" sz="2000" cap="none" dirty="0">
                <a:solidFill>
                  <a:schemeClr val="bg1"/>
                </a:solidFill>
              </a:rPr>
              <a:t>people </a:t>
            </a:r>
            <a:r>
              <a:rPr lang="en-US" altLang="en-US" sz="2000" cap="none" dirty="0" smtClean="0">
                <a:solidFill>
                  <a:schemeClr val="bg1"/>
                </a:solidFill>
              </a:rPr>
              <a:t>problems?</a:t>
            </a:r>
            <a:endParaRPr lang="en-US" altLang="en-US" sz="2000" u="sng" cap="none" dirty="0" smtClean="0">
              <a:solidFill>
                <a:schemeClr val="bg1"/>
              </a:solidFill>
            </a:endParaRPr>
          </a:p>
          <a:p>
            <a:pPr marL="609600" lvl="1" indent="-609600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endParaRPr lang="en-US" altLang="en-US" sz="2000" cap="none" dirty="0" smtClean="0">
              <a:solidFill>
                <a:schemeClr val="bg1"/>
              </a:solidFill>
            </a:endParaRPr>
          </a:p>
          <a:p>
            <a:pPr marL="609600" lvl="1" indent="-609600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r>
              <a:rPr lang="en-US" altLang="en-US" sz="2000" cap="none" dirty="0" smtClean="0">
                <a:solidFill>
                  <a:schemeClr val="bg1"/>
                </a:solidFill>
              </a:rPr>
              <a:t>Responsible leaders </a:t>
            </a:r>
            <a:r>
              <a:rPr lang="en-US" altLang="en-US" sz="2000" cap="none" dirty="0">
                <a:solidFill>
                  <a:schemeClr val="bg1"/>
                </a:solidFill>
              </a:rPr>
              <a:t>must </a:t>
            </a:r>
            <a:r>
              <a:rPr lang="en-US" altLang="en-US" sz="2000" cap="none" dirty="0" smtClean="0">
                <a:solidFill>
                  <a:schemeClr val="bg1"/>
                </a:solidFill>
              </a:rPr>
              <a:t>start with sub-standard work practices (the immediate cause of a potential or an actual incident) AND must </a:t>
            </a:r>
            <a:r>
              <a:rPr lang="en-US" altLang="en-US" sz="2000" cap="none" dirty="0">
                <a:solidFill>
                  <a:schemeClr val="bg1"/>
                </a:solidFill>
              </a:rPr>
              <a:t>take the necessary </a:t>
            </a:r>
            <a:r>
              <a:rPr lang="en-US" altLang="en-US" sz="2000" cap="none" dirty="0" smtClean="0">
                <a:solidFill>
                  <a:schemeClr val="bg1"/>
                </a:solidFill>
              </a:rPr>
              <a:t>steps to identify and address the latent causes. 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altLang="en-US" sz="2000" u="sng" cap="none" dirty="0" smtClean="0">
                <a:solidFill>
                  <a:schemeClr val="bg1"/>
                </a:solidFill>
              </a:rPr>
              <a:t>From the Cause and Effect Model:</a:t>
            </a:r>
            <a:endParaRPr lang="en-US" altLang="en-US" sz="2000" u="sng" cap="none" dirty="0">
              <a:solidFill>
                <a:schemeClr val="bg1"/>
              </a:solidFill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endParaRPr lang="en-US" altLang="en-US" sz="2000" cap="none" dirty="0">
              <a:solidFill>
                <a:schemeClr val="bg1"/>
              </a:solidFill>
            </a:endParaRPr>
          </a:p>
          <a:p>
            <a:pPr marL="609600" lvl="1" indent="-609600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endParaRPr lang="en-CA" altLang="en-US" sz="2000" cap="none" dirty="0" smtClean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565848"/>
          </a:xfrm>
        </p:spPr>
        <p:txBody>
          <a:bodyPr>
            <a:noAutofit/>
          </a:bodyPr>
          <a:lstStyle/>
          <a:p>
            <a:r>
              <a:rPr lang="en-US" sz="2000" cap="none" dirty="0" smtClean="0"/>
              <a:t>Why Apply </a:t>
            </a:r>
            <a:r>
              <a:rPr lang="en-US" sz="2000" cap="none" dirty="0"/>
              <a:t>the Principles of Human Motivation to Lead </a:t>
            </a:r>
            <a:r>
              <a:rPr lang="en-US" sz="2000" cap="none" dirty="0" smtClean="0"/>
              <a:t>Safety</a:t>
            </a:r>
            <a:r>
              <a:rPr lang="en-US" sz="2000" cap="none" dirty="0"/>
              <a:t>?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844" y="4023360"/>
            <a:ext cx="1654761" cy="21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53" y="4023360"/>
            <a:ext cx="2172232" cy="13913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628444" y="3900347"/>
            <a:ext cx="868099" cy="6649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379" y="4023360"/>
            <a:ext cx="2740595" cy="1466179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954265" y="3900347"/>
            <a:ext cx="1011548" cy="6649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16240" y="6431911"/>
            <a:ext cx="670560" cy="365124"/>
          </a:xfrm>
        </p:spPr>
        <p:txBody>
          <a:bodyPr/>
          <a:lstStyle/>
          <a:p>
            <a:fld id="{6D22F896-40B5-4ADD-8801-0D06FADFA095}" type="slidenum">
              <a:rPr 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57200" y="6400800"/>
            <a:ext cx="53035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Chapter 7.4: </a:t>
            </a:r>
            <a:r>
              <a:rPr lang="en-US" altLang="en-US" sz="1600" b="1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Applying </a:t>
            </a: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the Principles of Human Motivation </a:t>
            </a:r>
          </a:p>
        </p:txBody>
      </p:sp>
    </p:spTree>
    <p:extLst>
      <p:ext uri="{BB962C8B-B14F-4D97-AF65-F5344CB8AC3E}">
        <p14:creationId xmlns:p14="http://schemas.microsoft.com/office/powerpoint/2010/main" val="74183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565848"/>
          </a:xfrm>
        </p:spPr>
        <p:txBody>
          <a:bodyPr>
            <a:noAutofit/>
          </a:bodyPr>
          <a:lstStyle/>
          <a:p>
            <a:r>
              <a:rPr lang="en-US" sz="2000" cap="none" dirty="0" smtClean="0"/>
              <a:t>Why Apply </a:t>
            </a:r>
            <a:r>
              <a:rPr lang="en-US" sz="2000" cap="none" dirty="0"/>
              <a:t>the Principles of Human Motivation to Lead </a:t>
            </a:r>
            <a:r>
              <a:rPr lang="en-US" sz="2000" cap="none" dirty="0" smtClean="0"/>
              <a:t>Safety</a:t>
            </a:r>
            <a:r>
              <a:rPr lang="en-US" sz="2000" cap="none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349240"/>
          </a:xfr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6096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altLang="en-US" sz="2000" cap="none" dirty="0" smtClean="0">
                <a:solidFill>
                  <a:srgbClr val="000000"/>
                </a:solidFill>
              </a:rPr>
              <a:t>Incidents </a:t>
            </a:r>
            <a:r>
              <a:rPr lang="en-US" altLang="en-US" sz="2000" cap="none" dirty="0">
                <a:solidFill>
                  <a:srgbClr val="000000"/>
                </a:solidFill>
              </a:rPr>
              <a:t>have basic causes that are </a:t>
            </a:r>
            <a:r>
              <a:rPr lang="en-US" altLang="en-US" sz="2000" u="sng" cap="none" dirty="0">
                <a:solidFill>
                  <a:srgbClr val="000000"/>
                </a:solidFill>
              </a:rPr>
              <a:t>directly related to </a:t>
            </a:r>
            <a:r>
              <a:rPr lang="en-US" altLang="en-US" sz="2000" u="sng" cap="none" dirty="0" smtClean="0">
                <a:solidFill>
                  <a:srgbClr val="000000"/>
                </a:solidFill>
              </a:rPr>
              <a:t>behaviour </a:t>
            </a:r>
            <a:r>
              <a:rPr lang="en-US" altLang="en-US" sz="2000" u="sng" cap="none" dirty="0">
                <a:solidFill>
                  <a:srgbClr val="000000"/>
                </a:solidFill>
              </a:rPr>
              <a:t>and motivation</a:t>
            </a:r>
            <a:r>
              <a:rPr lang="en-US" altLang="en-US" sz="2000" cap="none" dirty="0">
                <a:solidFill>
                  <a:srgbClr val="000000"/>
                </a:solidFill>
              </a:rPr>
              <a:t>; thus addressing these issues is an imperative for improved </a:t>
            </a:r>
            <a:r>
              <a:rPr lang="en-US" altLang="en-US" sz="2000" cap="none" dirty="0" smtClean="0">
                <a:solidFill>
                  <a:srgbClr val="000000"/>
                </a:solidFill>
              </a:rPr>
              <a:t>performance:</a:t>
            </a:r>
          </a:p>
          <a:p>
            <a:pPr marL="6096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endParaRPr lang="en-US" altLang="en-US" sz="2000" cap="none" dirty="0">
              <a:solidFill>
                <a:srgbClr val="000000"/>
              </a:solidFill>
            </a:endParaRPr>
          </a:p>
          <a:p>
            <a:pPr marL="6096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endParaRPr lang="en-US" altLang="en-US" sz="2000" cap="none" dirty="0" smtClean="0">
              <a:solidFill>
                <a:srgbClr val="000000"/>
              </a:solidFill>
            </a:endParaRPr>
          </a:p>
          <a:p>
            <a:pPr marL="6096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endParaRPr lang="en-US" altLang="en-US" sz="2000" cap="none" dirty="0">
              <a:solidFill>
                <a:srgbClr val="000000"/>
              </a:solidFill>
            </a:endParaRPr>
          </a:p>
          <a:p>
            <a:pPr marL="6096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endParaRPr lang="en-US" altLang="en-US" sz="2000" cap="none" dirty="0" smtClean="0">
              <a:solidFill>
                <a:srgbClr val="000000"/>
              </a:solidFill>
            </a:endParaRPr>
          </a:p>
          <a:p>
            <a:pPr marL="6096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endParaRPr lang="en-US" altLang="en-US" sz="2000" cap="none" dirty="0">
              <a:solidFill>
                <a:srgbClr val="000000"/>
              </a:solidFill>
            </a:endParaRPr>
          </a:p>
          <a:p>
            <a:pPr marL="6096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endParaRPr lang="en-US" altLang="en-US" sz="2000" cap="none" dirty="0" smtClean="0">
              <a:solidFill>
                <a:srgbClr val="000000"/>
              </a:solidFill>
            </a:endParaRPr>
          </a:p>
          <a:p>
            <a:pPr marL="6096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endParaRPr lang="en-US" altLang="en-US" sz="2000" cap="none" dirty="0">
              <a:solidFill>
                <a:srgbClr val="000000"/>
              </a:solidFill>
            </a:endParaRPr>
          </a:p>
          <a:p>
            <a:pPr marL="6096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endParaRPr lang="en-US" altLang="en-US" sz="2000" cap="none" dirty="0" smtClean="0">
              <a:solidFill>
                <a:srgbClr val="000000"/>
              </a:solidFill>
            </a:endParaRPr>
          </a:p>
          <a:p>
            <a:pPr marL="6096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endParaRPr lang="en-US" altLang="en-US" sz="2000" cap="none" dirty="0">
              <a:solidFill>
                <a:srgbClr val="000000"/>
              </a:solidFill>
            </a:endParaRPr>
          </a:p>
          <a:p>
            <a:pPr marL="6096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endParaRPr lang="en-US" altLang="en-US" sz="2000" cap="none" dirty="0" smtClean="0">
              <a:solidFill>
                <a:srgbClr val="000000"/>
              </a:solidFill>
            </a:endParaRPr>
          </a:p>
          <a:p>
            <a:pPr marL="6096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endParaRPr lang="en-US" altLang="en-US" sz="2000" cap="none" dirty="0">
              <a:solidFill>
                <a:srgbClr val="000000"/>
              </a:solidFill>
            </a:endParaRPr>
          </a:p>
          <a:p>
            <a:pPr marL="6096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altLang="en-US" sz="2000" cap="none" dirty="0" smtClean="0">
                <a:solidFill>
                  <a:srgbClr val="000000"/>
                </a:solidFill>
              </a:rPr>
              <a:t>… and the need to find the latent </a:t>
            </a:r>
            <a:r>
              <a:rPr lang="en-US" altLang="en-US" sz="2000" cap="none" dirty="0">
                <a:solidFill>
                  <a:srgbClr val="000000"/>
                </a:solidFill>
              </a:rPr>
              <a:t>causes, </a:t>
            </a:r>
            <a:r>
              <a:rPr lang="en-US" altLang="en-US" sz="2000" cap="none" dirty="0" smtClean="0">
                <a:solidFill>
                  <a:srgbClr val="000000"/>
                </a:solidFill>
              </a:rPr>
              <a:t/>
            </a:r>
            <a:br>
              <a:rPr lang="en-US" altLang="en-US" sz="2000" cap="none" dirty="0" smtClean="0">
                <a:solidFill>
                  <a:srgbClr val="000000"/>
                </a:solidFill>
              </a:rPr>
            </a:br>
            <a:r>
              <a:rPr lang="en-US" altLang="en-US" sz="2000" cap="none" dirty="0" smtClean="0">
                <a:solidFill>
                  <a:srgbClr val="000000"/>
                </a:solidFill>
              </a:rPr>
              <a:t>NOT terminate </a:t>
            </a:r>
            <a:r>
              <a:rPr lang="en-US" altLang="en-US" sz="2000" cap="none" dirty="0">
                <a:solidFill>
                  <a:srgbClr val="000000"/>
                </a:solidFill>
              </a:rPr>
              <a:t>the </a:t>
            </a:r>
            <a:r>
              <a:rPr lang="en-US" altLang="en-US" sz="2000" cap="none" dirty="0" smtClean="0">
                <a:solidFill>
                  <a:srgbClr val="000000"/>
                </a:solidFill>
              </a:rPr>
              <a:t>employee!</a:t>
            </a:r>
            <a:endParaRPr lang="en-US" altLang="en-US" sz="2000" cap="none" dirty="0">
              <a:solidFill>
                <a:srgbClr val="000000"/>
              </a:solidFill>
            </a:endParaRPr>
          </a:p>
          <a:p>
            <a:pPr marL="6096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endParaRPr lang="en-CA" altLang="en-US" sz="2000" cap="none" dirty="0" smtClean="0">
              <a:solidFill>
                <a:srgbClr val="000000"/>
              </a:solidFill>
            </a:endParaRPr>
          </a:p>
          <a:p>
            <a:pPr marL="6096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endParaRPr lang="en-CA" altLang="en-US" sz="2000" cap="none" dirty="0">
              <a:solidFill>
                <a:srgbClr val="000000"/>
              </a:solidFill>
            </a:endParaRPr>
          </a:p>
          <a:p>
            <a:pPr marL="6096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endParaRPr lang="en-CA" altLang="en-US" sz="2000" cap="none" dirty="0" smtClean="0">
              <a:solidFill>
                <a:srgbClr val="000000"/>
              </a:solidFill>
            </a:endParaRPr>
          </a:p>
          <a:p>
            <a:pPr marL="6096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endParaRPr lang="en-CA" altLang="en-US" sz="2000" cap="none" dirty="0">
              <a:solidFill>
                <a:srgbClr val="000000"/>
              </a:solidFill>
            </a:endParaRPr>
          </a:p>
          <a:p>
            <a:pPr marL="6096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endParaRPr lang="en-CA" altLang="en-US" sz="2000" cap="none" dirty="0" smtClean="0">
              <a:solidFill>
                <a:srgbClr val="000000"/>
              </a:solidFill>
            </a:endParaRPr>
          </a:p>
          <a:p>
            <a:pPr marL="6096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endParaRPr lang="en-CA" altLang="en-US" sz="2000" cap="none" dirty="0">
              <a:solidFill>
                <a:srgbClr val="000000"/>
              </a:solidFill>
            </a:endParaRPr>
          </a:p>
          <a:p>
            <a:pPr marL="6096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endParaRPr lang="en-CA" altLang="en-US" sz="2000" cap="none" dirty="0" smtClean="0">
              <a:solidFill>
                <a:srgbClr val="000000"/>
              </a:solidFill>
            </a:endParaRPr>
          </a:p>
          <a:p>
            <a:pPr marL="6096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endParaRPr lang="en-CA" altLang="en-US" sz="2000" cap="none" dirty="0" smtClean="0">
              <a:solidFill>
                <a:srgbClr val="000000"/>
              </a:solidFill>
            </a:endParaRPr>
          </a:p>
          <a:p>
            <a:pPr marL="6096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endParaRPr lang="en-CA" altLang="en-US" sz="2000" cap="none" dirty="0">
              <a:solidFill>
                <a:srgbClr val="000000"/>
              </a:solidFill>
            </a:endParaRPr>
          </a:p>
          <a:p>
            <a:pPr marL="6096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endParaRPr lang="en-CA" altLang="en-US" sz="2000" cap="none" dirty="0" smtClean="0">
              <a:solidFill>
                <a:srgbClr val="000000"/>
              </a:solidFill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17" y="2170574"/>
            <a:ext cx="4611132" cy="2835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794953" y="3043447"/>
            <a:ext cx="913164" cy="38317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002178" y="4489822"/>
            <a:ext cx="705939" cy="38317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002178" y="4720015"/>
            <a:ext cx="705939" cy="38317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16240" y="6431911"/>
            <a:ext cx="670560" cy="365124"/>
          </a:xfrm>
        </p:spPr>
        <p:txBody>
          <a:bodyPr/>
          <a:lstStyle/>
          <a:p>
            <a:fld id="{6D22F896-40B5-4ADD-8801-0D06FADFA095}" type="slidenum">
              <a:rPr 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57200" y="6400800"/>
            <a:ext cx="53035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Chapter 7.4: </a:t>
            </a:r>
            <a:r>
              <a:rPr lang="en-US" altLang="en-US" sz="1600" b="1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Applying </a:t>
            </a: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the Principles of Human Motivation </a:t>
            </a:r>
          </a:p>
        </p:txBody>
      </p:sp>
    </p:spTree>
    <p:extLst>
      <p:ext uri="{BB962C8B-B14F-4D97-AF65-F5344CB8AC3E}">
        <p14:creationId xmlns:p14="http://schemas.microsoft.com/office/powerpoint/2010/main" val="334470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5613" y="730250"/>
            <a:ext cx="8226425" cy="5484813"/>
          </a:xfrm>
          <a:solidFill>
            <a:srgbClr val="FFFFFF">
              <a:alpha val="69804"/>
            </a:srgbClr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altLang="en-US" sz="2000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are outcomes and behaviours related?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endParaRPr lang="en-US" altLang="en-US" sz="2000" cap="none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77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1628775"/>
            <a:ext cx="8226425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5837F"/>
                  </a:outerShdw>
                </a:effectLst>
              </a14:hiddenEffects>
            </a:ext>
          </a:extLst>
        </p:spPr>
      </p:pic>
      <p:sp>
        <p:nvSpPr>
          <p:cNvPr id="32774" name="Text Box 9"/>
          <p:cNvSpPr txBox="1">
            <a:spLocks noChangeArrowheads="1"/>
          </p:cNvSpPr>
          <p:nvPr/>
        </p:nvSpPr>
        <p:spPr bwMode="auto">
          <a:xfrm>
            <a:off x="1403350" y="5013325"/>
            <a:ext cx="6348413" cy="8128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" panose="020B0604020202020204" pitchFamily="34" charset="0"/>
              </a:rPr>
              <a:t>Outcomes, whether unwanted or desired, </a:t>
            </a:r>
            <a:br>
              <a:rPr lang="en-US" altLang="en-US" sz="2000">
                <a:latin typeface="Arial" panose="020B0604020202020204" pitchFamily="34" charset="0"/>
              </a:rPr>
            </a:br>
            <a:r>
              <a:rPr lang="en-US" altLang="en-US" sz="2000">
                <a:latin typeface="Arial" panose="020B0604020202020204" pitchFamily="34" charset="0"/>
              </a:rPr>
              <a:t>are simply a result of behaviours!</a:t>
            </a:r>
          </a:p>
        </p:txBody>
      </p:sp>
      <p:sp>
        <p:nvSpPr>
          <p:cNvPr id="184328" name="Text Box 8"/>
          <p:cNvSpPr txBox="1">
            <a:spLocks noChangeArrowheads="1"/>
          </p:cNvSpPr>
          <p:nvPr/>
        </p:nvSpPr>
        <p:spPr bwMode="auto">
          <a:xfrm>
            <a:off x="5003800" y="2276475"/>
            <a:ext cx="3024188" cy="701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en-US" sz="2000" i="1">
                <a:solidFill>
                  <a:srgbClr val="FFFFFF"/>
                </a:solidFill>
              </a:rPr>
              <a:t>Outcomes are the result of our behaviours ...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182880"/>
            <a:ext cx="8229600" cy="56584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2000" b="1" i="1" cap="none" baseline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CA" dirty="0" smtClean="0"/>
              <a:t>Management </a:t>
            </a:r>
            <a:r>
              <a:rPr lang="en-CA" dirty="0"/>
              <a:t>Models: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16240" y="6431911"/>
            <a:ext cx="670560" cy="365124"/>
          </a:xfrm>
        </p:spPr>
        <p:txBody>
          <a:bodyPr/>
          <a:lstStyle/>
          <a:p>
            <a:fld id="{6D22F896-40B5-4ADD-8801-0D06FADFA095}" type="slidenum">
              <a:rPr 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57200" y="6400800"/>
            <a:ext cx="53035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Chapter 7.4: </a:t>
            </a:r>
            <a:r>
              <a:rPr lang="en-US" altLang="en-US" sz="1600" b="1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Applying </a:t>
            </a: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the Principles of Human Motivation </a:t>
            </a:r>
          </a:p>
        </p:txBody>
      </p:sp>
    </p:spTree>
    <p:extLst>
      <p:ext uri="{BB962C8B-B14F-4D97-AF65-F5344CB8AC3E}">
        <p14:creationId xmlns:p14="http://schemas.microsoft.com/office/powerpoint/2010/main" val="233348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5613" y="822960"/>
            <a:ext cx="8226425" cy="5482739"/>
          </a:xfrm>
          <a:solidFill>
            <a:srgbClr val="FFFFFF">
              <a:alpha val="69804"/>
            </a:srgbClr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US" altLang="en-US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models </a:t>
            </a: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(as numbered in the textbook) will </a:t>
            </a:r>
            <a:r>
              <a:rPr lang="en-US" altLang="en-US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 and enable us to effectively </a:t>
            </a: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and manage behaviours, motivate people, </a:t>
            </a:r>
            <a:r>
              <a:rPr lang="en-US" altLang="en-US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thus achieve the desired outcomes</a:t>
            </a: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en-US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1: The </a:t>
            </a:r>
            <a:r>
              <a:rPr lang="en-US" altLang="en-US" b="1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Attitudes</a:t>
            </a:r>
            <a:r>
              <a:rPr lang="en-US" altLang="en-US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  <a:p>
            <a:pPr marL="6096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3: The </a:t>
            </a:r>
            <a:r>
              <a:rPr lang="en-US" altLang="en-US" b="1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r>
              <a:rPr lang="en-US" altLang="en-US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- How Antecedents and Consequences Affect or Influence the </a:t>
            </a: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Behaviours of Team Members</a:t>
            </a:r>
          </a:p>
          <a:p>
            <a:pPr marL="6096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5: The </a:t>
            </a:r>
            <a:r>
              <a:rPr lang="en-US" altLang="en-US" b="1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Abilities</a:t>
            </a: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- How Training and Learning Cycles Shape Behaviours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endParaRPr lang="en-US" altLang="en-US" sz="2000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182880"/>
            <a:ext cx="8229600" cy="56584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2000" b="1" i="1" cap="none" baseline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CA" dirty="0"/>
              <a:t>Management Models: 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86131" y="3172195"/>
            <a:ext cx="7565389" cy="3054224"/>
            <a:chOff x="450851" y="2711163"/>
            <a:chExt cx="8231187" cy="3638550"/>
          </a:xfrm>
        </p:grpSpPr>
        <p:pic>
          <p:nvPicPr>
            <p:cNvPr id="36869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613" y="2711163"/>
              <a:ext cx="8226425" cy="3638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95837F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828800" y="4660633"/>
              <a:ext cx="1371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u="sng" dirty="0" smtClean="0">
                  <a:solidFill>
                    <a:schemeClr val="bg1"/>
                  </a:solidFill>
                </a:rPr>
                <a:t>Model 3)</a:t>
              </a:r>
              <a:endParaRPr lang="en-US" sz="2400" u="sng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45932" y="2739004"/>
              <a:ext cx="1371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u="sng" dirty="0" smtClean="0">
                  <a:solidFill>
                    <a:schemeClr val="bg1"/>
                  </a:solidFill>
                </a:rPr>
                <a:t>Model 5)</a:t>
              </a:r>
              <a:endParaRPr lang="en-US" sz="2400" u="sng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71913" y="5603102"/>
              <a:ext cx="1371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u="sng" dirty="0" smtClean="0">
                  <a:solidFill>
                    <a:schemeClr val="bg1"/>
                  </a:solidFill>
                </a:rPr>
                <a:t>Model 1)</a:t>
              </a:r>
              <a:endParaRPr lang="en-US" sz="2400" u="sng" dirty="0">
                <a:solidFill>
                  <a:schemeClr val="bg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50851" y="4137774"/>
              <a:ext cx="8213725" cy="1013886"/>
            </a:xfrm>
            <a:prstGeom prst="roundRect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spcBef>
                  <a:spcPct val="0"/>
                </a:spcBef>
              </a:pPr>
              <a:endParaRPr lang="en-CA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63241" y="2729641"/>
              <a:ext cx="2079960" cy="1284175"/>
            </a:xfrm>
            <a:prstGeom prst="roundRect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spcBef>
                  <a:spcPct val="0"/>
                </a:spcBef>
              </a:pPr>
              <a:endParaRPr lang="en-CA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648869" y="5555609"/>
              <a:ext cx="1821765" cy="767832"/>
            </a:xfrm>
            <a:prstGeom prst="roundRect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spcBef>
                  <a:spcPct val="0"/>
                </a:spcBef>
              </a:pPr>
              <a:endParaRPr lang="en-CA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16240" y="6431911"/>
            <a:ext cx="670560" cy="365124"/>
          </a:xfrm>
        </p:spPr>
        <p:txBody>
          <a:bodyPr/>
          <a:lstStyle/>
          <a:p>
            <a:fld id="{6D22F896-40B5-4ADD-8801-0D06FADFA095}" type="slidenum">
              <a:rPr 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457200" y="6400800"/>
            <a:ext cx="53035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Chapter 7.4: </a:t>
            </a:r>
            <a:r>
              <a:rPr lang="en-US" altLang="en-US" sz="1600" b="1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Applying </a:t>
            </a: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the Principles of Human Motivation </a:t>
            </a:r>
          </a:p>
        </p:txBody>
      </p:sp>
    </p:spTree>
    <p:extLst>
      <p:ext uri="{BB962C8B-B14F-4D97-AF65-F5344CB8AC3E}">
        <p14:creationId xmlns:p14="http://schemas.microsoft.com/office/powerpoint/2010/main" val="130320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7"/>
          <p:cNvSpPr>
            <a:spLocks noChangeArrowheads="1"/>
          </p:cNvSpPr>
          <p:nvPr/>
        </p:nvSpPr>
        <p:spPr bwMode="auto">
          <a:xfrm>
            <a:off x="488950" y="798568"/>
            <a:ext cx="8205788" cy="5625754"/>
          </a:xfrm>
          <a:prstGeom prst="rect">
            <a:avLst/>
          </a:pr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25"/>
          <p:cNvSpPr>
            <a:spLocks noChangeAspect="1" noChangeArrowheads="1" noTextEdit="1"/>
          </p:cNvSpPr>
          <p:nvPr/>
        </p:nvSpPr>
        <p:spPr bwMode="auto">
          <a:xfrm>
            <a:off x="455613" y="1430338"/>
            <a:ext cx="822642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29"/>
          <p:cNvSpPr>
            <a:spLocks noChangeArrowheads="1"/>
          </p:cNvSpPr>
          <p:nvPr/>
        </p:nvSpPr>
        <p:spPr bwMode="auto">
          <a:xfrm>
            <a:off x="3788985" y="798569"/>
            <a:ext cx="16986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Outcomes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3"/>
          <p:cNvSpPr>
            <a:spLocks noChangeArrowheads="1"/>
          </p:cNvSpPr>
          <p:nvPr/>
        </p:nvSpPr>
        <p:spPr bwMode="auto">
          <a:xfrm>
            <a:off x="3898522" y="4029132"/>
            <a:ext cx="14874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Attitudes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Freeform 34"/>
          <p:cNvSpPr>
            <a:spLocks/>
          </p:cNvSpPr>
          <p:nvPr/>
        </p:nvSpPr>
        <p:spPr bwMode="auto">
          <a:xfrm>
            <a:off x="4198560" y="1282757"/>
            <a:ext cx="477838" cy="954088"/>
          </a:xfrm>
          <a:custGeom>
            <a:avLst/>
            <a:gdLst>
              <a:gd name="T0" fmla="*/ 0 w 301"/>
              <a:gd name="T1" fmla="*/ 150 h 601"/>
              <a:gd name="T2" fmla="*/ 73 w 301"/>
              <a:gd name="T3" fmla="*/ 150 h 601"/>
              <a:gd name="T4" fmla="*/ 73 w 301"/>
              <a:gd name="T5" fmla="*/ 601 h 601"/>
              <a:gd name="T6" fmla="*/ 224 w 301"/>
              <a:gd name="T7" fmla="*/ 601 h 601"/>
              <a:gd name="T8" fmla="*/ 224 w 301"/>
              <a:gd name="T9" fmla="*/ 150 h 601"/>
              <a:gd name="T10" fmla="*/ 301 w 301"/>
              <a:gd name="T11" fmla="*/ 150 h 601"/>
              <a:gd name="T12" fmla="*/ 151 w 301"/>
              <a:gd name="T13" fmla="*/ 0 h 601"/>
              <a:gd name="T14" fmla="*/ 0 w 301"/>
              <a:gd name="T15" fmla="*/ 150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1" h="601">
                <a:moveTo>
                  <a:pt x="0" y="150"/>
                </a:moveTo>
                <a:lnTo>
                  <a:pt x="73" y="150"/>
                </a:lnTo>
                <a:lnTo>
                  <a:pt x="73" y="601"/>
                </a:lnTo>
                <a:lnTo>
                  <a:pt x="224" y="601"/>
                </a:lnTo>
                <a:lnTo>
                  <a:pt x="224" y="150"/>
                </a:lnTo>
                <a:lnTo>
                  <a:pt x="301" y="150"/>
                </a:lnTo>
                <a:lnTo>
                  <a:pt x="151" y="0"/>
                </a:lnTo>
                <a:lnTo>
                  <a:pt x="0" y="15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5"/>
          <p:cNvSpPr>
            <a:spLocks/>
          </p:cNvSpPr>
          <p:nvPr/>
        </p:nvSpPr>
        <p:spPr bwMode="auto">
          <a:xfrm>
            <a:off x="4198560" y="1282757"/>
            <a:ext cx="477838" cy="954088"/>
          </a:xfrm>
          <a:custGeom>
            <a:avLst/>
            <a:gdLst>
              <a:gd name="T0" fmla="*/ 0 w 301"/>
              <a:gd name="T1" fmla="*/ 150 h 601"/>
              <a:gd name="T2" fmla="*/ 73 w 301"/>
              <a:gd name="T3" fmla="*/ 150 h 601"/>
              <a:gd name="T4" fmla="*/ 73 w 301"/>
              <a:gd name="T5" fmla="*/ 601 h 601"/>
              <a:gd name="T6" fmla="*/ 224 w 301"/>
              <a:gd name="T7" fmla="*/ 601 h 601"/>
              <a:gd name="T8" fmla="*/ 224 w 301"/>
              <a:gd name="T9" fmla="*/ 150 h 601"/>
              <a:gd name="T10" fmla="*/ 301 w 301"/>
              <a:gd name="T11" fmla="*/ 150 h 601"/>
              <a:gd name="T12" fmla="*/ 151 w 301"/>
              <a:gd name="T13" fmla="*/ 0 h 601"/>
              <a:gd name="T14" fmla="*/ 0 w 301"/>
              <a:gd name="T15" fmla="*/ 150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1" h="601">
                <a:moveTo>
                  <a:pt x="0" y="150"/>
                </a:moveTo>
                <a:lnTo>
                  <a:pt x="73" y="150"/>
                </a:lnTo>
                <a:lnTo>
                  <a:pt x="73" y="601"/>
                </a:lnTo>
                <a:lnTo>
                  <a:pt x="224" y="601"/>
                </a:lnTo>
                <a:lnTo>
                  <a:pt x="224" y="150"/>
                </a:lnTo>
                <a:lnTo>
                  <a:pt x="301" y="150"/>
                </a:lnTo>
                <a:lnTo>
                  <a:pt x="151" y="0"/>
                </a:lnTo>
                <a:lnTo>
                  <a:pt x="0" y="150"/>
                </a:lnTo>
                <a:close/>
              </a:path>
            </a:pathLst>
          </a:custGeom>
          <a:noFill/>
          <a:ln w="6350">
            <a:solidFill>
              <a:srgbClr val="46363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3441322" y="2379719"/>
            <a:ext cx="2149475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Behaviours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Freeform 40"/>
          <p:cNvSpPr>
            <a:spLocks/>
          </p:cNvSpPr>
          <p:nvPr/>
        </p:nvSpPr>
        <p:spPr bwMode="auto">
          <a:xfrm>
            <a:off x="4198560" y="2849619"/>
            <a:ext cx="477838" cy="954088"/>
          </a:xfrm>
          <a:custGeom>
            <a:avLst/>
            <a:gdLst>
              <a:gd name="T0" fmla="*/ 0 w 301"/>
              <a:gd name="T1" fmla="*/ 150 h 601"/>
              <a:gd name="T2" fmla="*/ 73 w 301"/>
              <a:gd name="T3" fmla="*/ 150 h 601"/>
              <a:gd name="T4" fmla="*/ 73 w 301"/>
              <a:gd name="T5" fmla="*/ 601 h 601"/>
              <a:gd name="T6" fmla="*/ 224 w 301"/>
              <a:gd name="T7" fmla="*/ 601 h 601"/>
              <a:gd name="T8" fmla="*/ 224 w 301"/>
              <a:gd name="T9" fmla="*/ 150 h 601"/>
              <a:gd name="T10" fmla="*/ 301 w 301"/>
              <a:gd name="T11" fmla="*/ 150 h 601"/>
              <a:gd name="T12" fmla="*/ 151 w 301"/>
              <a:gd name="T13" fmla="*/ 0 h 601"/>
              <a:gd name="T14" fmla="*/ 0 w 301"/>
              <a:gd name="T15" fmla="*/ 150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1" h="601">
                <a:moveTo>
                  <a:pt x="0" y="150"/>
                </a:moveTo>
                <a:lnTo>
                  <a:pt x="73" y="150"/>
                </a:lnTo>
                <a:lnTo>
                  <a:pt x="73" y="601"/>
                </a:lnTo>
                <a:lnTo>
                  <a:pt x="224" y="601"/>
                </a:lnTo>
                <a:lnTo>
                  <a:pt x="224" y="150"/>
                </a:lnTo>
                <a:lnTo>
                  <a:pt x="301" y="150"/>
                </a:lnTo>
                <a:lnTo>
                  <a:pt x="151" y="0"/>
                </a:lnTo>
                <a:lnTo>
                  <a:pt x="0" y="15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1"/>
          <p:cNvSpPr>
            <a:spLocks/>
          </p:cNvSpPr>
          <p:nvPr/>
        </p:nvSpPr>
        <p:spPr bwMode="auto">
          <a:xfrm>
            <a:off x="4198560" y="2849619"/>
            <a:ext cx="477838" cy="954088"/>
          </a:xfrm>
          <a:custGeom>
            <a:avLst/>
            <a:gdLst>
              <a:gd name="T0" fmla="*/ 0 w 301"/>
              <a:gd name="T1" fmla="*/ 150 h 601"/>
              <a:gd name="T2" fmla="*/ 73 w 301"/>
              <a:gd name="T3" fmla="*/ 150 h 601"/>
              <a:gd name="T4" fmla="*/ 73 w 301"/>
              <a:gd name="T5" fmla="*/ 601 h 601"/>
              <a:gd name="T6" fmla="*/ 224 w 301"/>
              <a:gd name="T7" fmla="*/ 601 h 601"/>
              <a:gd name="T8" fmla="*/ 224 w 301"/>
              <a:gd name="T9" fmla="*/ 150 h 601"/>
              <a:gd name="T10" fmla="*/ 301 w 301"/>
              <a:gd name="T11" fmla="*/ 150 h 601"/>
              <a:gd name="T12" fmla="*/ 151 w 301"/>
              <a:gd name="T13" fmla="*/ 0 h 601"/>
              <a:gd name="T14" fmla="*/ 0 w 301"/>
              <a:gd name="T15" fmla="*/ 150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1" h="601">
                <a:moveTo>
                  <a:pt x="0" y="150"/>
                </a:moveTo>
                <a:lnTo>
                  <a:pt x="73" y="150"/>
                </a:lnTo>
                <a:lnTo>
                  <a:pt x="73" y="601"/>
                </a:lnTo>
                <a:lnTo>
                  <a:pt x="224" y="601"/>
                </a:lnTo>
                <a:lnTo>
                  <a:pt x="224" y="150"/>
                </a:lnTo>
                <a:lnTo>
                  <a:pt x="301" y="150"/>
                </a:lnTo>
                <a:lnTo>
                  <a:pt x="151" y="0"/>
                </a:lnTo>
                <a:lnTo>
                  <a:pt x="0" y="150"/>
                </a:lnTo>
                <a:close/>
              </a:path>
            </a:pathLst>
          </a:custGeom>
          <a:noFill/>
          <a:ln w="6350">
            <a:solidFill>
              <a:srgbClr val="46363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Text Box 9"/>
          <p:cNvSpPr txBox="1">
            <a:spLocks noChangeArrowheads="1"/>
          </p:cNvSpPr>
          <p:nvPr/>
        </p:nvSpPr>
        <p:spPr bwMode="auto">
          <a:xfrm>
            <a:off x="5557569" y="870004"/>
            <a:ext cx="3105528" cy="36853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So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, to </a:t>
            </a:r>
            <a:r>
              <a:rPr lang="en-US" altLang="en-US" sz="1800" u="sng" dirty="0">
                <a:solidFill>
                  <a:srgbClr val="000000"/>
                </a:solidFill>
                <a:latin typeface="Arial" panose="020B0604020202020204" pitchFamily="34" charset="0"/>
              </a:rPr>
              <a:t>influence behaviours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, we need to understand </a:t>
            </a:r>
            <a:r>
              <a:rPr lang="en-US" altLang="en-US" sz="1800" u="sng" dirty="0">
                <a:solidFill>
                  <a:srgbClr val="000000"/>
                </a:solidFill>
                <a:latin typeface="Arial" panose="020B0604020202020204" pitchFamily="34" charset="0"/>
              </a:rPr>
              <a:t>how to influence attitudes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pPr marL="342900" indent="-342900"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Example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: Corporate values to set direction for an organization’s culture, but will not necessarily influence personal values. </a:t>
            </a:r>
          </a:p>
          <a:p>
            <a:pPr marL="342900" indent="-342900"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Shortcoming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: Difficult to influence an individual’s </a:t>
            </a: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attitudes. </a:t>
            </a: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" name="Title 1"/>
          <p:cNvSpPr txBox="1">
            <a:spLocks/>
          </p:cNvSpPr>
          <p:nvPr/>
        </p:nvSpPr>
        <p:spPr>
          <a:xfrm>
            <a:off x="457200" y="182880"/>
            <a:ext cx="8229600" cy="56584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2000" b="1" i="1" cap="none" baseline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Management Model </a:t>
            </a:r>
            <a:r>
              <a:rPr lang="en-US" dirty="0" smtClean="0"/>
              <a:t>1: </a:t>
            </a:r>
            <a:r>
              <a:rPr lang="en-US" dirty="0"/>
              <a:t>How Attitudes Shape Behaviours: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397183" y="827075"/>
            <a:ext cx="2065136" cy="3617982"/>
          </a:xfrm>
          <a:prstGeom prst="roundRect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endParaRPr lang="en-CA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532343" y="870004"/>
            <a:ext cx="2817215" cy="36853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eaLnBrk="1" hangingPunct="1"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Our </a:t>
            </a:r>
            <a:r>
              <a:rPr lang="en-US" altLang="en-US" sz="1800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behaviours</a:t>
            </a: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 are also based on our </a:t>
            </a:r>
            <a:r>
              <a:rPr lang="en-US" altLang="en-US" sz="1800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attitudes</a:t>
            </a: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Understanding 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and influencing </a:t>
            </a:r>
            <a:r>
              <a:rPr lang="en-US" altLang="en-US" sz="1800" u="sng" dirty="0">
                <a:solidFill>
                  <a:srgbClr val="000000"/>
                </a:solidFill>
                <a:latin typeface="Arial" panose="020B0604020202020204" pitchFamily="34" charset="0"/>
              </a:rPr>
              <a:t>attitudes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will </a:t>
            </a:r>
            <a:r>
              <a:rPr lang="en-US" altLang="en-US" sz="1800" u="sng" dirty="0">
                <a:solidFill>
                  <a:srgbClr val="000000"/>
                </a:solidFill>
                <a:latin typeface="Arial" panose="020B0604020202020204" pitchFamily="34" charset="0"/>
              </a:rPr>
              <a:t>set the basis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for </a:t>
            </a: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and </a:t>
            </a:r>
            <a:r>
              <a:rPr lang="en-US" altLang="en-US" sz="1800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drive desirable behaviours</a:t>
            </a: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 and </a:t>
            </a:r>
            <a:r>
              <a:rPr lang="en-US" altLang="en-US" sz="1800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positive outcomes</a:t>
            </a: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and help 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to prevent the unwanted </a:t>
            </a: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/ negative / undesirable outcomes.</a:t>
            </a: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9240" y="4634443"/>
            <a:ext cx="5085540" cy="1649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2400" i="1" dirty="0" smtClean="0"/>
              <a:t>The </a:t>
            </a:r>
            <a:r>
              <a:rPr lang="en-US" sz="2400" b="1" i="1" u="sng" dirty="0" smtClean="0"/>
              <a:t>Attitudes Model</a:t>
            </a:r>
            <a:r>
              <a:rPr lang="en-US" sz="2400" b="1" i="1" dirty="0" smtClean="0"/>
              <a:t>,</a:t>
            </a:r>
            <a:br>
              <a:rPr lang="en-US" sz="2400" b="1" i="1" dirty="0" smtClean="0"/>
            </a:br>
            <a:r>
              <a:rPr lang="en-US" sz="2400" b="1" i="1" dirty="0" smtClean="0"/>
              <a:t>“Our Personal Iceberg”</a:t>
            </a:r>
            <a:endParaRPr lang="en-US" sz="24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059" y="4757348"/>
            <a:ext cx="1957686" cy="14543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16240" y="6431911"/>
            <a:ext cx="670560" cy="365124"/>
          </a:xfrm>
        </p:spPr>
        <p:txBody>
          <a:bodyPr/>
          <a:lstStyle/>
          <a:p>
            <a:fld id="{6D22F896-40B5-4ADD-8801-0D06FADFA095}" type="slidenum">
              <a:rPr 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457200" y="6400800"/>
            <a:ext cx="53035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Chapter 7.4: </a:t>
            </a:r>
            <a:r>
              <a:rPr lang="en-US" altLang="en-US" sz="1600" b="1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Applying </a:t>
            </a: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the Principles of Human Motivation </a:t>
            </a:r>
          </a:p>
        </p:txBody>
      </p:sp>
    </p:spTree>
    <p:extLst>
      <p:ext uri="{BB962C8B-B14F-4D97-AF65-F5344CB8AC3E}">
        <p14:creationId xmlns:p14="http://schemas.microsoft.com/office/powerpoint/2010/main" val="346511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565848"/>
          </a:xfrm>
        </p:spPr>
        <p:txBody>
          <a:bodyPr>
            <a:noAutofit/>
          </a:bodyPr>
          <a:lstStyle/>
          <a:p>
            <a:r>
              <a:rPr lang="en-CA" sz="2000" cap="none" dirty="0"/>
              <a:t>Learning Outcomes </a:t>
            </a:r>
            <a:endParaRPr lang="en-US" sz="2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822960"/>
            <a:ext cx="8229600" cy="5486400"/>
          </a:xfr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CA" sz="2000" cap="none" dirty="0" smtClean="0"/>
              <a:t>Apply </a:t>
            </a:r>
            <a:r>
              <a:rPr lang="en-CA" sz="2000" cap="none" dirty="0"/>
              <a:t>basic principles and practices of human motivation theories in managing human behaviours to </a:t>
            </a:r>
            <a:r>
              <a:rPr lang="en-CA" sz="2000" cap="none" dirty="0" smtClean="0"/>
              <a:t>minimise human error and achieve </a:t>
            </a:r>
            <a:r>
              <a:rPr lang="en-CA" sz="2000" cap="none" dirty="0"/>
              <a:t>safe work </a:t>
            </a:r>
            <a:r>
              <a:rPr lang="en-CA" sz="2000" cap="none" dirty="0" smtClean="0"/>
              <a:t>places.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CA" sz="2000" cap="none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CA" sz="2000" cap="none" dirty="0"/>
              <a:t>Two models – why and how human behaviours are addressed: </a:t>
            </a: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/>
              <a:t>Model 4: The Swiss Cheese Model</a:t>
            </a: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/>
              <a:t>Model 2: The Role of Line Management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CA" sz="2000" cap="none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cap="none" dirty="0"/>
              <a:t>Three models to manage behaviours and motivate people:</a:t>
            </a: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/>
              <a:t>Model 1: The Attitudes Model</a:t>
            </a: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/>
              <a:t>Model 3: The ABC Model </a:t>
            </a: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 smtClean="0"/>
              <a:t>Model </a:t>
            </a:r>
            <a:r>
              <a:rPr lang="en-US" sz="2000" cap="none" dirty="0"/>
              <a:t>5: The Abilities </a:t>
            </a:r>
            <a:r>
              <a:rPr lang="en-US" sz="2000" cap="none" dirty="0" smtClean="0"/>
              <a:t>Model</a:t>
            </a:r>
            <a:endParaRPr lang="en-US" sz="2000" cap="none" dirty="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8E8AC478-8FF1-CB47-84AD-E74843CD3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313" y="4816905"/>
            <a:ext cx="7784902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i="1" dirty="0">
                <a:latin typeface="Arial" panose="020B0604020202020204" pitchFamily="34" charset="0"/>
              </a:rPr>
              <a:t>We want to equip you with some tools for </a:t>
            </a:r>
            <a:r>
              <a:rPr lang="en-US" altLang="en-US" sz="2400" i="1" dirty="0" smtClean="0">
                <a:latin typeface="Arial" panose="020B0604020202020204" pitchFamily="34" charset="0"/>
              </a:rPr>
              <a:t/>
            </a:r>
            <a:br>
              <a:rPr lang="en-US" altLang="en-US" sz="2400" i="1" dirty="0" smtClean="0">
                <a:latin typeface="Arial" panose="020B0604020202020204" pitchFamily="34" charset="0"/>
              </a:rPr>
            </a:br>
            <a:r>
              <a:rPr lang="en-US" altLang="en-US" sz="2400" i="1" u="sng" dirty="0" smtClean="0">
                <a:latin typeface="Arial" panose="020B0604020202020204" pitchFamily="34" charset="0"/>
              </a:rPr>
              <a:t>managing</a:t>
            </a:r>
            <a:r>
              <a:rPr lang="en-US" altLang="en-US" sz="2400" i="1" dirty="0" smtClean="0">
                <a:latin typeface="Arial" panose="020B0604020202020204" pitchFamily="34" charset="0"/>
              </a:rPr>
              <a:t> </a:t>
            </a:r>
            <a:r>
              <a:rPr lang="en-US" altLang="en-US" sz="2400" i="1" dirty="0">
                <a:latin typeface="Arial" panose="020B0604020202020204" pitchFamily="34" charset="0"/>
              </a:rPr>
              <a:t>and </a:t>
            </a:r>
            <a:r>
              <a:rPr lang="en-US" altLang="en-US" sz="2400" i="1" u="sng" dirty="0">
                <a:latin typeface="Arial" panose="020B0604020202020204" pitchFamily="34" charset="0"/>
              </a:rPr>
              <a:t>leading</a:t>
            </a:r>
            <a:r>
              <a:rPr lang="en-US" altLang="en-US" sz="2400" i="1" dirty="0">
                <a:latin typeface="Arial" panose="020B0604020202020204" pitchFamily="34" charset="0"/>
              </a:rPr>
              <a:t> people!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16240" y="6431911"/>
            <a:ext cx="670560" cy="365124"/>
          </a:xfrm>
        </p:spPr>
        <p:txBody>
          <a:bodyPr/>
          <a:lstStyle/>
          <a:p>
            <a:fld id="{6D22F896-40B5-4ADD-8801-0D06FADFA095}" type="slidenum">
              <a:rPr 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7200" y="6400800"/>
            <a:ext cx="53035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Chapter 7.4: </a:t>
            </a:r>
            <a:r>
              <a:rPr lang="en-US" altLang="en-US" sz="1600" b="1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Applying </a:t>
            </a: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the Principles of Human Motivation </a:t>
            </a:r>
          </a:p>
        </p:txBody>
      </p:sp>
    </p:spTree>
    <p:extLst>
      <p:ext uri="{BB962C8B-B14F-4D97-AF65-F5344CB8AC3E}">
        <p14:creationId xmlns:p14="http://schemas.microsoft.com/office/powerpoint/2010/main" val="359915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1012" y="801407"/>
            <a:ext cx="8205788" cy="3766342"/>
          </a:xfrm>
          <a:prstGeom prst="rect">
            <a:avLst/>
          </a:pr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10" name="Text Box 9"/>
          <p:cNvSpPr txBox="1">
            <a:spLocks noChangeArrowheads="1"/>
          </p:cNvSpPr>
          <p:nvPr/>
        </p:nvSpPr>
        <p:spPr bwMode="auto">
          <a:xfrm>
            <a:off x="468313" y="4496613"/>
            <a:ext cx="8207375" cy="1714259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lvl="0" indent="-285750" defTabSz="914400"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antecedents 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applying 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consequences,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we move </a:t>
            </a:r>
            <a:r>
              <a:rPr lang="en-US" altLang="en-US" sz="2000" u="sng" dirty="0">
                <a:solidFill>
                  <a:srgbClr val="000000"/>
                </a:solidFill>
                <a:latin typeface="Arial" panose="020B0604020202020204" pitchFamily="34" charset="0"/>
              </a:rPr>
              <a:t>from understanding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behaviour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… </a:t>
            </a:r>
            <a:r>
              <a:rPr lang="en-US" altLang="en-US" sz="2000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to influencing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behaviour.</a:t>
            </a:r>
          </a:p>
          <a:p>
            <a:pPr marL="285750" lvl="0" indent="-285750" defTabSz="914400"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lvl="0" indent="-285750" defTabSz="914400"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and we achieve desired outcomes and prevent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unwanted 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outcomes!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182880"/>
            <a:ext cx="8229600" cy="56584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2000" b="1" i="1" cap="none" baseline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CA" dirty="0" smtClean="0"/>
              <a:t>Management </a:t>
            </a:r>
            <a:r>
              <a:rPr lang="en-US" dirty="0" smtClean="0"/>
              <a:t>Model 3: The ABC Model</a:t>
            </a:r>
            <a:endParaRPr lang="en-CA" dirty="0"/>
          </a:p>
        </p:txBody>
      </p:sp>
      <p:sp>
        <p:nvSpPr>
          <p:cNvPr id="2" name="Rounded Rectangle 1"/>
          <p:cNvSpPr/>
          <p:nvPr/>
        </p:nvSpPr>
        <p:spPr>
          <a:xfrm>
            <a:off x="468312" y="2191408"/>
            <a:ext cx="8213725" cy="851338"/>
          </a:xfrm>
          <a:prstGeom prst="roundRect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endParaRPr lang="en-CA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797301" y="841375"/>
            <a:ext cx="16986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Outcomes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50863" y="2457450"/>
            <a:ext cx="825341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Antecedents                                         Consequences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4206876" y="1325563"/>
            <a:ext cx="477838" cy="954088"/>
          </a:xfrm>
          <a:custGeom>
            <a:avLst/>
            <a:gdLst>
              <a:gd name="T0" fmla="*/ 0 w 301"/>
              <a:gd name="T1" fmla="*/ 150 h 601"/>
              <a:gd name="T2" fmla="*/ 73 w 301"/>
              <a:gd name="T3" fmla="*/ 150 h 601"/>
              <a:gd name="T4" fmla="*/ 73 w 301"/>
              <a:gd name="T5" fmla="*/ 601 h 601"/>
              <a:gd name="T6" fmla="*/ 224 w 301"/>
              <a:gd name="T7" fmla="*/ 601 h 601"/>
              <a:gd name="T8" fmla="*/ 224 w 301"/>
              <a:gd name="T9" fmla="*/ 150 h 601"/>
              <a:gd name="T10" fmla="*/ 301 w 301"/>
              <a:gd name="T11" fmla="*/ 150 h 601"/>
              <a:gd name="T12" fmla="*/ 151 w 301"/>
              <a:gd name="T13" fmla="*/ 0 h 601"/>
              <a:gd name="T14" fmla="*/ 0 w 301"/>
              <a:gd name="T15" fmla="*/ 150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1" h="601">
                <a:moveTo>
                  <a:pt x="0" y="150"/>
                </a:moveTo>
                <a:lnTo>
                  <a:pt x="73" y="150"/>
                </a:lnTo>
                <a:lnTo>
                  <a:pt x="73" y="601"/>
                </a:lnTo>
                <a:lnTo>
                  <a:pt x="224" y="601"/>
                </a:lnTo>
                <a:lnTo>
                  <a:pt x="224" y="150"/>
                </a:lnTo>
                <a:lnTo>
                  <a:pt x="301" y="150"/>
                </a:lnTo>
                <a:lnTo>
                  <a:pt x="151" y="0"/>
                </a:lnTo>
                <a:lnTo>
                  <a:pt x="0" y="15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4206876" y="1325563"/>
            <a:ext cx="477838" cy="954088"/>
          </a:xfrm>
          <a:custGeom>
            <a:avLst/>
            <a:gdLst>
              <a:gd name="T0" fmla="*/ 0 w 301"/>
              <a:gd name="T1" fmla="*/ 150 h 601"/>
              <a:gd name="T2" fmla="*/ 73 w 301"/>
              <a:gd name="T3" fmla="*/ 150 h 601"/>
              <a:gd name="T4" fmla="*/ 73 w 301"/>
              <a:gd name="T5" fmla="*/ 601 h 601"/>
              <a:gd name="T6" fmla="*/ 224 w 301"/>
              <a:gd name="T7" fmla="*/ 601 h 601"/>
              <a:gd name="T8" fmla="*/ 224 w 301"/>
              <a:gd name="T9" fmla="*/ 150 h 601"/>
              <a:gd name="T10" fmla="*/ 301 w 301"/>
              <a:gd name="T11" fmla="*/ 150 h 601"/>
              <a:gd name="T12" fmla="*/ 151 w 301"/>
              <a:gd name="T13" fmla="*/ 0 h 601"/>
              <a:gd name="T14" fmla="*/ 0 w 301"/>
              <a:gd name="T15" fmla="*/ 150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1" h="601">
                <a:moveTo>
                  <a:pt x="0" y="150"/>
                </a:moveTo>
                <a:lnTo>
                  <a:pt x="73" y="150"/>
                </a:lnTo>
                <a:lnTo>
                  <a:pt x="73" y="601"/>
                </a:lnTo>
                <a:lnTo>
                  <a:pt x="224" y="601"/>
                </a:lnTo>
                <a:lnTo>
                  <a:pt x="224" y="150"/>
                </a:lnTo>
                <a:lnTo>
                  <a:pt x="301" y="150"/>
                </a:lnTo>
                <a:lnTo>
                  <a:pt x="151" y="0"/>
                </a:lnTo>
                <a:lnTo>
                  <a:pt x="0" y="150"/>
                </a:lnTo>
                <a:close/>
              </a:path>
            </a:pathLst>
          </a:custGeom>
          <a:noFill/>
          <a:ln w="6350">
            <a:solidFill>
              <a:srgbClr val="46363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449638" y="2422525"/>
            <a:ext cx="2149475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Behaviours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5435601" y="2414588"/>
            <a:ext cx="742950" cy="477838"/>
          </a:xfrm>
          <a:custGeom>
            <a:avLst/>
            <a:gdLst>
              <a:gd name="T0" fmla="*/ 116 w 468"/>
              <a:gd name="T1" fmla="*/ 301 h 301"/>
              <a:gd name="T2" fmla="*/ 116 w 468"/>
              <a:gd name="T3" fmla="*/ 228 h 301"/>
              <a:gd name="T4" fmla="*/ 468 w 468"/>
              <a:gd name="T5" fmla="*/ 228 h 301"/>
              <a:gd name="T6" fmla="*/ 468 w 468"/>
              <a:gd name="T7" fmla="*/ 78 h 301"/>
              <a:gd name="T8" fmla="*/ 116 w 468"/>
              <a:gd name="T9" fmla="*/ 78 h 301"/>
              <a:gd name="T10" fmla="*/ 116 w 468"/>
              <a:gd name="T11" fmla="*/ 0 h 301"/>
              <a:gd name="T12" fmla="*/ 0 w 468"/>
              <a:gd name="T13" fmla="*/ 151 h 301"/>
              <a:gd name="T14" fmla="*/ 116 w 468"/>
              <a:gd name="T15" fmla="*/ 301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8" h="301">
                <a:moveTo>
                  <a:pt x="116" y="301"/>
                </a:moveTo>
                <a:lnTo>
                  <a:pt x="116" y="228"/>
                </a:lnTo>
                <a:lnTo>
                  <a:pt x="468" y="228"/>
                </a:lnTo>
                <a:lnTo>
                  <a:pt x="468" y="78"/>
                </a:lnTo>
                <a:lnTo>
                  <a:pt x="116" y="78"/>
                </a:lnTo>
                <a:lnTo>
                  <a:pt x="116" y="0"/>
                </a:lnTo>
                <a:lnTo>
                  <a:pt x="0" y="151"/>
                </a:lnTo>
                <a:lnTo>
                  <a:pt x="116" y="30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5435601" y="2414588"/>
            <a:ext cx="742950" cy="477838"/>
          </a:xfrm>
          <a:custGeom>
            <a:avLst/>
            <a:gdLst>
              <a:gd name="T0" fmla="*/ 116 w 468"/>
              <a:gd name="T1" fmla="*/ 301 h 301"/>
              <a:gd name="T2" fmla="*/ 116 w 468"/>
              <a:gd name="T3" fmla="*/ 228 h 301"/>
              <a:gd name="T4" fmla="*/ 468 w 468"/>
              <a:gd name="T5" fmla="*/ 228 h 301"/>
              <a:gd name="T6" fmla="*/ 468 w 468"/>
              <a:gd name="T7" fmla="*/ 78 h 301"/>
              <a:gd name="T8" fmla="*/ 116 w 468"/>
              <a:gd name="T9" fmla="*/ 78 h 301"/>
              <a:gd name="T10" fmla="*/ 116 w 468"/>
              <a:gd name="T11" fmla="*/ 0 h 301"/>
              <a:gd name="T12" fmla="*/ 0 w 468"/>
              <a:gd name="T13" fmla="*/ 151 h 301"/>
              <a:gd name="T14" fmla="*/ 116 w 468"/>
              <a:gd name="T15" fmla="*/ 301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8" h="301">
                <a:moveTo>
                  <a:pt x="116" y="301"/>
                </a:moveTo>
                <a:lnTo>
                  <a:pt x="116" y="228"/>
                </a:lnTo>
                <a:lnTo>
                  <a:pt x="468" y="228"/>
                </a:lnTo>
                <a:lnTo>
                  <a:pt x="468" y="78"/>
                </a:lnTo>
                <a:lnTo>
                  <a:pt x="116" y="78"/>
                </a:lnTo>
                <a:lnTo>
                  <a:pt x="116" y="0"/>
                </a:lnTo>
                <a:lnTo>
                  <a:pt x="0" y="151"/>
                </a:lnTo>
                <a:lnTo>
                  <a:pt x="116" y="301"/>
                </a:lnTo>
                <a:close/>
              </a:path>
            </a:pathLst>
          </a:custGeom>
          <a:noFill/>
          <a:ln w="6350">
            <a:solidFill>
              <a:srgbClr val="46363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6"/>
          <p:cNvSpPr>
            <a:spLocks/>
          </p:cNvSpPr>
          <p:nvPr/>
        </p:nvSpPr>
        <p:spPr bwMode="auto">
          <a:xfrm>
            <a:off x="2501901" y="2414588"/>
            <a:ext cx="819150" cy="477838"/>
          </a:xfrm>
          <a:custGeom>
            <a:avLst/>
            <a:gdLst>
              <a:gd name="T0" fmla="*/ 387 w 516"/>
              <a:gd name="T1" fmla="*/ 0 h 301"/>
              <a:gd name="T2" fmla="*/ 387 w 516"/>
              <a:gd name="T3" fmla="*/ 78 h 301"/>
              <a:gd name="T4" fmla="*/ 0 w 516"/>
              <a:gd name="T5" fmla="*/ 78 h 301"/>
              <a:gd name="T6" fmla="*/ 0 w 516"/>
              <a:gd name="T7" fmla="*/ 228 h 301"/>
              <a:gd name="T8" fmla="*/ 387 w 516"/>
              <a:gd name="T9" fmla="*/ 228 h 301"/>
              <a:gd name="T10" fmla="*/ 387 w 516"/>
              <a:gd name="T11" fmla="*/ 301 h 301"/>
              <a:gd name="T12" fmla="*/ 516 w 516"/>
              <a:gd name="T13" fmla="*/ 151 h 301"/>
              <a:gd name="T14" fmla="*/ 387 w 516"/>
              <a:gd name="T15" fmla="*/ 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6" h="301">
                <a:moveTo>
                  <a:pt x="387" y="0"/>
                </a:moveTo>
                <a:lnTo>
                  <a:pt x="387" y="78"/>
                </a:lnTo>
                <a:lnTo>
                  <a:pt x="0" y="78"/>
                </a:lnTo>
                <a:lnTo>
                  <a:pt x="0" y="228"/>
                </a:lnTo>
                <a:lnTo>
                  <a:pt x="387" y="228"/>
                </a:lnTo>
                <a:lnTo>
                  <a:pt x="387" y="301"/>
                </a:lnTo>
                <a:lnTo>
                  <a:pt x="516" y="151"/>
                </a:lnTo>
                <a:lnTo>
                  <a:pt x="387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7"/>
          <p:cNvSpPr>
            <a:spLocks/>
          </p:cNvSpPr>
          <p:nvPr/>
        </p:nvSpPr>
        <p:spPr bwMode="auto">
          <a:xfrm>
            <a:off x="2501901" y="2414588"/>
            <a:ext cx="819150" cy="477838"/>
          </a:xfrm>
          <a:custGeom>
            <a:avLst/>
            <a:gdLst>
              <a:gd name="T0" fmla="*/ 387 w 516"/>
              <a:gd name="T1" fmla="*/ 0 h 301"/>
              <a:gd name="T2" fmla="*/ 387 w 516"/>
              <a:gd name="T3" fmla="*/ 78 h 301"/>
              <a:gd name="T4" fmla="*/ 0 w 516"/>
              <a:gd name="T5" fmla="*/ 78 h 301"/>
              <a:gd name="T6" fmla="*/ 0 w 516"/>
              <a:gd name="T7" fmla="*/ 228 h 301"/>
              <a:gd name="T8" fmla="*/ 387 w 516"/>
              <a:gd name="T9" fmla="*/ 228 h 301"/>
              <a:gd name="T10" fmla="*/ 387 w 516"/>
              <a:gd name="T11" fmla="*/ 301 h 301"/>
              <a:gd name="T12" fmla="*/ 516 w 516"/>
              <a:gd name="T13" fmla="*/ 151 h 301"/>
              <a:gd name="T14" fmla="*/ 387 w 516"/>
              <a:gd name="T15" fmla="*/ 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6" h="301">
                <a:moveTo>
                  <a:pt x="387" y="0"/>
                </a:moveTo>
                <a:lnTo>
                  <a:pt x="387" y="78"/>
                </a:lnTo>
                <a:lnTo>
                  <a:pt x="0" y="78"/>
                </a:lnTo>
                <a:lnTo>
                  <a:pt x="0" y="228"/>
                </a:lnTo>
                <a:lnTo>
                  <a:pt x="387" y="228"/>
                </a:lnTo>
                <a:lnTo>
                  <a:pt x="387" y="301"/>
                </a:lnTo>
                <a:lnTo>
                  <a:pt x="516" y="151"/>
                </a:lnTo>
                <a:lnTo>
                  <a:pt x="387" y="0"/>
                </a:lnTo>
                <a:close/>
              </a:path>
            </a:pathLst>
          </a:custGeom>
          <a:noFill/>
          <a:ln w="6350">
            <a:solidFill>
              <a:srgbClr val="46363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16240" y="6431911"/>
            <a:ext cx="670560" cy="365124"/>
          </a:xfrm>
        </p:spPr>
        <p:txBody>
          <a:bodyPr/>
          <a:lstStyle/>
          <a:p>
            <a:fld id="{6D22F896-40B5-4ADD-8801-0D06FADFA095}" type="slidenum">
              <a:rPr 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457200" y="6400800"/>
            <a:ext cx="53035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Chapter 7.4: </a:t>
            </a:r>
            <a:r>
              <a:rPr lang="en-US" altLang="en-US" sz="1600" b="1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Applying </a:t>
            </a: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the Principles of Human Motivation </a:t>
            </a:r>
          </a:p>
        </p:txBody>
      </p:sp>
    </p:spTree>
    <p:extLst>
      <p:ext uri="{BB962C8B-B14F-4D97-AF65-F5344CB8AC3E}">
        <p14:creationId xmlns:p14="http://schemas.microsoft.com/office/powerpoint/2010/main" val="69704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457200" y="182880"/>
            <a:ext cx="8229600" cy="56584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2000" b="1" i="1" cap="none" baseline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CA" dirty="0" smtClean="0"/>
              <a:t>Management </a:t>
            </a:r>
            <a:r>
              <a:rPr lang="en-US" dirty="0" smtClean="0"/>
              <a:t>Model 3: The ABC Model</a:t>
            </a:r>
            <a:endParaRPr lang="en-CA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81012" y="2194560"/>
            <a:ext cx="8205788" cy="3811279"/>
          </a:xfrm>
          <a:prstGeom prst="rect">
            <a:avLst/>
          </a:pr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3797301" y="2279466"/>
            <a:ext cx="16986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Outcomes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550863" y="3895541"/>
            <a:ext cx="825341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Antecedents                                         Consequences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Freeform 12"/>
          <p:cNvSpPr>
            <a:spLocks/>
          </p:cNvSpPr>
          <p:nvPr/>
        </p:nvSpPr>
        <p:spPr bwMode="auto">
          <a:xfrm>
            <a:off x="4206876" y="2763654"/>
            <a:ext cx="477838" cy="954088"/>
          </a:xfrm>
          <a:custGeom>
            <a:avLst/>
            <a:gdLst>
              <a:gd name="T0" fmla="*/ 0 w 301"/>
              <a:gd name="T1" fmla="*/ 150 h 601"/>
              <a:gd name="T2" fmla="*/ 73 w 301"/>
              <a:gd name="T3" fmla="*/ 150 h 601"/>
              <a:gd name="T4" fmla="*/ 73 w 301"/>
              <a:gd name="T5" fmla="*/ 601 h 601"/>
              <a:gd name="T6" fmla="*/ 224 w 301"/>
              <a:gd name="T7" fmla="*/ 601 h 601"/>
              <a:gd name="T8" fmla="*/ 224 w 301"/>
              <a:gd name="T9" fmla="*/ 150 h 601"/>
              <a:gd name="T10" fmla="*/ 301 w 301"/>
              <a:gd name="T11" fmla="*/ 150 h 601"/>
              <a:gd name="T12" fmla="*/ 151 w 301"/>
              <a:gd name="T13" fmla="*/ 0 h 601"/>
              <a:gd name="T14" fmla="*/ 0 w 301"/>
              <a:gd name="T15" fmla="*/ 150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1" h="601">
                <a:moveTo>
                  <a:pt x="0" y="150"/>
                </a:moveTo>
                <a:lnTo>
                  <a:pt x="73" y="150"/>
                </a:lnTo>
                <a:lnTo>
                  <a:pt x="73" y="601"/>
                </a:lnTo>
                <a:lnTo>
                  <a:pt x="224" y="601"/>
                </a:lnTo>
                <a:lnTo>
                  <a:pt x="224" y="150"/>
                </a:lnTo>
                <a:lnTo>
                  <a:pt x="301" y="150"/>
                </a:lnTo>
                <a:lnTo>
                  <a:pt x="151" y="0"/>
                </a:lnTo>
                <a:lnTo>
                  <a:pt x="0" y="15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449638" y="3860616"/>
            <a:ext cx="2149475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Behaviours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Freeform 16"/>
          <p:cNvSpPr>
            <a:spLocks/>
          </p:cNvSpPr>
          <p:nvPr/>
        </p:nvSpPr>
        <p:spPr bwMode="auto">
          <a:xfrm>
            <a:off x="5435601" y="3852679"/>
            <a:ext cx="742950" cy="477838"/>
          </a:xfrm>
          <a:custGeom>
            <a:avLst/>
            <a:gdLst>
              <a:gd name="T0" fmla="*/ 116 w 468"/>
              <a:gd name="T1" fmla="*/ 301 h 301"/>
              <a:gd name="T2" fmla="*/ 116 w 468"/>
              <a:gd name="T3" fmla="*/ 228 h 301"/>
              <a:gd name="T4" fmla="*/ 468 w 468"/>
              <a:gd name="T5" fmla="*/ 228 h 301"/>
              <a:gd name="T6" fmla="*/ 468 w 468"/>
              <a:gd name="T7" fmla="*/ 78 h 301"/>
              <a:gd name="T8" fmla="*/ 116 w 468"/>
              <a:gd name="T9" fmla="*/ 78 h 301"/>
              <a:gd name="T10" fmla="*/ 116 w 468"/>
              <a:gd name="T11" fmla="*/ 0 h 301"/>
              <a:gd name="T12" fmla="*/ 0 w 468"/>
              <a:gd name="T13" fmla="*/ 151 h 301"/>
              <a:gd name="T14" fmla="*/ 116 w 468"/>
              <a:gd name="T15" fmla="*/ 301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8" h="301">
                <a:moveTo>
                  <a:pt x="116" y="301"/>
                </a:moveTo>
                <a:lnTo>
                  <a:pt x="116" y="228"/>
                </a:lnTo>
                <a:lnTo>
                  <a:pt x="468" y="228"/>
                </a:lnTo>
                <a:lnTo>
                  <a:pt x="468" y="78"/>
                </a:lnTo>
                <a:lnTo>
                  <a:pt x="116" y="78"/>
                </a:lnTo>
                <a:lnTo>
                  <a:pt x="116" y="0"/>
                </a:lnTo>
                <a:lnTo>
                  <a:pt x="0" y="151"/>
                </a:lnTo>
                <a:lnTo>
                  <a:pt x="116" y="30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6"/>
          <p:cNvSpPr>
            <a:spLocks/>
          </p:cNvSpPr>
          <p:nvPr/>
        </p:nvSpPr>
        <p:spPr bwMode="auto">
          <a:xfrm>
            <a:off x="2501901" y="3852679"/>
            <a:ext cx="819150" cy="477838"/>
          </a:xfrm>
          <a:custGeom>
            <a:avLst/>
            <a:gdLst>
              <a:gd name="T0" fmla="*/ 387 w 516"/>
              <a:gd name="T1" fmla="*/ 0 h 301"/>
              <a:gd name="T2" fmla="*/ 387 w 516"/>
              <a:gd name="T3" fmla="*/ 78 h 301"/>
              <a:gd name="T4" fmla="*/ 0 w 516"/>
              <a:gd name="T5" fmla="*/ 78 h 301"/>
              <a:gd name="T6" fmla="*/ 0 w 516"/>
              <a:gd name="T7" fmla="*/ 228 h 301"/>
              <a:gd name="T8" fmla="*/ 387 w 516"/>
              <a:gd name="T9" fmla="*/ 228 h 301"/>
              <a:gd name="T10" fmla="*/ 387 w 516"/>
              <a:gd name="T11" fmla="*/ 301 h 301"/>
              <a:gd name="T12" fmla="*/ 516 w 516"/>
              <a:gd name="T13" fmla="*/ 151 h 301"/>
              <a:gd name="T14" fmla="*/ 387 w 516"/>
              <a:gd name="T15" fmla="*/ 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6" h="301">
                <a:moveTo>
                  <a:pt x="387" y="0"/>
                </a:moveTo>
                <a:lnTo>
                  <a:pt x="387" y="78"/>
                </a:lnTo>
                <a:lnTo>
                  <a:pt x="0" y="78"/>
                </a:lnTo>
                <a:lnTo>
                  <a:pt x="0" y="228"/>
                </a:lnTo>
                <a:lnTo>
                  <a:pt x="387" y="228"/>
                </a:lnTo>
                <a:lnTo>
                  <a:pt x="387" y="301"/>
                </a:lnTo>
                <a:lnTo>
                  <a:pt x="516" y="151"/>
                </a:lnTo>
                <a:lnTo>
                  <a:pt x="387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5" name="AutoShape 18"/>
          <p:cNvSpPr>
            <a:spLocks noChangeArrowheads="1"/>
          </p:cNvSpPr>
          <p:nvPr/>
        </p:nvSpPr>
        <p:spPr bwMode="auto">
          <a:xfrm flipV="1">
            <a:off x="1565188" y="4348060"/>
            <a:ext cx="2529015" cy="785813"/>
          </a:xfrm>
          <a:prstGeom prst="curvedDownArrow">
            <a:avLst>
              <a:gd name="adj1" fmla="val 42500"/>
              <a:gd name="adj2" fmla="val 133333"/>
              <a:gd name="adj3" fmla="val 33333"/>
            </a:avLst>
          </a:prstGeom>
          <a:solidFill>
            <a:srgbClr val="66CCFF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400"/>
          </a:p>
        </p:txBody>
      </p:sp>
      <p:sp>
        <p:nvSpPr>
          <p:cNvPr id="5" name="Freeform 4"/>
          <p:cNvSpPr/>
          <p:nvPr/>
        </p:nvSpPr>
        <p:spPr>
          <a:xfrm>
            <a:off x="370703" y="3704630"/>
            <a:ext cx="5214567" cy="1622854"/>
          </a:xfrm>
          <a:custGeom>
            <a:avLst/>
            <a:gdLst>
              <a:gd name="connsiteX0" fmla="*/ 2734962 w 5214567"/>
              <a:gd name="connsiteY0" fmla="*/ 62205 h 1470875"/>
              <a:gd name="connsiteX1" fmla="*/ 2603156 w 5214567"/>
              <a:gd name="connsiteY1" fmla="*/ 70443 h 1470875"/>
              <a:gd name="connsiteX2" fmla="*/ 2537254 w 5214567"/>
              <a:gd name="connsiteY2" fmla="*/ 78681 h 1470875"/>
              <a:gd name="connsiteX3" fmla="*/ 1441621 w 5214567"/>
              <a:gd name="connsiteY3" fmla="*/ 70443 h 1470875"/>
              <a:gd name="connsiteX4" fmla="*/ 1029729 w 5214567"/>
              <a:gd name="connsiteY4" fmla="*/ 78681 h 1470875"/>
              <a:gd name="connsiteX5" fmla="*/ 881448 w 5214567"/>
              <a:gd name="connsiteY5" fmla="*/ 86918 h 1470875"/>
              <a:gd name="connsiteX6" fmla="*/ 766119 w 5214567"/>
              <a:gd name="connsiteY6" fmla="*/ 95156 h 1470875"/>
              <a:gd name="connsiteX7" fmla="*/ 288324 w 5214567"/>
              <a:gd name="connsiteY7" fmla="*/ 103394 h 1470875"/>
              <a:gd name="connsiteX8" fmla="*/ 222421 w 5214567"/>
              <a:gd name="connsiteY8" fmla="*/ 111632 h 1470875"/>
              <a:gd name="connsiteX9" fmla="*/ 148281 w 5214567"/>
              <a:gd name="connsiteY9" fmla="*/ 144583 h 1470875"/>
              <a:gd name="connsiteX10" fmla="*/ 98854 w 5214567"/>
              <a:gd name="connsiteY10" fmla="*/ 194010 h 1470875"/>
              <a:gd name="connsiteX11" fmla="*/ 74140 w 5214567"/>
              <a:gd name="connsiteY11" fmla="*/ 218724 h 1470875"/>
              <a:gd name="connsiteX12" fmla="*/ 41189 w 5214567"/>
              <a:gd name="connsiteY12" fmla="*/ 268151 h 1470875"/>
              <a:gd name="connsiteX13" fmla="*/ 16475 w 5214567"/>
              <a:gd name="connsiteY13" fmla="*/ 334054 h 1470875"/>
              <a:gd name="connsiteX14" fmla="*/ 0 w 5214567"/>
              <a:gd name="connsiteY14" fmla="*/ 391718 h 1470875"/>
              <a:gd name="connsiteX15" fmla="*/ 8238 w 5214567"/>
              <a:gd name="connsiteY15" fmla="*/ 564713 h 1470875"/>
              <a:gd name="connsiteX16" fmla="*/ 24713 w 5214567"/>
              <a:gd name="connsiteY16" fmla="*/ 614140 h 1470875"/>
              <a:gd name="connsiteX17" fmla="*/ 32951 w 5214567"/>
              <a:gd name="connsiteY17" fmla="*/ 647091 h 1470875"/>
              <a:gd name="connsiteX18" fmla="*/ 74140 w 5214567"/>
              <a:gd name="connsiteY18" fmla="*/ 696518 h 1470875"/>
              <a:gd name="connsiteX19" fmla="*/ 140043 w 5214567"/>
              <a:gd name="connsiteY19" fmla="*/ 778897 h 1470875"/>
              <a:gd name="connsiteX20" fmla="*/ 156519 w 5214567"/>
              <a:gd name="connsiteY20" fmla="*/ 803610 h 1470875"/>
              <a:gd name="connsiteX21" fmla="*/ 214183 w 5214567"/>
              <a:gd name="connsiteY21" fmla="*/ 836562 h 1470875"/>
              <a:gd name="connsiteX22" fmla="*/ 263611 w 5214567"/>
              <a:gd name="connsiteY22" fmla="*/ 869513 h 1470875"/>
              <a:gd name="connsiteX23" fmla="*/ 313038 w 5214567"/>
              <a:gd name="connsiteY23" fmla="*/ 894227 h 1470875"/>
              <a:gd name="connsiteX24" fmla="*/ 370702 w 5214567"/>
              <a:gd name="connsiteY24" fmla="*/ 935416 h 1470875"/>
              <a:gd name="connsiteX25" fmla="*/ 395416 w 5214567"/>
              <a:gd name="connsiteY25" fmla="*/ 951891 h 1470875"/>
              <a:gd name="connsiteX26" fmla="*/ 428367 w 5214567"/>
              <a:gd name="connsiteY26" fmla="*/ 960129 h 1470875"/>
              <a:gd name="connsiteX27" fmla="*/ 453081 w 5214567"/>
              <a:gd name="connsiteY27" fmla="*/ 984843 h 1470875"/>
              <a:gd name="connsiteX28" fmla="*/ 560173 w 5214567"/>
              <a:gd name="connsiteY28" fmla="*/ 1009556 h 1470875"/>
              <a:gd name="connsiteX29" fmla="*/ 617838 w 5214567"/>
              <a:gd name="connsiteY29" fmla="*/ 1034270 h 1470875"/>
              <a:gd name="connsiteX30" fmla="*/ 650789 w 5214567"/>
              <a:gd name="connsiteY30" fmla="*/ 1050745 h 1470875"/>
              <a:gd name="connsiteX31" fmla="*/ 675502 w 5214567"/>
              <a:gd name="connsiteY31" fmla="*/ 1058983 h 1470875"/>
              <a:gd name="connsiteX32" fmla="*/ 700216 w 5214567"/>
              <a:gd name="connsiteY32" fmla="*/ 1075459 h 1470875"/>
              <a:gd name="connsiteX33" fmla="*/ 733167 w 5214567"/>
              <a:gd name="connsiteY33" fmla="*/ 1083697 h 1470875"/>
              <a:gd name="connsiteX34" fmla="*/ 782594 w 5214567"/>
              <a:gd name="connsiteY34" fmla="*/ 1116648 h 1470875"/>
              <a:gd name="connsiteX35" fmla="*/ 832021 w 5214567"/>
              <a:gd name="connsiteY35" fmla="*/ 1133124 h 1470875"/>
              <a:gd name="connsiteX36" fmla="*/ 856735 w 5214567"/>
              <a:gd name="connsiteY36" fmla="*/ 1149600 h 1470875"/>
              <a:gd name="connsiteX37" fmla="*/ 906162 w 5214567"/>
              <a:gd name="connsiteY37" fmla="*/ 1166075 h 1470875"/>
              <a:gd name="connsiteX38" fmla="*/ 963827 w 5214567"/>
              <a:gd name="connsiteY38" fmla="*/ 1190789 h 1470875"/>
              <a:gd name="connsiteX39" fmla="*/ 996778 w 5214567"/>
              <a:gd name="connsiteY39" fmla="*/ 1207264 h 1470875"/>
              <a:gd name="connsiteX40" fmla="*/ 1037967 w 5214567"/>
              <a:gd name="connsiteY40" fmla="*/ 1215502 h 1470875"/>
              <a:gd name="connsiteX41" fmla="*/ 1070919 w 5214567"/>
              <a:gd name="connsiteY41" fmla="*/ 1223740 h 1470875"/>
              <a:gd name="connsiteX42" fmla="*/ 1103870 w 5214567"/>
              <a:gd name="connsiteY42" fmla="*/ 1240216 h 1470875"/>
              <a:gd name="connsiteX43" fmla="*/ 1153297 w 5214567"/>
              <a:gd name="connsiteY43" fmla="*/ 1256691 h 1470875"/>
              <a:gd name="connsiteX44" fmla="*/ 1178011 w 5214567"/>
              <a:gd name="connsiteY44" fmla="*/ 1264929 h 1470875"/>
              <a:gd name="connsiteX45" fmla="*/ 1227438 w 5214567"/>
              <a:gd name="connsiteY45" fmla="*/ 1281405 h 1470875"/>
              <a:gd name="connsiteX46" fmla="*/ 1276865 w 5214567"/>
              <a:gd name="connsiteY46" fmla="*/ 1289643 h 1470875"/>
              <a:gd name="connsiteX47" fmla="*/ 1392194 w 5214567"/>
              <a:gd name="connsiteY47" fmla="*/ 1314356 h 1470875"/>
              <a:gd name="connsiteX48" fmla="*/ 1449859 w 5214567"/>
              <a:gd name="connsiteY48" fmla="*/ 1330832 h 1470875"/>
              <a:gd name="connsiteX49" fmla="*/ 1474573 w 5214567"/>
              <a:gd name="connsiteY49" fmla="*/ 1339070 h 1470875"/>
              <a:gd name="connsiteX50" fmla="*/ 1598140 w 5214567"/>
              <a:gd name="connsiteY50" fmla="*/ 1355545 h 1470875"/>
              <a:gd name="connsiteX51" fmla="*/ 1622854 w 5214567"/>
              <a:gd name="connsiteY51" fmla="*/ 1363783 h 1470875"/>
              <a:gd name="connsiteX52" fmla="*/ 1713470 w 5214567"/>
              <a:gd name="connsiteY52" fmla="*/ 1380259 h 1470875"/>
              <a:gd name="connsiteX53" fmla="*/ 1738183 w 5214567"/>
              <a:gd name="connsiteY53" fmla="*/ 1388497 h 1470875"/>
              <a:gd name="connsiteX54" fmla="*/ 1837038 w 5214567"/>
              <a:gd name="connsiteY54" fmla="*/ 1404972 h 1470875"/>
              <a:gd name="connsiteX55" fmla="*/ 1886465 w 5214567"/>
              <a:gd name="connsiteY55" fmla="*/ 1413210 h 1470875"/>
              <a:gd name="connsiteX56" fmla="*/ 1960605 w 5214567"/>
              <a:gd name="connsiteY56" fmla="*/ 1429686 h 1470875"/>
              <a:gd name="connsiteX57" fmla="*/ 1985319 w 5214567"/>
              <a:gd name="connsiteY57" fmla="*/ 1437924 h 1470875"/>
              <a:gd name="connsiteX58" fmla="*/ 2042983 w 5214567"/>
              <a:gd name="connsiteY58" fmla="*/ 1446162 h 1470875"/>
              <a:gd name="connsiteX59" fmla="*/ 2067697 w 5214567"/>
              <a:gd name="connsiteY59" fmla="*/ 1454400 h 1470875"/>
              <a:gd name="connsiteX60" fmla="*/ 2215978 w 5214567"/>
              <a:gd name="connsiteY60" fmla="*/ 1470875 h 1470875"/>
              <a:gd name="connsiteX61" fmla="*/ 2800865 w 5214567"/>
              <a:gd name="connsiteY61" fmla="*/ 1462637 h 1470875"/>
              <a:gd name="connsiteX62" fmla="*/ 2833816 w 5214567"/>
              <a:gd name="connsiteY62" fmla="*/ 1454400 h 1470875"/>
              <a:gd name="connsiteX63" fmla="*/ 2907956 w 5214567"/>
              <a:gd name="connsiteY63" fmla="*/ 1446162 h 1470875"/>
              <a:gd name="connsiteX64" fmla="*/ 2940908 w 5214567"/>
              <a:gd name="connsiteY64" fmla="*/ 1437924 h 1470875"/>
              <a:gd name="connsiteX65" fmla="*/ 3006811 w 5214567"/>
              <a:gd name="connsiteY65" fmla="*/ 1413210 h 1470875"/>
              <a:gd name="connsiteX66" fmla="*/ 3064475 w 5214567"/>
              <a:gd name="connsiteY66" fmla="*/ 1388497 h 1470875"/>
              <a:gd name="connsiteX67" fmla="*/ 3089189 w 5214567"/>
              <a:gd name="connsiteY67" fmla="*/ 1363783 h 1470875"/>
              <a:gd name="connsiteX68" fmla="*/ 3138616 w 5214567"/>
              <a:gd name="connsiteY68" fmla="*/ 1339070 h 1470875"/>
              <a:gd name="connsiteX69" fmla="*/ 3163329 w 5214567"/>
              <a:gd name="connsiteY69" fmla="*/ 1314356 h 1470875"/>
              <a:gd name="connsiteX70" fmla="*/ 3196281 w 5214567"/>
              <a:gd name="connsiteY70" fmla="*/ 1297881 h 1470875"/>
              <a:gd name="connsiteX71" fmla="*/ 3220994 w 5214567"/>
              <a:gd name="connsiteY71" fmla="*/ 1281405 h 1470875"/>
              <a:gd name="connsiteX72" fmla="*/ 3253946 w 5214567"/>
              <a:gd name="connsiteY72" fmla="*/ 1264929 h 1470875"/>
              <a:gd name="connsiteX73" fmla="*/ 3303373 w 5214567"/>
              <a:gd name="connsiteY73" fmla="*/ 1215502 h 1470875"/>
              <a:gd name="connsiteX74" fmla="*/ 3369275 w 5214567"/>
              <a:gd name="connsiteY74" fmla="*/ 1174313 h 1470875"/>
              <a:gd name="connsiteX75" fmla="*/ 3393989 w 5214567"/>
              <a:gd name="connsiteY75" fmla="*/ 1149600 h 1470875"/>
              <a:gd name="connsiteX76" fmla="*/ 3418702 w 5214567"/>
              <a:gd name="connsiteY76" fmla="*/ 1133124 h 1470875"/>
              <a:gd name="connsiteX77" fmla="*/ 3451654 w 5214567"/>
              <a:gd name="connsiteY77" fmla="*/ 1108410 h 1470875"/>
              <a:gd name="connsiteX78" fmla="*/ 3476367 w 5214567"/>
              <a:gd name="connsiteY78" fmla="*/ 1083697 h 1470875"/>
              <a:gd name="connsiteX79" fmla="*/ 3525794 w 5214567"/>
              <a:gd name="connsiteY79" fmla="*/ 1050745 h 1470875"/>
              <a:gd name="connsiteX80" fmla="*/ 3550508 w 5214567"/>
              <a:gd name="connsiteY80" fmla="*/ 1034270 h 1470875"/>
              <a:gd name="connsiteX81" fmla="*/ 3624648 w 5214567"/>
              <a:gd name="connsiteY81" fmla="*/ 968367 h 1470875"/>
              <a:gd name="connsiteX82" fmla="*/ 3649362 w 5214567"/>
              <a:gd name="connsiteY82" fmla="*/ 951891 h 1470875"/>
              <a:gd name="connsiteX83" fmla="*/ 3682313 w 5214567"/>
              <a:gd name="connsiteY83" fmla="*/ 910702 h 1470875"/>
              <a:gd name="connsiteX84" fmla="*/ 3715265 w 5214567"/>
              <a:gd name="connsiteY84" fmla="*/ 869513 h 1470875"/>
              <a:gd name="connsiteX85" fmla="*/ 3739978 w 5214567"/>
              <a:gd name="connsiteY85" fmla="*/ 853037 h 1470875"/>
              <a:gd name="connsiteX86" fmla="*/ 3789405 w 5214567"/>
              <a:gd name="connsiteY86" fmla="*/ 820086 h 1470875"/>
              <a:gd name="connsiteX87" fmla="*/ 3830594 w 5214567"/>
              <a:gd name="connsiteY87" fmla="*/ 787135 h 1470875"/>
              <a:gd name="connsiteX88" fmla="*/ 3855308 w 5214567"/>
              <a:gd name="connsiteY88" fmla="*/ 770659 h 1470875"/>
              <a:gd name="connsiteX89" fmla="*/ 3904735 w 5214567"/>
              <a:gd name="connsiteY89" fmla="*/ 754183 h 1470875"/>
              <a:gd name="connsiteX90" fmla="*/ 3929448 w 5214567"/>
              <a:gd name="connsiteY90" fmla="*/ 737708 h 1470875"/>
              <a:gd name="connsiteX91" fmla="*/ 4011827 w 5214567"/>
              <a:gd name="connsiteY91" fmla="*/ 712994 h 1470875"/>
              <a:gd name="connsiteX92" fmla="*/ 4110681 w 5214567"/>
              <a:gd name="connsiteY92" fmla="*/ 688281 h 1470875"/>
              <a:gd name="connsiteX93" fmla="*/ 4143632 w 5214567"/>
              <a:gd name="connsiteY93" fmla="*/ 680043 h 1470875"/>
              <a:gd name="connsiteX94" fmla="*/ 4193059 w 5214567"/>
              <a:gd name="connsiteY94" fmla="*/ 671805 h 1470875"/>
              <a:gd name="connsiteX95" fmla="*/ 4258962 w 5214567"/>
              <a:gd name="connsiteY95" fmla="*/ 655329 h 1470875"/>
              <a:gd name="connsiteX96" fmla="*/ 4308389 w 5214567"/>
              <a:gd name="connsiteY96" fmla="*/ 647091 h 1470875"/>
              <a:gd name="connsiteX97" fmla="*/ 4349578 w 5214567"/>
              <a:gd name="connsiteY97" fmla="*/ 638854 h 1470875"/>
              <a:gd name="connsiteX98" fmla="*/ 4431956 w 5214567"/>
              <a:gd name="connsiteY98" fmla="*/ 630616 h 1470875"/>
              <a:gd name="connsiteX99" fmla="*/ 4506097 w 5214567"/>
              <a:gd name="connsiteY99" fmla="*/ 614140 h 1470875"/>
              <a:gd name="connsiteX100" fmla="*/ 4539048 w 5214567"/>
              <a:gd name="connsiteY100" fmla="*/ 605902 h 1470875"/>
              <a:gd name="connsiteX101" fmla="*/ 4580238 w 5214567"/>
              <a:gd name="connsiteY101" fmla="*/ 597664 h 1470875"/>
              <a:gd name="connsiteX102" fmla="*/ 4604951 w 5214567"/>
              <a:gd name="connsiteY102" fmla="*/ 589427 h 1470875"/>
              <a:gd name="connsiteX103" fmla="*/ 4637902 w 5214567"/>
              <a:gd name="connsiteY103" fmla="*/ 581189 h 1470875"/>
              <a:gd name="connsiteX104" fmla="*/ 4687329 w 5214567"/>
              <a:gd name="connsiteY104" fmla="*/ 564713 h 1470875"/>
              <a:gd name="connsiteX105" fmla="*/ 4744994 w 5214567"/>
              <a:gd name="connsiteY105" fmla="*/ 556475 h 1470875"/>
              <a:gd name="connsiteX106" fmla="*/ 4835611 w 5214567"/>
              <a:gd name="connsiteY106" fmla="*/ 531762 h 1470875"/>
              <a:gd name="connsiteX107" fmla="*/ 4868562 w 5214567"/>
              <a:gd name="connsiteY107" fmla="*/ 523524 h 1470875"/>
              <a:gd name="connsiteX108" fmla="*/ 4950940 w 5214567"/>
              <a:gd name="connsiteY108" fmla="*/ 515286 h 1470875"/>
              <a:gd name="connsiteX109" fmla="*/ 5033319 w 5214567"/>
              <a:gd name="connsiteY109" fmla="*/ 498810 h 1470875"/>
              <a:gd name="connsiteX110" fmla="*/ 5074508 w 5214567"/>
              <a:gd name="connsiteY110" fmla="*/ 490572 h 1470875"/>
              <a:gd name="connsiteX111" fmla="*/ 5132173 w 5214567"/>
              <a:gd name="connsiteY111" fmla="*/ 474097 h 1470875"/>
              <a:gd name="connsiteX112" fmla="*/ 5189838 w 5214567"/>
              <a:gd name="connsiteY112" fmla="*/ 424670 h 1470875"/>
              <a:gd name="connsiteX113" fmla="*/ 5206313 w 5214567"/>
              <a:gd name="connsiteY113" fmla="*/ 399956 h 1470875"/>
              <a:gd name="connsiteX114" fmla="*/ 5206313 w 5214567"/>
              <a:gd name="connsiteY114" fmla="*/ 334054 h 1470875"/>
              <a:gd name="connsiteX115" fmla="*/ 5189838 w 5214567"/>
              <a:gd name="connsiteY115" fmla="*/ 284627 h 1470875"/>
              <a:gd name="connsiteX116" fmla="*/ 5115697 w 5214567"/>
              <a:gd name="connsiteY116" fmla="*/ 259913 h 1470875"/>
              <a:gd name="connsiteX117" fmla="*/ 5090983 w 5214567"/>
              <a:gd name="connsiteY117" fmla="*/ 251675 h 1470875"/>
              <a:gd name="connsiteX118" fmla="*/ 5033319 w 5214567"/>
              <a:gd name="connsiteY118" fmla="*/ 243437 h 1470875"/>
              <a:gd name="connsiteX119" fmla="*/ 4917989 w 5214567"/>
              <a:gd name="connsiteY119" fmla="*/ 210486 h 1470875"/>
              <a:gd name="connsiteX120" fmla="*/ 4893275 w 5214567"/>
              <a:gd name="connsiteY120" fmla="*/ 202248 h 1470875"/>
              <a:gd name="connsiteX121" fmla="*/ 4860324 w 5214567"/>
              <a:gd name="connsiteY121" fmla="*/ 194010 h 1470875"/>
              <a:gd name="connsiteX122" fmla="*/ 4835611 w 5214567"/>
              <a:gd name="connsiteY122" fmla="*/ 185772 h 1470875"/>
              <a:gd name="connsiteX123" fmla="*/ 4744994 w 5214567"/>
              <a:gd name="connsiteY123" fmla="*/ 169297 h 1470875"/>
              <a:gd name="connsiteX124" fmla="*/ 4629665 w 5214567"/>
              <a:gd name="connsiteY124" fmla="*/ 144583 h 1470875"/>
              <a:gd name="connsiteX125" fmla="*/ 4580238 w 5214567"/>
              <a:gd name="connsiteY125" fmla="*/ 136345 h 1470875"/>
              <a:gd name="connsiteX126" fmla="*/ 4539048 w 5214567"/>
              <a:gd name="connsiteY126" fmla="*/ 128108 h 1470875"/>
              <a:gd name="connsiteX127" fmla="*/ 4423719 w 5214567"/>
              <a:gd name="connsiteY127" fmla="*/ 111632 h 1470875"/>
              <a:gd name="connsiteX128" fmla="*/ 4374292 w 5214567"/>
              <a:gd name="connsiteY128" fmla="*/ 103394 h 1470875"/>
              <a:gd name="connsiteX129" fmla="*/ 4201297 w 5214567"/>
              <a:gd name="connsiteY129" fmla="*/ 86918 h 1470875"/>
              <a:gd name="connsiteX130" fmla="*/ 4118919 w 5214567"/>
              <a:gd name="connsiteY130" fmla="*/ 78681 h 1470875"/>
              <a:gd name="connsiteX131" fmla="*/ 4085967 w 5214567"/>
              <a:gd name="connsiteY131" fmla="*/ 70443 h 1470875"/>
              <a:gd name="connsiteX132" fmla="*/ 3888259 w 5214567"/>
              <a:gd name="connsiteY132" fmla="*/ 45729 h 1470875"/>
              <a:gd name="connsiteX133" fmla="*/ 3723502 w 5214567"/>
              <a:gd name="connsiteY133" fmla="*/ 29254 h 1470875"/>
              <a:gd name="connsiteX134" fmla="*/ 3048000 w 5214567"/>
              <a:gd name="connsiteY134" fmla="*/ 21016 h 1470875"/>
              <a:gd name="connsiteX135" fmla="*/ 2932670 w 5214567"/>
              <a:gd name="connsiteY135" fmla="*/ 37491 h 1470875"/>
              <a:gd name="connsiteX136" fmla="*/ 2883243 w 5214567"/>
              <a:gd name="connsiteY136" fmla="*/ 45729 h 1470875"/>
              <a:gd name="connsiteX137" fmla="*/ 2858529 w 5214567"/>
              <a:gd name="connsiteY137" fmla="*/ 53967 h 1470875"/>
              <a:gd name="connsiteX138" fmla="*/ 2734962 w 5214567"/>
              <a:gd name="connsiteY138" fmla="*/ 62205 h 147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14567" h="1470875">
                <a:moveTo>
                  <a:pt x="2734962" y="62205"/>
                </a:moveTo>
                <a:cubicBezTo>
                  <a:pt x="2692400" y="64951"/>
                  <a:pt x="2647025" y="66787"/>
                  <a:pt x="2603156" y="70443"/>
                </a:cubicBezTo>
                <a:cubicBezTo>
                  <a:pt x="2581094" y="72282"/>
                  <a:pt x="2559392" y="78681"/>
                  <a:pt x="2537254" y="78681"/>
                </a:cubicBezTo>
                <a:lnTo>
                  <a:pt x="1441621" y="70443"/>
                </a:lnTo>
                <a:lnTo>
                  <a:pt x="1029729" y="78681"/>
                </a:lnTo>
                <a:cubicBezTo>
                  <a:pt x="980247" y="80136"/>
                  <a:pt x="930855" y="83830"/>
                  <a:pt x="881448" y="86918"/>
                </a:cubicBezTo>
                <a:cubicBezTo>
                  <a:pt x="842982" y="89322"/>
                  <a:pt x="804645" y="94086"/>
                  <a:pt x="766119" y="95156"/>
                </a:cubicBezTo>
                <a:cubicBezTo>
                  <a:pt x="606892" y="99579"/>
                  <a:pt x="447589" y="100648"/>
                  <a:pt x="288324" y="103394"/>
                </a:cubicBezTo>
                <a:cubicBezTo>
                  <a:pt x="266356" y="106140"/>
                  <a:pt x="244068" y="106993"/>
                  <a:pt x="222421" y="111632"/>
                </a:cubicBezTo>
                <a:cubicBezTo>
                  <a:pt x="196613" y="117162"/>
                  <a:pt x="168625" y="126499"/>
                  <a:pt x="148281" y="144583"/>
                </a:cubicBezTo>
                <a:cubicBezTo>
                  <a:pt x="130866" y="160063"/>
                  <a:pt x="115330" y="177534"/>
                  <a:pt x="98854" y="194010"/>
                </a:cubicBezTo>
                <a:cubicBezTo>
                  <a:pt x="90616" y="202248"/>
                  <a:pt x="80602" y="209030"/>
                  <a:pt x="74140" y="218724"/>
                </a:cubicBezTo>
                <a:lnTo>
                  <a:pt x="41189" y="268151"/>
                </a:lnTo>
                <a:cubicBezTo>
                  <a:pt x="26000" y="328906"/>
                  <a:pt x="42323" y="273740"/>
                  <a:pt x="16475" y="334054"/>
                </a:cubicBezTo>
                <a:cubicBezTo>
                  <a:pt x="9387" y="350594"/>
                  <a:pt x="4179" y="375004"/>
                  <a:pt x="0" y="391718"/>
                </a:cubicBezTo>
                <a:cubicBezTo>
                  <a:pt x="2746" y="449383"/>
                  <a:pt x="1863" y="507336"/>
                  <a:pt x="8238" y="564713"/>
                </a:cubicBezTo>
                <a:cubicBezTo>
                  <a:pt x="10156" y="581974"/>
                  <a:pt x="20501" y="597292"/>
                  <a:pt x="24713" y="614140"/>
                </a:cubicBezTo>
                <a:cubicBezTo>
                  <a:pt x="27459" y="625124"/>
                  <a:pt x="28491" y="636685"/>
                  <a:pt x="32951" y="647091"/>
                </a:cubicBezTo>
                <a:cubicBezTo>
                  <a:pt x="46490" y="678683"/>
                  <a:pt x="53485" y="668117"/>
                  <a:pt x="74140" y="696518"/>
                </a:cubicBezTo>
                <a:cubicBezTo>
                  <a:pt x="135327" y="780650"/>
                  <a:pt x="88137" y="744293"/>
                  <a:pt x="140043" y="778897"/>
                </a:cubicBezTo>
                <a:cubicBezTo>
                  <a:pt x="145535" y="787135"/>
                  <a:pt x="149518" y="796609"/>
                  <a:pt x="156519" y="803610"/>
                </a:cubicBezTo>
                <a:cubicBezTo>
                  <a:pt x="170768" y="817859"/>
                  <a:pt x="198029" y="826870"/>
                  <a:pt x="214183" y="836562"/>
                </a:cubicBezTo>
                <a:cubicBezTo>
                  <a:pt x="231163" y="846750"/>
                  <a:pt x="245900" y="860657"/>
                  <a:pt x="263611" y="869513"/>
                </a:cubicBezTo>
                <a:cubicBezTo>
                  <a:pt x="280087" y="877751"/>
                  <a:pt x="296936" y="885281"/>
                  <a:pt x="313038" y="894227"/>
                </a:cubicBezTo>
                <a:cubicBezTo>
                  <a:pt x="330518" y="903938"/>
                  <a:pt x="355704" y="924703"/>
                  <a:pt x="370702" y="935416"/>
                </a:cubicBezTo>
                <a:cubicBezTo>
                  <a:pt x="378759" y="941171"/>
                  <a:pt x="386316" y="947991"/>
                  <a:pt x="395416" y="951891"/>
                </a:cubicBezTo>
                <a:cubicBezTo>
                  <a:pt x="405822" y="956351"/>
                  <a:pt x="417383" y="957383"/>
                  <a:pt x="428367" y="960129"/>
                </a:cubicBezTo>
                <a:cubicBezTo>
                  <a:pt x="436605" y="968367"/>
                  <a:pt x="442475" y="980022"/>
                  <a:pt x="453081" y="984843"/>
                </a:cubicBezTo>
                <a:cubicBezTo>
                  <a:pt x="468692" y="991939"/>
                  <a:pt x="536277" y="1004777"/>
                  <a:pt x="560173" y="1009556"/>
                </a:cubicBezTo>
                <a:cubicBezTo>
                  <a:pt x="610252" y="1042943"/>
                  <a:pt x="557046" y="1011474"/>
                  <a:pt x="617838" y="1034270"/>
                </a:cubicBezTo>
                <a:cubicBezTo>
                  <a:pt x="629336" y="1038582"/>
                  <a:pt x="639502" y="1045908"/>
                  <a:pt x="650789" y="1050745"/>
                </a:cubicBezTo>
                <a:cubicBezTo>
                  <a:pt x="658770" y="1054166"/>
                  <a:pt x="667735" y="1055100"/>
                  <a:pt x="675502" y="1058983"/>
                </a:cubicBezTo>
                <a:cubicBezTo>
                  <a:pt x="684358" y="1063411"/>
                  <a:pt x="691116" y="1071559"/>
                  <a:pt x="700216" y="1075459"/>
                </a:cubicBezTo>
                <a:cubicBezTo>
                  <a:pt x="710622" y="1079919"/>
                  <a:pt x="722183" y="1080951"/>
                  <a:pt x="733167" y="1083697"/>
                </a:cubicBezTo>
                <a:cubicBezTo>
                  <a:pt x="749643" y="1094681"/>
                  <a:pt x="763809" y="1110386"/>
                  <a:pt x="782594" y="1116648"/>
                </a:cubicBezTo>
                <a:cubicBezTo>
                  <a:pt x="799070" y="1122140"/>
                  <a:pt x="817571" y="1123491"/>
                  <a:pt x="832021" y="1133124"/>
                </a:cubicBezTo>
                <a:cubicBezTo>
                  <a:pt x="840259" y="1138616"/>
                  <a:pt x="847687" y="1145579"/>
                  <a:pt x="856735" y="1149600"/>
                </a:cubicBezTo>
                <a:cubicBezTo>
                  <a:pt x="872605" y="1156653"/>
                  <a:pt x="906162" y="1166075"/>
                  <a:pt x="906162" y="1166075"/>
                </a:cubicBezTo>
                <a:cubicBezTo>
                  <a:pt x="956241" y="1199462"/>
                  <a:pt x="903035" y="1167993"/>
                  <a:pt x="963827" y="1190789"/>
                </a:cubicBezTo>
                <a:cubicBezTo>
                  <a:pt x="975325" y="1195101"/>
                  <a:pt x="985128" y="1203381"/>
                  <a:pt x="996778" y="1207264"/>
                </a:cubicBezTo>
                <a:cubicBezTo>
                  <a:pt x="1010061" y="1211692"/>
                  <a:pt x="1024299" y="1212465"/>
                  <a:pt x="1037967" y="1215502"/>
                </a:cubicBezTo>
                <a:cubicBezTo>
                  <a:pt x="1049019" y="1217958"/>
                  <a:pt x="1059935" y="1220994"/>
                  <a:pt x="1070919" y="1223740"/>
                </a:cubicBezTo>
                <a:cubicBezTo>
                  <a:pt x="1081903" y="1229232"/>
                  <a:pt x="1092468" y="1235655"/>
                  <a:pt x="1103870" y="1240216"/>
                </a:cubicBezTo>
                <a:cubicBezTo>
                  <a:pt x="1119995" y="1246666"/>
                  <a:pt x="1136821" y="1251199"/>
                  <a:pt x="1153297" y="1256691"/>
                </a:cubicBezTo>
                <a:lnTo>
                  <a:pt x="1178011" y="1264929"/>
                </a:lnTo>
                <a:lnTo>
                  <a:pt x="1227438" y="1281405"/>
                </a:lnTo>
                <a:lnTo>
                  <a:pt x="1276865" y="1289643"/>
                </a:lnTo>
                <a:cubicBezTo>
                  <a:pt x="1347294" y="1313118"/>
                  <a:pt x="1309059" y="1303964"/>
                  <a:pt x="1392194" y="1314356"/>
                </a:cubicBezTo>
                <a:cubicBezTo>
                  <a:pt x="1451450" y="1334108"/>
                  <a:pt x="1377451" y="1310144"/>
                  <a:pt x="1449859" y="1330832"/>
                </a:cubicBezTo>
                <a:cubicBezTo>
                  <a:pt x="1458208" y="1333218"/>
                  <a:pt x="1466058" y="1337367"/>
                  <a:pt x="1474573" y="1339070"/>
                </a:cubicBezTo>
                <a:cubicBezTo>
                  <a:pt x="1493532" y="1342862"/>
                  <a:pt x="1582089" y="1353539"/>
                  <a:pt x="1598140" y="1355545"/>
                </a:cubicBezTo>
                <a:cubicBezTo>
                  <a:pt x="1606378" y="1358291"/>
                  <a:pt x="1614377" y="1361899"/>
                  <a:pt x="1622854" y="1363783"/>
                </a:cubicBezTo>
                <a:cubicBezTo>
                  <a:pt x="1688947" y="1378470"/>
                  <a:pt x="1653510" y="1365268"/>
                  <a:pt x="1713470" y="1380259"/>
                </a:cubicBezTo>
                <a:cubicBezTo>
                  <a:pt x="1721894" y="1382365"/>
                  <a:pt x="1729759" y="1386391"/>
                  <a:pt x="1738183" y="1388497"/>
                </a:cubicBezTo>
                <a:cubicBezTo>
                  <a:pt x="1772993" y="1397200"/>
                  <a:pt x="1800762" y="1399391"/>
                  <a:pt x="1837038" y="1404972"/>
                </a:cubicBezTo>
                <a:cubicBezTo>
                  <a:pt x="1853547" y="1407512"/>
                  <a:pt x="1869989" y="1410464"/>
                  <a:pt x="1886465" y="1413210"/>
                </a:cubicBezTo>
                <a:cubicBezTo>
                  <a:pt x="1942096" y="1431755"/>
                  <a:pt x="1873620" y="1410356"/>
                  <a:pt x="1960605" y="1429686"/>
                </a:cubicBezTo>
                <a:cubicBezTo>
                  <a:pt x="1969082" y="1431570"/>
                  <a:pt x="1976804" y="1436221"/>
                  <a:pt x="1985319" y="1437924"/>
                </a:cubicBezTo>
                <a:cubicBezTo>
                  <a:pt x="2004358" y="1441732"/>
                  <a:pt x="2023762" y="1443416"/>
                  <a:pt x="2042983" y="1446162"/>
                </a:cubicBezTo>
                <a:cubicBezTo>
                  <a:pt x="2051221" y="1448908"/>
                  <a:pt x="2059182" y="1452697"/>
                  <a:pt x="2067697" y="1454400"/>
                </a:cubicBezTo>
                <a:cubicBezTo>
                  <a:pt x="2109445" y="1462749"/>
                  <a:pt x="2177788" y="1467403"/>
                  <a:pt x="2215978" y="1470875"/>
                </a:cubicBezTo>
                <a:lnTo>
                  <a:pt x="2800865" y="1462637"/>
                </a:lnTo>
                <a:cubicBezTo>
                  <a:pt x="2812183" y="1462335"/>
                  <a:pt x="2822626" y="1456121"/>
                  <a:pt x="2833816" y="1454400"/>
                </a:cubicBezTo>
                <a:cubicBezTo>
                  <a:pt x="2858392" y="1450619"/>
                  <a:pt x="2883243" y="1448908"/>
                  <a:pt x="2907956" y="1446162"/>
                </a:cubicBezTo>
                <a:cubicBezTo>
                  <a:pt x="2918940" y="1443416"/>
                  <a:pt x="2930022" y="1441034"/>
                  <a:pt x="2940908" y="1437924"/>
                </a:cubicBezTo>
                <a:cubicBezTo>
                  <a:pt x="2957542" y="1433171"/>
                  <a:pt x="2995208" y="1419011"/>
                  <a:pt x="3006811" y="1413210"/>
                </a:cubicBezTo>
                <a:cubicBezTo>
                  <a:pt x="3063700" y="1384766"/>
                  <a:pt x="2995896" y="1405642"/>
                  <a:pt x="3064475" y="1388497"/>
                </a:cubicBezTo>
                <a:cubicBezTo>
                  <a:pt x="3072713" y="1380259"/>
                  <a:pt x="3079495" y="1370246"/>
                  <a:pt x="3089189" y="1363783"/>
                </a:cubicBezTo>
                <a:cubicBezTo>
                  <a:pt x="3163492" y="1314247"/>
                  <a:pt x="3060844" y="1403879"/>
                  <a:pt x="3138616" y="1339070"/>
                </a:cubicBezTo>
                <a:cubicBezTo>
                  <a:pt x="3147566" y="1331612"/>
                  <a:pt x="3153849" y="1321127"/>
                  <a:pt x="3163329" y="1314356"/>
                </a:cubicBezTo>
                <a:cubicBezTo>
                  <a:pt x="3173322" y="1307218"/>
                  <a:pt x="3185619" y="1303974"/>
                  <a:pt x="3196281" y="1297881"/>
                </a:cubicBezTo>
                <a:cubicBezTo>
                  <a:pt x="3204877" y="1292969"/>
                  <a:pt x="3212398" y="1286317"/>
                  <a:pt x="3220994" y="1281405"/>
                </a:cubicBezTo>
                <a:cubicBezTo>
                  <a:pt x="3231656" y="1275312"/>
                  <a:pt x="3244357" y="1272601"/>
                  <a:pt x="3253946" y="1264929"/>
                </a:cubicBezTo>
                <a:cubicBezTo>
                  <a:pt x="3272140" y="1250374"/>
                  <a:pt x="3283393" y="1227490"/>
                  <a:pt x="3303373" y="1215502"/>
                </a:cubicBezTo>
                <a:cubicBezTo>
                  <a:pt x="3309125" y="1212051"/>
                  <a:pt x="3358402" y="1183374"/>
                  <a:pt x="3369275" y="1174313"/>
                </a:cubicBezTo>
                <a:cubicBezTo>
                  <a:pt x="3378225" y="1166855"/>
                  <a:pt x="3385039" y="1157058"/>
                  <a:pt x="3393989" y="1149600"/>
                </a:cubicBezTo>
                <a:cubicBezTo>
                  <a:pt x="3401595" y="1143262"/>
                  <a:pt x="3410646" y="1138879"/>
                  <a:pt x="3418702" y="1133124"/>
                </a:cubicBezTo>
                <a:cubicBezTo>
                  <a:pt x="3429874" y="1125144"/>
                  <a:pt x="3441229" y="1117345"/>
                  <a:pt x="3451654" y="1108410"/>
                </a:cubicBezTo>
                <a:cubicBezTo>
                  <a:pt x="3460499" y="1100828"/>
                  <a:pt x="3467171" y="1090849"/>
                  <a:pt x="3476367" y="1083697"/>
                </a:cubicBezTo>
                <a:cubicBezTo>
                  <a:pt x="3491997" y="1071540"/>
                  <a:pt x="3509318" y="1061729"/>
                  <a:pt x="3525794" y="1050745"/>
                </a:cubicBezTo>
                <a:lnTo>
                  <a:pt x="3550508" y="1034270"/>
                </a:lnTo>
                <a:cubicBezTo>
                  <a:pt x="3587102" y="985477"/>
                  <a:pt x="3563797" y="1008934"/>
                  <a:pt x="3624648" y="968367"/>
                </a:cubicBezTo>
                <a:lnTo>
                  <a:pt x="3649362" y="951891"/>
                </a:lnTo>
                <a:cubicBezTo>
                  <a:pt x="3665399" y="903781"/>
                  <a:pt x="3645052" y="947963"/>
                  <a:pt x="3682313" y="910702"/>
                </a:cubicBezTo>
                <a:cubicBezTo>
                  <a:pt x="3694746" y="898269"/>
                  <a:pt x="3702832" y="881946"/>
                  <a:pt x="3715265" y="869513"/>
                </a:cubicBezTo>
                <a:cubicBezTo>
                  <a:pt x="3722266" y="862512"/>
                  <a:pt x="3732372" y="859375"/>
                  <a:pt x="3739978" y="853037"/>
                </a:cubicBezTo>
                <a:cubicBezTo>
                  <a:pt x="3781115" y="818756"/>
                  <a:pt x="3745976" y="834563"/>
                  <a:pt x="3789405" y="820086"/>
                </a:cubicBezTo>
                <a:cubicBezTo>
                  <a:pt x="3817180" y="778424"/>
                  <a:pt x="3790803" y="807030"/>
                  <a:pt x="3830594" y="787135"/>
                </a:cubicBezTo>
                <a:cubicBezTo>
                  <a:pt x="3839450" y="782707"/>
                  <a:pt x="3846261" y="774680"/>
                  <a:pt x="3855308" y="770659"/>
                </a:cubicBezTo>
                <a:cubicBezTo>
                  <a:pt x="3871178" y="763606"/>
                  <a:pt x="3890285" y="763816"/>
                  <a:pt x="3904735" y="754183"/>
                </a:cubicBezTo>
                <a:cubicBezTo>
                  <a:pt x="3912973" y="748691"/>
                  <a:pt x="3920401" y="741729"/>
                  <a:pt x="3929448" y="737708"/>
                </a:cubicBezTo>
                <a:cubicBezTo>
                  <a:pt x="3969780" y="719783"/>
                  <a:pt x="3974958" y="724055"/>
                  <a:pt x="4011827" y="712994"/>
                </a:cubicBezTo>
                <a:cubicBezTo>
                  <a:pt x="4121929" y="679963"/>
                  <a:pt x="4001008" y="710215"/>
                  <a:pt x="4110681" y="688281"/>
                </a:cubicBezTo>
                <a:cubicBezTo>
                  <a:pt x="4121783" y="686061"/>
                  <a:pt x="4132530" y="682263"/>
                  <a:pt x="4143632" y="680043"/>
                </a:cubicBezTo>
                <a:cubicBezTo>
                  <a:pt x="4160011" y="676767"/>
                  <a:pt x="4176727" y="675305"/>
                  <a:pt x="4193059" y="671805"/>
                </a:cubicBezTo>
                <a:cubicBezTo>
                  <a:pt x="4215200" y="667060"/>
                  <a:pt x="4236626" y="659052"/>
                  <a:pt x="4258962" y="655329"/>
                </a:cubicBezTo>
                <a:lnTo>
                  <a:pt x="4308389" y="647091"/>
                </a:lnTo>
                <a:cubicBezTo>
                  <a:pt x="4322165" y="644586"/>
                  <a:pt x="4335699" y="640704"/>
                  <a:pt x="4349578" y="638854"/>
                </a:cubicBezTo>
                <a:cubicBezTo>
                  <a:pt x="4376932" y="635207"/>
                  <a:pt x="4404497" y="633362"/>
                  <a:pt x="4431956" y="630616"/>
                </a:cubicBezTo>
                <a:cubicBezTo>
                  <a:pt x="4512328" y="610523"/>
                  <a:pt x="4411962" y="635060"/>
                  <a:pt x="4506097" y="614140"/>
                </a:cubicBezTo>
                <a:cubicBezTo>
                  <a:pt x="4517149" y="611684"/>
                  <a:pt x="4527996" y="608358"/>
                  <a:pt x="4539048" y="605902"/>
                </a:cubicBezTo>
                <a:cubicBezTo>
                  <a:pt x="4552716" y="602865"/>
                  <a:pt x="4566654" y="601060"/>
                  <a:pt x="4580238" y="597664"/>
                </a:cubicBezTo>
                <a:cubicBezTo>
                  <a:pt x="4588662" y="595558"/>
                  <a:pt x="4596602" y="591812"/>
                  <a:pt x="4604951" y="589427"/>
                </a:cubicBezTo>
                <a:cubicBezTo>
                  <a:pt x="4615837" y="586317"/>
                  <a:pt x="4627058" y="584442"/>
                  <a:pt x="4637902" y="581189"/>
                </a:cubicBezTo>
                <a:cubicBezTo>
                  <a:pt x="4654536" y="576199"/>
                  <a:pt x="4670137" y="567169"/>
                  <a:pt x="4687329" y="564713"/>
                </a:cubicBezTo>
                <a:lnTo>
                  <a:pt x="4744994" y="556475"/>
                </a:lnTo>
                <a:cubicBezTo>
                  <a:pt x="4822151" y="530757"/>
                  <a:pt x="4765744" y="547288"/>
                  <a:pt x="4835611" y="531762"/>
                </a:cubicBezTo>
                <a:cubicBezTo>
                  <a:pt x="4846663" y="529306"/>
                  <a:pt x="4857354" y="525125"/>
                  <a:pt x="4868562" y="523524"/>
                </a:cubicBezTo>
                <a:cubicBezTo>
                  <a:pt x="4895881" y="519621"/>
                  <a:pt x="4923557" y="518709"/>
                  <a:pt x="4950940" y="515286"/>
                </a:cubicBezTo>
                <a:cubicBezTo>
                  <a:pt x="5006283" y="508368"/>
                  <a:pt x="4987723" y="508943"/>
                  <a:pt x="5033319" y="498810"/>
                </a:cubicBezTo>
                <a:cubicBezTo>
                  <a:pt x="5046987" y="495773"/>
                  <a:pt x="5060840" y="493609"/>
                  <a:pt x="5074508" y="490572"/>
                </a:cubicBezTo>
                <a:cubicBezTo>
                  <a:pt x="5105546" y="483675"/>
                  <a:pt x="5104647" y="483272"/>
                  <a:pt x="5132173" y="474097"/>
                </a:cubicBezTo>
                <a:cubicBezTo>
                  <a:pt x="5156409" y="455919"/>
                  <a:pt x="5170718" y="447614"/>
                  <a:pt x="5189838" y="424670"/>
                </a:cubicBezTo>
                <a:cubicBezTo>
                  <a:pt x="5196176" y="417064"/>
                  <a:pt x="5200821" y="408194"/>
                  <a:pt x="5206313" y="399956"/>
                </a:cubicBezTo>
                <a:cubicBezTo>
                  <a:pt x="5216299" y="360014"/>
                  <a:pt x="5218295" y="373996"/>
                  <a:pt x="5206313" y="334054"/>
                </a:cubicBezTo>
                <a:cubicBezTo>
                  <a:pt x="5201323" y="317420"/>
                  <a:pt x="5206314" y="290119"/>
                  <a:pt x="5189838" y="284627"/>
                </a:cubicBezTo>
                <a:lnTo>
                  <a:pt x="5115697" y="259913"/>
                </a:lnTo>
                <a:cubicBezTo>
                  <a:pt x="5107459" y="257167"/>
                  <a:pt x="5099579" y="252903"/>
                  <a:pt x="5090983" y="251675"/>
                </a:cubicBezTo>
                <a:lnTo>
                  <a:pt x="5033319" y="243437"/>
                </a:lnTo>
                <a:cubicBezTo>
                  <a:pt x="4938604" y="211867"/>
                  <a:pt x="5031779" y="241520"/>
                  <a:pt x="4917989" y="210486"/>
                </a:cubicBezTo>
                <a:cubicBezTo>
                  <a:pt x="4909611" y="208201"/>
                  <a:pt x="4901624" y="204634"/>
                  <a:pt x="4893275" y="202248"/>
                </a:cubicBezTo>
                <a:cubicBezTo>
                  <a:pt x="4882389" y="199138"/>
                  <a:pt x="4871210" y="197120"/>
                  <a:pt x="4860324" y="194010"/>
                </a:cubicBezTo>
                <a:cubicBezTo>
                  <a:pt x="4851975" y="191624"/>
                  <a:pt x="4844102" y="187591"/>
                  <a:pt x="4835611" y="185772"/>
                </a:cubicBezTo>
                <a:cubicBezTo>
                  <a:pt x="4805592" y="179339"/>
                  <a:pt x="4775099" y="175318"/>
                  <a:pt x="4744994" y="169297"/>
                </a:cubicBezTo>
                <a:cubicBezTo>
                  <a:pt x="4669193" y="154137"/>
                  <a:pt x="4689038" y="155378"/>
                  <a:pt x="4629665" y="144583"/>
                </a:cubicBezTo>
                <a:cubicBezTo>
                  <a:pt x="4613231" y="141595"/>
                  <a:pt x="4596672" y="139333"/>
                  <a:pt x="4580238" y="136345"/>
                </a:cubicBezTo>
                <a:cubicBezTo>
                  <a:pt x="4566462" y="133840"/>
                  <a:pt x="4552879" y="130292"/>
                  <a:pt x="4539048" y="128108"/>
                </a:cubicBezTo>
                <a:cubicBezTo>
                  <a:pt x="4500690" y="122052"/>
                  <a:pt x="4462123" y="117393"/>
                  <a:pt x="4423719" y="111632"/>
                </a:cubicBezTo>
                <a:cubicBezTo>
                  <a:pt x="4407201" y="109154"/>
                  <a:pt x="4390848" y="105602"/>
                  <a:pt x="4374292" y="103394"/>
                </a:cubicBezTo>
                <a:cubicBezTo>
                  <a:pt x="4306743" y="94387"/>
                  <a:pt x="4272465" y="93388"/>
                  <a:pt x="4201297" y="86918"/>
                </a:cubicBezTo>
                <a:lnTo>
                  <a:pt x="4118919" y="78681"/>
                </a:lnTo>
                <a:cubicBezTo>
                  <a:pt x="4107935" y="75935"/>
                  <a:pt x="4097135" y="72304"/>
                  <a:pt x="4085967" y="70443"/>
                </a:cubicBezTo>
                <a:cubicBezTo>
                  <a:pt x="3951296" y="47997"/>
                  <a:pt x="4003610" y="59300"/>
                  <a:pt x="3888259" y="45729"/>
                </a:cubicBezTo>
                <a:cubicBezTo>
                  <a:pt x="3737525" y="27995"/>
                  <a:pt x="3956211" y="47153"/>
                  <a:pt x="3723502" y="29254"/>
                </a:cubicBezTo>
                <a:cubicBezTo>
                  <a:pt x="3447237" y="-26000"/>
                  <a:pt x="3669124" y="12389"/>
                  <a:pt x="3048000" y="21016"/>
                </a:cubicBezTo>
                <a:cubicBezTo>
                  <a:pt x="2930066" y="40672"/>
                  <a:pt x="3077004" y="16873"/>
                  <a:pt x="2932670" y="37491"/>
                </a:cubicBezTo>
                <a:cubicBezTo>
                  <a:pt x="2916135" y="39853"/>
                  <a:pt x="2899548" y="42106"/>
                  <a:pt x="2883243" y="45729"/>
                </a:cubicBezTo>
                <a:cubicBezTo>
                  <a:pt x="2874766" y="47613"/>
                  <a:pt x="2867146" y="52890"/>
                  <a:pt x="2858529" y="53967"/>
                </a:cubicBezTo>
                <a:cubicBezTo>
                  <a:pt x="2784202" y="63258"/>
                  <a:pt x="2777524" y="59459"/>
                  <a:pt x="2734962" y="62205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ular Callout 3"/>
          <p:cNvSpPr/>
          <p:nvPr/>
        </p:nvSpPr>
        <p:spPr>
          <a:xfrm>
            <a:off x="490312" y="868263"/>
            <a:ext cx="8191725" cy="744855"/>
          </a:xfrm>
          <a:prstGeom prst="wedgeRectCallout">
            <a:avLst>
              <a:gd name="adj1" fmla="val -36454"/>
              <a:gd name="adj2" fmla="val 253682"/>
            </a:avLst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txBody>
          <a:bodyPr/>
          <a:lstStyle/>
          <a:p>
            <a:pPr lvl="0" algn="ctr">
              <a:lnSpc>
                <a:spcPct val="13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1) Future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behaviours are influenced by </a:t>
            </a:r>
            <a:r>
              <a:rPr lang="en-US" alt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antecedents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that set the stage </a:t>
            </a:r>
            <a:b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for our actions i.e. </a:t>
            </a:r>
            <a:r>
              <a:rPr lang="en-US" alt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prior knowledge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of reward or punishment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16240" y="6431911"/>
            <a:ext cx="670560" cy="365124"/>
          </a:xfrm>
        </p:spPr>
        <p:txBody>
          <a:bodyPr/>
          <a:lstStyle/>
          <a:p>
            <a:fld id="{6D22F896-40B5-4ADD-8801-0D06FADFA095}" type="slidenum">
              <a:rPr 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57200" y="6400800"/>
            <a:ext cx="53035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Chapter 7.4: </a:t>
            </a:r>
            <a:r>
              <a:rPr lang="en-US" altLang="en-US" sz="1600" b="1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Applying </a:t>
            </a: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the Principles of Human Motivation </a:t>
            </a:r>
          </a:p>
        </p:txBody>
      </p:sp>
    </p:spTree>
    <p:extLst>
      <p:ext uri="{BB962C8B-B14F-4D97-AF65-F5344CB8AC3E}">
        <p14:creationId xmlns:p14="http://schemas.microsoft.com/office/powerpoint/2010/main" val="295083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457200" y="182880"/>
            <a:ext cx="8229600" cy="56584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2000" b="1" i="1" cap="none" baseline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CA" dirty="0" smtClean="0"/>
              <a:t>Management </a:t>
            </a:r>
            <a:r>
              <a:rPr lang="en-US" dirty="0" smtClean="0"/>
              <a:t>Model 3: The ABC Model</a:t>
            </a:r>
            <a:endParaRPr lang="en-CA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90312" y="881421"/>
            <a:ext cx="8205788" cy="4102023"/>
          </a:xfrm>
          <a:prstGeom prst="rect">
            <a:avLst/>
          </a:pr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3806601" y="1257071"/>
            <a:ext cx="16986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Outcomes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560163" y="2873146"/>
            <a:ext cx="825341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Antecedents                                         Consequences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Freeform 12"/>
          <p:cNvSpPr>
            <a:spLocks/>
          </p:cNvSpPr>
          <p:nvPr/>
        </p:nvSpPr>
        <p:spPr bwMode="auto">
          <a:xfrm>
            <a:off x="4216176" y="1741259"/>
            <a:ext cx="477838" cy="954088"/>
          </a:xfrm>
          <a:custGeom>
            <a:avLst/>
            <a:gdLst>
              <a:gd name="T0" fmla="*/ 0 w 301"/>
              <a:gd name="T1" fmla="*/ 150 h 601"/>
              <a:gd name="T2" fmla="*/ 73 w 301"/>
              <a:gd name="T3" fmla="*/ 150 h 601"/>
              <a:gd name="T4" fmla="*/ 73 w 301"/>
              <a:gd name="T5" fmla="*/ 601 h 601"/>
              <a:gd name="T6" fmla="*/ 224 w 301"/>
              <a:gd name="T7" fmla="*/ 601 h 601"/>
              <a:gd name="T8" fmla="*/ 224 w 301"/>
              <a:gd name="T9" fmla="*/ 150 h 601"/>
              <a:gd name="T10" fmla="*/ 301 w 301"/>
              <a:gd name="T11" fmla="*/ 150 h 601"/>
              <a:gd name="T12" fmla="*/ 151 w 301"/>
              <a:gd name="T13" fmla="*/ 0 h 601"/>
              <a:gd name="T14" fmla="*/ 0 w 301"/>
              <a:gd name="T15" fmla="*/ 150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1" h="601">
                <a:moveTo>
                  <a:pt x="0" y="150"/>
                </a:moveTo>
                <a:lnTo>
                  <a:pt x="73" y="150"/>
                </a:lnTo>
                <a:lnTo>
                  <a:pt x="73" y="601"/>
                </a:lnTo>
                <a:lnTo>
                  <a:pt x="224" y="601"/>
                </a:lnTo>
                <a:lnTo>
                  <a:pt x="224" y="150"/>
                </a:lnTo>
                <a:lnTo>
                  <a:pt x="301" y="150"/>
                </a:lnTo>
                <a:lnTo>
                  <a:pt x="151" y="0"/>
                </a:lnTo>
                <a:lnTo>
                  <a:pt x="0" y="15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3458938" y="2838221"/>
            <a:ext cx="2149475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Behaviours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Freeform 16"/>
          <p:cNvSpPr>
            <a:spLocks/>
          </p:cNvSpPr>
          <p:nvPr/>
        </p:nvSpPr>
        <p:spPr bwMode="auto">
          <a:xfrm>
            <a:off x="5444901" y="2830284"/>
            <a:ext cx="742950" cy="477838"/>
          </a:xfrm>
          <a:custGeom>
            <a:avLst/>
            <a:gdLst>
              <a:gd name="T0" fmla="*/ 116 w 468"/>
              <a:gd name="T1" fmla="*/ 301 h 301"/>
              <a:gd name="T2" fmla="*/ 116 w 468"/>
              <a:gd name="T3" fmla="*/ 228 h 301"/>
              <a:gd name="T4" fmla="*/ 468 w 468"/>
              <a:gd name="T5" fmla="*/ 228 h 301"/>
              <a:gd name="T6" fmla="*/ 468 w 468"/>
              <a:gd name="T7" fmla="*/ 78 h 301"/>
              <a:gd name="T8" fmla="*/ 116 w 468"/>
              <a:gd name="T9" fmla="*/ 78 h 301"/>
              <a:gd name="T10" fmla="*/ 116 w 468"/>
              <a:gd name="T11" fmla="*/ 0 h 301"/>
              <a:gd name="T12" fmla="*/ 0 w 468"/>
              <a:gd name="T13" fmla="*/ 151 h 301"/>
              <a:gd name="T14" fmla="*/ 116 w 468"/>
              <a:gd name="T15" fmla="*/ 301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8" h="301">
                <a:moveTo>
                  <a:pt x="116" y="301"/>
                </a:moveTo>
                <a:lnTo>
                  <a:pt x="116" y="228"/>
                </a:lnTo>
                <a:lnTo>
                  <a:pt x="468" y="228"/>
                </a:lnTo>
                <a:lnTo>
                  <a:pt x="468" y="78"/>
                </a:lnTo>
                <a:lnTo>
                  <a:pt x="116" y="78"/>
                </a:lnTo>
                <a:lnTo>
                  <a:pt x="116" y="0"/>
                </a:lnTo>
                <a:lnTo>
                  <a:pt x="0" y="151"/>
                </a:lnTo>
                <a:lnTo>
                  <a:pt x="116" y="30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6"/>
          <p:cNvSpPr>
            <a:spLocks/>
          </p:cNvSpPr>
          <p:nvPr/>
        </p:nvSpPr>
        <p:spPr bwMode="auto">
          <a:xfrm>
            <a:off x="2511201" y="2830284"/>
            <a:ext cx="819150" cy="477838"/>
          </a:xfrm>
          <a:custGeom>
            <a:avLst/>
            <a:gdLst>
              <a:gd name="T0" fmla="*/ 387 w 516"/>
              <a:gd name="T1" fmla="*/ 0 h 301"/>
              <a:gd name="T2" fmla="*/ 387 w 516"/>
              <a:gd name="T3" fmla="*/ 78 h 301"/>
              <a:gd name="T4" fmla="*/ 0 w 516"/>
              <a:gd name="T5" fmla="*/ 78 h 301"/>
              <a:gd name="T6" fmla="*/ 0 w 516"/>
              <a:gd name="T7" fmla="*/ 228 h 301"/>
              <a:gd name="T8" fmla="*/ 387 w 516"/>
              <a:gd name="T9" fmla="*/ 228 h 301"/>
              <a:gd name="T10" fmla="*/ 387 w 516"/>
              <a:gd name="T11" fmla="*/ 301 h 301"/>
              <a:gd name="T12" fmla="*/ 516 w 516"/>
              <a:gd name="T13" fmla="*/ 151 h 301"/>
              <a:gd name="T14" fmla="*/ 387 w 516"/>
              <a:gd name="T15" fmla="*/ 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6" h="301">
                <a:moveTo>
                  <a:pt x="387" y="0"/>
                </a:moveTo>
                <a:lnTo>
                  <a:pt x="387" y="78"/>
                </a:lnTo>
                <a:lnTo>
                  <a:pt x="0" y="78"/>
                </a:lnTo>
                <a:lnTo>
                  <a:pt x="0" y="228"/>
                </a:lnTo>
                <a:lnTo>
                  <a:pt x="387" y="228"/>
                </a:lnTo>
                <a:lnTo>
                  <a:pt x="387" y="301"/>
                </a:lnTo>
                <a:lnTo>
                  <a:pt x="516" y="151"/>
                </a:lnTo>
                <a:lnTo>
                  <a:pt x="387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8"/>
          <p:cNvSpPr>
            <a:spLocks noChangeArrowheads="1"/>
          </p:cNvSpPr>
          <p:nvPr/>
        </p:nvSpPr>
        <p:spPr bwMode="auto">
          <a:xfrm flipH="1" flipV="1">
            <a:off x="4630189" y="3264024"/>
            <a:ext cx="2335638" cy="744855"/>
          </a:xfrm>
          <a:prstGeom prst="curvedDownArrow">
            <a:avLst>
              <a:gd name="adj1" fmla="val 42500"/>
              <a:gd name="adj2" fmla="val 133333"/>
              <a:gd name="adj3" fmla="val 33333"/>
            </a:avLst>
          </a:prstGeom>
          <a:solidFill>
            <a:srgbClr val="66CCFF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400"/>
          </a:p>
        </p:txBody>
      </p:sp>
      <p:sp>
        <p:nvSpPr>
          <p:cNvPr id="12" name="AutoShape 18"/>
          <p:cNvSpPr>
            <a:spLocks noChangeArrowheads="1"/>
          </p:cNvSpPr>
          <p:nvPr/>
        </p:nvSpPr>
        <p:spPr bwMode="auto">
          <a:xfrm rot="16200000" flipH="1" flipV="1">
            <a:off x="4681342" y="2050553"/>
            <a:ext cx="2177932" cy="736903"/>
          </a:xfrm>
          <a:prstGeom prst="curvedDownArrow">
            <a:avLst>
              <a:gd name="adj1" fmla="val 42500"/>
              <a:gd name="adj2" fmla="val 125748"/>
              <a:gd name="adj3" fmla="val 33333"/>
            </a:avLst>
          </a:prstGeom>
          <a:solidFill>
            <a:srgbClr val="66CCFF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400"/>
          </a:p>
        </p:txBody>
      </p:sp>
      <p:sp>
        <p:nvSpPr>
          <p:cNvPr id="21" name="Freeform 20"/>
          <p:cNvSpPr/>
          <p:nvPr/>
        </p:nvSpPr>
        <p:spPr>
          <a:xfrm>
            <a:off x="3400202" y="1127610"/>
            <a:ext cx="5318649" cy="3294761"/>
          </a:xfrm>
          <a:custGeom>
            <a:avLst/>
            <a:gdLst>
              <a:gd name="connsiteX0" fmla="*/ 5221481 w 5318649"/>
              <a:gd name="connsiteY0" fmla="*/ 1914258 h 3050849"/>
              <a:gd name="connsiteX1" fmla="*/ 5247118 w 5318649"/>
              <a:gd name="connsiteY1" fmla="*/ 1862983 h 3050849"/>
              <a:gd name="connsiteX2" fmla="*/ 5247118 w 5318649"/>
              <a:gd name="connsiteY2" fmla="*/ 1717705 h 3050849"/>
              <a:gd name="connsiteX3" fmla="*/ 5195843 w 5318649"/>
              <a:gd name="connsiteY3" fmla="*/ 1700613 h 3050849"/>
              <a:gd name="connsiteX4" fmla="*/ 5170206 w 5318649"/>
              <a:gd name="connsiteY4" fmla="*/ 1692067 h 3050849"/>
              <a:gd name="connsiteX5" fmla="*/ 5093294 w 5318649"/>
              <a:gd name="connsiteY5" fmla="*/ 1674976 h 3050849"/>
              <a:gd name="connsiteX6" fmla="*/ 5059111 w 5318649"/>
              <a:gd name="connsiteY6" fmla="*/ 1666430 h 3050849"/>
              <a:gd name="connsiteX7" fmla="*/ 4973653 w 5318649"/>
              <a:gd name="connsiteY7" fmla="*/ 1649338 h 3050849"/>
              <a:gd name="connsiteX8" fmla="*/ 4871103 w 5318649"/>
              <a:gd name="connsiteY8" fmla="*/ 1632247 h 3050849"/>
              <a:gd name="connsiteX9" fmla="*/ 3785787 w 5318649"/>
              <a:gd name="connsiteY9" fmla="*/ 1615155 h 3050849"/>
              <a:gd name="connsiteX10" fmla="*/ 3717421 w 5318649"/>
              <a:gd name="connsiteY10" fmla="*/ 1598064 h 3050849"/>
              <a:gd name="connsiteX11" fmla="*/ 3683238 w 5318649"/>
              <a:gd name="connsiteY11" fmla="*/ 1580972 h 3050849"/>
              <a:gd name="connsiteX12" fmla="*/ 3589234 w 5318649"/>
              <a:gd name="connsiteY12" fmla="*/ 1546789 h 3050849"/>
              <a:gd name="connsiteX13" fmla="*/ 3555051 w 5318649"/>
              <a:gd name="connsiteY13" fmla="*/ 1521151 h 3050849"/>
              <a:gd name="connsiteX14" fmla="*/ 3495230 w 5318649"/>
              <a:gd name="connsiteY14" fmla="*/ 1486968 h 3050849"/>
              <a:gd name="connsiteX15" fmla="*/ 3461047 w 5318649"/>
              <a:gd name="connsiteY15" fmla="*/ 1444239 h 3050849"/>
              <a:gd name="connsiteX16" fmla="*/ 3418318 w 5318649"/>
              <a:gd name="connsiteY16" fmla="*/ 1427148 h 3050849"/>
              <a:gd name="connsiteX17" fmla="*/ 3384135 w 5318649"/>
              <a:gd name="connsiteY17" fmla="*/ 1401510 h 3050849"/>
              <a:gd name="connsiteX18" fmla="*/ 3341406 w 5318649"/>
              <a:gd name="connsiteY18" fmla="*/ 1367327 h 3050849"/>
              <a:gd name="connsiteX19" fmla="*/ 3315769 w 5318649"/>
              <a:gd name="connsiteY19" fmla="*/ 1333144 h 3050849"/>
              <a:gd name="connsiteX20" fmla="*/ 3264494 w 5318649"/>
              <a:gd name="connsiteY20" fmla="*/ 1298961 h 3050849"/>
              <a:gd name="connsiteX21" fmla="*/ 3230311 w 5318649"/>
              <a:gd name="connsiteY21" fmla="*/ 1247686 h 3050849"/>
              <a:gd name="connsiteX22" fmla="*/ 3204673 w 5318649"/>
              <a:gd name="connsiteY22" fmla="*/ 1230594 h 3050849"/>
              <a:gd name="connsiteX23" fmla="*/ 3153399 w 5318649"/>
              <a:gd name="connsiteY23" fmla="*/ 1170774 h 3050849"/>
              <a:gd name="connsiteX24" fmla="*/ 3127761 w 5318649"/>
              <a:gd name="connsiteY24" fmla="*/ 1110953 h 3050849"/>
              <a:gd name="connsiteX25" fmla="*/ 3093578 w 5318649"/>
              <a:gd name="connsiteY25" fmla="*/ 1059678 h 3050849"/>
              <a:gd name="connsiteX26" fmla="*/ 3059395 w 5318649"/>
              <a:gd name="connsiteY26" fmla="*/ 991312 h 3050849"/>
              <a:gd name="connsiteX27" fmla="*/ 3050849 w 5318649"/>
              <a:gd name="connsiteY27" fmla="*/ 965675 h 3050849"/>
              <a:gd name="connsiteX28" fmla="*/ 3025212 w 5318649"/>
              <a:gd name="connsiteY28" fmla="*/ 931492 h 3050849"/>
              <a:gd name="connsiteX29" fmla="*/ 2982483 w 5318649"/>
              <a:gd name="connsiteY29" fmla="*/ 871671 h 3050849"/>
              <a:gd name="connsiteX30" fmla="*/ 2948299 w 5318649"/>
              <a:gd name="connsiteY30" fmla="*/ 820396 h 3050849"/>
              <a:gd name="connsiteX31" fmla="*/ 2888479 w 5318649"/>
              <a:gd name="connsiteY31" fmla="*/ 734938 h 3050849"/>
              <a:gd name="connsiteX32" fmla="*/ 2862842 w 5318649"/>
              <a:gd name="connsiteY32" fmla="*/ 700755 h 3050849"/>
              <a:gd name="connsiteX33" fmla="*/ 2845750 w 5318649"/>
              <a:gd name="connsiteY33" fmla="*/ 658026 h 3050849"/>
              <a:gd name="connsiteX34" fmla="*/ 2828658 w 5318649"/>
              <a:gd name="connsiteY34" fmla="*/ 623843 h 3050849"/>
              <a:gd name="connsiteX35" fmla="*/ 2820113 w 5318649"/>
              <a:gd name="connsiteY35" fmla="*/ 598206 h 3050849"/>
              <a:gd name="connsiteX36" fmla="*/ 2803021 w 5318649"/>
              <a:gd name="connsiteY36" fmla="*/ 572568 h 3050849"/>
              <a:gd name="connsiteX37" fmla="*/ 2785929 w 5318649"/>
              <a:gd name="connsiteY37" fmla="*/ 521293 h 3050849"/>
              <a:gd name="connsiteX38" fmla="*/ 2743200 w 5318649"/>
              <a:gd name="connsiteY38" fmla="*/ 461473 h 3050849"/>
              <a:gd name="connsiteX39" fmla="*/ 2726109 w 5318649"/>
              <a:gd name="connsiteY39" fmla="*/ 435836 h 3050849"/>
              <a:gd name="connsiteX40" fmla="*/ 2700471 w 5318649"/>
              <a:gd name="connsiteY40" fmla="*/ 384561 h 3050849"/>
              <a:gd name="connsiteX41" fmla="*/ 2674834 w 5318649"/>
              <a:gd name="connsiteY41" fmla="*/ 376015 h 3050849"/>
              <a:gd name="connsiteX42" fmla="*/ 2589376 w 5318649"/>
              <a:gd name="connsiteY42" fmla="*/ 282011 h 3050849"/>
              <a:gd name="connsiteX43" fmla="*/ 2563739 w 5318649"/>
              <a:gd name="connsiteY43" fmla="*/ 239282 h 3050849"/>
              <a:gd name="connsiteX44" fmla="*/ 2529556 w 5318649"/>
              <a:gd name="connsiteY44" fmla="*/ 222191 h 3050849"/>
              <a:gd name="connsiteX45" fmla="*/ 2503918 w 5318649"/>
              <a:gd name="connsiteY45" fmla="*/ 205099 h 3050849"/>
              <a:gd name="connsiteX46" fmla="*/ 2435552 w 5318649"/>
              <a:gd name="connsiteY46" fmla="*/ 162370 h 3050849"/>
              <a:gd name="connsiteX47" fmla="*/ 2367185 w 5318649"/>
              <a:gd name="connsiteY47" fmla="*/ 111095 h 3050849"/>
              <a:gd name="connsiteX48" fmla="*/ 2247544 w 5318649"/>
              <a:gd name="connsiteY48" fmla="*/ 76912 h 3050849"/>
              <a:gd name="connsiteX49" fmla="*/ 2221907 w 5318649"/>
              <a:gd name="connsiteY49" fmla="*/ 68366 h 3050849"/>
              <a:gd name="connsiteX50" fmla="*/ 2162086 w 5318649"/>
              <a:gd name="connsiteY50" fmla="*/ 42729 h 3050849"/>
              <a:gd name="connsiteX51" fmla="*/ 2093720 w 5318649"/>
              <a:gd name="connsiteY51" fmla="*/ 34183 h 3050849"/>
              <a:gd name="connsiteX52" fmla="*/ 1939896 w 5318649"/>
              <a:gd name="connsiteY52" fmla="*/ 17092 h 3050849"/>
              <a:gd name="connsiteX53" fmla="*/ 1880075 w 5318649"/>
              <a:gd name="connsiteY53" fmla="*/ 8546 h 3050849"/>
              <a:gd name="connsiteX54" fmla="*/ 1213503 w 5318649"/>
              <a:gd name="connsiteY54" fmla="*/ 0 h 3050849"/>
              <a:gd name="connsiteX55" fmla="*/ 316195 w 5318649"/>
              <a:gd name="connsiteY55" fmla="*/ 8546 h 3050849"/>
              <a:gd name="connsiteX56" fmla="*/ 264920 w 5318649"/>
              <a:gd name="connsiteY56" fmla="*/ 25637 h 3050849"/>
              <a:gd name="connsiteX57" fmla="*/ 213645 w 5318649"/>
              <a:gd name="connsiteY57" fmla="*/ 51275 h 3050849"/>
              <a:gd name="connsiteX58" fmla="*/ 153825 w 5318649"/>
              <a:gd name="connsiteY58" fmla="*/ 111095 h 3050849"/>
              <a:gd name="connsiteX59" fmla="*/ 128187 w 5318649"/>
              <a:gd name="connsiteY59" fmla="*/ 170916 h 3050849"/>
              <a:gd name="connsiteX60" fmla="*/ 102550 w 5318649"/>
              <a:gd name="connsiteY60" fmla="*/ 188007 h 3050849"/>
              <a:gd name="connsiteX61" fmla="*/ 85458 w 5318649"/>
              <a:gd name="connsiteY61" fmla="*/ 239282 h 3050849"/>
              <a:gd name="connsiteX62" fmla="*/ 76913 w 5318649"/>
              <a:gd name="connsiteY62" fmla="*/ 264920 h 3050849"/>
              <a:gd name="connsiteX63" fmla="*/ 59821 w 5318649"/>
              <a:gd name="connsiteY63" fmla="*/ 290557 h 3050849"/>
              <a:gd name="connsiteX64" fmla="*/ 34184 w 5318649"/>
              <a:gd name="connsiteY64" fmla="*/ 376015 h 3050849"/>
              <a:gd name="connsiteX65" fmla="*/ 25638 w 5318649"/>
              <a:gd name="connsiteY65" fmla="*/ 401652 h 3050849"/>
              <a:gd name="connsiteX66" fmla="*/ 17092 w 5318649"/>
              <a:gd name="connsiteY66" fmla="*/ 444381 h 3050849"/>
              <a:gd name="connsiteX67" fmla="*/ 0 w 5318649"/>
              <a:gd name="connsiteY67" fmla="*/ 734938 h 3050849"/>
              <a:gd name="connsiteX68" fmla="*/ 8546 w 5318649"/>
              <a:gd name="connsiteY68" fmla="*/ 1657884 h 3050849"/>
              <a:gd name="connsiteX69" fmla="*/ 17092 w 5318649"/>
              <a:gd name="connsiteY69" fmla="*/ 1743342 h 3050849"/>
              <a:gd name="connsiteX70" fmla="*/ 34184 w 5318649"/>
              <a:gd name="connsiteY70" fmla="*/ 1854437 h 3050849"/>
              <a:gd name="connsiteX71" fmla="*/ 51275 w 5318649"/>
              <a:gd name="connsiteY71" fmla="*/ 1939895 h 3050849"/>
              <a:gd name="connsiteX72" fmla="*/ 85458 w 5318649"/>
              <a:gd name="connsiteY72" fmla="*/ 2008262 h 3050849"/>
              <a:gd name="connsiteX73" fmla="*/ 111096 w 5318649"/>
              <a:gd name="connsiteY73" fmla="*/ 2068082 h 3050849"/>
              <a:gd name="connsiteX74" fmla="*/ 145279 w 5318649"/>
              <a:gd name="connsiteY74" fmla="*/ 2119357 h 3050849"/>
              <a:gd name="connsiteX75" fmla="*/ 213645 w 5318649"/>
              <a:gd name="connsiteY75" fmla="*/ 2136449 h 3050849"/>
              <a:gd name="connsiteX76" fmla="*/ 239283 w 5318649"/>
              <a:gd name="connsiteY76" fmla="*/ 2153540 h 3050849"/>
              <a:gd name="connsiteX77" fmla="*/ 350378 w 5318649"/>
              <a:gd name="connsiteY77" fmla="*/ 2170632 h 3050849"/>
              <a:gd name="connsiteX78" fmla="*/ 461473 w 5318649"/>
              <a:gd name="connsiteY78" fmla="*/ 2179178 h 3050849"/>
              <a:gd name="connsiteX79" fmla="*/ 555477 w 5318649"/>
              <a:gd name="connsiteY79" fmla="*/ 2187723 h 3050849"/>
              <a:gd name="connsiteX80" fmla="*/ 1341690 w 5318649"/>
              <a:gd name="connsiteY80" fmla="*/ 2196269 h 3050849"/>
              <a:gd name="connsiteX81" fmla="*/ 1410057 w 5318649"/>
              <a:gd name="connsiteY81" fmla="*/ 2298819 h 3050849"/>
              <a:gd name="connsiteX82" fmla="*/ 1444240 w 5318649"/>
              <a:gd name="connsiteY82" fmla="*/ 2375731 h 3050849"/>
              <a:gd name="connsiteX83" fmla="*/ 1452785 w 5318649"/>
              <a:gd name="connsiteY83" fmla="*/ 2409914 h 3050849"/>
              <a:gd name="connsiteX84" fmla="*/ 1469877 w 5318649"/>
              <a:gd name="connsiteY84" fmla="*/ 2461189 h 3050849"/>
              <a:gd name="connsiteX85" fmla="*/ 1478423 w 5318649"/>
              <a:gd name="connsiteY85" fmla="*/ 2512464 h 3050849"/>
              <a:gd name="connsiteX86" fmla="*/ 1495514 w 5318649"/>
              <a:gd name="connsiteY86" fmla="*/ 2546647 h 3050849"/>
              <a:gd name="connsiteX87" fmla="*/ 1512606 w 5318649"/>
              <a:gd name="connsiteY87" fmla="*/ 2597921 h 3050849"/>
              <a:gd name="connsiteX88" fmla="*/ 1563881 w 5318649"/>
              <a:gd name="connsiteY88" fmla="*/ 2666288 h 3050849"/>
              <a:gd name="connsiteX89" fmla="*/ 1589518 w 5318649"/>
              <a:gd name="connsiteY89" fmla="*/ 2691925 h 3050849"/>
              <a:gd name="connsiteX90" fmla="*/ 1615156 w 5318649"/>
              <a:gd name="connsiteY90" fmla="*/ 2709017 h 3050849"/>
              <a:gd name="connsiteX91" fmla="*/ 1700614 w 5318649"/>
              <a:gd name="connsiteY91" fmla="*/ 2777383 h 3050849"/>
              <a:gd name="connsiteX92" fmla="*/ 1768980 w 5318649"/>
              <a:gd name="connsiteY92" fmla="*/ 2811566 h 3050849"/>
              <a:gd name="connsiteX93" fmla="*/ 1811709 w 5318649"/>
              <a:gd name="connsiteY93" fmla="*/ 2837204 h 3050849"/>
              <a:gd name="connsiteX94" fmla="*/ 1871529 w 5318649"/>
              <a:gd name="connsiteY94" fmla="*/ 2854295 h 3050849"/>
              <a:gd name="connsiteX95" fmla="*/ 1991171 w 5318649"/>
              <a:gd name="connsiteY95" fmla="*/ 2905570 h 3050849"/>
              <a:gd name="connsiteX96" fmla="*/ 1991171 w 5318649"/>
              <a:gd name="connsiteY96" fmla="*/ 2905570 h 3050849"/>
              <a:gd name="connsiteX97" fmla="*/ 2042445 w 5318649"/>
              <a:gd name="connsiteY97" fmla="*/ 2931207 h 3050849"/>
              <a:gd name="connsiteX98" fmla="*/ 2187724 w 5318649"/>
              <a:gd name="connsiteY98" fmla="*/ 2956845 h 3050849"/>
              <a:gd name="connsiteX99" fmla="*/ 2247544 w 5318649"/>
              <a:gd name="connsiteY99" fmla="*/ 2982482 h 3050849"/>
              <a:gd name="connsiteX100" fmla="*/ 2367185 w 5318649"/>
              <a:gd name="connsiteY100" fmla="*/ 2999574 h 3050849"/>
              <a:gd name="connsiteX101" fmla="*/ 2427006 w 5318649"/>
              <a:gd name="connsiteY101" fmla="*/ 3008120 h 3050849"/>
              <a:gd name="connsiteX102" fmla="*/ 2461189 w 5318649"/>
              <a:gd name="connsiteY102" fmla="*/ 3025211 h 3050849"/>
              <a:gd name="connsiteX103" fmla="*/ 2606468 w 5318649"/>
              <a:gd name="connsiteY103" fmla="*/ 3042303 h 3050849"/>
              <a:gd name="connsiteX104" fmla="*/ 3221765 w 5318649"/>
              <a:gd name="connsiteY104" fmla="*/ 3050849 h 3050849"/>
              <a:gd name="connsiteX105" fmla="*/ 3691784 w 5318649"/>
              <a:gd name="connsiteY105" fmla="*/ 3042303 h 3050849"/>
              <a:gd name="connsiteX106" fmla="*/ 3785787 w 5318649"/>
              <a:gd name="connsiteY106" fmla="*/ 3025211 h 3050849"/>
              <a:gd name="connsiteX107" fmla="*/ 3828516 w 5318649"/>
              <a:gd name="connsiteY107" fmla="*/ 3016665 h 3050849"/>
              <a:gd name="connsiteX108" fmla="*/ 3854154 w 5318649"/>
              <a:gd name="connsiteY108" fmla="*/ 3008120 h 3050849"/>
              <a:gd name="connsiteX109" fmla="*/ 3922520 w 5318649"/>
              <a:gd name="connsiteY109" fmla="*/ 2999574 h 3050849"/>
              <a:gd name="connsiteX110" fmla="*/ 3956703 w 5318649"/>
              <a:gd name="connsiteY110" fmla="*/ 2991028 h 3050849"/>
              <a:gd name="connsiteX111" fmla="*/ 4042161 w 5318649"/>
              <a:gd name="connsiteY111" fmla="*/ 2982482 h 3050849"/>
              <a:gd name="connsiteX112" fmla="*/ 4101982 w 5318649"/>
              <a:gd name="connsiteY112" fmla="*/ 2973936 h 3050849"/>
              <a:gd name="connsiteX113" fmla="*/ 4170348 w 5318649"/>
              <a:gd name="connsiteY113" fmla="*/ 2965391 h 3050849"/>
              <a:gd name="connsiteX114" fmla="*/ 4289989 w 5318649"/>
              <a:gd name="connsiteY114" fmla="*/ 2948299 h 3050849"/>
              <a:gd name="connsiteX115" fmla="*/ 4332718 w 5318649"/>
              <a:gd name="connsiteY115" fmla="*/ 2922662 h 3050849"/>
              <a:gd name="connsiteX116" fmla="*/ 4401085 w 5318649"/>
              <a:gd name="connsiteY116" fmla="*/ 2914116 h 3050849"/>
              <a:gd name="connsiteX117" fmla="*/ 4426722 w 5318649"/>
              <a:gd name="connsiteY117" fmla="*/ 2905570 h 3050849"/>
              <a:gd name="connsiteX118" fmla="*/ 4477997 w 5318649"/>
              <a:gd name="connsiteY118" fmla="*/ 2897024 h 3050849"/>
              <a:gd name="connsiteX119" fmla="*/ 4589092 w 5318649"/>
              <a:gd name="connsiteY119" fmla="*/ 2862841 h 3050849"/>
              <a:gd name="connsiteX120" fmla="*/ 4648913 w 5318649"/>
              <a:gd name="connsiteY120" fmla="*/ 2854295 h 3050849"/>
              <a:gd name="connsiteX121" fmla="*/ 4691642 w 5318649"/>
              <a:gd name="connsiteY121" fmla="*/ 2845750 h 3050849"/>
              <a:gd name="connsiteX122" fmla="*/ 4734371 w 5318649"/>
              <a:gd name="connsiteY122" fmla="*/ 2828658 h 3050849"/>
              <a:gd name="connsiteX123" fmla="*/ 4768554 w 5318649"/>
              <a:gd name="connsiteY123" fmla="*/ 2811566 h 3050849"/>
              <a:gd name="connsiteX124" fmla="*/ 4828374 w 5318649"/>
              <a:gd name="connsiteY124" fmla="*/ 2794475 h 3050849"/>
              <a:gd name="connsiteX125" fmla="*/ 4862557 w 5318649"/>
              <a:gd name="connsiteY125" fmla="*/ 2777383 h 3050849"/>
              <a:gd name="connsiteX126" fmla="*/ 4888195 w 5318649"/>
              <a:gd name="connsiteY126" fmla="*/ 2768837 h 3050849"/>
              <a:gd name="connsiteX127" fmla="*/ 4990744 w 5318649"/>
              <a:gd name="connsiteY127" fmla="*/ 2717563 h 3050849"/>
              <a:gd name="connsiteX128" fmla="*/ 5016382 w 5318649"/>
              <a:gd name="connsiteY128" fmla="*/ 2700471 h 3050849"/>
              <a:gd name="connsiteX129" fmla="*/ 5050565 w 5318649"/>
              <a:gd name="connsiteY129" fmla="*/ 2674834 h 3050849"/>
              <a:gd name="connsiteX130" fmla="*/ 5084748 w 5318649"/>
              <a:gd name="connsiteY130" fmla="*/ 2657742 h 3050849"/>
              <a:gd name="connsiteX131" fmla="*/ 5110385 w 5318649"/>
              <a:gd name="connsiteY131" fmla="*/ 2640650 h 3050849"/>
              <a:gd name="connsiteX132" fmla="*/ 5144569 w 5318649"/>
              <a:gd name="connsiteY132" fmla="*/ 2615013 h 3050849"/>
              <a:gd name="connsiteX133" fmla="*/ 5170206 w 5318649"/>
              <a:gd name="connsiteY133" fmla="*/ 2606467 h 3050849"/>
              <a:gd name="connsiteX134" fmla="*/ 5230027 w 5318649"/>
              <a:gd name="connsiteY134" fmla="*/ 2538101 h 3050849"/>
              <a:gd name="connsiteX135" fmla="*/ 5247118 w 5318649"/>
              <a:gd name="connsiteY135" fmla="*/ 2512464 h 3050849"/>
              <a:gd name="connsiteX136" fmla="*/ 5255664 w 5318649"/>
              <a:gd name="connsiteY136" fmla="*/ 2478280 h 3050849"/>
              <a:gd name="connsiteX137" fmla="*/ 5281301 w 5318649"/>
              <a:gd name="connsiteY137" fmla="*/ 2461189 h 3050849"/>
              <a:gd name="connsiteX138" fmla="*/ 5289847 w 5318649"/>
              <a:gd name="connsiteY138" fmla="*/ 2427006 h 3050849"/>
              <a:gd name="connsiteX139" fmla="*/ 5306939 w 5318649"/>
              <a:gd name="connsiteY139" fmla="*/ 2375731 h 3050849"/>
              <a:gd name="connsiteX140" fmla="*/ 5306939 w 5318649"/>
              <a:gd name="connsiteY140" fmla="*/ 1854437 h 3050849"/>
              <a:gd name="connsiteX141" fmla="*/ 5272756 w 5318649"/>
              <a:gd name="connsiteY141" fmla="*/ 1828800 h 305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5318649" h="3050849">
                <a:moveTo>
                  <a:pt x="5221481" y="1914258"/>
                </a:moveTo>
                <a:cubicBezTo>
                  <a:pt x="5230027" y="1897166"/>
                  <a:pt x="5241075" y="1881111"/>
                  <a:pt x="5247118" y="1862983"/>
                </a:cubicBezTo>
                <a:cubicBezTo>
                  <a:pt x="5258825" y="1827863"/>
                  <a:pt x="5260886" y="1743275"/>
                  <a:pt x="5247118" y="1717705"/>
                </a:cubicBezTo>
                <a:cubicBezTo>
                  <a:pt x="5238576" y="1701842"/>
                  <a:pt x="5212935" y="1706310"/>
                  <a:pt x="5195843" y="1700613"/>
                </a:cubicBezTo>
                <a:lnTo>
                  <a:pt x="5170206" y="1692067"/>
                </a:lnTo>
                <a:cubicBezTo>
                  <a:pt x="5120311" y="1675435"/>
                  <a:pt x="5168496" y="1690016"/>
                  <a:pt x="5093294" y="1674976"/>
                </a:cubicBezTo>
                <a:cubicBezTo>
                  <a:pt x="5081777" y="1672673"/>
                  <a:pt x="5070595" y="1668891"/>
                  <a:pt x="5059111" y="1666430"/>
                </a:cubicBezTo>
                <a:cubicBezTo>
                  <a:pt x="5030706" y="1660343"/>
                  <a:pt x="5001836" y="1656383"/>
                  <a:pt x="4973653" y="1649338"/>
                </a:cubicBezTo>
                <a:cubicBezTo>
                  <a:pt x="4932692" y="1639099"/>
                  <a:pt x="4920809" y="1634672"/>
                  <a:pt x="4871103" y="1632247"/>
                </a:cubicBezTo>
                <a:cubicBezTo>
                  <a:pt x="4587711" y="1618423"/>
                  <a:pt x="3924943" y="1616635"/>
                  <a:pt x="3785787" y="1615155"/>
                </a:cubicBezTo>
                <a:cubicBezTo>
                  <a:pt x="3762998" y="1609458"/>
                  <a:pt x="3738431" y="1608569"/>
                  <a:pt x="3717421" y="1598064"/>
                </a:cubicBezTo>
                <a:cubicBezTo>
                  <a:pt x="3706027" y="1592367"/>
                  <a:pt x="3695210" y="1585326"/>
                  <a:pt x="3683238" y="1580972"/>
                </a:cubicBezTo>
                <a:cubicBezTo>
                  <a:pt x="3630742" y="1561882"/>
                  <a:pt x="3629942" y="1572232"/>
                  <a:pt x="3589234" y="1546789"/>
                </a:cubicBezTo>
                <a:cubicBezTo>
                  <a:pt x="3577156" y="1539240"/>
                  <a:pt x="3566641" y="1529430"/>
                  <a:pt x="3555051" y="1521151"/>
                </a:cubicBezTo>
                <a:cubicBezTo>
                  <a:pt x="3526870" y="1501021"/>
                  <a:pt x="3528608" y="1503657"/>
                  <a:pt x="3495230" y="1486968"/>
                </a:cubicBezTo>
                <a:cubicBezTo>
                  <a:pt x="3483836" y="1472725"/>
                  <a:pt x="3475445" y="1455437"/>
                  <a:pt x="3461047" y="1444239"/>
                </a:cubicBezTo>
                <a:cubicBezTo>
                  <a:pt x="3448938" y="1434821"/>
                  <a:pt x="3431728" y="1434598"/>
                  <a:pt x="3418318" y="1427148"/>
                </a:cubicBezTo>
                <a:cubicBezTo>
                  <a:pt x="3405867" y="1420231"/>
                  <a:pt x="3395529" y="1410056"/>
                  <a:pt x="3384135" y="1401510"/>
                </a:cubicBezTo>
                <a:cubicBezTo>
                  <a:pt x="3365188" y="1344670"/>
                  <a:pt x="3393047" y="1404214"/>
                  <a:pt x="3341406" y="1367327"/>
                </a:cubicBezTo>
                <a:cubicBezTo>
                  <a:pt x="3329816" y="1359048"/>
                  <a:pt x="3326414" y="1342606"/>
                  <a:pt x="3315769" y="1333144"/>
                </a:cubicBezTo>
                <a:cubicBezTo>
                  <a:pt x="3300416" y="1319497"/>
                  <a:pt x="3264494" y="1298961"/>
                  <a:pt x="3264494" y="1298961"/>
                </a:cubicBezTo>
                <a:cubicBezTo>
                  <a:pt x="3253100" y="1281869"/>
                  <a:pt x="3247403" y="1259080"/>
                  <a:pt x="3230311" y="1247686"/>
                </a:cubicBezTo>
                <a:cubicBezTo>
                  <a:pt x="3221765" y="1241989"/>
                  <a:pt x="3212563" y="1237169"/>
                  <a:pt x="3204673" y="1230594"/>
                </a:cubicBezTo>
                <a:cubicBezTo>
                  <a:pt x="3180867" y="1210756"/>
                  <a:pt x="3172260" y="1195922"/>
                  <a:pt x="3153399" y="1170774"/>
                </a:cubicBezTo>
                <a:cubicBezTo>
                  <a:pt x="3144558" y="1144250"/>
                  <a:pt x="3143602" y="1137355"/>
                  <a:pt x="3127761" y="1110953"/>
                </a:cubicBezTo>
                <a:cubicBezTo>
                  <a:pt x="3117192" y="1093339"/>
                  <a:pt x="3093578" y="1059678"/>
                  <a:pt x="3093578" y="1059678"/>
                </a:cubicBezTo>
                <a:cubicBezTo>
                  <a:pt x="3076586" y="991714"/>
                  <a:pt x="3098132" y="1059101"/>
                  <a:pt x="3059395" y="991312"/>
                </a:cubicBezTo>
                <a:cubicBezTo>
                  <a:pt x="3054926" y="983491"/>
                  <a:pt x="3055318" y="973496"/>
                  <a:pt x="3050849" y="965675"/>
                </a:cubicBezTo>
                <a:cubicBezTo>
                  <a:pt x="3043783" y="953309"/>
                  <a:pt x="3032761" y="943570"/>
                  <a:pt x="3025212" y="931492"/>
                </a:cubicBezTo>
                <a:cubicBezTo>
                  <a:pt x="2987718" y="871502"/>
                  <a:pt x="3031355" y="920543"/>
                  <a:pt x="2982483" y="871671"/>
                </a:cubicBezTo>
                <a:cubicBezTo>
                  <a:pt x="2967946" y="828062"/>
                  <a:pt x="2983217" y="861133"/>
                  <a:pt x="2948299" y="820396"/>
                </a:cubicBezTo>
                <a:cubicBezTo>
                  <a:pt x="2919121" y="786355"/>
                  <a:pt x="2917894" y="774158"/>
                  <a:pt x="2888479" y="734938"/>
                </a:cubicBezTo>
                <a:cubicBezTo>
                  <a:pt x="2879933" y="723544"/>
                  <a:pt x="2869759" y="713205"/>
                  <a:pt x="2862842" y="700755"/>
                </a:cubicBezTo>
                <a:cubicBezTo>
                  <a:pt x="2855392" y="687345"/>
                  <a:pt x="2851980" y="672044"/>
                  <a:pt x="2845750" y="658026"/>
                </a:cubicBezTo>
                <a:cubicBezTo>
                  <a:pt x="2840576" y="646385"/>
                  <a:pt x="2833676" y="635552"/>
                  <a:pt x="2828658" y="623843"/>
                </a:cubicBezTo>
                <a:cubicBezTo>
                  <a:pt x="2825110" y="615563"/>
                  <a:pt x="2824141" y="606263"/>
                  <a:pt x="2820113" y="598206"/>
                </a:cubicBezTo>
                <a:cubicBezTo>
                  <a:pt x="2815520" y="589019"/>
                  <a:pt x="2807192" y="581954"/>
                  <a:pt x="2803021" y="572568"/>
                </a:cubicBezTo>
                <a:cubicBezTo>
                  <a:pt x="2795704" y="556105"/>
                  <a:pt x="2795922" y="536284"/>
                  <a:pt x="2785929" y="521293"/>
                </a:cubicBezTo>
                <a:cubicBezTo>
                  <a:pt x="2745651" y="460875"/>
                  <a:pt x="2796200" y="535672"/>
                  <a:pt x="2743200" y="461473"/>
                </a:cubicBezTo>
                <a:cubicBezTo>
                  <a:pt x="2737230" y="453116"/>
                  <a:pt x="2730702" y="445022"/>
                  <a:pt x="2726109" y="435836"/>
                </a:cubicBezTo>
                <a:cubicBezTo>
                  <a:pt x="2715788" y="415193"/>
                  <a:pt x="2720881" y="400889"/>
                  <a:pt x="2700471" y="384561"/>
                </a:cubicBezTo>
                <a:cubicBezTo>
                  <a:pt x="2693437" y="378934"/>
                  <a:pt x="2683380" y="378864"/>
                  <a:pt x="2674834" y="376015"/>
                </a:cubicBezTo>
                <a:cubicBezTo>
                  <a:pt x="2628310" y="306228"/>
                  <a:pt x="2656431" y="337890"/>
                  <a:pt x="2589376" y="282011"/>
                </a:cubicBezTo>
                <a:cubicBezTo>
                  <a:pt x="2580830" y="267768"/>
                  <a:pt x="2575484" y="251027"/>
                  <a:pt x="2563739" y="239282"/>
                </a:cubicBezTo>
                <a:cubicBezTo>
                  <a:pt x="2554731" y="230274"/>
                  <a:pt x="2540617" y="228511"/>
                  <a:pt x="2529556" y="222191"/>
                </a:cubicBezTo>
                <a:cubicBezTo>
                  <a:pt x="2520638" y="217095"/>
                  <a:pt x="2511716" y="211783"/>
                  <a:pt x="2503918" y="205099"/>
                </a:cubicBezTo>
                <a:cubicBezTo>
                  <a:pt x="2451433" y="160112"/>
                  <a:pt x="2492655" y="176646"/>
                  <a:pt x="2435552" y="162370"/>
                </a:cubicBezTo>
                <a:cubicBezTo>
                  <a:pt x="2430104" y="158012"/>
                  <a:pt x="2382490" y="117897"/>
                  <a:pt x="2367185" y="111095"/>
                </a:cubicBezTo>
                <a:cubicBezTo>
                  <a:pt x="2317807" y="89149"/>
                  <a:pt x="2301860" y="95018"/>
                  <a:pt x="2247544" y="76912"/>
                </a:cubicBezTo>
                <a:cubicBezTo>
                  <a:pt x="2238998" y="74063"/>
                  <a:pt x="2230187" y="71914"/>
                  <a:pt x="2221907" y="68366"/>
                </a:cubicBezTo>
                <a:cubicBezTo>
                  <a:pt x="2200198" y="59062"/>
                  <a:pt x="2185291" y="46948"/>
                  <a:pt x="2162086" y="42729"/>
                </a:cubicBezTo>
                <a:cubicBezTo>
                  <a:pt x="2139490" y="38621"/>
                  <a:pt x="2116509" y="37032"/>
                  <a:pt x="2093720" y="34183"/>
                </a:cubicBezTo>
                <a:cubicBezTo>
                  <a:pt x="2024571" y="11133"/>
                  <a:pt x="2090789" y="30809"/>
                  <a:pt x="1939896" y="17092"/>
                </a:cubicBezTo>
                <a:cubicBezTo>
                  <a:pt x="1919836" y="15268"/>
                  <a:pt x="1900212" y="9020"/>
                  <a:pt x="1880075" y="8546"/>
                </a:cubicBezTo>
                <a:cubicBezTo>
                  <a:pt x="1657928" y="3319"/>
                  <a:pt x="1435694" y="2849"/>
                  <a:pt x="1213503" y="0"/>
                </a:cubicBezTo>
                <a:lnTo>
                  <a:pt x="316195" y="8546"/>
                </a:lnTo>
                <a:cubicBezTo>
                  <a:pt x="298185" y="9033"/>
                  <a:pt x="282012" y="19940"/>
                  <a:pt x="264920" y="25637"/>
                </a:cubicBezTo>
                <a:cubicBezTo>
                  <a:pt x="241505" y="33442"/>
                  <a:pt x="233134" y="33735"/>
                  <a:pt x="213645" y="51275"/>
                </a:cubicBezTo>
                <a:cubicBezTo>
                  <a:pt x="192685" y="70139"/>
                  <a:pt x="153825" y="111095"/>
                  <a:pt x="153825" y="111095"/>
                </a:cubicBezTo>
                <a:cubicBezTo>
                  <a:pt x="147888" y="128907"/>
                  <a:pt x="139921" y="156835"/>
                  <a:pt x="128187" y="170916"/>
                </a:cubicBezTo>
                <a:cubicBezTo>
                  <a:pt x="121612" y="178806"/>
                  <a:pt x="111096" y="182310"/>
                  <a:pt x="102550" y="188007"/>
                </a:cubicBezTo>
                <a:lnTo>
                  <a:pt x="85458" y="239282"/>
                </a:lnTo>
                <a:cubicBezTo>
                  <a:pt x="82609" y="247828"/>
                  <a:pt x="81910" y="257425"/>
                  <a:pt x="76913" y="264920"/>
                </a:cubicBezTo>
                <a:lnTo>
                  <a:pt x="59821" y="290557"/>
                </a:lnTo>
                <a:cubicBezTo>
                  <a:pt x="46906" y="342214"/>
                  <a:pt x="54987" y="313604"/>
                  <a:pt x="34184" y="376015"/>
                </a:cubicBezTo>
                <a:cubicBezTo>
                  <a:pt x="31335" y="384561"/>
                  <a:pt x="27405" y="392819"/>
                  <a:pt x="25638" y="401652"/>
                </a:cubicBezTo>
                <a:lnTo>
                  <a:pt x="17092" y="444381"/>
                </a:lnTo>
                <a:cubicBezTo>
                  <a:pt x="8861" y="543155"/>
                  <a:pt x="0" y="633905"/>
                  <a:pt x="0" y="734938"/>
                </a:cubicBezTo>
                <a:cubicBezTo>
                  <a:pt x="0" y="1042600"/>
                  <a:pt x="3332" y="1350266"/>
                  <a:pt x="8546" y="1657884"/>
                </a:cubicBezTo>
                <a:cubicBezTo>
                  <a:pt x="9031" y="1686508"/>
                  <a:pt x="13747" y="1714910"/>
                  <a:pt x="17092" y="1743342"/>
                </a:cubicBezTo>
                <a:cubicBezTo>
                  <a:pt x="19978" y="1767877"/>
                  <a:pt x="29303" y="1828403"/>
                  <a:pt x="34184" y="1854437"/>
                </a:cubicBezTo>
                <a:cubicBezTo>
                  <a:pt x="39538" y="1882990"/>
                  <a:pt x="38284" y="1913912"/>
                  <a:pt x="51275" y="1939895"/>
                </a:cubicBezTo>
                <a:cubicBezTo>
                  <a:pt x="62669" y="1962684"/>
                  <a:pt x="77401" y="1984091"/>
                  <a:pt x="85458" y="2008262"/>
                </a:cubicBezTo>
                <a:cubicBezTo>
                  <a:pt x="94299" y="2034785"/>
                  <a:pt x="95255" y="2041681"/>
                  <a:pt x="111096" y="2068082"/>
                </a:cubicBezTo>
                <a:cubicBezTo>
                  <a:pt x="121665" y="2085696"/>
                  <a:pt x="125792" y="2112861"/>
                  <a:pt x="145279" y="2119357"/>
                </a:cubicBezTo>
                <a:cubicBezTo>
                  <a:pt x="184696" y="2132496"/>
                  <a:pt x="162083" y="2126136"/>
                  <a:pt x="213645" y="2136449"/>
                </a:cubicBezTo>
                <a:cubicBezTo>
                  <a:pt x="222191" y="2142146"/>
                  <a:pt x="229843" y="2149494"/>
                  <a:pt x="239283" y="2153540"/>
                </a:cubicBezTo>
                <a:cubicBezTo>
                  <a:pt x="264768" y="2164462"/>
                  <a:pt x="335858" y="2169312"/>
                  <a:pt x="350378" y="2170632"/>
                </a:cubicBezTo>
                <a:cubicBezTo>
                  <a:pt x="387367" y="2173995"/>
                  <a:pt x="424460" y="2176094"/>
                  <a:pt x="461473" y="2179178"/>
                </a:cubicBezTo>
                <a:cubicBezTo>
                  <a:pt x="492828" y="2181791"/>
                  <a:pt x="524019" y="2187112"/>
                  <a:pt x="555477" y="2187723"/>
                </a:cubicBezTo>
                <a:lnTo>
                  <a:pt x="1341690" y="2196269"/>
                </a:lnTo>
                <a:cubicBezTo>
                  <a:pt x="1440625" y="2328184"/>
                  <a:pt x="1362329" y="2215296"/>
                  <a:pt x="1410057" y="2298819"/>
                </a:cubicBezTo>
                <a:cubicBezTo>
                  <a:pt x="1434995" y="2342461"/>
                  <a:pt x="1427665" y="2309425"/>
                  <a:pt x="1444240" y="2375731"/>
                </a:cubicBezTo>
                <a:cubicBezTo>
                  <a:pt x="1447088" y="2387125"/>
                  <a:pt x="1449410" y="2398664"/>
                  <a:pt x="1452785" y="2409914"/>
                </a:cubicBezTo>
                <a:cubicBezTo>
                  <a:pt x="1457962" y="2427170"/>
                  <a:pt x="1466915" y="2443418"/>
                  <a:pt x="1469877" y="2461189"/>
                </a:cubicBezTo>
                <a:cubicBezTo>
                  <a:pt x="1472726" y="2478281"/>
                  <a:pt x="1473444" y="2495867"/>
                  <a:pt x="1478423" y="2512464"/>
                </a:cubicBezTo>
                <a:cubicBezTo>
                  <a:pt x="1482084" y="2524666"/>
                  <a:pt x="1490783" y="2534819"/>
                  <a:pt x="1495514" y="2546647"/>
                </a:cubicBezTo>
                <a:cubicBezTo>
                  <a:pt x="1502205" y="2563374"/>
                  <a:pt x="1502613" y="2582931"/>
                  <a:pt x="1512606" y="2597921"/>
                </a:cubicBezTo>
                <a:cubicBezTo>
                  <a:pt x="1532957" y="2628447"/>
                  <a:pt x="1535462" y="2633809"/>
                  <a:pt x="1563881" y="2666288"/>
                </a:cubicBezTo>
                <a:cubicBezTo>
                  <a:pt x="1571839" y="2675383"/>
                  <a:pt x="1580234" y="2684188"/>
                  <a:pt x="1589518" y="2691925"/>
                </a:cubicBezTo>
                <a:cubicBezTo>
                  <a:pt x="1597408" y="2698500"/>
                  <a:pt x="1607358" y="2702333"/>
                  <a:pt x="1615156" y="2709017"/>
                </a:cubicBezTo>
                <a:cubicBezTo>
                  <a:pt x="1659669" y="2747171"/>
                  <a:pt x="1641278" y="2747715"/>
                  <a:pt x="1700614" y="2777383"/>
                </a:cubicBezTo>
                <a:cubicBezTo>
                  <a:pt x="1723403" y="2788777"/>
                  <a:pt x="1747132" y="2798457"/>
                  <a:pt x="1768980" y="2811566"/>
                </a:cubicBezTo>
                <a:cubicBezTo>
                  <a:pt x="1783223" y="2820112"/>
                  <a:pt x="1796853" y="2829776"/>
                  <a:pt x="1811709" y="2837204"/>
                </a:cubicBezTo>
                <a:cubicBezTo>
                  <a:pt x="1823972" y="2843336"/>
                  <a:pt x="1860572" y="2851556"/>
                  <a:pt x="1871529" y="2854295"/>
                </a:cubicBezTo>
                <a:cubicBezTo>
                  <a:pt x="1937431" y="2893837"/>
                  <a:pt x="1898500" y="2874681"/>
                  <a:pt x="1991171" y="2905570"/>
                </a:cubicBezTo>
                <a:lnTo>
                  <a:pt x="1991171" y="2905570"/>
                </a:lnTo>
                <a:cubicBezTo>
                  <a:pt x="2008262" y="2914116"/>
                  <a:pt x="2024206" y="2925507"/>
                  <a:pt x="2042445" y="2931207"/>
                </a:cubicBezTo>
                <a:cubicBezTo>
                  <a:pt x="2077886" y="2942282"/>
                  <a:pt x="2147521" y="2951102"/>
                  <a:pt x="2187724" y="2956845"/>
                </a:cubicBezTo>
                <a:cubicBezTo>
                  <a:pt x="2207664" y="2965391"/>
                  <a:pt x="2226963" y="2975622"/>
                  <a:pt x="2247544" y="2982482"/>
                </a:cubicBezTo>
                <a:cubicBezTo>
                  <a:pt x="2275462" y="2991788"/>
                  <a:pt x="2347059" y="2997058"/>
                  <a:pt x="2367185" y="2999574"/>
                </a:cubicBezTo>
                <a:cubicBezTo>
                  <a:pt x="2387172" y="3002072"/>
                  <a:pt x="2407066" y="3005271"/>
                  <a:pt x="2427006" y="3008120"/>
                </a:cubicBezTo>
                <a:cubicBezTo>
                  <a:pt x="2438400" y="3013817"/>
                  <a:pt x="2448987" y="3021550"/>
                  <a:pt x="2461189" y="3025211"/>
                </a:cubicBezTo>
                <a:cubicBezTo>
                  <a:pt x="2488886" y="3033520"/>
                  <a:pt x="2594378" y="3042012"/>
                  <a:pt x="2606468" y="3042303"/>
                </a:cubicBezTo>
                <a:cubicBezTo>
                  <a:pt x="2811527" y="3047244"/>
                  <a:pt x="3016666" y="3048000"/>
                  <a:pt x="3221765" y="3050849"/>
                </a:cubicBezTo>
                <a:lnTo>
                  <a:pt x="3691784" y="3042303"/>
                </a:lnTo>
                <a:cubicBezTo>
                  <a:pt x="3735106" y="3040905"/>
                  <a:pt x="3748462" y="3033506"/>
                  <a:pt x="3785787" y="3025211"/>
                </a:cubicBezTo>
                <a:cubicBezTo>
                  <a:pt x="3799966" y="3022060"/>
                  <a:pt x="3814425" y="3020188"/>
                  <a:pt x="3828516" y="3016665"/>
                </a:cubicBezTo>
                <a:cubicBezTo>
                  <a:pt x="3837255" y="3014480"/>
                  <a:pt x="3845291" y="3009731"/>
                  <a:pt x="3854154" y="3008120"/>
                </a:cubicBezTo>
                <a:cubicBezTo>
                  <a:pt x="3876750" y="3004012"/>
                  <a:pt x="3899866" y="3003350"/>
                  <a:pt x="3922520" y="2999574"/>
                </a:cubicBezTo>
                <a:cubicBezTo>
                  <a:pt x="3934105" y="2997643"/>
                  <a:pt x="3945076" y="2992689"/>
                  <a:pt x="3956703" y="2991028"/>
                </a:cubicBezTo>
                <a:cubicBezTo>
                  <a:pt x="3985043" y="2986979"/>
                  <a:pt x="4013729" y="2985827"/>
                  <a:pt x="4042161" y="2982482"/>
                </a:cubicBezTo>
                <a:cubicBezTo>
                  <a:pt x="4062166" y="2980128"/>
                  <a:pt x="4082016" y="2976598"/>
                  <a:pt x="4101982" y="2973936"/>
                </a:cubicBezTo>
                <a:lnTo>
                  <a:pt x="4170348" y="2965391"/>
                </a:lnTo>
                <a:cubicBezTo>
                  <a:pt x="4342928" y="2940738"/>
                  <a:pt x="4073676" y="2975339"/>
                  <a:pt x="4289989" y="2948299"/>
                </a:cubicBezTo>
                <a:cubicBezTo>
                  <a:pt x="4304232" y="2939753"/>
                  <a:pt x="4316843" y="2927547"/>
                  <a:pt x="4332718" y="2922662"/>
                </a:cubicBezTo>
                <a:cubicBezTo>
                  <a:pt x="4354669" y="2915908"/>
                  <a:pt x="4378489" y="2918224"/>
                  <a:pt x="4401085" y="2914116"/>
                </a:cubicBezTo>
                <a:cubicBezTo>
                  <a:pt x="4409948" y="2912505"/>
                  <a:pt x="4417929" y="2907524"/>
                  <a:pt x="4426722" y="2905570"/>
                </a:cubicBezTo>
                <a:cubicBezTo>
                  <a:pt x="4443637" y="2901811"/>
                  <a:pt x="4461240" y="2901434"/>
                  <a:pt x="4477997" y="2897024"/>
                </a:cubicBezTo>
                <a:cubicBezTo>
                  <a:pt x="4515466" y="2887164"/>
                  <a:pt x="4551504" y="2872238"/>
                  <a:pt x="4589092" y="2862841"/>
                </a:cubicBezTo>
                <a:cubicBezTo>
                  <a:pt x="4608633" y="2857956"/>
                  <a:pt x="4629044" y="2857606"/>
                  <a:pt x="4648913" y="2854295"/>
                </a:cubicBezTo>
                <a:cubicBezTo>
                  <a:pt x="4663240" y="2851907"/>
                  <a:pt x="4677399" y="2848598"/>
                  <a:pt x="4691642" y="2845750"/>
                </a:cubicBezTo>
                <a:cubicBezTo>
                  <a:pt x="4705885" y="2840053"/>
                  <a:pt x="4720353" y="2834888"/>
                  <a:pt x="4734371" y="2828658"/>
                </a:cubicBezTo>
                <a:cubicBezTo>
                  <a:pt x="4746012" y="2823484"/>
                  <a:pt x="4756626" y="2816039"/>
                  <a:pt x="4768554" y="2811566"/>
                </a:cubicBezTo>
                <a:cubicBezTo>
                  <a:pt x="4826384" y="2789880"/>
                  <a:pt x="4780161" y="2815138"/>
                  <a:pt x="4828374" y="2794475"/>
                </a:cubicBezTo>
                <a:cubicBezTo>
                  <a:pt x="4840083" y="2789457"/>
                  <a:pt x="4850848" y="2782401"/>
                  <a:pt x="4862557" y="2777383"/>
                </a:cubicBezTo>
                <a:cubicBezTo>
                  <a:pt x="4870837" y="2773834"/>
                  <a:pt x="4880320" y="2773212"/>
                  <a:pt x="4888195" y="2768837"/>
                </a:cubicBezTo>
                <a:cubicBezTo>
                  <a:pt x="4987592" y="2713617"/>
                  <a:pt x="4890924" y="2750836"/>
                  <a:pt x="4990744" y="2717563"/>
                </a:cubicBezTo>
                <a:cubicBezTo>
                  <a:pt x="4999290" y="2711866"/>
                  <a:pt x="5008024" y="2706441"/>
                  <a:pt x="5016382" y="2700471"/>
                </a:cubicBezTo>
                <a:cubicBezTo>
                  <a:pt x="5027972" y="2692193"/>
                  <a:pt x="5038487" y="2682383"/>
                  <a:pt x="5050565" y="2674834"/>
                </a:cubicBezTo>
                <a:cubicBezTo>
                  <a:pt x="5061368" y="2668082"/>
                  <a:pt x="5073687" y="2664063"/>
                  <a:pt x="5084748" y="2657742"/>
                </a:cubicBezTo>
                <a:cubicBezTo>
                  <a:pt x="5093665" y="2652646"/>
                  <a:pt x="5102027" y="2646620"/>
                  <a:pt x="5110385" y="2640650"/>
                </a:cubicBezTo>
                <a:cubicBezTo>
                  <a:pt x="5121975" y="2632371"/>
                  <a:pt x="5132202" y="2622080"/>
                  <a:pt x="5144569" y="2615013"/>
                </a:cubicBezTo>
                <a:cubicBezTo>
                  <a:pt x="5152390" y="2610544"/>
                  <a:pt x="5161660" y="2609316"/>
                  <a:pt x="5170206" y="2606467"/>
                </a:cubicBezTo>
                <a:cubicBezTo>
                  <a:pt x="5210086" y="2546647"/>
                  <a:pt x="5187298" y="2566587"/>
                  <a:pt x="5230027" y="2538101"/>
                </a:cubicBezTo>
                <a:cubicBezTo>
                  <a:pt x="5235724" y="2529555"/>
                  <a:pt x="5243072" y="2521904"/>
                  <a:pt x="5247118" y="2512464"/>
                </a:cubicBezTo>
                <a:cubicBezTo>
                  <a:pt x="5251745" y="2501668"/>
                  <a:pt x="5249149" y="2488053"/>
                  <a:pt x="5255664" y="2478280"/>
                </a:cubicBezTo>
                <a:cubicBezTo>
                  <a:pt x="5261361" y="2469734"/>
                  <a:pt x="5272755" y="2466886"/>
                  <a:pt x="5281301" y="2461189"/>
                </a:cubicBezTo>
                <a:cubicBezTo>
                  <a:pt x="5284150" y="2449795"/>
                  <a:pt x="5286472" y="2438256"/>
                  <a:pt x="5289847" y="2427006"/>
                </a:cubicBezTo>
                <a:cubicBezTo>
                  <a:pt x="5295024" y="2409750"/>
                  <a:pt x="5306939" y="2375731"/>
                  <a:pt x="5306939" y="2375731"/>
                </a:cubicBezTo>
                <a:cubicBezTo>
                  <a:pt x="5323444" y="2144671"/>
                  <a:pt x="5321636" y="2221856"/>
                  <a:pt x="5306939" y="1854437"/>
                </a:cubicBezTo>
                <a:cubicBezTo>
                  <a:pt x="5305589" y="1820693"/>
                  <a:pt x="5298010" y="1828800"/>
                  <a:pt x="5272756" y="1828800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CA">
              <a:ln w="76200"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490312" y="5283201"/>
            <a:ext cx="8194170" cy="1061106"/>
          </a:xfrm>
          <a:prstGeom prst="wedgeRectCallout">
            <a:avLst>
              <a:gd name="adj1" fmla="val 40938"/>
              <a:gd name="adj2" fmla="val -240691"/>
            </a:avLst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txBody>
          <a:bodyPr/>
          <a:lstStyle/>
          <a:p>
            <a:pPr lvl="0" algn="ctr">
              <a:lnSpc>
                <a:spcPct val="13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) Future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behaviours are also influenced by the </a:t>
            </a:r>
            <a:r>
              <a:rPr lang="en-US" altLang="en-US" sz="2000" u="sng" dirty="0">
                <a:solidFill>
                  <a:srgbClr val="000000"/>
                </a:solidFill>
                <a:latin typeface="Arial" panose="020B0604020202020204" pitchFamily="34" charset="0"/>
              </a:rPr>
              <a:t>consequences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and </a:t>
            </a:r>
            <a:r>
              <a:rPr lang="en-US" altLang="en-US" sz="2000" u="sng" dirty="0">
                <a:solidFill>
                  <a:srgbClr val="000000"/>
                </a:solidFill>
                <a:latin typeface="Arial" panose="020B0604020202020204" pitchFamily="34" charset="0"/>
              </a:rPr>
              <a:t>outcomes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of our actions i.e. </a:t>
            </a:r>
            <a:r>
              <a:rPr lang="en-US" altLang="en-US" sz="2000" u="sng" dirty="0">
                <a:solidFill>
                  <a:srgbClr val="000000"/>
                </a:solidFill>
                <a:latin typeface="Arial" panose="020B0604020202020204" pitchFamily="34" charset="0"/>
              </a:rPr>
              <a:t>feedback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on past behaviours &amp; outcomes.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16240" y="6431911"/>
            <a:ext cx="670560" cy="365124"/>
          </a:xfrm>
        </p:spPr>
        <p:txBody>
          <a:bodyPr/>
          <a:lstStyle/>
          <a:p>
            <a:fld id="{6D22F896-40B5-4ADD-8801-0D06FADFA095}" type="slidenum">
              <a:rPr 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457200" y="6400800"/>
            <a:ext cx="53035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Chapter 7.4: </a:t>
            </a:r>
            <a:r>
              <a:rPr lang="en-US" altLang="en-US" sz="1600" b="1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Applying </a:t>
            </a: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the Principles of Human Motivation </a:t>
            </a:r>
          </a:p>
        </p:txBody>
      </p:sp>
    </p:spTree>
    <p:extLst>
      <p:ext uri="{BB962C8B-B14F-4D97-AF65-F5344CB8AC3E}">
        <p14:creationId xmlns:p14="http://schemas.microsoft.com/office/powerpoint/2010/main" val="131044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468313" y="815403"/>
            <a:ext cx="8258175" cy="4083622"/>
            <a:chOff x="295" y="707"/>
            <a:chExt cx="5202" cy="2379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295" y="709"/>
              <a:ext cx="5182" cy="2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39"/>
            <p:cNvGrpSpPr>
              <a:grpSpLocks/>
            </p:cNvGrpSpPr>
            <p:nvPr/>
          </p:nvGrpSpPr>
          <p:grpSpPr bwMode="auto">
            <a:xfrm>
              <a:off x="295" y="707"/>
              <a:ext cx="5163" cy="2360"/>
              <a:chOff x="295" y="707"/>
              <a:chExt cx="5163" cy="2360"/>
            </a:xfrm>
          </p:grpSpPr>
          <p:grpSp>
            <p:nvGrpSpPr>
              <p:cNvPr id="80902" name="Group 9"/>
              <p:cNvGrpSpPr>
                <a:grpSpLocks/>
              </p:cNvGrpSpPr>
              <p:nvPr/>
            </p:nvGrpSpPr>
            <p:grpSpPr bwMode="auto">
              <a:xfrm>
                <a:off x="295" y="707"/>
                <a:ext cx="5163" cy="2360"/>
                <a:chOff x="295" y="707"/>
                <a:chExt cx="5163" cy="2360"/>
              </a:xfrm>
            </p:grpSpPr>
            <p:sp>
              <p:nvSpPr>
                <p:cNvPr id="80932" name="Rectangle 5"/>
                <p:cNvSpPr>
                  <a:spLocks noChangeArrowheads="1"/>
                </p:cNvSpPr>
                <p:nvPr/>
              </p:nvSpPr>
              <p:spPr bwMode="auto">
                <a:xfrm>
                  <a:off x="295" y="707"/>
                  <a:ext cx="5148" cy="2344"/>
                </a:xfrm>
                <a:prstGeom prst="rect">
                  <a:avLst/>
                </a:pr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933" name="Rectangle 6"/>
                <p:cNvSpPr>
                  <a:spLocks noChangeArrowheads="1"/>
                </p:cNvSpPr>
                <p:nvPr/>
              </p:nvSpPr>
              <p:spPr bwMode="auto">
                <a:xfrm>
                  <a:off x="310" y="722"/>
                  <a:ext cx="5148" cy="234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934" name="Rectangle 7"/>
                <p:cNvSpPr>
                  <a:spLocks noChangeArrowheads="1"/>
                </p:cNvSpPr>
                <p:nvPr/>
              </p:nvSpPr>
              <p:spPr bwMode="auto">
                <a:xfrm>
                  <a:off x="302" y="715"/>
                  <a:ext cx="5148" cy="23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935" name="Rectangle 8"/>
                <p:cNvSpPr>
                  <a:spLocks noChangeArrowheads="1"/>
                </p:cNvSpPr>
                <p:nvPr/>
              </p:nvSpPr>
              <p:spPr bwMode="auto">
                <a:xfrm>
                  <a:off x="302" y="715"/>
                  <a:ext cx="5148" cy="2344"/>
                </a:xfrm>
                <a:prstGeom prst="rect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0903" name="Rectangle 10"/>
              <p:cNvSpPr>
                <a:spLocks noChangeArrowheads="1"/>
              </p:cNvSpPr>
              <p:nvPr/>
            </p:nvSpPr>
            <p:spPr bwMode="auto">
              <a:xfrm>
                <a:off x="3501" y="1104"/>
                <a:ext cx="404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Incr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904" name="Rectangle 11"/>
              <p:cNvSpPr>
                <a:spLocks noChangeArrowheads="1"/>
              </p:cNvSpPr>
              <p:nvPr/>
            </p:nvSpPr>
            <p:spPr bwMode="auto">
              <a:xfrm>
                <a:off x="3820" y="1104"/>
                <a:ext cx="141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ease Behaviour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905" name="Rectangle 12"/>
              <p:cNvSpPr>
                <a:spLocks noChangeArrowheads="1"/>
              </p:cNvSpPr>
              <p:nvPr/>
            </p:nvSpPr>
            <p:spPr bwMode="auto">
              <a:xfrm>
                <a:off x="363" y="1789"/>
                <a:ext cx="2897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Antecedents               Behaviours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906" name="Rectangle 13"/>
              <p:cNvSpPr>
                <a:spLocks noChangeArrowheads="1"/>
              </p:cNvSpPr>
              <p:nvPr/>
            </p:nvSpPr>
            <p:spPr bwMode="auto">
              <a:xfrm>
                <a:off x="3504" y="2472"/>
                <a:ext cx="489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Decr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907" name="Rectangle 14"/>
              <p:cNvSpPr>
                <a:spLocks noChangeArrowheads="1"/>
              </p:cNvSpPr>
              <p:nvPr/>
            </p:nvSpPr>
            <p:spPr bwMode="auto">
              <a:xfrm>
                <a:off x="3905" y="2472"/>
                <a:ext cx="141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ease Behaviour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80908" name="Group 17"/>
              <p:cNvGrpSpPr>
                <a:grpSpLocks/>
              </p:cNvGrpSpPr>
              <p:nvPr/>
            </p:nvGrpSpPr>
            <p:grpSpPr bwMode="auto">
              <a:xfrm>
                <a:off x="3212" y="1575"/>
                <a:ext cx="1523" cy="629"/>
                <a:chOff x="3212" y="1575"/>
                <a:chExt cx="1523" cy="629"/>
              </a:xfrm>
            </p:grpSpPr>
            <p:sp>
              <p:nvSpPr>
                <p:cNvPr id="80930" name="Freeform 15"/>
                <p:cNvSpPr>
                  <a:spLocks/>
                </p:cNvSpPr>
                <p:nvPr/>
              </p:nvSpPr>
              <p:spPr bwMode="auto">
                <a:xfrm>
                  <a:off x="3212" y="1575"/>
                  <a:ext cx="1523" cy="629"/>
                </a:xfrm>
                <a:custGeom>
                  <a:avLst/>
                  <a:gdLst>
                    <a:gd name="T0" fmla="*/ 381 w 1523"/>
                    <a:gd name="T1" fmla="*/ 0 h 629"/>
                    <a:gd name="T2" fmla="*/ 381 w 1523"/>
                    <a:gd name="T3" fmla="*/ 157 h 629"/>
                    <a:gd name="T4" fmla="*/ 1523 w 1523"/>
                    <a:gd name="T5" fmla="*/ 157 h 629"/>
                    <a:gd name="T6" fmla="*/ 1523 w 1523"/>
                    <a:gd name="T7" fmla="*/ 472 h 629"/>
                    <a:gd name="T8" fmla="*/ 381 w 1523"/>
                    <a:gd name="T9" fmla="*/ 472 h 629"/>
                    <a:gd name="T10" fmla="*/ 381 w 1523"/>
                    <a:gd name="T11" fmla="*/ 629 h 629"/>
                    <a:gd name="T12" fmla="*/ 0 w 1523"/>
                    <a:gd name="T13" fmla="*/ 314 h 629"/>
                    <a:gd name="T14" fmla="*/ 381 w 1523"/>
                    <a:gd name="T15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23" h="629">
                      <a:moveTo>
                        <a:pt x="381" y="0"/>
                      </a:moveTo>
                      <a:lnTo>
                        <a:pt x="381" y="157"/>
                      </a:lnTo>
                      <a:lnTo>
                        <a:pt x="1523" y="157"/>
                      </a:lnTo>
                      <a:lnTo>
                        <a:pt x="1523" y="472"/>
                      </a:lnTo>
                      <a:lnTo>
                        <a:pt x="381" y="472"/>
                      </a:lnTo>
                      <a:lnTo>
                        <a:pt x="381" y="629"/>
                      </a:lnTo>
                      <a:lnTo>
                        <a:pt x="0" y="314"/>
                      </a:lnTo>
                      <a:lnTo>
                        <a:pt x="3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931" name="Freeform 16"/>
                <p:cNvSpPr>
                  <a:spLocks/>
                </p:cNvSpPr>
                <p:nvPr/>
              </p:nvSpPr>
              <p:spPr bwMode="auto">
                <a:xfrm>
                  <a:off x="3212" y="1575"/>
                  <a:ext cx="1523" cy="629"/>
                </a:xfrm>
                <a:custGeom>
                  <a:avLst/>
                  <a:gdLst>
                    <a:gd name="T0" fmla="*/ 381 w 1523"/>
                    <a:gd name="T1" fmla="*/ 0 h 629"/>
                    <a:gd name="T2" fmla="*/ 381 w 1523"/>
                    <a:gd name="T3" fmla="*/ 157 h 629"/>
                    <a:gd name="T4" fmla="*/ 1523 w 1523"/>
                    <a:gd name="T5" fmla="*/ 157 h 629"/>
                    <a:gd name="T6" fmla="*/ 1523 w 1523"/>
                    <a:gd name="T7" fmla="*/ 472 h 629"/>
                    <a:gd name="T8" fmla="*/ 381 w 1523"/>
                    <a:gd name="T9" fmla="*/ 472 h 629"/>
                    <a:gd name="T10" fmla="*/ 381 w 1523"/>
                    <a:gd name="T11" fmla="*/ 629 h 629"/>
                    <a:gd name="T12" fmla="*/ 0 w 1523"/>
                    <a:gd name="T13" fmla="*/ 314 h 629"/>
                    <a:gd name="T14" fmla="*/ 381 w 1523"/>
                    <a:gd name="T15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23" h="629">
                      <a:moveTo>
                        <a:pt x="381" y="0"/>
                      </a:moveTo>
                      <a:lnTo>
                        <a:pt x="381" y="157"/>
                      </a:lnTo>
                      <a:lnTo>
                        <a:pt x="1523" y="157"/>
                      </a:lnTo>
                      <a:lnTo>
                        <a:pt x="1523" y="472"/>
                      </a:lnTo>
                      <a:lnTo>
                        <a:pt x="381" y="472"/>
                      </a:lnTo>
                      <a:lnTo>
                        <a:pt x="381" y="629"/>
                      </a:lnTo>
                      <a:lnTo>
                        <a:pt x="0" y="314"/>
                      </a:lnTo>
                      <a:lnTo>
                        <a:pt x="381" y="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0909" name="Rectangle 18"/>
              <p:cNvSpPr>
                <a:spLocks noChangeArrowheads="1"/>
              </p:cNvSpPr>
              <p:nvPr/>
            </p:nvSpPr>
            <p:spPr bwMode="auto">
              <a:xfrm>
                <a:off x="3442" y="1786"/>
                <a:ext cx="1345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1" i="0" u="none" strike="noStrike" cap="none" normalizeH="0" baseline="0" smtClean="0">
                    <a:ln>
                      <a:noFill/>
                    </a:ln>
                    <a:solidFill>
                      <a:srgbClr val="463634"/>
                    </a:solidFill>
                    <a:effectLst/>
                    <a:latin typeface="Arial" panose="020B0604020202020204" pitchFamily="34" charset="0"/>
                  </a:rPr>
                  <a:t>Consequence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910" name="Freeform 19"/>
              <p:cNvSpPr>
                <a:spLocks noEditPoints="1"/>
              </p:cNvSpPr>
              <p:nvPr/>
            </p:nvSpPr>
            <p:spPr bwMode="auto">
              <a:xfrm>
                <a:off x="1467" y="1836"/>
                <a:ext cx="716" cy="107"/>
              </a:xfrm>
              <a:custGeom>
                <a:avLst/>
                <a:gdLst>
                  <a:gd name="T0" fmla="*/ 0 w 716"/>
                  <a:gd name="T1" fmla="*/ 36 h 107"/>
                  <a:gd name="T2" fmla="*/ 627 w 716"/>
                  <a:gd name="T3" fmla="*/ 36 h 107"/>
                  <a:gd name="T4" fmla="*/ 627 w 716"/>
                  <a:gd name="T5" fmla="*/ 72 h 107"/>
                  <a:gd name="T6" fmla="*/ 0 w 716"/>
                  <a:gd name="T7" fmla="*/ 72 h 107"/>
                  <a:gd name="T8" fmla="*/ 0 w 716"/>
                  <a:gd name="T9" fmla="*/ 36 h 107"/>
                  <a:gd name="T10" fmla="*/ 609 w 716"/>
                  <a:gd name="T11" fmla="*/ 0 h 107"/>
                  <a:gd name="T12" fmla="*/ 716 w 716"/>
                  <a:gd name="T13" fmla="*/ 54 h 107"/>
                  <a:gd name="T14" fmla="*/ 609 w 716"/>
                  <a:gd name="T15" fmla="*/ 107 h 107"/>
                  <a:gd name="T16" fmla="*/ 609 w 716"/>
                  <a:gd name="T1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6" h="107">
                    <a:moveTo>
                      <a:pt x="0" y="36"/>
                    </a:moveTo>
                    <a:lnTo>
                      <a:pt x="627" y="36"/>
                    </a:lnTo>
                    <a:lnTo>
                      <a:pt x="627" y="72"/>
                    </a:lnTo>
                    <a:lnTo>
                      <a:pt x="0" y="72"/>
                    </a:lnTo>
                    <a:lnTo>
                      <a:pt x="0" y="36"/>
                    </a:lnTo>
                    <a:close/>
                    <a:moveTo>
                      <a:pt x="609" y="0"/>
                    </a:moveTo>
                    <a:lnTo>
                      <a:pt x="716" y="54"/>
                    </a:lnTo>
                    <a:lnTo>
                      <a:pt x="609" y="107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463634"/>
              </a:solidFill>
              <a:ln w="4763" cap="flat">
                <a:solidFill>
                  <a:srgbClr val="46363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11" name="Freeform 20"/>
              <p:cNvSpPr>
                <a:spLocks noEditPoints="1"/>
              </p:cNvSpPr>
              <p:nvPr/>
            </p:nvSpPr>
            <p:spPr bwMode="auto">
              <a:xfrm>
                <a:off x="3194" y="1870"/>
                <a:ext cx="664" cy="564"/>
              </a:xfrm>
              <a:custGeom>
                <a:avLst/>
                <a:gdLst>
                  <a:gd name="T0" fmla="*/ 23 w 664"/>
                  <a:gd name="T1" fmla="*/ 0 h 564"/>
                  <a:gd name="T2" fmla="*/ 608 w 664"/>
                  <a:gd name="T3" fmla="*/ 493 h 564"/>
                  <a:gd name="T4" fmla="*/ 585 w 664"/>
                  <a:gd name="T5" fmla="*/ 521 h 564"/>
                  <a:gd name="T6" fmla="*/ 0 w 664"/>
                  <a:gd name="T7" fmla="*/ 27 h 564"/>
                  <a:gd name="T8" fmla="*/ 23 w 664"/>
                  <a:gd name="T9" fmla="*/ 0 h 564"/>
                  <a:gd name="T10" fmla="*/ 617 w 664"/>
                  <a:gd name="T11" fmla="*/ 454 h 564"/>
                  <a:gd name="T12" fmla="*/ 664 w 664"/>
                  <a:gd name="T13" fmla="*/ 564 h 564"/>
                  <a:gd name="T14" fmla="*/ 548 w 664"/>
                  <a:gd name="T15" fmla="*/ 536 h 564"/>
                  <a:gd name="T16" fmla="*/ 617 w 664"/>
                  <a:gd name="T17" fmla="*/ 454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4" h="564">
                    <a:moveTo>
                      <a:pt x="23" y="0"/>
                    </a:moveTo>
                    <a:lnTo>
                      <a:pt x="608" y="493"/>
                    </a:lnTo>
                    <a:lnTo>
                      <a:pt x="585" y="521"/>
                    </a:lnTo>
                    <a:lnTo>
                      <a:pt x="0" y="27"/>
                    </a:lnTo>
                    <a:lnTo>
                      <a:pt x="23" y="0"/>
                    </a:lnTo>
                    <a:close/>
                    <a:moveTo>
                      <a:pt x="617" y="454"/>
                    </a:moveTo>
                    <a:lnTo>
                      <a:pt x="664" y="564"/>
                    </a:lnTo>
                    <a:lnTo>
                      <a:pt x="548" y="536"/>
                    </a:lnTo>
                    <a:lnTo>
                      <a:pt x="617" y="454"/>
                    </a:lnTo>
                    <a:close/>
                  </a:path>
                </a:pathLst>
              </a:custGeom>
              <a:solidFill>
                <a:srgbClr val="463634"/>
              </a:solidFill>
              <a:ln w="4763" cap="flat">
                <a:solidFill>
                  <a:srgbClr val="46363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12" name="Freeform 21"/>
              <p:cNvSpPr>
                <a:spLocks noEditPoints="1"/>
              </p:cNvSpPr>
              <p:nvPr/>
            </p:nvSpPr>
            <p:spPr bwMode="auto">
              <a:xfrm>
                <a:off x="3195" y="1345"/>
                <a:ext cx="664" cy="564"/>
              </a:xfrm>
              <a:custGeom>
                <a:avLst/>
                <a:gdLst>
                  <a:gd name="T0" fmla="*/ 0 w 664"/>
                  <a:gd name="T1" fmla="*/ 537 h 564"/>
                  <a:gd name="T2" fmla="*/ 585 w 664"/>
                  <a:gd name="T3" fmla="*/ 43 h 564"/>
                  <a:gd name="T4" fmla="*/ 608 w 664"/>
                  <a:gd name="T5" fmla="*/ 71 h 564"/>
                  <a:gd name="T6" fmla="*/ 22 w 664"/>
                  <a:gd name="T7" fmla="*/ 564 h 564"/>
                  <a:gd name="T8" fmla="*/ 0 w 664"/>
                  <a:gd name="T9" fmla="*/ 537 h 564"/>
                  <a:gd name="T10" fmla="*/ 548 w 664"/>
                  <a:gd name="T11" fmla="*/ 28 h 564"/>
                  <a:gd name="T12" fmla="*/ 664 w 664"/>
                  <a:gd name="T13" fmla="*/ 0 h 564"/>
                  <a:gd name="T14" fmla="*/ 617 w 664"/>
                  <a:gd name="T15" fmla="*/ 110 h 564"/>
                  <a:gd name="T16" fmla="*/ 548 w 664"/>
                  <a:gd name="T17" fmla="*/ 28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4" h="564">
                    <a:moveTo>
                      <a:pt x="0" y="537"/>
                    </a:moveTo>
                    <a:lnTo>
                      <a:pt x="585" y="43"/>
                    </a:lnTo>
                    <a:lnTo>
                      <a:pt x="608" y="71"/>
                    </a:lnTo>
                    <a:lnTo>
                      <a:pt x="22" y="564"/>
                    </a:lnTo>
                    <a:lnTo>
                      <a:pt x="0" y="537"/>
                    </a:lnTo>
                    <a:close/>
                    <a:moveTo>
                      <a:pt x="548" y="28"/>
                    </a:moveTo>
                    <a:lnTo>
                      <a:pt x="664" y="0"/>
                    </a:lnTo>
                    <a:lnTo>
                      <a:pt x="617" y="110"/>
                    </a:lnTo>
                    <a:lnTo>
                      <a:pt x="548" y="28"/>
                    </a:lnTo>
                    <a:close/>
                  </a:path>
                </a:pathLst>
              </a:custGeom>
              <a:solidFill>
                <a:srgbClr val="463634"/>
              </a:solidFill>
              <a:ln w="4763" cap="flat">
                <a:solidFill>
                  <a:srgbClr val="46363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80913" name="Group 26"/>
              <p:cNvGrpSpPr>
                <a:grpSpLocks/>
              </p:cNvGrpSpPr>
              <p:nvPr/>
            </p:nvGrpSpPr>
            <p:grpSpPr bwMode="auto">
              <a:xfrm>
                <a:off x="295" y="707"/>
                <a:ext cx="5163" cy="2360"/>
                <a:chOff x="295" y="707"/>
                <a:chExt cx="5163" cy="2360"/>
              </a:xfrm>
            </p:grpSpPr>
            <p:sp>
              <p:nvSpPr>
                <p:cNvPr id="80926" name="Rectangle 22"/>
                <p:cNvSpPr>
                  <a:spLocks noChangeArrowheads="1"/>
                </p:cNvSpPr>
                <p:nvPr/>
              </p:nvSpPr>
              <p:spPr bwMode="auto">
                <a:xfrm>
                  <a:off x="295" y="707"/>
                  <a:ext cx="5148" cy="2344"/>
                </a:xfrm>
                <a:prstGeom prst="rect">
                  <a:avLst/>
                </a:pr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927" name="Rectangle 23"/>
                <p:cNvSpPr>
                  <a:spLocks noChangeArrowheads="1"/>
                </p:cNvSpPr>
                <p:nvPr/>
              </p:nvSpPr>
              <p:spPr bwMode="auto">
                <a:xfrm>
                  <a:off x="310" y="722"/>
                  <a:ext cx="5148" cy="234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928" name="Rectangle 24"/>
                <p:cNvSpPr>
                  <a:spLocks noChangeArrowheads="1"/>
                </p:cNvSpPr>
                <p:nvPr/>
              </p:nvSpPr>
              <p:spPr bwMode="auto">
                <a:xfrm>
                  <a:off x="302" y="715"/>
                  <a:ext cx="5148" cy="23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929" name="Rectangle 25"/>
                <p:cNvSpPr>
                  <a:spLocks noChangeArrowheads="1"/>
                </p:cNvSpPr>
                <p:nvPr/>
              </p:nvSpPr>
              <p:spPr bwMode="auto">
                <a:xfrm>
                  <a:off x="302" y="715"/>
                  <a:ext cx="5148" cy="2344"/>
                </a:xfrm>
                <a:prstGeom prst="rect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0914" name="Rectangle 27"/>
              <p:cNvSpPr>
                <a:spLocks noChangeArrowheads="1"/>
              </p:cNvSpPr>
              <p:nvPr/>
            </p:nvSpPr>
            <p:spPr bwMode="auto">
              <a:xfrm>
                <a:off x="3501" y="1104"/>
                <a:ext cx="404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Incr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915" name="Rectangle 28"/>
              <p:cNvSpPr>
                <a:spLocks noChangeArrowheads="1"/>
              </p:cNvSpPr>
              <p:nvPr/>
            </p:nvSpPr>
            <p:spPr bwMode="auto">
              <a:xfrm>
                <a:off x="3820" y="1104"/>
                <a:ext cx="141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ease Behaviour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916" name="Rectangle 29"/>
              <p:cNvSpPr>
                <a:spLocks noChangeArrowheads="1"/>
              </p:cNvSpPr>
              <p:nvPr/>
            </p:nvSpPr>
            <p:spPr bwMode="auto">
              <a:xfrm>
                <a:off x="363" y="1789"/>
                <a:ext cx="2897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Antecedents               Behaviours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917" name="Rectangle 30"/>
              <p:cNvSpPr>
                <a:spLocks noChangeArrowheads="1"/>
              </p:cNvSpPr>
              <p:nvPr/>
            </p:nvSpPr>
            <p:spPr bwMode="auto">
              <a:xfrm>
                <a:off x="3504" y="2472"/>
                <a:ext cx="489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Decr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918" name="Rectangle 31"/>
              <p:cNvSpPr>
                <a:spLocks noChangeArrowheads="1"/>
              </p:cNvSpPr>
              <p:nvPr/>
            </p:nvSpPr>
            <p:spPr bwMode="auto">
              <a:xfrm>
                <a:off x="3905" y="2472"/>
                <a:ext cx="141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ease Behaviour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80919" name="Group 34"/>
              <p:cNvGrpSpPr>
                <a:grpSpLocks/>
              </p:cNvGrpSpPr>
              <p:nvPr/>
            </p:nvGrpSpPr>
            <p:grpSpPr bwMode="auto">
              <a:xfrm>
                <a:off x="3212" y="1575"/>
                <a:ext cx="1523" cy="629"/>
                <a:chOff x="3212" y="1575"/>
                <a:chExt cx="1523" cy="629"/>
              </a:xfrm>
            </p:grpSpPr>
            <p:sp>
              <p:nvSpPr>
                <p:cNvPr id="80924" name="Freeform 32"/>
                <p:cNvSpPr>
                  <a:spLocks/>
                </p:cNvSpPr>
                <p:nvPr/>
              </p:nvSpPr>
              <p:spPr bwMode="auto">
                <a:xfrm>
                  <a:off x="3212" y="1575"/>
                  <a:ext cx="1523" cy="629"/>
                </a:xfrm>
                <a:custGeom>
                  <a:avLst/>
                  <a:gdLst>
                    <a:gd name="T0" fmla="*/ 381 w 1523"/>
                    <a:gd name="T1" fmla="*/ 0 h 629"/>
                    <a:gd name="T2" fmla="*/ 381 w 1523"/>
                    <a:gd name="T3" fmla="*/ 157 h 629"/>
                    <a:gd name="T4" fmla="*/ 1523 w 1523"/>
                    <a:gd name="T5" fmla="*/ 157 h 629"/>
                    <a:gd name="T6" fmla="*/ 1523 w 1523"/>
                    <a:gd name="T7" fmla="*/ 472 h 629"/>
                    <a:gd name="T8" fmla="*/ 381 w 1523"/>
                    <a:gd name="T9" fmla="*/ 472 h 629"/>
                    <a:gd name="T10" fmla="*/ 381 w 1523"/>
                    <a:gd name="T11" fmla="*/ 629 h 629"/>
                    <a:gd name="T12" fmla="*/ 0 w 1523"/>
                    <a:gd name="T13" fmla="*/ 314 h 629"/>
                    <a:gd name="T14" fmla="*/ 381 w 1523"/>
                    <a:gd name="T15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23" h="629">
                      <a:moveTo>
                        <a:pt x="381" y="0"/>
                      </a:moveTo>
                      <a:lnTo>
                        <a:pt x="381" y="157"/>
                      </a:lnTo>
                      <a:lnTo>
                        <a:pt x="1523" y="157"/>
                      </a:lnTo>
                      <a:lnTo>
                        <a:pt x="1523" y="472"/>
                      </a:lnTo>
                      <a:lnTo>
                        <a:pt x="381" y="472"/>
                      </a:lnTo>
                      <a:lnTo>
                        <a:pt x="381" y="629"/>
                      </a:lnTo>
                      <a:lnTo>
                        <a:pt x="0" y="314"/>
                      </a:lnTo>
                      <a:lnTo>
                        <a:pt x="3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925" name="Freeform 33"/>
                <p:cNvSpPr>
                  <a:spLocks/>
                </p:cNvSpPr>
                <p:nvPr/>
              </p:nvSpPr>
              <p:spPr bwMode="auto">
                <a:xfrm>
                  <a:off x="3212" y="1575"/>
                  <a:ext cx="1523" cy="629"/>
                </a:xfrm>
                <a:custGeom>
                  <a:avLst/>
                  <a:gdLst>
                    <a:gd name="T0" fmla="*/ 381 w 1523"/>
                    <a:gd name="T1" fmla="*/ 0 h 629"/>
                    <a:gd name="T2" fmla="*/ 381 w 1523"/>
                    <a:gd name="T3" fmla="*/ 157 h 629"/>
                    <a:gd name="T4" fmla="*/ 1523 w 1523"/>
                    <a:gd name="T5" fmla="*/ 157 h 629"/>
                    <a:gd name="T6" fmla="*/ 1523 w 1523"/>
                    <a:gd name="T7" fmla="*/ 472 h 629"/>
                    <a:gd name="T8" fmla="*/ 381 w 1523"/>
                    <a:gd name="T9" fmla="*/ 472 h 629"/>
                    <a:gd name="T10" fmla="*/ 381 w 1523"/>
                    <a:gd name="T11" fmla="*/ 629 h 629"/>
                    <a:gd name="T12" fmla="*/ 0 w 1523"/>
                    <a:gd name="T13" fmla="*/ 314 h 629"/>
                    <a:gd name="T14" fmla="*/ 381 w 1523"/>
                    <a:gd name="T15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23" h="629">
                      <a:moveTo>
                        <a:pt x="381" y="0"/>
                      </a:moveTo>
                      <a:lnTo>
                        <a:pt x="381" y="157"/>
                      </a:lnTo>
                      <a:lnTo>
                        <a:pt x="1523" y="157"/>
                      </a:lnTo>
                      <a:lnTo>
                        <a:pt x="1523" y="472"/>
                      </a:lnTo>
                      <a:lnTo>
                        <a:pt x="381" y="472"/>
                      </a:lnTo>
                      <a:lnTo>
                        <a:pt x="381" y="629"/>
                      </a:lnTo>
                      <a:lnTo>
                        <a:pt x="0" y="314"/>
                      </a:lnTo>
                      <a:lnTo>
                        <a:pt x="381" y="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0920" name="Rectangle 35"/>
              <p:cNvSpPr>
                <a:spLocks noChangeArrowheads="1"/>
              </p:cNvSpPr>
              <p:nvPr/>
            </p:nvSpPr>
            <p:spPr bwMode="auto">
              <a:xfrm>
                <a:off x="3442" y="1786"/>
                <a:ext cx="1345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1" i="0" u="none" strike="noStrike" cap="none" normalizeH="0" baseline="0" smtClean="0">
                    <a:ln>
                      <a:noFill/>
                    </a:ln>
                    <a:solidFill>
                      <a:srgbClr val="463634"/>
                    </a:solidFill>
                    <a:effectLst/>
                    <a:latin typeface="Arial" panose="020B0604020202020204" pitchFamily="34" charset="0"/>
                  </a:rPr>
                  <a:t>Consequence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921" name="Freeform 36"/>
              <p:cNvSpPr>
                <a:spLocks noEditPoints="1"/>
              </p:cNvSpPr>
              <p:nvPr/>
            </p:nvSpPr>
            <p:spPr bwMode="auto">
              <a:xfrm>
                <a:off x="1467" y="1836"/>
                <a:ext cx="716" cy="107"/>
              </a:xfrm>
              <a:custGeom>
                <a:avLst/>
                <a:gdLst>
                  <a:gd name="T0" fmla="*/ 0 w 716"/>
                  <a:gd name="T1" fmla="*/ 36 h 107"/>
                  <a:gd name="T2" fmla="*/ 627 w 716"/>
                  <a:gd name="T3" fmla="*/ 36 h 107"/>
                  <a:gd name="T4" fmla="*/ 627 w 716"/>
                  <a:gd name="T5" fmla="*/ 72 h 107"/>
                  <a:gd name="T6" fmla="*/ 0 w 716"/>
                  <a:gd name="T7" fmla="*/ 72 h 107"/>
                  <a:gd name="T8" fmla="*/ 0 w 716"/>
                  <a:gd name="T9" fmla="*/ 36 h 107"/>
                  <a:gd name="T10" fmla="*/ 609 w 716"/>
                  <a:gd name="T11" fmla="*/ 0 h 107"/>
                  <a:gd name="T12" fmla="*/ 716 w 716"/>
                  <a:gd name="T13" fmla="*/ 54 h 107"/>
                  <a:gd name="T14" fmla="*/ 609 w 716"/>
                  <a:gd name="T15" fmla="*/ 107 h 107"/>
                  <a:gd name="T16" fmla="*/ 609 w 716"/>
                  <a:gd name="T1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6" h="107">
                    <a:moveTo>
                      <a:pt x="0" y="36"/>
                    </a:moveTo>
                    <a:lnTo>
                      <a:pt x="627" y="36"/>
                    </a:lnTo>
                    <a:lnTo>
                      <a:pt x="627" y="72"/>
                    </a:lnTo>
                    <a:lnTo>
                      <a:pt x="0" y="72"/>
                    </a:lnTo>
                    <a:lnTo>
                      <a:pt x="0" y="36"/>
                    </a:lnTo>
                    <a:close/>
                    <a:moveTo>
                      <a:pt x="609" y="0"/>
                    </a:moveTo>
                    <a:lnTo>
                      <a:pt x="716" y="54"/>
                    </a:lnTo>
                    <a:lnTo>
                      <a:pt x="609" y="107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463634"/>
              </a:solidFill>
              <a:ln w="4763" cap="flat">
                <a:solidFill>
                  <a:srgbClr val="46363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22" name="Freeform 37"/>
              <p:cNvSpPr>
                <a:spLocks noEditPoints="1"/>
              </p:cNvSpPr>
              <p:nvPr/>
            </p:nvSpPr>
            <p:spPr bwMode="auto">
              <a:xfrm>
                <a:off x="3194" y="1870"/>
                <a:ext cx="664" cy="564"/>
              </a:xfrm>
              <a:custGeom>
                <a:avLst/>
                <a:gdLst>
                  <a:gd name="T0" fmla="*/ 23 w 664"/>
                  <a:gd name="T1" fmla="*/ 0 h 564"/>
                  <a:gd name="T2" fmla="*/ 608 w 664"/>
                  <a:gd name="T3" fmla="*/ 493 h 564"/>
                  <a:gd name="T4" fmla="*/ 585 w 664"/>
                  <a:gd name="T5" fmla="*/ 521 h 564"/>
                  <a:gd name="T6" fmla="*/ 0 w 664"/>
                  <a:gd name="T7" fmla="*/ 27 h 564"/>
                  <a:gd name="T8" fmla="*/ 23 w 664"/>
                  <a:gd name="T9" fmla="*/ 0 h 564"/>
                  <a:gd name="T10" fmla="*/ 617 w 664"/>
                  <a:gd name="T11" fmla="*/ 454 h 564"/>
                  <a:gd name="T12" fmla="*/ 664 w 664"/>
                  <a:gd name="T13" fmla="*/ 564 h 564"/>
                  <a:gd name="T14" fmla="*/ 548 w 664"/>
                  <a:gd name="T15" fmla="*/ 536 h 564"/>
                  <a:gd name="T16" fmla="*/ 617 w 664"/>
                  <a:gd name="T17" fmla="*/ 454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4" h="564">
                    <a:moveTo>
                      <a:pt x="23" y="0"/>
                    </a:moveTo>
                    <a:lnTo>
                      <a:pt x="608" y="493"/>
                    </a:lnTo>
                    <a:lnTo>
                      <a:pt x="585" y="521"/>
                    </a:lnTo>
                    <a:lnTo>
                      <a:pt x="0" y="27"/>
                    </a:lnTo>
                    <a:lnTo>
                      <a:pt x="23" y="0"/>
                    </a:lnTo>
                    <a:close/>
                    <a:moveTo>
                      <a:pt x="617" y="454"/>
                    </a:moveTo>
                    <a:lnTo>
                      <a:pt x="664" y="564"/>
                    </a:lnTo>
                    <a:lnTo>
                      <a:pt x="548" y="536"/>
                    </a:lnTo>
                    <a:lnTo>
                      <a:pt x="617" y="454"/>
                    </a:lnTo>
                    <a:close/>
                  </a:path>
                </a:pathLst>
              </a:custGeom>
              <a:solidFill>
                <a:srgbClr val="463634"/>
              </a:solidFill>
              <a:ln w="4763" cap="flat">
                <a:solidFill>
                  <a:srgbClr val="46363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23" name="Freeform 38"/>
              <p:cNvSpPr>
                <a:spLocks noEditPoints="1"/>
              </p:cNvSpPr>
              <p:nvPr/>
            </p:nvSpPr>
            <p:spPr bwMode="auto">
              <a:xfrm>
                <a:off x="3195" y="1345"/>
                <a:ext cx="664" cy="564"/>
              </a:xfrm>
              <a:custGeom>
                <a:avLst/>
                <a:gdLst>
                  <a:gd name="T0" fmla="*/ 0 w 664"/>
                  <a:gd name="T1" fmla="*/ 537 h 564"/>
                  <a:gd name="T2" fmla="*/ 585 w 664"/>
                  <a:gd name="T3" fmla="*/ 43 h 564"/>
                  <a:gd name="T4" fmla="*/ 608 w 664"/>
                  <a:gd name="T5" fmla="*/ 71 h 564"/>
                  <a:gd name="T6" fmla="*/ 22 w 664"/>
                  <a:gd name="T7" fmla="*/ 564 h 564"/>
                  <a:gd name="T8" fmla="*/ 0 w 664"/>
                  <a:gd name="T9" fmla="*/ 537 h 564"/>
                  <a:gd name="T10" fmla="*/ 548 w 664"/>
                  <a:gd name="T11" fmla="*/ 28 h 564"/>
                  <a:gd name="T12" fmla="*/ 664 w 664"/>
                  <a:gd name="T13" fmla="*/ 0 h 564"/>
                  <a:gd name="T14" fmla="*/ 617 w 664"/>
                  <a:gd name="T15" fmla="*/ 110 h 564"/>
                  <a:gd name="T16" fmla="*/ 548 w 664"/>
                  <a:gd name="T17" fmla="*/ 28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4" h="564">
                    <a:moveTo>
                      <a:pt x="0" y="537"/>
                    </a:moveTo>
                    <a:lnTo>
                      <a:pt x="585" y="43"/>
                    </a:lnTo>
                    <a:lnTo>
                      <a:pt x="608" y="71"/>
                    </a:lnTo>
                    <a:lnTo>
                      <a:pt x="22" y="564"/>
                    </a:lnTo>
                    <a:lnTo>
                      <a:pt x="0" y="537"/>
                    </a:lnTo>
                    <a:close/>
                    <a:moveTo>
                      <a:pt x="548" y="28"/>
                    </a:moveTo>
                    <a:lnTo>
                      <a:pt x="664" y="0"/>
                    </a:lnTo>
                    <a:lnTo>
                      <a:pt x="617" y="110"/>
                    </a:lnTo>
                    <a:lnTo>
                      <a:pt x="548" y="28"/>
                    </a:lnTo>
                    <a:close/>
                  </a:path>
                </a:pathLst>
              </a:custGeom>
              <a:solidFill>
                <a:srgbClr val="463634"/>
              </a:solidFill>
              <a:ln w="4763" cap="flat">
                <a:solidFill>
                  <a:srgbClr val="46363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" name="Rectangle 40"/>
            <p:cNvSpPr>
              <a:spLocks noChangeArrowheads="1"/>
            </p:cNvSpPr>
            <p:nvPr/>
          </p:nvSpPr>
          <p:spPr bwMode="auto">
            <a:xfrm>
              <a:off x="4028" y="1428"/>
              <a:ext cx="643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positive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41"/>
            <p:cNvSpPr>
              <a:spLocks noChangeArrowheads="1"/>
            </p:cNvSpPr>
            <p:nvPr/>
          </p:nvSpPr>
          <p:spPr bwMode="auto">
            <a:xfrm>
              <a:off x="4028" y="2097"/>
              <a:ext cx="709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negative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42"/>
            <p:cNvSpPr>
              <a:spLocks noChangeArrowheads="1"/>
            </p:cNvSpPr>
            <p:nvPr/>
          </p:nvSpPr>
          <p:spPr bwMode="auto">
            <a:xfrm>
              <a:off x="2567" y="1048"/>
              <a:ext cx="2805" cy="2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43"/>
            <p:cNvSpPr>
              <a:spLocks noChangeArrowheads="1"/>
            </p:cNvSpPr>
            <p:nvPr/>
          </p:nvSpPr>
          <p:spPr bwMode="auto">
            <a:xfrm>
              <a:off x="2824" y="1083"/>
              <a:ext cx="26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Encourage desirable behaviours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44"/>
            <p:cNvSpPr>
              <a:spLocks noChangeArrowheads="1"/>
            </p:cNvSpPr>
            <p:nvPr/>
          </p:nvSpPr>
          <p:spPr bwMode="auto">
            <a:xfrm>
              <a:off x="2326" y="2454"/>
              <a:ext cx="3046" cy="2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45"/>
            <p:cNvSpPr>
              <a:spLocks noChangeArrowheads="1"/>
            </p:cNvSpPr>
            <p:nvPr/>
          </p:nvSpPr>
          <p:spPr bwMode="auto">
            <a:xfrm>
              <a:off x="2429" y="2489"/>
              <a:ext cx="135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Discourage non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46"/>
            <p:cNvSpPr>
              <a:spLocks noChangeArrowheads="1"/>
            </p:cNvSpPr>
            <p:nvPr/>
          </p:nvSpPr>
          <p:spPr bwMode="auto">
            <a:xfrm>
              <a:off x="3648" y="2489"/>
              <a:ext cx="1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47"/>
            <p:cNvSpPr>
              <a:spLocks noChangeArrowheads="1"/>
            </p:cNvSpPr>
            <p:nvPr/>
          </p:nvSpPr>
          <p:spPr bwMode="auto">
            <a:xfrm>
              <a:off x="3702" y="2489"/>
              <a:ext cx="17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desirable behaviours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24" name="Group 82"/>
            <p:cNvGrpSpPr>
              <a:grpSpLocks/>
            </p:cNvGrpSpPr>
            <p:nvPr/>
          </p:nvGrpSpPr>
          <p:grpSpPr bwMode="auto">
            <a:xfrm>
              <a:off x="295" y="707"/>
              <a:ext cx="5163" cy="2360"/>
              <a:chOff x="295" y="707"/>
              <a:chExt cx="5163" cy="2360"/>
            </a:xfrm>
          </p:grpSpPr>
          <p:grpSp>
            <p:nvGrpSpPr>
              <p:cNvPr id="33" name="Group 52"/>
              <p:cNvGrpSpPr>
                <a:grpSpLocks/>
              </p:cNvGrpSpPr>
              <p:nvPr/>
            </p:nvGrpSpPr>
            <p:grpSpPr bwMode="auto">
              <a:xfrm>
                <a:off x="295" y="707"/>
                <a:ext cx="5163" cy="2360"/>
                <a:chOff x="295" y="707"/>
                <a:chExt cx="5163" cy="2360"/>
              </a:xfrm>
            </p:grpSpPr>
            <p:sp>
              <p:nvSpPr>
                <p:cNvPr id="63" name="Rectangle 48"/>
                <p:cNvSpPr>
                  <a:spLocks noChangeArrowheads="1"/>
                </p:cNvSpPr>
                <p:nvPr/>
              </p:nvSpPr>
              <p:spPr bwMode="auto">
                <a:xfrm>
                  <a:off x="295" y="707"/>
                  <a:ext cx="5148" cy="2344"/>
                </a:xfrm>
                <a:prstGeom prst="rect">
                  <a:avLst/>
                </a:pr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896" name="Rectangle 49"/>
                <p:cNvSpPr>
                  <a:spLocks noChangeArrowheads="1"/>
                </p:cNvSpPr>
                <p:nvPr/>
              </p:nvSpPr>
              <p:spPr bwMode="auto">
                <a:xfrm>
                  <a:off x="310" y="722"/>
                  <a:ext cx="5148" cy="234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897" name="Rectangle 50"/>
                <p:cNvSpPr>
                  <a:spLocks noChangeArrowheads="1"/>
                </p:cNvSpPr>
                <p:nvPr/>
              </p:nvSpPr>
              <p:spPr bwMode="auto">
                <a:xfrm>
                  <a:off x="302" y="715"/>
                  <a:ext cx="5148" cy="23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898" name="Rectangle 51"/>
                <p:cNvSpPr>
                  <a:spLocks noChangeArrowheads="1"/>
                </p:cNvSpPr>
                <p:nvPr/>
              </p:nvSpPr>
              <p:spPr bwMode="auto">
                <a:xfrm>
                  <a:off x="302" y="715"/>
                  <a:ext cx="5148" cy="2344"/>
                </a:xfrm>
                <a:prstGeom prst="rect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4" name="Rectangle 53"/>
              <p:cNvSpPr>
                <a:spLocks noChangeArrowheads="1"/>
              </p:cNvSpPr>
              <p:nvPr/>
            </p:nvSpPr>
            <p:spPr bwMode="auto">
              <a:xfrm>
                <a:off x="3501" y="1104"/>
                <a:ext cx="404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Incr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" name="Rectangle 54"/>
              <p:cNvSpPr>
                <a:spLocks noChangeArrowheads="1"/>
              </p:cNvSpPr>
              <p:nvPr/>
            </p:nvSpPr>
            <p:spPr bwMode="auto">
              <a:xfrm>
                <a:off x="3820" y="1104"/>
                <a:ext cx="141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ease Behaviour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Rectangle 55"/>
              <p:cNvSpPr>
                <a:spLocks noChangeArrowheads="1"/>
              </p:cNvSpPr>
              <p:nvPr/>
            </p:nvSpPr>
            <p:spPr bwMode="auto">
              <a:xfrm>
                <a:off x="363" y="1789"/>
                <a:ext cx="2897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Antecedents               Behaviours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56"/>
              <p:cNvSpPr>
                <a:spLocks noChangeArrowheads="1"/>
              </p:cNvSpPr>
              <p:nvPr/>
            </p:nvSpPr>
            <p:spPr bwMode="auto">
              <a:xfrm>
                <a:off x="3504" y="2472"/>
                <a:ext cx="489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Decr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Rectangle 57"/>
              <p:cNvSpPr>
                <a:spLocks noChangeArrowheads="1"/>
              </p:cNvSpPr>
              <p:nvPr/>
            </p:nvSpPr>
            <p:spPr bwMode="auto">
              <a:xfrm>
                <a:off x="3905" y="2472"/>
                <a:ext cx="141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ease Behaviour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39" name="Group 60"/>
              <p:cNvGrpSpPr>
                <a:grpSpLocks/>
              </p:cNvGrpSpPr>
              <p:nvPr/>
            </p:nvGrpSpPr>
            <p:grpSpPr bwMode="auto">
              <a:xfrm>
                <a:off x="3212" y="1575"/>
                <a:ext cx="1523" cy="629"/>
                <a:chOff x="3212" y="1575"/>
                <a:chExt cx="1523" cy="629"/>
              </a:xfrm>
            </p:grpSpPr>
            <p:sp>
              <p:nvSpPr>
                <p:cNvPr id="61" name="Freeform 58"/>
                <p:cNvSpPr>
                  <a:spLocks/>
                </p:cNvSpPr>
                <p:nvPr/>
              </p:nvSpPr>
              <p:spPr bwMode="auto">
                <a:xfrm>
                  <a:off x="3212" y="1575"/>
                  <a:ext cx="1523" cy="629"/>
                </a:xfrm>
                <a:custGeom>
                  <a:avLst/>
                  <a:gdLst>
                    <a:gd name="T0" fmla="*/ 381 w 1523"/>
                    <a:gd name="T1" fmla="*/ 0 h 629"/>
                    <a:gd name="T2" fmla="*/ 381 w 1523"/>
                    <a:gd name="T3" fmla="*/ 157 h 629"/>
                    <a:gd name="T4" fmla="*/ 1523 w 1523"/>
                    <a:gd name="T5" fmla="*/ 157 h 629"/>
                    <a:gd name="T6" fmla="*/ 1523 w 1523"/>
                    <a:gd name="T7" fmla="*/ 472 h 629"/>
                    <a:gd name="T8" fmla="*/ 381 w 1523"/>
                    <a:gd name="T9" fmla="*/ 472 h 629"/>
                    <a:gd name="T10" fmla="*/ 381 w 1523"/>
                    <a:gd name="T11" fmla="*/ 629 h 629"/>
                    <a:gd name="T12" fmla="*/ 0 w 1523"/>
                    <a:gd name="T13" fmla="*/ 314 h 629"/>
                    <a:gd name="T14" fmla="*/ 381 w 1523"/>
                    <a:gd name="T15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23" h="629">
                      <a:moveTo>
                        <a:pt x="381" y="0"/>
                      </a:moveTo>
                      <a:lnTo>
                        <a:pt x="381" y="157"/>
                      </a:lnTo>
                      <a:lnTo>
                        <a:pt x="1523" y="157"/>
                      </a:lnTo>
                      <a:lnTo>
                        <a:pt x="1523" y="472"/>
                      </a:lnTo>
                      <a:lnTo>
                        <a:pt x="381" y="472"/>
                      </a:lnTo>
                      <a:lnTo>
                        <a:pt x="381" y="629"/>
                      </a:lnTo>
                      <a:lnTo>
                        <a:pt x="0" y="314"/>
                      </a:lnTo>
                      <a:lnTo>
                        <a:pt x="3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Freeform 59"/>
                <p:cNvSpPr>
                  <a:spLocks/>
                </p:cNvSpPr>
                <p:nvPr/>
              </p:nvSpPr>
              <p:spPr bwMode="auto">
                <a:xfrm>
                  <a:off x="3212" y="1575"/>
                  <a:ext cx="1523" cy="629"/>
                </a:xfrm>
                <a:custGeom>
                  <a:avLst/>
                  <a:gdLst>
                    <a:gd name="T0" fmla="*/ 381 w 1523"/>
                    <a:gd name="T1" fmla="*/ 0 h 629"/>
                    <a:gd name="T2" fmla="*/ 381 w 1523"/>
                    <a:gd name="T3" fmla="*/ 157 h 629"/>
                    <a:gd name="T4" fmla="*/ 1523 w 1523"/>
                    <a:gd name="T5" fmla="*/ 157 h 629"/>
                    <a:gd name="T6" fmla="*/ 1523 w 1523"/>
                    <a:gd name="T7" fmla="*/ 472 h 629"/>
                    <a:gd name="T8" fmla="*/ 381 w 1523"/>
                    <a:gd name="T9" fmla="*/ 472 h 629"/>
                    <a:gd name="T10" fmla="*/ 381 w 1523"/>
                    <a:gd name="T11" fmla="*/ 629 h 629"/>
                    <a:gd name="T12" fmla="*/ 0 w 1523"/>
                    <a:gd name="T13" fmla="*/ 314 h 629"/>
                    <a:gd name="T14" fmla="*/ 381 w 1523"/>
                    <a:gd name="T15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23" h="629">
                      <a:moveTo>
                        <a:pt x="381" y="0"/>
                      </a:moveTo>
                      <a:lnTo>
                        <a:pt x="381" y="157"/>
                      </a:lnTo>
                      <a:lnTo>
                        <a:pt x="1523" y="157"/>
                      </a:lnTo>
                      <a:lnTo>
                        <a:pt x="1523" y="472"/>
                      </a:lnTo>
                      <a:lnTo>
                        <a:pt x="381" y="472"/>
                      </a:lnTo>
                      <a:lnTo>
                        <a:pt x="381" y="629"/>
                      </a:lnTo>
                      <a:lnTo>
                        <a:pt x="0" y="314"/>
                      </a:lnTo>
                      <a:lnTo>
                        <a:pt x="381" y="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0" name="Rectangle 61"/>
              <p:cNvSpPr>
                <a:spLocks noChangeArrowheads="1"/>
              </p:cNvSpPr>
              <p:nvPr/>
            </p:nvSpPr>
            <p:spPr bwMode="auto">
              <a:xfrm>
                <a:off x="3442" y="1786"/>
                <a:ext cx="1345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1" i="0" u="none" strike="noStrike" cap="none" normalizeH="0" baseline="0" smtClean="0">
                    <a:ln>
                      <a:noFill/>
                    </a:ln>
                    <a:solidFill>
                      <a:srgbClr val="463634"/>
                    </a:solidFill>
                    <a:effectLst/>
                    <a:latin typeface="Arial" panose="020B0604020202020204" pitchFamily="34" charset="0"/>
                  </a:rPr>
                  <a:t>Consequence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" name="Freeform 62"/>
              <p:cNvSpPr>
                <a:spLocks noEditPoints="1"/>
              </p:cNvSpPr>
              <p:nvPr/>
            </p:nvSpPr>
            <p:spPr bwMode="auto">
              <a:xfrm>
                <a:off x="1467" y="1836"/>
                <a:ext cx="716" cy="107"/>
              </a:xfrm>
              <a:custGeom>
                <a:avLst/>
                <a:gdLst>
                  <a:gd name="T0" fmla="*/ 0 w 716"/>
                  <a:gd name="T1" fmla="*/ 36 h 107"/>
                  <a:gd name="T2" fmla="*/ 627 w 716"/>
                  <a:gd name="T3" fmla="*/ 36 h 107"/>
                  <a:gd name="T4" fmla="*/ 627 w 716"/>
                  <a:gd name="T5" fmla="*/ 72 h 107"/>
                  <a:gd name="T6" fmla="*/ 0 w 716"/>
                  <a:gd name="T7" fmla="*/ 72 h 107"/>
                  <a:gd name="T8" fmla="*/ 0 w 716"/>
                  <a:gd name="T9" fmla="*/ 36 h 107"/>
                  <a:gd name="T10" fmla="*/ 609 w 716"/>
                  <a:gd name="T11" fmla="*/ 0 h 107"/>
                  <a:gd name="T12" fmla="*/ 716 w 716"/>
                  <a:gd name="T13" fmla="*/ 54 h 107"/>
                  <a:gd name="T14" fmla="*/ 609 w 716"/>
                  <a:gd name="T15" fmla="*/ 107 h 107"/>
                  <a:gd name="T16" fmla="*/ 609 w 716"/>
                  <a:gd name="T1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6" h="107">
                    <a:moveTo>
                      <a:pt x="0" y="36"/>
                    </a:moveTo>
                    <a:lnTo>
                      <a:pt x="627" y="36"/>
                    </a:lnTo>
                    <a:lnTo>
                      <a:pt x="627" y="72"/>
                    </a:lnTo>
                    <a:lnTo>
                      <a:pt x="0" y="72"/>
                    </a:lnTo>
                    <a:lnTo>
                      <a:pt x="0" y="36"/>
                    </a:lnTo>
                    <a:close/>
                    <a:moveTo>
                      <a:pt x="609" y="0"/>
                    </a:moveTo>
                    <a:lnTo>
                      <a:pt x="716" y="54"/>
                    </a:lnTo>
                    <a:lnTo>
                      <a:pt x="609" y="107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463634"/>
              </a:solidFill>
              <a:ln w="4763" cap="flat">
                <a:solidFill>
                  <a:srgbClr val="46363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3"/>
              <p:cNvSpPr>
                <a:spLocks noEditPoints="1"/>
              </p:cNvSpPr>
              <p:nvPr/>
            </p:nvSpPr>
            <p:spPr bwMode="auto">
              <a:xfrm>
                <a:off x="3194" y="1870"/>
                <a:ext cx="664" cy="564"/>
              </a:xfrm>
              <a:custGeom>
                <a:avLst/>
                <a:gdLst>
                  <a:gd name="T0" fmla="*/ 23 w 664"/>
                  <a:gd name="T1" fmla="*/ 0 h 564"/>
                  <a:gd name="T2" fmla="*/ 608 w 664"/>
                  <a:gd name="T3" fmla="*/ 493 h 564"/>
                  <a:gd name="T4" fmla="*/ 585 w 664"/>
                  <a:gd name="T5" fmla="*/ 521 h 564"/>
                  <a:gd name="T6" fmla="*/ 0 w 664"/>
                  <a:gd name="T7" fmla="*/ 27 h 564"/>
                  <a:gd name="T8" fmla="*/ 23 w 664"/>
                  <a:gd name="T9" fmla="*/ 0 h 564"/>
                  <a:gd name="T10" fmla="*/ 617 w 664"/>
                  <a:gd name="T11" fmla="*/ 454 h 564"/>
                  <a:gd name="T12" fmla="*/ 664 w 664"/>
                  <a:gd name="T13" fmla="*/ 564 h 564"/>
                  <a:gd name="T14" fmla="*/ 548 w 664"/>
                  <a:gd name="T15" fmla="*/ 536 h 564"/>
                  <a:gd name="T16" fmla="*/ 617 w 664"/>
                  <a:gd name="T17" fmla="*/ 454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4" h="564">
                    <a:moveTo>
                      <a:pt x="23" y="0"/>
                    </a:moveTo>
                    <a:lnTo>
                      <a:pt x="608" y="493"/>
                    </a:lnTo>
                    <a:lnTo>
                      <a:pt x="585" y="521"/>
                    </a:lnTo>
                    <a:lnTo>
                      <a:pt x="0" y="27"/>
                    </a:lnTo>
                    <a:lnTo>
                      <a:pt x="23" y="0"/>
                    </a:lnTo>
                    <a:close/>
                    <a:moveTo>
                      <a:pt x="617" y="454"/>
                    </a:moveTo>
                    <a:lnTo>
                      <a:pt x="664" y="564"/>
                    </a:lnTo>
                    <a:lnTo>
                      <a:pt x="548" y="536"/>
                    </a:lnTo>
                    <a:lnTo>
                      <a:pt x="617" y="454"/>
                    </a:lnTo>
                    <a:close/>
                  </a:path>
                </a:pathLst>
              </a:custGeom>
              <a:solidFill>
                <a:srgbClr val="463634"/>
              </a:solidFill>
              <a:ln w="4763" cap="flat">
                <a:solidFill>
                  <a:srgbClr val="46363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4"/>
              <p:cNvSpPr>
                <a:spLocks noEditPoints="1"/>
              </p:cNvSpPr>
              <p:nvPr/>
            </p:nvSpPr>
            <p:spPr bwMode="auto">
              <a:xfrm>
                <a:off x="3195" y="1345"/>
                <a:ext cx="664" cy="564"/>
              </a:xfrm>
              <a:custGeom>
                <a:avLst/>
                <a:gdLst>
                  <a:gd name="T0" fmla="*/ 0 w 664"/>
                  <a:gd name="T1" fmla="*/ 537 h 564"/>
                  <a:gd name="T2" fmla="*/ 585 w 664"/>
                  <a:gd name="T3" fmla="*/ 43 h 564"/>
                  <a:gd name="T4" fmla="*/ 608 w 664"/>
                  <a:gd name="T5" fmla="*/ 71 h 564"/>
                  <a:gd name="T6" fmla="*/ 22 w 664"/>
                  <a:gd name="T7" fmla="*/ 564 h 564"/>
                  <a:gd name="T8" fmla="*/ 0 w 664"/>
                  <a:gd name="T9" fmla="*/ 537 h 564"/>
                  <a:gd name="T10" fmla="*/ 548 w 664"/>
                  <a:gd name="T11" fmla="*/ 28 h 564"/>
                  <a:gd name="T12" fmla="*/ 664 w 664"/>
                  <a:gd name="T13" fmla="*/ 0 h 564"/>
                  <a:gd name="T14" fmla="*/ 617 w 664"/>
                  <a:gd name="T15" fmla="*/ 110 h 564"/>
                  <a:gd name="T16" fmla="*/ 548 w 664"/>
                  <a:gd name="T17" fmla="*/ 28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4" h="564">
                    <a:moveTo>
                      <a:pt x="0" y="537"/>
                    </a:moveTo>
                    <a:lnTo>
                      <a:pt x="585" y="43"/>
                    </a:lnTo>
                    <a:lnTo>
                      <a:pt x="608" y="71"/>
                    </a:lnTo>
                    <a:lnTo>
                      <a:pt x="22" y="564"/>
                    </a:lnTo>
                    <a:lnTo>
                      <a:pt x="0" y="537"/>
                    </a:lnTo>
                    <a:close/>
                    <a:moveTo>
                      <a:pt x="548" y="28"/>
                    </a:moveTo>
                    <a:lnTo>
                      <a:pt x="664" y="0"/>
                    </a:lnTo>
                    <a:lnTo>
                      <a:pt x="617" y="110"/>
                    </a:lnTo>
                    <a:lnTo>
                      <a:pt x="548" y="28"/>
                    </a:lnTo>
                    <a:close/>
                  </a:path>
                </a:pathLst>
              </a:custGeom>
              <a:solidFill>
                <a:srgbClr val="463634"/>
              </a:solidFill>
              <a:ln w="4763" cap="flat">
                <a:solidFill>
                  <a:srgbClr val="46363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4" name="Group 69"/>
              <p:cNvGrpSpPr>
                <a:grpSpLocks/>
              </p:cNvGrpSpPr>
              <p:nvPr/>
            </p:nvGrpSpPr>
            <p:grpSpPr bwMode="auto">
              <a:xfrm>
                <a:off x="295" y="707"/>
                <a:ext cx="5163" cy="2360"/>
                <a:chOff x="295" y="707"/>
                <a:chExt cx="5163" cy="2360"/>
              </a:xfrm>
            </p:grpSpPr>
            <p:sp>
              <p:nvSpPr>
                <p:cNvPr id="57" name="Rectangle 65"/>
                <p:cNvSpPr>
                  <a:spLocks noChangeArrowheads="1"/>
                </p:cNvSpPr>
                <p:nvPr/>
              </p:nvSpPr>
              <p:spPr bwMode="auto">
                <a:xfrm>
                  <a:off x="295" y="707"/>
                  <a:ext cx="5148" cy="2344"/>
                </a:xfrm>
                <a:prstGeom prst="rect">
                  <a:avLst/>
                </a:pr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Rectangle 66"/>
                <p:cNvSpPr>
                  <a:spLocks noChangeArrowheads="1"/>
                </p:cNvSpPr>
                <p:nvPr/>
              </p:nvSpPr>
              <p:spPr bwMode="auto">
                <a:xfrm>
                  <a:off x="310" y="722"/>
                  <a:ext cx="5148" cy="234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Rectangle 67"/>
                <p:cNvSpPr>
                  <a:spLocks noChangeArrowheads="1"/>
                </p:cNvSpPr>
                <p:nvPr/>
              </p:nvSpPr>
              <p:spPr bwMode="auto">
                <a:xfrm>
                  <a:off x="302" y="715"/>
                  <a:ext cx="5148" cy="23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Rectangle 68"/>
                <p:cNvSpPr>
                  <a:spLocks noChangeArrowheads="1"/>
                </p:cNvSpPr>
                <p:nvPr/>
              </p:nvSpPr>
              <p:spPr bwMode="auto">
                <a:xfrm>
                  <a:off x="302" y="715"/>
                  <a:ext cx="5148" cy="2344"/>
                </a:xfrm>
                <a:prstGeom prst="rect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5" name="Rectangle 70"/>
              <p:cNvSpPr>
                <a:spLocks noChangeArrowheads="1"/>
              </p:cNvSpPr>
              <p:nvPr/>
            </p:nvSpPr>
            <p:spPr bwMode="auto">
              <a:xfrm>
                <a:off x="3501" y="1104"/>
                <a:ext cx="404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Incr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" name="Rectangle 72"/>
              <p:cNvSpPr>
                <a:spLocks noChangeArrowheads="1"/>
              </p:cNvSpPr>
              <p:nvPr/>
            </p:nvSpPr>
            <p:spPr bwMode="auto">
              <a:xfrm>
                <a:off x="363" y="1789"/>
                <a:ext cx="1078" cy="21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Antecedents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" name="Rectangle 73"/>
              <p:cNvSpPr>
                <a:spLocks noChangeArrowheads="1"/>
              </p:cNvSpPr>
              <p:nvPr/>
            </p:nvSpPr>
            <p:spPr bwMode="auto">
              <a:xfrm>
                <a:off x="3504" y="2472"/>
                <a:ext cx="489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Decr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" name="Rectangle 74"/>
              <p:cNvSpPr>
                <a:spLocks noChangeArrowheads="1"/>
              </p:cNvSpPr>
              <p:nvPr/>
            </p:nvSpPr>
            <p:spPr bwMode="auto">
              <a:xfrm>
                <a:off x="3905" y="2472"/>
                <a:ext cx="141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ease Behaviour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50" name="Group 77"/>
              <p:cNvGrpSpPr>
                <a:grpSpLocks/>
              </p:cNvGrpSpPr>
              <p:nvPr/>
            </p:nvGrpSpPr>
            <p:grpSpPr bwMode="auto">
              <a:xfrm>
                <a:off x="3212" y="1575"/>
                <a:ext cx="1523" cy="629"/>
                <a:chOff x="3212" y="1575"/>
                <a:chExt cx="1523" cy="629"/>
              </a:xfrm>
            </p:grpSpPr>
            <p:sp>
              <p:nvSpPr>
                <p:cNvPr id="55" name="Freeform 75"/>
                <p:cNvSpPr>
                  <a:spLocks/>
                </p:cNvSpPr>
                <p:nvPr/>
              </p:nvSpPr>
              <p:spPr bwMode="auto">
                <a:xfrm>
                  <a:off x="3212" y="1575"/>
                  <a:ext cx="1523" cy="629"/>
                </a:xfrm>
                <a:custGeom>
                  <a:avLst/>
                  <a:gdLst>
                    <a:gd name="T0" fmla="*/ 381 w 1523"/>
                    <a:gd name="T1" fmla="*/ 0 h 629"/>
                    <a:gd name="T2" fmla="*/ 381 w 1523"/>
                    <a:gd name="T3" fmla="*/ 157 h 629"/>
                    <a:gd name="T4" fmla="*/ 1523 w 1523"/>
                    <a:gd name="T5" fmla="*/ 157 h 629"/>
                    <a:gd name="T6" fmla="*/ 1523 w 1523"/>
                    <a:gd name="T7" fmla="*/ 472 h 629"/>
                    <a:gd name="T8" fmla="*/ 381 w 1523"/>
                    <a:gd name="T9" fmla="*/ 472 h 629"/>
                    <a:gd name="T10" fmla="*/ 381 w 1523"/>
                    <a:gd name="T11" fmla="*/ 629 h 629"/>
                    <a:gd name="T12" fmla="*/ 0 w 1523"/>
                    <a:gd name="T13" fmla="*/ 314 h 629"/>
                    <a:gd name="T14" fmla="*/ 381 w 1523"/>
                    <a:gd name="T15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23" h="629">
                      <a:moveTo>
                        <a:pt x="381" y="0"/>
                      </a:moveTo>
                      <a:lnTo>
                        <a:pt x="381" y="157"/>
                      </a:lnTo>
                      <a:lnTo>
                        <a:pt x="1523" y="157"/>
                      </a:lnTo>
                      <a:lnTo>
                        <a:pt x="1523" y="472"/>
                      </a:lnTo>
                      <a:lnTo>
                        <a:pt x="381" y="472"/>
                      </a:lnTo>
                      <a:lnTo>
                        <a:pt x="381" y="629"/>
                      </a:lnTo>
                      <a:lnTo>
                        <a:pt x="0" y="314"/>
                      </a:lnTo>
                      <a:lnTo>
                        <a:pt x="3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Freeform 76"/>
                <p:cNvSpPr>
                  <a:spLocks/>
                </p:cNvSpPr>
                <p:nvPr/>
              </p:nvSpPr>
              <p:spPr bwMode="auto">
                <a:xfrm>
                  <a:off x="3212" y="1575"/>
                  <a:ext cx="1523" cy="629"/>
                </a:xfrm>
                <a:custGeom>
                  <a:avLst/>
                  <a:gdLst>
                    <a:gd name="T0" fmla="*/ 381 w 1523"/>
                    <a:gd name="T1" fmla="*/ 0 h 629"/>
                    <a:gd name="T2" fmla="*/ 381 w 1523"/>
                    <a:gd name="T3" fmla="*/ 157 h 629"/>
                    <a:gd name="T4" fmla="*/ 1523 w 1523"/>
                    <a:gd name="T5" fmla="*/ 157 h 629"/>
                    <a:gd name="T6" fmla="*/ 1523 w 1523"/>
                    <a:gd name="T7" fmla="*/ 472 h 629"/>
                    <a:gd name="T8" fmla="*/ 381 w 1523"/>
                    <a:gd name="T9" fmla="*/ 472 h 629"/>
                    <a:gd name="T10" fmla="*/ 381 w 1523"/>
                    <a:gd name="T11" fmla="*/ 629 h 629"/>
                    <a:gd name="T12" fmla="*/ 0 w 1523"/>
                    <a:gd name="T13" fmla="*/ 314 h 629"/>
                    <a:gd name="T14" fmla="*/ 381 w 1523"/>
                    <a:gd name="T15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23" h="629">
                      <a:moveTo>
                        <a:pt x="381" y="0"/>
                      </a:moveTo>
                      <a:lnTo>
                        <a:pt x="381" y="157"/>
                      </a:lnTo>
                      <a:lnTo>
                        <a:pt x="1523" y="157"/>
                      </a:lnTo>
                      <a:lnTo>
                        <a:pt x="1523" y="472"/>
                      </a:lnTo>
                      <a:lnTo>
                        <a:pt x="381" y="472"/>
                      </a:lnTo>
                      <a:lnTo>
                        <a:pt x="381" y="629"/>
                      </a:lnTo>
                      <a:lnTo>
                        <a:pt x="0" y="314"/>
                      </a:lnTo>
                      <a:lnTo>
                        <a:pt x="381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1" name="Rectangle 78"/>
              <p:cNvSpPr>
                <a:spLocks noChangeArrowheads="1"/>
              </p:cNvSpPr>
              <p:nvPr/>
            </p:nvSpPr>
            <p:spPr bwMode="auto">
              <a:xfrm>
                <a:off x="3383" y="1786"/>
                <a:ext cx="1330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Consequence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" name="Freeform 79"/>
              <p:cNvSpPr>
                <a:spLocks noEditPoints="1"/>
              </p:cNvSpPr>
              <p:nvPr/>
            </p:nvSpPr>
            <p:spPr bwMode="auto">
              <a:xfrm>
                <a:off x="1467" y="1836"/>
                <a:ext cx="716" cy="107"/>
              </a:xfrm>
              <a:custGeom>
                <a:avLst/>
                <a:gdLst>
                  <a:gd name="T0" fmla="*/ 0 w 716"/>
                  <a:gd name="T1" fmla="*/ 36 h 107"/>
                  <a:gd name="T2" fmla="*/ 627 w 716"/>
                  <a:gd name="T3" fmla="*/ 36 h 107"/>
                  <a:gd name="T4" fmla="*/ 627 w 716"/>
                  <a:gd name="T5" fmla="*/ 72 h 107"/>
                  <a:gd name="T6" fmla="*/ 0 w 716"/>
                  <a:gd name="T7" fmla="*/ 72 h 107"/>
                  <a:gd name="T8" fmla="*/ 0 w 716"/>
                  <a:gd name="T9" fmla="*/ 36 h 107"/>
                  <a:gd name="T10" fmla="*/ 609 w 716"/>
                  <a:gd name="T11" fmla="*/ 0 h 107"/>
                  <a:gd name="T12" fmla="*/ 716 w 716"/>
                  <a:gd name="T13" fmla="*/ 54 h 107"/>
                  <a:gd name="T14" fmla="*/ 609 w 716"/>
                  <a:gd name="T15" fmla="*/ 107 h 107"/>
                  <a:gd name="T16" fmla="*/ 609 w 716"/>
                  <a:gd name="T1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6" h="107">
                    <a:moveTo>
                      <a:pt x="0" y="36"/>
                    </a:moveTo>
                    <a:lnTo>
                      <a:pt x="627" y="36"/>
                    </a:lnTo>
                    <a:lnTo>
                      <a:pt x="627" y="72"/>
                    </a:lnTo>
                    <a:lnTo>
                      <a:pt x="0" y="72"/>
                    </a:lnTo>
                    <a:lnTo>
                      <a:pt x="0" y="36"/>
                    </a:lnTo>
                    <a:close/>
                    <a:moveTo>
                      <a:pt x="609" y="0"/>
                    </a:moveTo>
                    <a:lnTo>
                      <a:pt x="716" y="54"/>
                    </a:lnTo>
                    <a:lnTo>
                      <a:pt x="609" y="107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463634"/>
              </a:solidFill>
              <a:ln w="4763" cap="flat">
                <a:solidFill>
                  <a:srgbClr val="46363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80"/>
              <p:cNvSpPr>
                <a:spLocks noEditPoints="1"/>
              </p:cNvSpPr>
              <p:nvPr/>
            </p:nvSpPr>
            <p:spPr bwMode="auto">
              <a:xfrm>
                <a:off x="3194" y="1870"/>
                <a:ext cx="664" cy="564"/>
              </a:xfrm>
              <a:custGeom>
                <a:avLst/>
                <a:gdLst>
                  <a:gd name="T0" fmla="*/ 23 w 664"/>
                  <a:gd name="T1" fmla="*/ 0 h 564"/>
                  <a:gd name="T2" fmla="*/ 608 w 664"/>
                  <a:gd name="T3" fmla="*/ 493 h 564"/>
                  <a:gd name="T4" fmla="*/ 585 w 664"/>
                  <a:gd name="T5" fmla="*/ 521 h 564"/>
                  <a:gd name="T6" fmla="*/ 0 w 664"/>
                  <a:gd name="T7" fmla="*/ 27 h 564"/>
                  <a:gd name="T8" fmla="*/ 23 w 664"/>
                  <a:gd name="T9" fmla="*/ 0 h 564"/>
                  <a:gd name="T10" fmla="*/ 617 w 664"/>
                  <a:gd name="T11" fmla="*/ 454 h 564"/>
                  <a:gd name="T12" fmla="*/ 664 w 664"/>
                  <a:gd name="T13" fmla="*/ 564 h 564"/>
                  <a:gd name="T14" fmla="*/ 548 w 664"/>
                  <a:gd name="T15" fmla="*/ 536 h 564"/>
                  <a:gd name="T16" fmla="*/ 617 w 664"/>
                  <a:gd name="T17" fmla="*/ 454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4" h="564">
                    <a:moveTo>
                      <a:pt x="23" y="0"/>
                    </a:moveTo>
                    <a:lnTo>
                      <a:pt x="608" y="493"/>
                    </a:lnTo>
                    <a:lnTo>
                      <a:pt x="585" y="521"/>
                    </a:lnTo>
                    <a:lnTo>
                      <a:pt x="0" y="27"/>
                    </a:lnTo>
                    <a:lnTo>
                      <a:pt x="23" y="0"/>
                    </a:lnTo>
                    <a:close/>
                    <a:moveTo>
                      <a:pt x="617" y="454"/>
                    </a:moveTo>
                    <a:lnTo>
                      <a:pt x="664" y="564"/>
                    </a:lnTo>
                    <a:lnTo>
                      <a:pt x="548" y="536"/>
                    </a:lnTo>
                    <a:lnTo>
                      <a:pt x="617" y="454"/>
                    </a:lnTo>
                    <a:close/>
                  </a:path>
                </a:pathLst>
              </a:custGeom>
              <a:solidFill>
                <a:srgbClr val="463634"/>
              </a:solidFill>
              <a:ln w="4763" cap="flat">
                <a:solidFill>
                  <a:srgbClr val="46363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81"/>
              <p:cNvSpPr>
                <a:spLocks noEditPoints="1"/>
              </p:cNvSpPr>
              <p:nvPr/>
            </p:nvSpPr>
            <p:spPr bwMode="auto">
              <a:xfrm>
                <a:off x="3195" y="1345"/>
                <a:ext cx="664" cy="564"/>
              </a:xfrm>
              <a:custGeom>
                <a:avLst/>
                <a:gdLst>
                  <a:gd name="T0" fmla="*/ 0 w 664"/>
                  <a:gd name="T1" fmla="*/ 537 h 564"/>
                  <a:gd name="T2" fmla="*/ 585 w 664"/>
                  <a:gd name="T3" fmla="*/ 43 h 564"/>
                  <a:gd name="T4" fmla="*/ 608 w 664"/>
                  <a:gd name="T5" fmla="*/ 71 h 564"/>
                  <a:gd name="T6" fmla="*/ 22 w 664"/>
                  <a:gd name="T7" fmla="*/ 564 h 564"/>
                  <a:gd name="T8" fmla="*/ 0 w 664"/>
                  <a:gd name="T9" fmla="*/ 537 h 564"/>
                  <a:gd name="T10" fmla="*/ 548 w 664"/>
                  <a:gd name="T11" fmla="*/ 28 h 564"/>
                  <a:gd name="T12" fmla="*/ 664 w 664"/>
                  <a:gd name="T13" fmla="*/ 0 h 564"/>
                  <a:gd name="T14" fmla="*/ 617 w 664"/>
                  <a:gd name="T15" fmla="*/ 110 h 564"/>
                  <a:gd name="T16" fmla="*/ 548 w 664"/>
                  <a:gd name="T17" fmla="*/ 28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4" h="564">
                    <a:moveTo>
                      <a:pt x="0" y="537"/>
                    </a:moveTo>
                    <a:lnTo>
                      <a:pt x="585" y="43"/>
                    </a:lnTo>
                    <a:lnTo>
                      <a:pt x="608" y="71"/>
                    </a:lnTo>
                    <a:lnTo>
                      <a:pt x="22" y="564"/>
                    </a:lnTo>
                    <a:lnTo>
                      <a:pt x="0" y="537"/>
                    </a:lnTo>
                    <a:close/>
                    <a:moveTo>
                      <a:pt x="548" y="28"/>
                    </a:moveTo>
                    <a:lnTo>
                      <a:pt x="664" y="0"/>
                    </a:lnTo>
                    <a:lnTo>
                      <a:pt x="617" y="110"/>
                    </a:lnTo>
                    <a:lnTo>
                      <a:pt x="548" y="28"/>
                    </a:lnTo>
                    <a:close/>
                  </a:path>
                </a:pathLst>
              </a:custGeom>
              <a:solidFill>
                <a:srgbClr val="463634"/>
              </a:solidFill>
              <a:ln w="4763" cap="flat">
                <a:solidFill>
                  <a:srgbClr val="46363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" name="Rectangle 85"/>
            <p:cNvSpPr>
              <a:spLocks noChangeArrowheads="1"/>
            </p:cNvSpPr>
            <p:nvPr/>
          </p:nvSpPr>
          <p:spPr bwMode="auto">
            <a:xfrm>
              <a:off x="2567" y="1048"/>
              <a:ext cx="2805" cy="2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87"/>
            <p:cNvSpPr>
              <a:spLocks noChangeArrowheads="1"/>
            </p:cNvSpPr>
            <p:nvPr/>
          </p:nvSpPr>
          <p:spPr bwMode="auto">
            <a:xfrm>
              <a:off x="2326" y="2454"/>
              <a:ext cx="3046" cy="2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457200" y="182880"/>
            <a:ext cx="8229600" cy="56584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2000" b="1" i="1" cap="none" baseline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CA" dirty="0" smtClean="0"/>
              <a:t>Management </a:t>
            </a:r>
            <a:r>
              <a:rPr lang="en-US" dirty="0" smtClean="0"/>
              <a:t>Model 3: The ABC Model</a:t>
            </a:r>
            <a:endParaRPr lang="en-CA" dirty="0"/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539750" y="2540514"/>
            <a:ext cx="4635501" cy="983572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B0F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2295" y="3162427"/>
            <a:ext cx="623381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DO’s</a:t>
            </a:r>
            <a:endParaRPr lang="en-CA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0744" y="3162427"/>
            <a:ext cx="879375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DON’T’s</a:t>
            </a:r>
            <a:endParaRPr lang="en-CA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B089472C-5E1A-F246-947A-073A58B86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873" y="3651836"/>
            <a:ext cx="4277728" cy="20936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09800" indent="-3810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eaLnBrk="1" hangingPunct="1">
              <a:spcBef>
                <a:spcPct val="5000"/>
              </a:spcBef>
              <a:buClr>
                <a:srgbClr val="000000"/>
              </a:buClr>
              <a:buSzTx/>
              <a:buNone/>
            </a:pPr>
            <a:r>
              <a:rPr lang="en-US" altLang="en-US" sz="1600" dirty="0" smtClean="0">
                <a:latin typeface="Arial" panose="020B0604020202020204" pitchFamily="34" charset="0"/>
              </a:rPr>
              <a:t>Antecedents:</a:t>
            </a:r>
          </a:p>
          <a:p>
            <a:pPr marL="274320" indent="-274320"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Arial" panose="020B0604020202020204" pitchFamily="34" charset="0"/>
              </a:rPr>
              <a:t>Straight-forward; happen before the behaviour; set the stage for the behaviour</a:t>
            </a:r>
          </a:p>
          <a:p>
            <a:pPr marL="274320" indent="-274320"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Arial" panose="020B0604020202020204" pitchFamily="34" charset="0"/>
              </a:rPr>
              <a:t>Expectations are set</a:t>
            </a:r>
          </a:p>
          <a:p>
            <a:pPr marL="274320" indent="-274320"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CA" altLang="en-US" sz="1600" dirty="0">
                <a:latin typeface="Arial" panose="020B0604020202020204" pitchFamily="34" charset="0"/>
              </a:rPr>
              <a:t>Creates a positive environment </a:t>
            </a:r>
          </a:p>
          <a:p>
            <a:pPr marL="274320" indent="-274320"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Arial" panose="020B0604020202020204" pitchFamily="34" charset="0"/>
              </a:rPr>
              <a:t>Intended to positively affect behaviours</a:t>
            </a:r>
          </a:p>
          <a:p>
            <a:pPr marL="274320" indent="-274320"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Arial" panose="020B0604020202020204" pitchFamily="34" charset="0"/>
              </a:rPr>
              <a:t>Fewer negative outcomes &amp; negative consequences</a:t>
            </a:r>
            <a:r>
              <a:rPr lang="en-US" altLang="en-US" sz="1600" dirty="0" smtClean="0">
                <a:latin typeface="Arial" panose="020B0604020202020204" pitchFamily="34" charset="0"/>
              </a:rPr>
              <a:t>.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94" name="Rectangle 72"/>
          <p:cNvSpPr>
            <a:spLocks noChangeArrowheads="1"/>
          </p:cNvSpPr>
          <p:nvPr/>
        </p:nvSpPr>
        <p:spPr bwMode="auto">
          <a:xfrm>
            <a:off x="3493461" y="2686491"/>
            <a:ext cx="15420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Behaviours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16240" y="6431911"/>
            <a:ext cx="670560" cy="365124"/>
          </a:xfrm>
        </p:spPr>
        <p:txBody>
          <a:bodyPr/>
          <a:lstStyle/>
          <a:p>
            <a:fld id="{6D22F896-40B5-4ADD-8801-0D06FADFA095}" type="slidenum">
              <a:rPr 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2"/>
          <p:cNvSpPr>
            <a:spLocks noChangeArrowheads="1"/>
          </p:cNvSpPr>
          <p:nvPr/>
        </p:nvSpPr>
        <p:spPr bwMode="auto">
          <a:xfrm>
            <a:off x="457200" y="6400800"/>
            <a:ext cx="53035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Chapter 7.4: </a:t>
            </a:r>
            <a:r>
              <a:rPr lang="en-US" altLang="en-US" sz="1600" b="1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Applying </a:t>
            </a: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the Principles of Human Motivation </a:t>
            </a:r>
          </a:p>
        </p:txBody>
      </p:sp>
    </p:spTree>
    <p:extLst>
      <p:ext uri="{BB962C8B-B14F-4D97-AF65-F5344CB8AC3E}">
        <p14:creationId xmlns:p14="http://schemas.microsoft.com/office/powerpoint/2010/main" val="153571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468313" y="815403"/>
            <a:ext cx="8258175" cy="4083622"/>
            <a:chOff x="295" y="707"/>
            <a:chExt cx="5202" cy="2379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295" y="709"/>
              <a:ext cx="5182" cy="2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39"/>
            <p:cNvGrpSpPr>
              <a:grpSpLocks/>
            </p:cNvGrpSpPr>
            <p:nvPr/>
          </p:nvGrpSpPr>
          <p:grpSpPr bwMode="auto">
            <a:xfrm>
              <a:off x="295" y="707"/>
              <a:ext cx="5163" cy="2360"/>
              <a:chOff x="295" y="707"/>
              <a:chExt cx="5163" cy="2360"/>
            </a:xfrm>
          </p:grpSpPr>
          <p:grpSp>
            <p:nvGrpSpPr>
              <p:cNvPr id="80902" name="Group 9"/>
              <p:cNvGrpSpPr>
                <a:grpSpLocks/>
              </p:cNvGrpSpPr>
              <p:nvPr/>
            </p:nvGrpSpPr>
            <p:grpSpPr bwMode="auto">
              <a:xfrm>
                <a:off x="295" y="707"/>
                <a:ext cx="5163" cy="2360"/>
                <a:chOff x="295" y="707"/>
                <a:chExt cx="5163" cy="2360"/>
              </a:xfrm>
            </p:grpSpPr>
            <p:sp>
              <p:nvSpPr>
                <p:cNvPr id="80932" name="Rectangle 5"/>
                <p:cNvSpPr>
                  <a:spLocks noChangeArrowheads="1"/>
                </p:cNvSpPr>
                <p:nvPr/>
              </p:nvSpPr>
              <p:spPr bwMode="auto">
                <a:xfrm>
                  <a:off x="295" y="707"/>
                  <a:ext cx="5148" cy="2344"/>
                </a:xfrm>
                <a:prstGeom prst="rect">
                  <a:avLst/>
                </a:pr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933" name="Rectangle 6"/>
                <p:cNvSpPr>
                  <a:spLocks noChangeArrowheads="1"/>
                </p:cNvSpPr>
                <p:nvPr/>
              </p:nvSpPr>
              <p:spPr bwMode="auto">
                <a:xfrm>
                  <a:off x="310" y="722"/>
                  <a:ext cx="5148" cy="234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934" name="Rectangle 7"/>
                <p:cNvSpPr>
                  <a:spLocks noChangeArrowheads="1"/>
                </p:cNvSpPr>
                <p:nvPr/>
              </p:nvSpPr>
              <p:spPr bwMode="auto">
                <a:xfrm>
                  <a:off x="302" y="715"/>
                  <a:ext cx="5148" cy="23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935" name="Rectangle 8"/>
                <p:cNvSpPr>
                  <a:spLocks noChangeArrowheads="1"/>
                </p:cNvSpPr>
                <p:nvPr/>
              </p:nvSpPr>
              <p:spPr bwMode="auto">
                <a:xfrm>
                  <a:off x="302" y="715"/>
                  <a:ext cx="5148" cy="2344"/>
                </a:xfrm>
                <a:prstGeom prst="rect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0903" name="Rectangle 10"/>
              <p:cNvSpPr>
                <a:spLocks noChangeArrowheads="1"/>
              </p:cNvSpPr>
              <p:nvPr/>
            </p:nvSpPr>
            <p:spPr bwMode="auto">
              <a:xfrm>
                <a:off x="3501" y="1104"/>
                <a:ext cx="404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Incr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904" name="Rectangle 11"/>
              <p:cNvSpPr>
                <a:spLocks noChangeArrowheads="1"/>
              </p:cNvSpPr>
              <p:nvPr/>
            </p:nvSpPr>
            <p:spPr bwMode="auto">
              <a:xfrm>
                <a:off x="3820" y="1104"/>
                <a:ext cx="141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ease Behaviour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905" name="Rectangle 12"/>
              <p:cNvSpPr>
                <a:spLocks noChangeArrowheads="1"/>
              </p:cNvSpPr>
              <p:nvPr/>
            </p:nvSpPr>
            <p:spPr bwMode="auto">
              <a:xfrm>
                <a:off x="363" y="1789"/>
                <a:ext cx="2897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Antecedents               Behaviours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906" name="Rectangle 13"/>
              <p:cNvSpPr>
                <a:spLocks noChangeArrowheads="1"/>
              </p:cNvSpPr>
              <p:nvPr/>
            </p:nvSpPr>
            <p:spPr bwMode="auto">
              <a:xfrm>
                <a:off x="3504" y="2472"/>
                <a:ext cx="489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Decr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907" name="Rectangle 14"/>
              <p:cNvSpPr>
                <a:spLocks noChangeArrowheads="1"/>
              </p:cNvSpPr>
              <p:nvPr/>
            </p:nvSpPr>
            <p:spPr bwMode="auto">
              <a:xfrm>
                <a:off x="3905" y="2472"/>
                <a:ext cx="141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ease Behaviour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80908" name="Group 17"/>
              <p:cNvGrpSpPr>
                <a:grpSpLocks/>
              </p:cNvGrpSpPr>
              <p:nvPr/>
            </p:nvGrpSpPr>
            <p:grpSpPr bwMode="auto">
              <a:xfrm>
                <a:off x="3212" y="1575"/>
                <a:ext cx="1523" cy="629"/>
                <a:chOff x="3212" y="1575"/>
                <a:chExt cx="1523" cy="629"/>
              </a:xfrm>
            </p:grpSpPr>
            <p:sp>
              <p:nvSpPr>
                <p:cNvPr id="80930" name="Freeform 15"/>
                <p:cNvSpPr>
                  <a:spLocks/>
                </p:cNvSpPr>
                <p:nvPr/>
              </p:nvSpPr>
              <p:spPr bwMode="auto">
                <a:xfrm>
                  <a:off x="3212" y="1575"/>
                  <a:ext cx="1523" cy="629"/>
                </a:xfrm>
                <a:custGeom>
                  <a:avLst/>
                  <a:gdLst>
                    <a:gd name="T0" fmla="*/ 381 w 1523"/>
                    <a:gd name="T1" fmla="*/ 0 h 629"/>
                    <a:gd name="T2" fmla="*/ 381 w 1523"/>
                    <a:gd name="T3" fmla="*/ 157 h 629"/>
                    <a:gd name="T4" fmla="*/ 1523 w 1523"/>
                    <a:gd name="T5" fmla="*/ 157 h 629"/>
                    <a:gd name="T6" fmla="*/ 1523 w 1523"/>
                    <a:gd name="T7" fmla="*/ 472 h 629"/>
                    <a:gd name="T8" fmla="*/ 381 w 1523"/>
                    <a:gd name="T9" fmla="*/ 472 h 629"/>
                    <a:gd name="T10" fmla="*/ 381 w 1523"/>
                    <a:gd name="T11" fmla="*/ 629 h 629"/>
                    <a:gd name="T12" fmla="*/ 0 w 1523"/>
                    <a:gd name="T13" fmla="*/ 314 h 629"/>
                    <a:gd name="T14" fmla="*/ 381 w 1523"/>
                    <a:gd name="T15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23" h="629">
                      <a:moveTo>
                        <a:pt x="381" y="0"/>
                      </a:moveTo>
                      <a:lnTo>
                        <a:pt x="381" y="157"/>
                      </a:lnTo>
                      <a:lnTo>
                        <a:pt x="1523" y="157"/>
                      </a:lnTo>
                      <a:lnTo>
                        <a:pt x="1523" y="472"/>
                      </a:lnTo>
                      <a:lnTo>
                        <a:pt x="381" y="472"/>
                      </a:lnTo>
                      <a:lnTo>
                        <a:pt x="381" y="629"/>
                      </a:lnTo>
                      <a:lnTo>
                        <a:pt x="0" y="314"/>
                      </a:lnTo>
                      <a:lnTo>
                        <a:pt x="3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931" name="Freeform 16"/>
                <p:cNvSpPr>
                  <a:spLocks/>
                </p:cNvSpPr>
                <p:nvPr/>
              </p:nvSpPr>
              <p:spPr bwMode="auto">
                <a:xfrm>
                  <a:off x="3212" y="1575"/>
                  <a:ext cx="1523" cy="629"/>
                </a:xfrm>
                <a:custGeom>
                  <a:avLst/>
                  <a:gdLst>
                    <a:gd name="T0" fmla="*/ 381 w 1523"/>
                    <a:gd name="T1" fmla="*/ 0 h 629"/>
                    <a:gd name="T2" fmla="*/ 381 w 1523"/>
                    <a:gd name="T3" fmla="*/ 157 h 629"/>
                    <a:gd name="T4" fmla="*/ 1523 w 1523"/>
                    <a:gd name="T5" fmla="*/ 157 h 629"/>
                    <a:gd name="T6" fmla="*/ 1523 w 1523"/>
                    <a:gd name="T7" fmla="*/ 472 h 629"/>
                    <a:gd name="T8" fmla="*/ 381 w 1523"/>
                    <a:gd name="T9" fmla="*/ 472 h 629"/>
                    <a:gd name="T10" fmla="*/ 381 w 1523"/>
                    <a:gd name="T11" fmla="*/ 629 h 629"/>
                    <a:gd name="T12" fmla="*/ 0 w 1523"/>
                    <a:gd name="T13" fmla="*/ 314 h 629"/>
                    <a:gd name="T14" fmla="*/ 381 w 1523"/>
                    <a:gd name="T15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23" h="629">
                      <a:moveTo>
                        <a:pt x="381" y="0"/>
                      </a:moveTo>
                      <a:lnTo>
                        <a:pt x="381" y="157"/>
                      </a:lnTo>
                      <a:lnTo>
                        <a:pt x="1523" y="157"/>
                      </a:lnTo>
                      <a:lnTo>
                        <a:pt x="1523" y="472"/>
                      </a:lnTo>
                      <a:lnTo>
                        <a:pt x="381" y="472"/>
                      </a:lnTo>
                      <a:lnTo>
                        <a:pt x="381" y="629"/>
                      </a:lnTo>
                      <a:lnTo>
                        <a:pt x="0" y="314"/>
                      </a:lnTo>
                      <a:lnTo>
                        <a:pt x="381" y="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0909" name="Rectangle 18"/>
              <p:cNvSpPr>
                <a:spLocks noChangeArrowheads="1"/>
              </p:cNvSpPr>
              <p:nvPr/>
            </p:nvSpPr>
            <p:spPr bwMode="auto">
              <a:xfrm>
                <a:off x="3442" y="1786"/>
                <a:ext cx="1345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1" i="0" u="none" strike="noStrike" cap="none" normalizeH="0" baseline="0" smtClean="0">
                    <a:ln>
                      <a:noFill/>
                    </a:ln>
                    <a:solidFill>
                      <a:srgbClr val="463634"/>
                    </a:solidFill>
                    <a:effectLst/>
                    <a:latin typeface="Arial" panose="020B0604020202020204" pitchFamily="34" charset="0"/>
                  </a:rPr>
                  <a:t>Consequence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910" name="Freeform 19"/>
              <p:cNvSpPr>
                <a:spLocks noEditPoints="1"/>
              </p:cNvSpPr>
              <p:nvPr/>
            </p:nvSpPr>
            <p:spPr bwMode="auto">
              <a:xfrm>
                <a:off x="1467" y="1836"/>
                <a:ext cx="716" cy="107"/>
              </a:xfrm>
              <a:custGeom>
                <a:avLst/>
                <a:gdLst>
                  <a:gd name="T0" fmla="*/ 0 w 716"/>
                  <a:gd name="T1" fmla="*/ 36 h 107"/>
                  <a:gd name="T2" fmla="*/ 627 w 716"/>
                  <a:gd name="T3" fmla="*/ 36 h 107"/>
                  <a:gd name="T4" fmla="*/ 627 w 716"/>
                  <a:gd name="T5" fmla="*/ 72 h 107"/>
                  <a:gd name="T6" fmla="*/ 0 w 716"/>
                  <a:gd name="T7" fmla="*/ 72 h 107"/>
                  <a:gd name="T8" fmla="*/ 0 w 716"/>
                  <a:gd name="T9" fmla="*/ 36 h 107"/>
                  <a:gd name="T10" fmla="*/ 609 w 716"/>
                  <a:gd name="T11" fmla="*/ 0 h 107"/>
                  <a:gd name="T12" fmla="*/ 716 w 716"/>
                  <a:gd name="T13" fmla="*/ 54 h 107"/>
                  <a:gd name="T14" fmla="*/ 609 w 716"/>
                  <a:gd name="T15" fmla="*/ 107 h 107"/>
                  <a:gd name="T16" fmla="*/ 609 w 716"/>
                  <a:gd name="T1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6" h="107">
                    <a:moveTo>
                      <a:pt x="0" y="36"/>
                    </a:moveTo>
                    <a:lnTo>
                      <a:pt x="627" y="36"/>
                    </a:lnTo>
                    <a:lnTo>
                      <a:pt x="627" y="72"/>
                    </a:lnTo>
                    <a:lnTo>
                      <a:pt x="0" y="72"/>
                    </a:lnTo>
                    <a:lnTo>
                      <a:pt x="0" y="36"/>
                    </a:lnTo>
                    <a:close/>
                    <a:moveTo>
                      <a:pt x="609" y="0"/>
                    </a:moveTo>
                    <a:lnTo>
                      <a:pt x="716" y="54"/>
                    </a:lnTo>
                    <a:lnTo>
                      <a:pt x="609" y="107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463634"/>
              </a:solidFill>
              <a:ln w="4763" cap="flat">
                <a:solidFill>
                  <a:srgbClr val="46363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11" name="Freeform 20"/>
              <p:cNvSpPr>
                <a:spLocks noEditPoints="1"/>
              </p:cNvSpPr>
              <p:nvPr/>
            </p:nvSpPr>
            <p:spPr bwMode="auto">
              <a:xfrm>
                <a:off x="3194" y="1870"/>
                <a:ext cx="664" cy="564"/>
              </a:xfrm>
              <a:custGeom>
                <a:avLst/>
                <a:gdLst>
                  <a:gd name="T0" fmla="*/ 23 w 664"/>
                  <a:gd name="T1" fmla="*/ 0 h 564"/>
                  <a:gd name="T2" fmla="*/ 608 w 664"/>
                  <a:gd name="T3" fmla="*/ 493 h 564"/>
                  <a:gd name="T4" fmla="*/ 585 w 664"/>
                  <a:gd name="T5" fmla="*/ 521 h 564"/>
                  <a:gd name="T6" fmla="*/ 0 w 664"/>
                  <a:gd name="T7" fmla="*/ 27 h 564"/>
                  <a:gd name="T8" fmla="*/ 23 w 664"/>
                  <a:gd name="T9" fmla="*/ 0 h 564"/>
                  <a:gd name="T10" fmla="*/ 617 w 664"/>
                  <a:gd name="T11" fmla="*/ 454 h 564"/>
                  <a:gd name="T12" fmla="*/ 664 w 664"/>
                  <a:gd name="T13" fmla="*/ 564 h 564"/>
                  <a:gd name="T14" fmla="*/ 548 w 664"/>
                  <a:gd name="T15" fmla="*/ 536 h 564"/>
                  <a:gd name="T16" fmla="*/ 617 w 664"/>
                  <a:gd name="T17" fmla="*/ 454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4" h="564">
                    <a:moveTo>
                      <a:pt x="23" y="0"/>
                    </a:moveTo>
                    <a:lnTo>
                      <a:pt x="608" y="493"/>
                    </a:lnTo>
                    <a:lnTo>
                      <a:pt x="585" y="521"/>
                    </a:lnTo>
                    <a:lnTo>
                      <a:pt x="0" y="27"/>
                    </a:lnTo>
                    <a:lnTo>
                      <a:pt x="23" y="0"/>
                    </a:lnTo>
                    <a:close/>
                    <a:moveTo>
                      <a:pt x="617" y="454"/>
                    </a:moveTo>
                    <a:lnTo>
                      <a:pt x="664" y="564"/>
                    </a:lnTo>
                    <a:lnTo>
                      <a:pt x="548" y="536"/>
                    </a:lnTo>
                    <a:lnTo>
                      <a:pt x="617" y="454"/>
                    </a:lnTo>
                    <a:close/>
                  </a:path>
                </a:pathLst>
              </a:custGeom>
              <a:solidFill>
                <a:srgbClr val="463634"/>
              </a:solidFill>
              <a:ln w="4763" cap="flat">
                <a:solidFill>
                  <a:srgbClr val="46363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12" name="Freeform 21"/>
              <p:cNvSpPr>
                <a:spLocks noEditPoints="1"/>
              </p:cNvSpPr>
              <p:nvPr/>
            </p:nvSpPr>
            <p:spPr bwMode="auto">
              <a:xfrm>
                <a:off x="3195" y="1345"/>
                <a:ext cx="664" cy="564"/>
              </a:xfrm>
              <a:custGeom>
                <a:avLst/>
                <a:gdLst>
                  <a:gd name="T0" fmla="*/ 0 w 664"/>
                  <a:gd name="T1" fmla="*/ 537 h 564"/>
                  <a:gd name="T2" fmla="*/ 585 w 664"/>
                  <a:gd name="T3" fmla="*/ 43 h 564"/>
                  <a:gd name="T4" fmla="*/ 608 w 664"/>
                  <a:gd name="T5" fmla="*/ 71 h 564"/>
                  <a:gd name="T6" fmla="*/ 22 w 664"/>
                  <a:gd name="T7" fmla="*/ 564 h 564"/>
                  <a:gd name="T8" fmla="*/ 0 w 664"/>
                  <a:gd name="T9" fmla="*/ 537 h 564"/>
                  <a:gd name="T10" fmla="*/ 548 w 664"/>
                  <a:gd name="T11" fmla="*/ 28 h 564"/>
                  <a:gd name="T12" fmla="*/ 664 w 664"/>
                  <a:gd name="T13" fmla="*/ 0 h 564"/>
                  <a:gd name="T14" fmla="*/ 617 w 664"/>
                  <a:gd name="T15" fmla="*/ 110 h 564"/>
                  <a:gd name="T16" fmla="*/ 548 w 664"/>
                  <a:gd name="T17" fmla="*/ 28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4" h="564">
                    <a:moveTo>
                      <a:pt x="0" y="537"/>
                    </a:moveTo>
                    <a:lnTo>
                      <a:pt x="585" y="43"/>
                    </a:lnTo>
                    <a:lnTo>
                      <a:pt x="608" y="71"/>
                    </a:lnTo>
                    <a:lnTo>
                      <a:pt x="22" y="564"/>
                    </a:lnTo>
                    <a:lnTo>
                      <a:pt x="0" y="537"/>
                    </a:lnTo>
                    <a:close/>
                    <a:moveTo>
                      <a:pt x="548" y="28"/>
                    </a:moveTo>
                    <a:lnTo>
                      <a:pt x="664" y="0"/>
                    </a:lnTo>
                    <a:lnTo>
                      <a:pt x="617" y="110"/>
                    </a:lnTo>
                    <a:lnTo>
                      <a:pt x="548" y="28"/>
                    </a:lnTo>
                    <a:close/>
                  </a:path>
                </a:pathLst>
              </a:custGeom>
              <a:solidFill>
                <a:srgbClr val="463634"/>
              </a:solidFill>
              <a:ln w="4763" cap="flat">
                <a:solidFill>
                  <a:srgbClr val="46363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80913" name="Group 26"/>
              <p:cNvGrpSpPr>
                <a:grpSpLocks/>
              </p:cNvGrpSpPr>
              <p:nvPr/>
            </p:nvGrpSpPr>
            <p:grpSpPr bwMode="auto">
              <a:xfrm>
                <a:off x="295" y="707"/>
                <a:ext cx="5163" cy="2360"/>
                <a:chOff x="295" y="707"/>
                <a:chExt cx="5163" cy="2360"/>
              </a:xfrm>
            </p:grpSpPr>
            <p:sp>
              <p:nvSpPr>
                <p:cNvPr id="80926" name="Rectangle 22"/>
                <p:cNvSpPr>
                  <a:spLocks noChangeArrowheads="1"/>
                </p:cNvSpPr>
                <p:nvPr/>
              </p:nvSpPr>
              <p:spPr bwMode="auto">
                <a:xfrm>
                  <a:off x="295" y="707"/>
                  <a:ext cx="5148" cy="2344"/>
                </a:xfrm>
                <a:prstGeom prst="rect">
                  <a:avLst/>
                </a:pr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927" name="Rectangle 23"/>
                <p:cNvSpPr>
                  <a:spLocks noChangeArrowheads="1"/>
                </p:cNvSpPr>
                <p:nvPr/>
              </p:nvSpPr>
              <p:spPr bwMode="auto">
                <a:xfrm>
                  <a:off x="310" y="722"/>
                  <a:ext cx="5148" cy="234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928" name="Rectangle 24"/>
                <p:cNvSpPr>
                  <a:spLocks noChangeArrowheads="1"/>
                </p:cNvSpPr>
                <p:nvPr/>
              </p:nvSpPr>
              <p:spPr bwMode="auto">
                <a:xfrm>
                  <a:off x="302" y="715"/>
                  <a:ext cx="5148" cy="23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929" name="Rectangle 25"/>
                <p:cNvSpPr>
                  <a:spLocks noChangeArrowheads="1"/>
                </p:cNvSpPr>
                <p:nvPr/>
              </p:nvSpPr>
              <p:spPr bwMode="auto">
                <a:xfrm>
                  <a:off x="302" y="715"/>
                  <a:ext cx="5148" cy="2344"/>
                </a:xfrm>
                <a:prstGeom prst="rect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0914" name="Rectangle 27"/>
              <p:cNvSpPr>
                <a:spLocks noChangeArrowheads="1"/>
              </p:cNvSpPr>
              <p:nvPr/>
            </p:nvSpPr>
            <p:spPr bwMode="auto">
              <a:xfrm>
                <a:off x="3501" y="1104"/>
                <a:ext cx="404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Incr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915" name="Rectangle 28"/>
              <p:cNvSpPr>
                <a:spLocks noChangeArrowheads="1"/>
              </p:cNvSpPr>
              <p:nvPr/>
            </p:nvSpPr>
            <p:spPr bwMode="auto">
              <a:xfrm>
                <a:off x="3820" y="1104"/>
                <a:ext cx="141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ease Behaviour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916" name="Rectangle 29"/>
              <p:cNvSpPr>
                <a:spLocks noChangeArrowheads="1"/>
              </p:cNvSpPr>
              <p:nvPr/>
            </p:nvSpPr>
            <p:spPr bwMode="auto">
              <a:xfrm>
                <a:off x="363" y="1789"/>
                <a:ext cx="2897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Antecedents               Behaviours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917" name="Rectangle 30"/>
              <p:cNvSpPr>
                <a:spLocks noChangeArrowheads="1"/>
              </p:cNvSpPr>
              <p:nvPr/>
            </p:nvSpPr>
            <p:spPr bwMode="auto">
              <a:xfrm>
                <a:off x="3504" y="2472"/>
                <a:ext cx="489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Decr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918" name="Rectangle 31"/>
              <p:cNvSpPr>
                <a:spLocks noChangeArrowheads="1"/>
              </p:cNvSpPr>
              <p:nvPr/>
            </p:nvSpPr>
            <p:spPr bwMode="auto">
              <a:xfrm>
                <a:off x="3905" y="2472"/>
                <a:ext cx="141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ease Behaviour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80919" name="Group 34"/>
              <p:cNvGrpSpPr>
                <a:grpSpLocks/>
              </p:cNvGrpSpPr>
              <p:nvPr/>
            </p:nvGrpSpPr>
            <p:grpSpPr bwMode="auto">
              <a:xfrm>
                <a:off x="3212" y="1575"/>
                <a:ext cx="1523" cy="629"/>
                <a:chOff x="3212" y="1575"/>
                <a:chExt cx="1523" cy="629"/>
              </a:xfrm>
            </p:grpSpPr>
            <p:sp>
              <p:nvSpPr>
                <p:cNvPr id="80924" name="Freeform 32"/>
                <p:cNvSpPr>
                  <a:spLocks/>
                </p:cNvSpPr>
                <p:nvPr/>
              </p:nvSpPr>
              <p:spPr bwMode="auto">
                <a:xfrm>
                  <a:off x="3212" y="1575"/>
                  <a:ext cx="1523" cy="629"/>
                </a:xfrm>
                <a:custGeom>
                  <a:avLst/>
                  <a:gdLst>
                    <a:gd name="T0" fmla="*/ 381 w 1523"/>
                    <a:gd name="T1" fmla="*/ 0 h 629"/>
                    <a:gd name="T2" fmla="*/ 381 w 1523"/>
                    <a:gd name="T3" fmla="*/ 157 h 629"/>
                    <a:gd name="T4" fmla="*/ 1523 w 1523"/>
                    <a:gd name="T5" fmla="*/ 157 h 629"/>
                    <a:gd name="T6" fmla="*/ 1523 w 1523"/>
                    <a:gd name="T7" fmla="*/ 472 h 629"/>
                    <a:gd name="T8" fmla="*/ 381 w 1523"/>
                    <a:gd name="T9" fmla="*/ 472 h 629"/>
                    <a:gd name="T10" fmla="*/ 381 w 1523"/>
                    <a:gd name="T11" fmla="*/ 629 h 629"/>
                    <a:gd name="T12" fmla="*/ 0 w 1523"/>
                    <a:gd name="T13" fmla="*/ 314 h 629"/>
                    <a:gd name="T14" fmla="*/ 381 w 1523"/>
                    <a:gd name="T15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23" h="629">
                      <a:moveTo>
                        <a:pt x="381" y="0"/>
                      </a:moveTo>
                      <a:lnTo>
                        <a:pt x="381" y="157"/>
                      </a:lnTo>
                      <a:lnTo>
                        <a:pt x="1523" y="157"/>
                      </a:lnTo>
                      <a:lnTo>
                        <a:pt x="1523" y="472"/>
                      </a:lnTo>
                      <a:lnTo>
                        <a:pt x="381" y="472"/>
                      </a:lnTo>
                      <a:lnTo>
                        <a:pt x="381" y="629"/>
                      </a:lnTo>
                      <a:lnTo>
                        <a:pt x="0" y="314"/>
                      </a:lnTo>
                      <a:lnTo>
                        <a:pt x="3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925" name="Freeform 33"/>
                <p:cNvSpPr>
                  <a:spLocks/>
                </p:cNvSpPr>
                <p:nvPr/>
              </p:nvSpPr>
              <p:spPr bwMode="auto">
                <a:xfrm>
                  <a:off x="3212" y="1575"/>
                  <a:ext cx="1523" cy="629"/>
                </a:xfrm>
                <a:custGeom>
                  <a:avLst/>
                  <a:gdLst>
                    <a:gd name="T0" fmla="*/ 381 w 1523"/>
                    <a:gd name="T1" fmla="*/ 0 h 629"/>
                    <a:gd name="T2" fmla="*/ 381 w 1523"/>
                    <a:gd name="T3" fmla="*/ 157 h 629"/>
                    <a:gd name="T4" fmla="*/ 1523 w 1523"/>
                    <a:gd name="T5" fmla="*/ 157 h 629"/>
                    <a:gd name="T6" fmla="*/ 1523 w 1523"/>
                    <a:gd name="T7" fmla="*/ 472 h 629"/>
                    <a:gd name="T8" fmla="*/ 381 w 1523"/>
                    <a:gd name="T9" fmla="*/ 472 h 629"/>
                    <a:gd name="T10" fmla="*/ 381 w 1523"/>
                    <a:gd name="T11" fmla="*/ 629 h 629"/>
                    <a:gd name="T12" fmla="*/ 0 w 1523"/>
                    <a:gd name="T13" fmla="*/ 314 h 629"/>
                    <a:gd name="T14" fmla="*/ 381 w 1523"/>
                    <a:gd name="T15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23" h="629">
                      <a:moveTo>
                        <a:pt x="381" y="0"/>
                      </a:moveTo>
                      <a:lnTo>
                        <a:pt x="381" y="157"/>
                      </a:lnTo>
                      <a:lnTo>
                        <a:pt x="1523" y="157"/>
                      </a:lnTo>
                      <a:lnTo>
                        <a:pt x="1523" y="472"/>
                      </a:lnTo>
                      <a:lnTo>
                        <a:pt x="381" y="472"/>
                      </a:lnTo>
                      <a:lnTo>
                        <a:pt x="381" y="629"/>
                      </a:lnTo>
                      <a:lnTo>
                        <a:pt x="0" y="314"/>
                      </a:lnTo>
                      <a:lnTo>
                        <a:pt x="381" y="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0920" name="Rectangle 35"/>
              <p:cNvSpPr>
                <a:spLocks noChangeArrowheads="1"/>
              </p:cNvSpPr>
              <p:nvPr/>
            </p:nvSpPr>
            <p:spPr bwMode="auto">
              <a:xfrm>
                <a:off x="3442" y="1786"/>
                <a:ext cx="1345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1" i="0" u="none" strike="noStrike" cap="none" normalizeH="0" baseline="0" smtClean="0">
                    <a:ln>
                      <a:noFill/>
                    </a:ln>
                    <a:solidFill>
                      <a:srgbClr val="463634"/>
                    </a:solidFill>
                    <a:effectLst/>
                    <a:latin typeface="Arial" panose="020B0604020202020204" pitchFamily="34" charset="0"/>
                  </a:rPr>
                  <a:t>Consequence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921" name="Freeform 36"/>
              <p:cNvSpPr>
                <a:spLocks noEditPoints="1"/>
              </p:cNvSpPr>
              <p:nvPr/>
            </p:nvSpPr>
            <p:spPr bwMode="auto">
              <a:xfrm>
                <a:off x="1467" y="1836"/>
                <a:ext cx="716" cy="107"/>
              </a:xfrm>
              <a:custGeom>
                <a:avLst/>
                <a:gdLst>
                  <a:gd name="T0" fmla="*/ 0 w 716"/>
                  <a:gd name="T1" fmla="*/ 36 h 107"/>
                  <a:gd name="T2" fmla="*/ 627 w 716"/>
                  <a:gd name="T3" fmla="*/ 36 h 107"/>
                  <a:gd name="T4" fmla="*/ 627 w 716"/>
                  <a:gd name="T5" fmla="*/ 72 h 107"/>
                  <a:gd name="T6" fmla="*/ 0 w 716"/>
                  <a:gd name="T7" fmla="*/ 72 h 107"/>
                  <a:gd name="T8" fmla="*/ 0 w 716"/>
                  <a:gd name="T9" fmla="*/ 36 h 107"/>
                  <a:gd name="T10" fmla="*/ 609 w 716"/>
                  <a:gd name="T11" fmla="*/ 0 h 107"/>
                  <a:gd name="T12" fmla="*/ 716 w 716"/>
                  <a:gd name="T13" fmla="*/ 54 h 107"/>
                  <a:gd name="T14" fmla="*/ 609 w 716"/>
                  <a:gd name="T15" fmla="*/ 107 h 107"/>
                  <a:gd name="T16" fmla="*/ 609 w 716"/>
                  <a:gd name="T1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6" h="107">
                    <a:moveTo>
                      <a:pt x="0" y="36"/>
                    </a:moveTo>
                    <a:lnTo>
                      <a:pt x="627" y="36"/>
                    </a:lnTo>
                    <a:lnTo>
                      <a:pt x="627" y="72"/>
                    </a:lnTo>
                    <a:lnTo>
                      <a:pt x="0" y="72"/>
                    </a:lnTo>
                    <a:lnTo>
                      <a:pt x="0" y="36"/>
                    </a:lnTo>
                    <a:close/>
                    <a:moveTo>
                      <a:pt x="609" y="0"/>
                    </a:moveTo>
                    <a:lnTo>
                      <a:pt x="716" y="54"/>
                    </a:lnTo>
                    <a:lnTo>
                      <a:pt x="609" y="107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463634"/>
              </a:solidFill>
              <a:ln w="4763" cap="flat">
                <a:solidFill>
                  <a:srgbClr val="46363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22" name="Freeform 37"/>
              <p:cNvSpPr>
                <a:spLocks noEditPoints="1"/>
              </p:cNvSpPr>
              <p:nvPr/>
            </p:nvSpPr>
            <p:spPr bwMode="auto">
              <a:xfrm>
                <a:off x="3194" y="1870"/>
                <a:ext cx="664" cy="564"/>
              </a:xfrm>
              <a:custGeom>
                <a:avLst/>
                <a:gdLst>
                  <a:gd name="T0" fmla="*/ 23 w 664"/>
                  <a:gd name="T1" fmla="*/ 0 h 564"/>
                  <a:gd name="T2" fmla="*/ 608 w 664"/>
                  <a:gd name="T3" fmla="*/ 493 h 564"/>
                  <a:gd name="T4" fmla="*/ 585 w 664"/>
                  <a:gd name="T5" fmla="*/ 521 h 564"/>
                  <a:gd name="T6" fmla="*/ 0 w 664"/>
                  <a:gd name="T7" fmla="*/ 27 h 564"/>
                  <a:gd name="T8" fmla="*/ 23 w 664"/>
                  <a:gd name="T9" fmla="*/ 0 h 564"/>
                  <a:gd name="T10" fmla="*/ 617 w 664"/>
                  <a:gd name="T11" fmla="*/ 454 h 564"/>
                  <a:gd name="T12" fmla="*/ 664 w 664"/>
                  <a:gd name="T13" fmla="*/ 564 h 564"/>
                  <a:gd name="T14" fmla="*/ 548 w 664"/>
                  <a:gd name="T15" fmla="*/ 536 h 564"/>
                  <a:gd name="T16" fmla="*/ 617 w 664"/>
                  <a:gd name="T17" fmla="*/ 454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4" h="564">
                    <a:moveTo>
                      <a:pt x="23" y="0"/>
                    </a:moveTo>
                    <a:lnTo>
                      <a:pt x="608" y="493"/>
                    </a:lnTo>
                    <a:lnTo>
                      <a:pt x="585" y="521"/>
                    </a:lnTo>
                    <a:lnTo>
                      <a:pt x="0" y="27"/>
                    </a:lnTo>
                    <a:lnTo>
                      <a:pt x="23" y="0"/>
                    </a:lnTo>
                    <a:close/>
                    <a:moveTo>
                      <a:pt x="617" y="454"/>
                    </a:moveTo>
                    <a:lnTo>
                      <a:pt x="664" y="564"/>
                    </a:lnTo>
                    <a:lnTo>
                      <a:pt x="548" y="536"/>
                    </a:lnTo>
                    <a:lnTo>
                      <a:pt x="617" y="454"/>
                    </a:lnTo>
                    <a:close/>
                  </a:path>
                </a:pathLst>
              </a:custGeom>
              <a:solidFill>
                <a:srgbClr val="463634"/>
              </a:solidFill>
              <a:ln w="4763" cap="flat">
                <a:solidFill>
                  <a:srgbClr val="46363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23" name="Freeform 38"/>
              <p:cNvSpPr>
                <a:spLocks noEditPoints="1"/>
              </p:cNvSpPr>
              <p:nvPr/>
            </p:nvSpPr>
            <p:spPr bwMode="auto">
              <a:xfrm>
                <a:off x="3195" y="1345"/>
                <a:ext cx="664" cy="564"/>
              </a:xfrm>
              <a:custGeom>
                <a:avLst/>
                <a:gdLst>
                  <a:gd name="T0" fmla="*/ 0 w 664"/>
                  <a:gd name="T1" fmla="*/ 537 h 564"/>
                  <a:gd name="T2" fmla="*/ 585 w 664"/>
                  <a:gd name="T3" fmla="*/ 43 h 564"/>
                  <a:gd name="T4" fmla="*/ 608 w 664"/>
                  <a:gd name="T5" fmla="*/ 71 h 564"/>
                  <a:gd name="T6" fmla="*/ 22 w 664"/>
                  <a:gd name="T7" fmla="*/ 564 h 564"/>
                  <a:gd name="T8" fmla="*/ 0 w 664"/>
                  <a:gd name="T9" fmla="*/ 537 h 564"/>
                  <a:gd name="T10" fmla="*/ 548 w 664"/>
                  <a:gd name="T11" fmla="*/ 28 h 564"/>
                  <a:gd name="T12" fmla="*/ 664 w 664"/>
                  <a:gd name="T13" fmla="*/ 0 h 564"/>
                  <a:gd name="T14" fmla="*/ 617 w 664"/>
                  <a:gd name="T15" fmla="*/ 110 h 564"/>
                  <a:gd name="T16" fmla="*/ 548 w 664"/>
                  <a:gd name="T17" fmla="*/ 28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4" h="564">
                    <a:moveTo>
                      <a:pt x="0" y="537"/>
                    </a:moveTo>
                    <a:lnTo>
                      <a:pt x="585" y="43"/>
                    </a:lnTo>
                    <a:lnTo>
                      <a:pt x="608" y="71"/>
                    </a:lnTo>
                    <a:lnTo>
                      <a:pt x="22" y="564"/>
                    </a:lnTo>
                    <a:lnTo>
                      <a:pt x="0" y="537"/>
                    </a:lnTo>
                    <a:close/>
                    <a:moveTo>
                      <a:pt x="548" y="28"/>
                    </a:moveTo>
                    <a:lnTo>
                      <a:pt x="664" y="0"/>
                    </a:lnTo>
                    <a:lnTo>
                      <a:pt x="617" y="110"/>
                    </a:lnTo>
                    <a:lnTo>
                      <a:pt x="548" y="28"/>
                    </a:lnTo>
                    <a:close/>
                  </a:path>
                </a:pathLst>
              </a:custGeom>
              <a:solidFill>
                <a:srgbClr val="463634"/>
              </a:solidFill>
              <a:ln w="4763" cap="flat">
                <a:solidFill>
                  <a:srgbClr val="46363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" name="Rectangle 40"/>
            <p:cNvSpPr>
              <a:spLocks noChangeArrowheads="1"/>
            </p:cNvSpPr>
            <p:nvPr/>
          </p:nvSpPr>
          <p:spPr bwMode="auto">
            <a:xfrm>
              <a:off x="4028" y="1428"/>
              <a:ext cx="643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positive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41"/>
            <p:cNvSpPr>
              <a:spLocks noChangeArrowheads="1"/>
            </p:cNvSpPr>
            <p:nvPr/>
          </p:nvSpPr>
          <p:spPr bwMode="auto">
            <a:xfrm>
              <a:off x="4028" y="2097"/>
              <a:ext cx="709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negative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42"/>
            <p:cNvSpPr>
              <a:spLocks noChangeArrowheads="1"/>
            </p:cNvSpPr>
            <p:nvPr/>
          </p:nvSpPr>
          <p:spPr bwMode="auto">
            <a:xfrm>
              <a:off x="2567" y="1048"/>
              <a:ext cx="2805" cy="2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43"/>
            <p:cNvSpPr>
              <a:spLocks noChangeArrowheads="1"/>
            </p:cNvSpPr>
            <p:nvPr/>
          </p:nvSpPr>
          <p:spPr bwMode="auto">
            <a:xfrm>
              <a:off x="2824" y="1083"/>
              <a:ext cx="26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Encourage desirable behaviours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44"/>
            <p:cNvSpPr>
              <a:spLocks noChangeArrowheads="1"/>
            </p:cNvSpPr>
            <p:nvPr/>
          </p:nvSpPr>
          <p:spPr bwMode="auto">
            <a:xfrm>
              <a:off x="2326" y="2454"/>
              <a:ext cx="3046" cy="2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45"/>
            <p:cNvSpPr>
              <a:spLocks noChangeArrowheads="1"/>
            </p:cNvSpPr>
            <p:nvPr/>
          </p:nvSpPr>
          <p:spPr bwMode="auto">
            <a:xfrm>
              <a:off x="2429" y="2489"/>
              <a:ext cx="135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Discourage non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46"/>
            <p:cNvSpPr>
              <a:spLocks noChangeArrowheads="1"/>
            </p:cNvSpPr>
            <p:nvPr/>
          </p:nvSpPr>
          <p:spPr bwMode="auto">
            <a:xfrm>
              <a:off x="3648" y="2489"/>
              <a:ext cx="1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47"/>
            <p:cNvSpPr>
              <a:spLocks noChangeArrowheads="1"/>
            </p:cNvSpPr>
            <p:nvPr/>
          </p:nvSpPr>
          <p:spPr bwMode="auto">
            <a:xfrm>
              <a:off x="3702" y="2489"/>
              <a:ext cx="17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desirable behaviours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24" name="Group 82"/>
            <p:cNvGrpSpPr>
              <a:grpSpLocks/>
            </p:cNvGrpSpPr>
            <p:nvPr/>
          </p:nvGrpSpPr>
          <p:grpSpPr bwMode="auto">
            <a:xfrm>
              <a:off x="295" y="707"/>
              <a:ext cx="5163" cy="2360"/>
              <a:chOff x="295" y="707"/>
              <a:chExt cx="5163" cy="2360"/>
            </a:xfrm>
          </p:grpSpPr>
          <p:grpSp>
            <p:nvGrpSpPr>
              <p:cNvPr id="33" name="Group 52"/>
              <p:cNvGrpSpPr>
                <a:grpSpLocks/>
              </p:cNvGrpSpPr>
              <p:nvPr/>
            </p:nvGrpSpPr>
            <p:grpSpPr bwMode="auto">
              <a:xfrm>
                <a:off x="295" y="707"/>
                <a:ext cx="5163" cy="2360"/>
                <a:chOff x="295" y="707"/>
                <a:chExt cx="5163" cy="2360"/>
              </a:xfrm>
            </p:grpSpPr>
            <p:sp>
              <p:nvSpPr>
                <p:cNvPr id="63" name="Rectangle 48"/>
                <p:cNvSpPr>
                  <a:spLocks noChangeArrowheads="1"/>
                </p:cNvSpPr>
                <p:nvPr/>
              </p:nvSpPr>
              <p:spPr bwMode="auto">
                <a:xfrm>
                  <a:off x="295" y="707"/>
                  <a:ext cx="5148" cy="2344"/>
                </a:xfrm>
                <a:prstGeom prst="rect">
                  <a:avLst/>
                </a:pr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896" name="Rectangle 49"/>
                <p:cNvSpPr>
                  <a:spLocks noChangeArrowheads="1"/>
                </p:cNvSpPr>
                <p:nvPr/>
              </p:nvSpPr>
              <p:spPr bwMode="auto">
                <a:xfrm>
                  <a:off x="310" y="722"/>
                  <a:ext cx="5148" cy="234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897" name="Rectangle 50"/>
                <p:cNvSpPr>
                  <a:spLocks noChangeArrowheads="1"/>
                </p:cNvSpPr>
                <p:nvPr/>
              </p:nvSpPr>
              <p:spPr bwMode="auto">
                <a:xfrm>
                  <a:off x="302" y="715"/>
                  <a:ext cx="5148" cy="23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898" name="Rectangle 51"/>
                <p:cNvSpPr>
                  <a:spLocks noChangeArrowheads="1"/>
                </p:cNvSpPr>
                <p:nvPr/>
              </p:nvSpPr>
              <p:spPr bwMode="auto">
                <a:xfrm>
                  <a:off x="302" y="715"/>
                  <a:ext cx="5148" cy="2344"/>
                </a:xfrm>
                <a:prstGeom prst="rect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4" name="Rectangle 53"/>
              <p:cNvSpPr>
                <a:spLocks noChangeArrowheads="1"/>
              </p:cNvSpPr>
              <p:nvPr/>
            </p:nvSpPr>
            <p:spPr bwMode="auto">
              <a:xfrm>
                <a:off x="3501" y="1104"/>
                <a:ext cx="404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Incr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" name="Rectangle 54"/>
              <p:cNvSpPr>
                <a:spLocks noChangeArrowheads="1"/>
              </p:cNvSpPr>
              <p:nvPr/>
            </p:nvSpPr>
            <p:spPr bwMode="auto">
              <a:xfrm>
                <a:off x="3820" y="1104"/>
                <a:ext cx="141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ease Behaviour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Rectangle 55"/>
              <p:cNvSpPr>
                <a:spLocks noChangeArrowheads="1"/>
              </p:cNvSpPr>
              <p:nvPr/>
            </p:nvSpPr>
            <p:spPr bwMode="auto">
              <a:xfrm>
                <a:off x="363" y="1789"/>
                <a:ext cx="2897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Antecedents               Behaviours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56"/>
              <p:cNvSpPr>
                <a:spLocks noChangeArrowheads="1"/>
              </p:cNvSpPr>
              <p:nvPr/>
            </p:nvSpPr>
            <p:spPr bwMode="auto">
              <a:xfrm>
                <a:off x="3504" y="2472"/>
                <a:ext cx="489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Decr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Rectangle 57"/>
              <p:cNvSpPr>
                <a:spLocks noChangeArrowheads="1"/>
              </p:cNvSpPr>
              <p:nvPr/>
            </p:nvSpPr>
            <p:spPr bwMode="auto">
              <a:xfrm>
                <a:off x="3905" y="2472"/>
                <a:ext cx="141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ease Behaviour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39" name="Group 60"/>
              <p:cNvGrpSpPr>
                <a:grpSpLocks/>
              </p:cNvGrpSpPr>
              <p:nvPr/>
            </p:nvGrpSpPr>
            <p:grpSpPr bwMode="auto">
              <a:xfrm>
                <a:off x="3212" y="1575"/>
                <a:ext cx="1523" cy="629"/>
                <a:chOff x="3212" y="1575"/>
                <a:chExt cx="1523" cy="629"/>
              </a:xfrm>
            </p:grpSpPr>
            <p:sp>
              <p:nvSpPr>
                <p:cNvPr id="61" name="Freeform 58"/>
                <p:cNvSpPr>
                  <a:spLocks/>
                </p:cNvSpPr>
                <p:nvPr/>
              </p:nvSpPr>
              <p:spPr bwMode="auto">
                <a:xfrm>
                  <a:off x="3212" y="1575"/>
                  <a:ext cx="1523" cy="629"/>
                </a:xfrm>
                <a:custGeom>
                  <a:avLst/>
                  <a:gdLst>
                    <a:gd name="T0" fmla="*/ 381 w 1523"/>
                    <a:gd name="T1" fmla="*/ 0 h 629"/>
                    <a:gd name="T2" fmla="*/ 381 w 1523"/>
                    <a:gd name="T3" fmla="*/ 157 h 629"/>
                    <a:gd name="T4" fmla="*/ 1523 w 1523"/>
                    <a:gd name="T5" fmla="*/ 157 h 629"/>
                    <a:gd name="T6" fmla="*/ 1523 w 1523"/>
                    <a:gd name="T7" fmla="*/ 472 h 629"/>
                    <a:gd name="T8" fmla="*/ 381 w 1523"/>
                    <a:gd name="T9" fmla="*/ 472 h 629"/>
                    <a:gd name="T10" fmla="*/ 381 w 1523"/>
                    <a:gd name="T11" fmla="*/ 629 h 629"/>
                    <a:gd name="T12" fmla="*/ 0 w 1523"/>
                    <a:gd name="T13" fmla="*/ 314 h 629"/>
                    <a:gd name="T14" fmla="*/ 381 w 1523"/>
                    <a:gd name="T15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23" h="629">
                      <a:moveTo>
                        <a:pt x="381" y="0"/>
                      </a:moveTo>
                      <a:lnTo>
                        <a:pt x="381" y="157"/>
                      </a:lnTo>
                      <a:lnTo>
                        <a:pt x="1523" y="157"/>
                      </a:lnTo>
                      <a:lnTo>
                        <a:pt x="1523" y="472"/>
                      </a:lnTo>
                      <a:lnTo>
                        <a:pt x="381" y="472"/>
                      </a:lnTo>
                      <a:lnTo>
                        <a:pt x="381" y="629"/>
                      </a:lnTo>
                      <a:lnTo>
                        <a:pt x="0" y="314"/>
                      </a:lnTo>
                      <a:lnTo>
                        <a:pt x="3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Freeform 59"/>
                <p:cNvSpPr>
                  <a:spLocks/>
                </p:cNvSpPr>
                <p:nvPr/>
              </p:nvSpPr>
              <p:spPr bwMode="auto">
                <a:xfrm>
                  <a:off x="3212" y="1575"/>
                  <a:ext cx="1523" cy="629"/>
                </a:xfrm>
                <a:custGeom>
                  <a:avLst/>
                  <a:gdLst>
                    <a:gd name="T0" fmla="*/ 381 w 1523"/>
                    <a:gd name="T1" fmla="*/ 0 h 629"/>
                    <a:gd name="T2" fmla="*/ 381 w 1523"/>
                    <a:gd name="T3" fmla="*/ 157 h 629"/>
                    <a:gd name="T4" fmla="*/ 1523 w 1523"/>
                    <a:gd name="T5" fmla="*/ 157 h 629"/>
                    <a:gd name="T6" fmla="*/ 1523 w 1523"/>
                    <a:gd name="T7" fmla="*/ 472 h 629"/>
                    <a:gd name="T8" fmla="*/ 381 w 1523"/>
                    <a:gd name="T9" fmla="*/ 472 h 629"/>
                    <a:gd name="T10" fmla="*/ 381 w 1523"/>
                    <a:gd name="T11" fmla="*/ 629 h 629"/>
                    <a:gd name="T12" fmla="*/ 0 w 1523"/>
                    <a:gd name="T13" fmla="*/ 314 h 629"/>
                    <a:gd name="T14" fmla="*/ 381 w 1523"/>
                    <a:gd name="T15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23" h="629">
                      <a:moveTo>
                        <a:pt x="381" y="0"/>
                      </a:moveTo>
                      <a:lnTo>
                        <a:pt x="381" y="157"/>
                      </a:lnTo>
                      <a:lnTo>
                        <a:pt x="1523" y="157"/>
                      </a:lnTo>
                      <a:lnTo>
                        <a:pt x="1523" y="472"/>
                      </a:lnTo>
                      <a:lnTo>
                        <a:pt x="381" y="472"/>
                      </a:lnTo>
                      <a:lnTo>
                        <a:pt x="381" y="629"/>
                      </a:lnTo>
                      <a:lnTo>
                        <a:pt x="0" y="314"/>
                      </a:lnTo>
                      <a:lnTo>
                        <a:pt x="381" y="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0" name="Rectangle 61"/>
              <p:cNvSpPr>
                <a:spLocks noChangeArrowheads="1"/>
              </p:cNvSpPr>
              <p:nvPr/>
            </p:nvSpPr>
            <p:spPr bwMode="auto">
              <a:xfrm>
                <a:off x="3442" y="1786"/>
                <a:ext cx="1345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1" i="0" u="none" strike="noStrike" cap="none" normalizeH="0" baseline="0" smtClean="0">
                    <a:ln>
                      <a:noFill/>
                    </a:ln>
                    <a:solidFill>
                      <a:srgbClr val="463634"/>
                    </a:solidFill>
                    <a:effectLst/>
                    <a:latin typeface="Arial" panose="020B0604020202020204" pitchFamily="34" charset="0"/>
                  </a:rPr>
                  <a:t>Consequence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" name="Freeform 62"/>
              <p:cNvSpPr>
                <a:spLocks noEditPoints="1"/>
              </p:cNvSpPr>
              <p:nvPr/>
            </p:nvSpPr>
            <p:spPr bwMode="auto">
              <a:xfrm>
                <a:off x="1467" y="1836"/>
                <a:ext cx="716" cy="107"/>
              </a:xfrm>
              <a:custGeom>
                <a:avLst/>
                <a:gdLst>
                  <a:gd name="T0" fmla="*/ 0 w 716"/>
                  <a:gd name="T1" fmla="*/ 36 h 107"/>
                  <a:gd name="T2" fmla="*/ 627 w 716"/>
                  <a:gd name="T3" fmla="*/ 36 h 107"/>
                  <a:gd name="T4" fmla="*/ 627 w 716"/>
                  <a:gd name="T5" fmla="*/ 72 h 107"/>
                  <a:gd name="T6" fmla="*/ 0 w 716"/>
                  <a:gd name="T7" fmla="*/ 72 h 107"/>
                  <a:gd name="T8" fmla="*/ 0 w 716"/>
                  <a:gd name="T9" fmla="*/ 36 h 107"/>
                  <a:gd name="T10" fmla="*/ 609 w 716"/>
                  <a:gd name="T11" fmla="*/ 0 h 107"/>
                  <a:gd name="T12" fmla="*/ 716 w 716"/>
                  <a:gd name="T13" fmla="*/ 54 h 107"/>
                  <a:gd name="T14" fmla="*/ 609 w 716"/>
                  <a:gd name="T15" fmla="*/ 107 h 107"/>
                  <a:gd name="T16" fmla="*/ 609 w 716"/>
                  <a:gd name="T1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6" h="107">
                    <a:moveTo>
                      <a:pt x="0" y="36"/>
                    </a:moveTo>
                    <a:lnTo>
                      <a:pt x="627" y="36"/>
                    </a:lnTo>
                    <a:lnTo>
                      <a:pt x="627" y="72"/>
                    </a:lnTo>
                    <a:lnTo>
                      <a:pt x="0" y="72"/>
                    </a:lnTo>
                    <a:lnTo>
                      <a:pt x="0" y="36"/>
                    </a:lnTo>
                    <a:close/>
                    <a:moveTo>
                      <a:pt x="609" y="0"/>
                    </a:moveTo>
                    <a:lnTo>
                      <a:pt x="716" y="54"/>
                    </a:lnTo>
                    <a:lnTo>
                      <a:pt x="609" y="107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463634"/>
              </a:solidFill>
              <a:ln w="4763" cap="flat">
                <a:solidFill>
                  <a:srgbClr val="46363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3"/>
              <p:cNvSpPr>
                <a:spLocks noEditPoints="1"/>
              </p:cNvSpPr>
              <p:nvPr/>
            </p:nvSpPr>
            <p:spPr bwMode="auto">
              <a:xfrm>
                <a:off x="3194" y="1870"/>
                <a:ext cx="664" cy="564"/>
              </a:xfrm>
              <a:custGeom>
                <a:avLst/>
                <a:gdLst>
                  <a:gd name="T0" fmla="*/ 23 w 664"/>
                  <a:gd name="T1" fmla="*/ 0 h 564"/>
                  <a:gd name="T2" fmla="*/ 608 w 664"/>
                  <a:gd name="T3" fmla="*/ 493 h 564"/>
                  <a:gd name="T4" fmla="*/ 585 w 664"/>
                  <a:gd name="T5" fmla="*/ 521 h 564"/>
                  <a:gd name="T6" fmla="*/ 0 w 664"/>
                  <a:gd name="T7" fmla="*/ 27 h 564"/>
                  <a:gd name="T8" fmla="*/ 23 w 664"/>
                  <a:gd name="T9" fmla="*/ 0 h 564"/>
                  <a:gd name="T10" fmla="*/ 617 w 664"/>
                  <a:gd name="T11" fmla="*/ 454 h 564"/>
                  <a:gd name="T12" fmla="*/ 664 w 664"/>
                  <a:gd name="T13" fmla="*/ 564 h 564"/>
                  <a:gd name="T14" fmla="*/ 548 w 664"/>
                  <a:gd name="T15" fmla="*/ 536 h 564"/>
                  <a:gd name="T16" fmla="*/ 617 w 664"/>
                  <a:gd name="T17" fmla="*/ 454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4" h="564">
                    <a:moveTo>
                      <a:pt x="23" y="0"/>
                    </a:moveTo>
                    <a:lnTo>
                      <a:pt x="608" y="493"/>
                    </a:lnTo>
                    <a:lnTo>
                      <a:pt x="585" y="521"/>
                    </a:lnTo>
                    <a:lnTo>
                      <a:pt x="0" y="27"/>
                    </a:lnTo>
                    <a:lnTo>
                      <a:pt x="23" y="0"/>
                    </a:lnTo>
                    <a:close/>
                    <a:moveTo>
                      <a:pt x="617" y="454"/>
                    </a:moveTo>
                    <a:lnTo>
                      <a:pt x="664" y="564"/>
                    </a:lnTo>
                    <a:lnTo>
                      <a:pt x="548" y="536"/>
                    </a:lnTo>
                    <a:lnTo>
                      <a:pt x="617" y="454"/>
                    </a:lnTo>
                    <a:close/>
                  </a:path>
                </a:pathLst>
              </a:custGeom>
              <a:solidFill>
                <a:srgbClr val="463634"/>
              </a:solidFill>
              <a:ln w="4763" cap="flat">
                <a:solidFill>
                  <a:srgbClr val="46363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4"/>
              <p:cNvSpPr>
                <a:spLocks noEditPoints="1"/>
              </p:cNvSpPr>
              <p:nvPr/>
            </p:nvSpPr>
            <p:spPr bwMode="auto">
              <a:xfrm>
                <a:off x="3195" y="1345"/>
                <a:ext cx="664" cy="564"/>
              </a:xfrm>
              <a:custGeom>
                <a:avLst/>
                <a:gdLst>
                  <a:gd name="T0" fmla="*/ 0 w 664"/>
                  <a:gd name="T1" fmla="*/ 537 h 564"/>
                  <a:gd name="T2" fmla="*/ 585 w 664"/>
                  <a:gd name="T3" fmla="*/ 43 h 564"/>
                  <a:gd name="T4" fmla="*/ 608 w 664"/>
                  <a:gd name="T5" fmla="*/ 71 h 564"/>
                  <a:gd name="T6" fmla="*/ 22 w 664"/>
                  <a:gd name="T7" fmla="*/ 564 h 564"/>
                  <a:gd name="T8" fmla="*/ 0 w 664"/>
                  <a:gd name="T9" fmla="*/ 537 h 564"/>
                  <a:gd name="T10" fmla="*/ 548 w 664"/>
                  <a:gd name="T11" fmla="*/ 28 h 564"/>
                  <a:gd name="T12" fmla="*/ 664 w 664"/>
                  <a:gd name="T13" fmla="*/ 0 h 564"/>
                  <a:gd name="T14" fmla="*/ 617 w 664"/>
                  <a:gd name="T15" fmla="*/ 110 h 564"/>
                  <a:gd name="T16" fmla="*/ 548 w 664"/>
                  <a:gd name="T17" fmla="*/ 28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4" h="564">
                    <a:moveTo>
                      <a:pt x="0" y="537"/>
                    </a:moveTo>
                    <a:lnTo>
                      <a:pt x="585" y="43"/>
                    </a:lnTo>
                    <a:lnTo>
                      <a:pt x="608" y="71"/>
                    </a:lnTo>
                    <a:lnTo>
                      <a:pt x="22" y="564"/>
                    </a:lnTo>
                    <a:lnTo>
                      <a:pt x="0" y="537"/>
                    </a:lnTo>
                    <a:close/>
                    <a:moveTo>
                      <a:pt x="548" y="28"/>
                    </a:moveTo>
                    <a:lnTo>
                      <a:pt x="664" y="0"/>
                    </a:lnTo>
                    <a:lnTo>
                      <a:pt x="617" y="110"/>
                    </a:lnTo>
                    <a:lnTo>
                      <a:pt x="548" y="28"/>
                    </a:lnTo>
                    <a:close/>
                  </a:path>
                </a:pathLst>
              </a:custGeom>
              <a:solidFill>
                <a:srgbClr val="463634"/>
              </a:solidFill>
              <a:ln w="4763" cap="flat">
                <a:solidFill>
                  <a:srgbClr val="46363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4" name="Group 69"/>
              <p:cNvGrpSpPr>
                <a:grpSpLocks/>
              </p:cNvGrpSpPr>
              <p:nvPr/>
            </p:nvGrpSpPr>
            <p:grpSpPr bwMode="auto">
              <a:xfrm>
                <a:off x="295" y="707"/>
                <a:ext cx="5163" cy="2360"/>
                <a:chOff x="295" y="707"/>
                <a:chExt cx="5163" cy="2360"/>
              </a:xfrm>
            </p:grpSpPr>
            <p:sp>
              <p:nvSpPr>
                <p:cNvPr id="57" name="Rectangle 65"/>
                <p:cNvSpPr>
                  <a:spLocks noChangeArrowheads="1"/>
                </p:cNvSpPr>
                <p:nvPr/>
              </p:nvSpPr>
              <p:spPr bwMode="auto">
                <a:xfrm>
                  <a:off x="295" y="707"/>
                  <a:ext cx="5148" cy="2344"/>
                </a:xfrm>
                <a:prstGeom prst="rect">
                  <a:avLst/>
                </a:pr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Rectangle 66"/>
                <p:cNvSpPr>
                  <a:spLocks noChangeArrowheads="1"/>
                </p:cNvSpPr>
                <p:nvPr/>
              </p:nvSpPr>
              <p:spPr bwMode="auto">
                <a:xfrm>
                  <a:off x="310" y="722"/>
                  <a:ext cx="5148" cy="234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Rectangle 67"/>
                <p:cNvSpPr>
                  <a:spLocks noChangeArrowheads="1"/>
                </p:cNvSpPr>
                <p:nvPr/>
              </p:nvSpPr>
              <p:spPr bwMode="auto">
                <a:xfrm>
                  <a:off x="302" y="715"/>
                  <a:ext cx="5148" cy="23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Rectangle 68"/>
                <p:cNvSpPr>
                  <a:spLocks noChangeArrowheads="1"/>
                </p:cNvSpPr>
                <p:nvPr/>
              </p:nvSpPr>
              <p:spPr bwMode="auto">
                <a:xfrm>
                  <a:off x="302" y="715"/>
                  <a:ext cx="5148" cy="2344"/>
                </a:xfrm>
                <a:prstGeom prst="rect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5" name="Rectangle 70"/>
              <p:cNvSpPr>
                <a:spLocks noChangeArrowheads="1"/>
              </p:cNvSpPr>
              <p:nvPr/>
            </p:nvSpPr>
            <p:spPr bwMode="auto">
              <a:xfrm>
                <a:off x="3501" y="1104"/>
                <a:ext cx="404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Incr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" name="Rectangle 72"/>
              <p:cNvSpPr>
                <a:spLocks noChangeArrowheads="1"/>
              </p:cNvSpPr>
              <p:nvPr/>
            </p:nvSpPr>
            <p:spPr bwMode="auto">
              <a:xfrm>
                <a:off x="363" y="1789"/>
                <a:ext cx="1078" cy="21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Antecedents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" name="Rectangle 73"/>
              <p:cNvSpPr>
                <a:spLocks noChangeArrowheads="1"/>
              </p:cNvSpPr>
              <p:nvPr/>
            </p:nvSpPr>
            <p:spPr bwMode="auto">
              <a:xfrm>
                <a:off x="3504" y="2472"/>
                <a:ext cx="489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Decr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" name="Rectangle 74"/>
              <p:cNvSpPr>
                <a:spLocks noChangeArrowheads="1"/>
              </p:cNvSpPr>
              <p:nvPr/>
            </p:nvSpPr>
            <p:spPr bwMode="auto">
              <a:xfrm>
                <a:off x="3905" y="2472"/>
                <a:ext cx="141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ease Behaviour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50" name="Group 77"/>
              <p:cNvGrpSpPr>
                <a:grpSpLocks/>
              </p:cNvGrpSpPr>
              <p:nvPr/>
            </p:nvGrpSpPr>
            <p:grpSpPr bwMode="auto">
              <a:xfrm>
                <a:off x="3212" y="1575"/>
                <a:ext cx="1523" cy="629"/>
                <a:chOff x="3212" y="1575"/>
                <a:chExt cx="1523" cy="629"/>
              </a:xfrm>
            </p:grpSpPr>
            <p:sp>
              <p:nvSpPr>
                <p:cNvPr id="55" name="Freeform 75"/>
                <p:cNvSpPr>
                  <a:spLocks/>
                </p:cNvSpPr>
                <p:nvPr/>
              </p:nvSpPr>
              <p:spPr bwMode="auto">
                <a:xfrm>
                  <a:off x="3212" y="1575"/>
                  <a:ext cx="1523" cy="629"/>
                </a:xfrm>
                <a:custGeom>
                  <a:avLst/>
                  <a:gdLst>
                    <a:gd name="T0" fmla="*/ 381 w 1523"/>
                    <a:gd name="T1" fmla="*/ 0 h 629"/>
                    <a:gd name="T2" fmla="*/ 381 w 1523"/>
                    <a:gd name="T3" fmla="*/ 157 h 629"/>
                    <a:gd name="T4" fmla="*/ 1523 w 1523"/>
                    <a:gd name="T5" fmla="*/ 157 h 629"/>
                    <a:gd name="T6" fmla="*/ 1523 w 1523"/>
                    <a:gd name="T7" fmla="*/ 472 h 629"/>
                    <a:gd name="T8" fmla="*/ 381 w 1523"/>
                    <a:gd name="T9" fmla="*/ 472 h 629"/>
                    <a:gd name="T10" fmla="*/ 381 w 1523"/>
                    <a:gd name="T11" fmla="*/ 629 h 629"/>
                    <a:gd name="T12" fmla="*/ 0 w 1523"/>
                    <a:gd name="T13" fmla="*/ 314 h 629"/>
                    <a:gd name="T14" fmla="*/ 381 w 1523"/>
                    <a:gd name="T15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23" h="629">
                      <a:moveTo>
                        <a:pt x="381" y="0"/>
                      </a:moveTo>
                      <a:lnTo>
                        <a:pt x="381" y="157"/>
                      </a:lnTo>
                      <a:lnTo>
                        <a:pt x="1523" y="157"/>
                      </a:lnTo>
                      <a:lnTo>
                        <a:pt x="1523" y="472"/>
                      </a:lnTo>
                      <a:lnTo>
                        <a:pt x="381" y="472"/>
                      </a:lnTo>
                      <a:lnTo>
                        <a:pt x="381" y="629"/>
                      </a:lnTo>
                      <a:lnTo>
                        <a:pt x="0" y="314"/>
                      </a:lnTo>
                      <a:lnTo>
                        <a:pt x="3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Freeform 76"/>
                <p:cNvSpPr>
                  <a:spLocks/>
                </p:cNvSpPr>
                <p:nvPr/>
              </p:nvSpPr>
              <p:spPr bwMode="auto">
                <a:xfrm>
                  <a:off x="3212" y="1575"/>
                  <a:ext cx="1523" cy="629"/>
                </a:xfrm>
                <a:custGeom>
                  <a:avLst/>
                  <a:gdLst>
                    <a:gd name="T0" fmla="*/ 381 w 1523"/>
                    <a:gd name="T1" fmla="*/ 0 h 629"/>
                    <a:gd name="T2" fmla="*/ 381 w 1523"/>
                    <a:gd name="T3" fmla="*/ 157 h 629"/>
                    <a:gd name="T4" fmla="*/ 1523 w 1523"/>
                    <a:gd name="T5" fmla="*/ 157 h 629"/>
                    <a:gd name="T6" fmla="*/ 1523 w 1523"/>
                    <a:gd name="T7" fmla="*/ 472 h 629"/>
                    <a:gd name="T8" fmla="*/ 381 w 1523"/>
                    <a:gd name="T9" fmla="*/ 472 h 629"/>
                    <a:gd name="T10" fmla="*/ 381 w 1523"/>
                    <a:gd name="T11" fmla="*/ 629 h 629"/>
                    <a:gd name="T12" fmla="*/ 0 w 1523"/>
                    <a:gd name="T13" fmla="*/ 314 h 629"/>
                    <a:gd name="T14" fmla="*/ 381 w 1523"/>
                    <a:gd name="T15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23" h="629">
                      <a:moveTo>
                        <a:pt x="381" y="0"/>
                      </a:moveTo>
                      <a:lnTo>
                        <a:pt x="381" y="157"/>
                      </a:lnTo>
                      <a:lnTo>
                        <a:pt x="1523" y="157"/>
                      </a:lnTo>
                      <a:lnTo>
                        <a:pt x="1523" y="472"/>
                      </a:lnTo>
                      <a:lnTo>
                        <a:pt x="381" y="472"/>
                      </a:lnTo>
                      <a:lnTo>
                        <a:pt x="381" y="629"/>
                      </a:lnTo>
                      <a:lnTo>
                        <a:pt x="0" y="314"/>
                      </a:lnTo>
                      <a:lnTo>
                        <a:pt x="381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1" name="Rectangle 78"/>
              <p:cNvSpPr>
                <a:spLocks noChangeArrowheads="1"/>
              </p:cNvSpPr>
              <p:nvPr/>
            </p:nvSpPr>
            <p:spPr bwMode="auto">
              <a:xfrm>
                <a:off x="3383" y="1786"/>
                <a:ext cx="1330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Consequence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" name="Freeform 79"/>
              <p:cNvSpPr>
                <a:spLocks noEditPoints="1"/>
              </p:cNvSpPr>
              <p:nvPr/>
            </p:nvSpPr>
            <p:spPr bwMode="auto">
              <a:xfrm>
                <a:off x="1467" y="1836"/>
                <a:ext cx="716" cy="107"/>
              </a:xfrm>
              <a:custGeom>
                <a:avLst/>
                <a:gdLst>
                  <a:gd name="T0" fmla="*/ 0 w 716"/>
                  <a:gd name="T1" fmla="*/ 36 h 107"/>
                  <a:gd name="T2" fmla="*/ 627 w 716"/>
                  <a:gd name="T3" fmla="*/ 36 h 107"/>
                  <a:gd name="T4" fmla="*/ 627 w 716"/>
                  <a:gd name="T5" fmla="*/ 72 h 107"/>
                  <a:gd name="T6" fmla="*/ 0 w 716"/>
                  <a:gd name="T7" fmla="*/ 72 h 107"/>
                  <a:gd name="T8" fmla="*/ 0 w 716"/>
                  <a:gd name="T9" fmla="*/ 36 h 107"/>
                  <a:gd name="T10" fmla="*/ 609 w 716"/>
                  <a:gd name="T11" fmla="*/ 0 h 107"/>
                  <a:gd name="T12" fmla="*/ 716 w 716"/>
                  <a:gd name="T13" fmla="*/ 54 h 107"/>
                  <a:gd name="T14" fmla="*/ 609 w 716"/>
                  <a:gd name="T15" fmla="*/ 107 h 107"/>
                  <a:gd name="T16" fmla="*/ 609 w 716"/>
                  <a:gd name="T1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6" h="107">
                    <a:moveTo>
                      <a:pt x="0" y="36"/>
                    </a:moveTo>
                    <a:lnTo>
                      <a:pt x="627" y="36"/>
                    </a:lnTo>
                    <a:lnTo>
                      <a:pt x="627" y="72"/>
                    </a:lnTo>
                    <a:lnTo>
                      <a:pt x="0" y="72"/>
                    </a:lnTo>
                    <a:lnTo>
                      <a:pt x="0" y="36"/>
                    </a:lnTo>
                    <a:close/>
                    <a:moveTo>
                      <a:pt x="609" y="0"/>
                    </a:moveTo>
                    <a:lnTo>
                      <a:pt x="716" y="54"/>
                    </a:lnTo>
                    <a:lnTo>
                      <a:pt x="609" y="107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463634"/>
              </a:solidFill>
              <a:ln w="4763" cap="flat">
                <a:solidFill>
                  <a:srgbClr val="46363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80"/>
              <p:cNvSpPr>
                <a:spLocks noEditPoints="1"/>
              </p:cNvSpPr>
              <p:nvPr/>
            </p:nvSpPr>
            <p:spPr bwMode="auto">
              <a:xfrm>
                <a:off x="3194" y="1870"/>
                <a:ext cx="664" cy="564"/>
              </a:xfrm>
              <a:custGeom>
                <a:avLst/>
                <a:gdLst>
                  <a:gd name="T0" fmla="*/ 23 w 664"/>
                  <a:gd name="T1" fmla="*/ 0 h 564"/>
                  <a:gd name="T2" fmla="*/ 608 w 664"/>
                  <a:gd name="T3" fmla="*/ 493 h 564"/>
                  <a:gd name="T4" fmla="*/ 585 w 664"/>
                  <a:gd name="T5" fmla="*/ 521 h 564"/>
                  <a:gd name="T6" fmla="*/ 0 w 664"/>
                  <a:gd name="T7" fmla="*/ 27 h 564"/>
                  <a:gd name="T8" fmla="*/ 23 w 664"/>
                  <a:gd name="T9" fmla="*/ 0 h 564"/>
                  <a:gd name="T10" fmla="*/ 617 w 664"/>
                  <a:gd name="T11" fmla="*/ 454 h 564"/>
                  <a:gd name="T12" fmla="*/ 664 w 664"/>
                  <a:gd name="T13" fmla="*/ 564 h 564"/>
                  <a:gd name="T14" fmla="*/ 548 w 664"/>
                  <a:gd name="T15" fmla="*/ 536 h 564"/>
                  <a:gd name="T16" fmla="*/ 617 w 664"/>
                  <a:gd name="T17" fmla="*/ 454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4" h="564">
                    <a:moveTo>
                      <a:pt x="23" y="0"/>
                    </a:moveTo>
                    <a:lnTo>
                      <a:pt x="608" y="493"/>
                    </a:lnTo>
                    <a:lnTo>
                      <a:pt x="585" y="521"/>
                    </a:lnTo>
                    <a:lnTo>
                      <a:pt x="0" y="27"/>
                    </a:lnTo>
                    <a:lnTo>
                      <a:pt x="23" y="0"/>
                    </a:lnTo>
                    <a:close/>
                    <a:moveTo>
                      <a:pt x="617" y="454"/>
                    </a:moveTo>
                    <a:lnTo>
                      <a:pt x="664" y="564"/>
                    </a:lnTo>
                    <a:lnTo>
                      <a:pt x="548" y="536"/>
                    </a:lnTo>
                    <a:lnTo>
                      <a:pt x="617" y="454"/>
                    </a:lnTo>
                    <a:close/>
                  </a:path>
                </a:pathLst>
              </a:custGeom>
              <a:solidFill>
                <a:srgbClr val="463634"/>
              </a:solidFill>
              <a:ln w="4763" cap="flat">
                <a:solidFill>
                  <a:srgbClr val="46363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81"/>
              <p:cNvSpPr>
                <a:spLocks noEditPoints="1"/>
              </p:cNvSpPr>
              <p:nvPr/>
            </p:nvSpPr>
            <p:spPr bwMode="auto">
              <a:xfrm>
                <a:off x="3195" y="1345"/>
                <a:ext cx="664" cy="564"/>
              </a:xfrm>
              <a:custGeom>
                <a:avLst/>
                <a:gdLst>
                  <a:gd name="T0" fmla="*/ 0 w 664"/>
                  <a:gd name="T1" fmla="*/ 537 h 564"/>
                  <a:gd name="T2" fmla="*/ 585 w 664"/>
                  <a:gd name="T3" fmla="*/ 43 h 564"/>
                  <a:gd name="T4" fmla="*/ 608 w 664"/>
                  <a:gd name="T5" fmla="*/ 71 h 564"/>
                  <a:gd name="T6" fmla="*/ 22 w 664"/>
                  <a:gd name="T7" fmla="*/ 564 h 564"/>
                  <a:gd name="T8" fmla="*/ 0 w 664"/>
                  <a:gd name="T9" fmla="*/ 537 h 564"/>
                  <a:gd name="T10" fmla="*/ 548 w 664"/>
                  <a:gd name="T11" fmla="*/ 28 h 564"/>
                  <a:gd name="T12" fmla="*/ 664 w 664"/>
                  <a:gd name="T13" fmla="*/ 0 h 564"/>
                  <a:gd name="T14" fmla="*/ 617 w 664"/>
                  <a:gd name="T15" fmla="*/ 110 h 564"/>
                  <a:gd name="T16" fmla="*/ 548 w 664"/>
                  <a:gd name="T17" fmla="*/ 28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4" h="564">
                    <a:moveTo>
                      <a:pt x="0" y="537"/>
                    </a:moveTo>
                    <a:lnTo>
                      <a:pt x="585" y="43"/>
                    </a:lnTo>
                    <a:lnTo>
                      <a:pt x="608" y="71"/>
                    </a:lnTo>
                    <a:lnTo>
                      <a:pt x="22" y="564"/>
                    </a:lnTo>
                    <a:lnTo>
                      <a:pt x="0" y="537"/>
                    </a:lnTo>
                    <a:close/>
                    <a:moveTo>
                      <a:pt x="548" y="28"/>
                    </a:moveTo>
                    <a:lnTo>
                      <a:pt x="664" y="0"/>
                    </a:lnTo>
                    <a:lnTo>
                      <a:pt x="617" y="110"/>
                    </a:lnTo>
                    <a:lnTo>
                      <a:pt x="548" y="28"/>
                    </a:lnTo>
                    <a:close/>
                  </a:path>
                </a:pathLst>
              </a:custGeom>
              <a:solidFill>
                <a:srgbClr val="463634"/>
              </a:solidFill>
              <a:ln w="4763" cap="flat">
                <a:solidFill>
                  <a:srgbClr val="46363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" name="Rectangle 85"/>
            <p:cNvSpPr>
              <a:spLocks noChangeArrowheads="1"/>
            </p:cNvSpPr>
            <p:nvPr/>
          </p:nvSpPr>
          <p:spPr bwMode="auto">
            <a:xfrm>
              <a:off x="2567" y="1048"/>
              <a:ext cx="2805" cy="2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87"/>
            <p:cNvSpPr>
              <a:spLocks noChangeArrowheads="1"/>
            </p:cNvSpPr>
            <p:nvPr/>
          </p:nvSpPr>
          <p:spPr bwMode="auto">
            <a:xfrm>
              <a:off x="2326" y="2454"/>
              <a:ext cx="3046" cy="2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457200" y="182880"/>
            <a:ext cx="8229600" cy="56584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2000" b="1" i="1" cap="none" baseline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CA" dirty="0" smtClean="0"/>
              <a:t>Management </a:t>
            </a:r>
            <a:r>
              <a:rPr lang="en-US" dirty="0" smtClean="0"/>
              <a:t>Model 3: The ABC Model</a:t>
            </a:r>
            <a:endParaRPr lang="en-CA" dirty="0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465513" y="705346"/>
            <a:ext cx="5268911" cy="4161065"/>
          </a:xfrm>
          <a:prstGeom prst="roundRect">
            <a:avLst>
              <a:gd name="adj" fmla="val 9369"/>
            </a:avLst>
          </a:prstGeom>
          <a:noFill/>
          <a:ln w="5715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000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400"/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8A0763EF-DD37-D442-9547-21F079865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9301" y="4971565"/>
            <a:ext cx="4895099" cy="1377685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09800" indent="-3810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spcBef>
                <a:spcPct val="5000"/>
              </a:spcBef>
              <a:buClr>
                <a:srgbClr val="000000"/>
              </a:buClr>
              <a:buSzTx/>
              <a:buNone/>
            </a:pP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Consequences:</a:t>
            </a:r>
          </a:p>
          <a:p>
            <a:pPr marL="274320" indent="-274320"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Happen 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after and as a result of the behaviour</a:t>
            </a:r>
          </a:p>
          <a:p>
            <a:pPr marL="274320" indent="-274320"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Feedback on a person’s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behaviour</a:t>
            </a: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74320" indent="-274320"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Influence future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behaviours</a:t>
            </a: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74320" indent="-274320"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Two examples: 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positive 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and negative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692527" y="3816275"/>
            <a:ext cx="4891882" cy="948859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NEGATIVE CONSEQUENCE:</a:t>
            </a:r>
            <a:br>
              <a:rPr lang="en-US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correct for &amp; to 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discourage </a:t>
            </a:r>
            <a:r>
              <a:rPr lang="en-US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UNACCEPTABLE 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or </a:t>
            </a:r>
            <a:r>
              <a:rPr lang="en-US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UNDESIRABLE 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behaviours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3915295" y="872356"/>
            <a:ext cx="4669113" cy="978114"/>
          </a:xfrm>
          <a:prstGeom prst="rect">
            <a:avLst/>
          </a:prstGeom>
          <a:solidFill>
            <a:srgbClr val="66FF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POSITIVE CONSEQUENCE: </a:t>
            </a:r>
            <a:b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commend 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for </a:t>
            </a: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&amp; to encourage ACCEPTABLE or DESIRABLE behaviours</a:t>
            </a: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4" name="Rectangle 72"/>
          <p:cNvSpPr>
            <a:spLocks noChangeArrowheads="1"/>
          </p:cNvSpPr>
          <p:nvPr/>
        </p:nvSpPr>
        <p:spPr bwMode="auto">
          <a:xfrm>
            <a:off x="3493461" y="2686491"/>
            <a:ext cx="15420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Behaviours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16240" y="6431911"/>
            <a:ext cx="670560" cy="365124"/>
          </a:xfrm>
        </p:spPr>
        <p:txBody>
          <a:bodyPr/>
          <a:lstStyle/>
          <a:p>
            <a:fld id="{6D22F896-40B5-4ADD-8801-0D06FADFA095}" type="slidenum">
              <a:rPr 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24</a:t>
            </a:fld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2"/>
          <p:cNvSpPr>
            <a:spLocks noChangeArrowheads="1"/>
          </p:cNvSpPr>
          <p:nvPr/>
        </p:nvSpPr>
        <p:spPr bwMode="auto">
          <a:xfrm>
            <a:off x="457200" y="6400800"/>
            <a:ext cx="53035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Chapter 7.4: </a:t>
            </a:r>
            <a:r>
              <a:rPr lang="en-US" altLang="en-US" sz="1600" b="1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Applying </a:t>
            </a: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the Principles of Human Motivation </a:t>
            </a:r>
          </a:p>
        </p:txBody>
      </p:sp>
    </p:spTree>
    <p:extLst>
      <p:ext uri="{BB962C8B-B14F-4D97-AF65-F5344CB8AC3E}">
        <p14:creationId xmlns:p14="http://schemas.microsoft.com/office/powerpoint/2010/main" val="345211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468313" y="815403"/>
            <a:ext cx="8258175" cy="4083622"/>
            <a:chOff x="295" y="707"/>
            <a:chExt cx="5202" cy="2379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295" y="709"/>
              <a:ext cx="5182" cy="2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39"/>
            <p:cNvGrpSpPr>
              <a:grpSpLocks/>
            </p:cNvGrpSpPr>
            <p:nvPr/>
          </p:nvGrpSpPr>
          <p:grpSpPr bwMode="auto">
            <a:xfrm>
              <a:off x="295" y="707"/>
              <a:ext cx="5163" cy="2360"/>
              <a:chOff x="295" y="707"/>
              <a:chExt cx="5163" cy="2360"/>
            </a:xfrm>
          </p:grpSpPr>
          <p:grpSp>
            <p:nvGrpSpPr>
              <p:cNvPr id="80902" name="Group 9"/>
              <p:cNvGrpSpPr>
                <a:grpSpLocks/>
              </p:cNvGrpSpPr>
              <p:nvPr/>
            </p:nvGrpSpPr>
            <p:grpSpPr bwMode="auto">
              <a:xfrm>
                <a:off x="295" y="707"/>
                <a:ext cx="5163" cy="2360"/>
                <a:chOff x="295" y="707"/>
                <a:chExt cx="5163" cy="2360"/>
              </a:xfrm>
            </p:grpSpPr>
            <p:sp>
              <p:nvSpPr>
                <p:cNvPr id="80932" name="Rectangle 5"/>
                <p:cNvSpPr>
                  <a:spLocks noChangeArrowheads="1"/>
                </p:cNvSpPr>
                <p:nvPr/>
              </p:nvSpPr>
              <p:spPr bwMode="auto">
                <a:xfrm>
                  <a:off x="295" y="707"/>
                  <a:ext cx="5148" cy="2344"/>
                </a:xfrm>
                <a:prstGeom prst="rect">
                  <a:avLst/>
                </a:pr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933" name="Rectangle 6"/>
                <p:cNvSpPr>
                  <a:spLocks noChangeArrowheads="1"/>
                </p:cNvSpPr>
                <p:nvPr/>
              </p:nvSpPr>
              <p:spPr bwMode="auto">
                <a:xfrm>
                  <a:off x="310" y="722"/>
                  <a:ext cx="5148" cy="234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934" name="Rectangle 7"/>
                <p:cNvSpPr>
                  <a:spLocks noChangeArrowheads="1"/>
                </p:cNvSpPr>
                <p:nvPr/>
              </p:nvSpPr>
              <p:spPr bwMode="auto">
                <a:xfrm>
                  <a:off x="302" y="715"/>
                  <a:ext cx="5148" cy="23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935" name="Rectangle 8"/>
                <p:cNvSpPr>
                  <a:spLocks noChangeArrowheads="1"/>
                </p:cNvSpPr>
                <p:nvPr/>
              </p:nvSpPr>
              <p:spPr bwMode="auto">
                <a:xfrm>
                  <a:off x="302" y="715"/>
                  <a:ext cx="5148" cy="2344"/>
                </a:xfrm>
                <a:prstGeom prst="rect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0903" name="Rectangle 10"/>
              <p:cNvSpPr>
                <a:spLocks noChangeArrowheads="1"/>
              </p:cNvSpPr>
              <p:nvPr/>
            </p:nvSpPr>
            <p:spPr bwMode="auto">
              <a:xfrm>
                <a:off x="3501" y="1104"/>
                <a:ext cx="404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Incr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904" name="Rectangle 11"/>
              <p:cNvSpPr>
                <a:spLocks noChangeArrowheads="1"/>
              </p:cNvSpPr>
              <p:nvPr/>
            </p:nvSpPr>
            <p:spPr bwMode="auto">
              <a:xfrm>
                <a:off x="3820" y="1104"/>
                <a:ext cx="141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ease Behaviour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905" name="Rectangle 12"/>
              <p:cNvSpPr>
                <a:spLocks noChangeArrowheads="1"/>
              </p:cNvSpPr>
              <p:nvPr/>
            </p:nvSpPr>
            <p:spPr bwMode="auto">
              <a:xfrm>
                <a:off x="363" y="1789"/>
                <a:ext cx="2897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Antecedents               Behaviours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906" name="Rectangle 13"/>
              <p:cNvSpPr>
                <a:spLocks noChangeArrowheads="1"/>
              </p:cNvSpPr>
              <p:nvPr/>
            </p:nvSpPr>
            <p:spPr bwMode="auto">
              <a:xfrm>
                <a:off x="3504" y="2472"/>
                <a:ext cx="489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Decr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907" name="Rectangle 14"/>
              <p:cNvSpPr>
                <a:spLocks noChangeArrowheads="1"/>
              </p:cNvSpPr>
              <p:nvPr/>
            </p:nvSpPr>
            <p:spPr bwMode="auto">
              <a:xfrm>
                <a:off x="3905" y="2472"/>
                <a:ext cx="141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ease Behaviour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80908" name="Group 17"/>
              <p:cNvGrpSpPr>
                <a:grpSpLocks/>
              </p:cNvGrpSpPr>
              <p:nvPr/>
            </p:nvGrpSpPr>
            <p:grpSpPr bwMode="auto">
              <a:xfrm>
                <a:off x="3212" y="1575"/>
                <a:ext cx="1523" cy="629"/>
                <a:chOff x="3212" y="1575"/>
                <a:chExt cx="1523" cy="629"/>
              </a:xfrm>
            </p:grpSpPr>
            <p:sp>
              <p:nvSpPr>
                <p:cNvPr id="80930" name="Freeform 15"/>
                <p:cNvSpPr>
                  <a:spLocks/>
                </p:cNvSpPr>
                <p:nvPr/>
              </p:nvSpPr>
              <p:spPr bwMode="auto">
                <a:xfrm>
                  <a:off x="3212" y="1575"/>
                  <a:ext cx="1523" cy="629"/>
                </a:xfrm>
                <a:custGeom>
                  <a:avLst/>
                  <a:gdLst>
                    <a:gd name="T0" fmla="*/ 381 w 1523"/>
                    <a:gd name="T1" fmla="*/ 0 h 629"/>
                    <a:gd name="T2" fmla="*/ 381 w 1523"/>
                    <a:gd name="T3" fmla="*/ 157 h 629"/>
                    <a:gd name="T4" fmla="*/ 1523 w 1523"/>
                    <a:gd name="T5" fmla="*/ 157 h 629"/>
                    <a:gd name="T6" fmla="*/ 1523 w 1523"/>
                    <a:gd name="T7" fmla="*/ 472 h 629"/>
                    <a:gd name="T8" fmla="*/ 381 w 1523"/>
                    <a:gd name="T9" fmla="*/ 472 h 629"/>
                    <a:gd name="T10" fmla="*/ 381 w 1523"/>
                    <a:gd name="T11" fmla="*/ 629 h 629"/>
                    <a:gd name="T12" fmla="*/ 0 w 1523"/>
                    <a:gd name="T13" fmla="*/ 314 h 629"/>
                    <a:gd name="T14" fmla="*/ 381 w 1523"/>
                    <a:gd name="T15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23" h="629">
                      <a:moveTo>
                        <a:pt x="381" y="0"/>
                      </a:moveTo>
                      <a:lnTo>
                        <a:pt x="381" y="157"/>
                      </a:lnTo>
                      <a:lnTo>
                        <a:pt x="1523" y="157"/>
                      </a:lnTo>
                      <a:lnTo>
                        <a:pt x="1523" y="472"/>
                      </a:lnTo>
                      <a:lnTo>
                        <a:pt x="381" y="472"/>
                      </a:lnTo>
                      <a:lnTo>
                        <a:pt x="381" y="629"/>
                      </a:lnTo>
                      <a:lnTo>
                        <a:pt x="0" y="314"/>
                      </a:lnTo>
                      <a:lnTo>
                        <a:pt x="3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931" name="Freeform 16"/>
                <p:cNvSpPr>
                  <a:spLocks/>
                </p:cNvSpPr>
                <p:nvPr/>
              </p:nvSpPr>
              <p:spPr bwMode="auto">
                <a:xfrm>
                  <a:off x="3212" y="1575"/>
                  <a:ext cx="1523" cy="629"/>
                </a:xfrm>
                <a:custGeom>
                  <a:avLst/>
                  <a:gdLst>
                    <a:gd name="T0" fmla="*/ 381 w 1523"/>
                    <a:gd name="T1" fmla="*/ 0 h 629"/>
                    <a:gd name="T2" fmla="*/ 381 w 1523"/>
                    <a:gd name="T3" fmla="*/ 157 h 629"/>
                    <a:gd name="T4" fmla="*/ 1523 w 1523"/>
                    <a:gd name="T5" fmla="*/ 157 h 629"/>
                    <a:gd name="T6" fmla="*/ 1523 w 1523"/>
                    <a:gd name="T7" fmla="*/ 472 h 629"/>
                    <a:gd name="T8" fmla="*/ 381 w 1523"/>
                    <a:gd name="T9" fmla="*/ 472 h 629"/>
                    <a:gd name="T10" fmla="*/ 381 w 1523"/>
                    <a:gd name="T11" fmla="*/ 629 h 629"/>
                    <a:gd name="T12" fmla="*/ 0 w 1523"/>
                    <a:gd name="T13" fmla="*/ 314 h 629"/>
                    <a:gd name="T14" fmla="*/ 381 w 1523"/>
                    <a:gd name="T15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23" h="629">
                      <a:moveTo>
                        <a:pt x="381" y="0"/>
                      </a:moveTo>
                      <a:lnTo>
                        <a:pt x="381" y="157"/>
                      </a:lnTo>
                      <a:lnTo>
                        <a:pt x="1523" y="157"/>
                      </a:lnTo>
                      <a:lnTo>
                        <a:pt x="1523" y="472"/>
                      </a:lnTo>
                      <a:lnTo>
                        <a:pt x="381" y="472"/>
                      </a:lnTo>
                      <a:lnTo>
                        <a:pt x="381" y="629"/>
                      </a:lnTo>
                      <a:lnTo>
                        <a:pt x="0" y="314"/>
                      </a:lnTo>
                      <a:lnTo>
                        <a:pt x="381" y="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0909" name="Rectangle 18"/>
              <p:cNvSpPr>
                <a:spLocks noChangeArrowheads="1"/>
              </p:cNvSpPr>
              <p:nvPr/>
            </p:nvSpPr>
            <p:spPr bwMode="auto">
              <a:xfrm>
                <a:off x="3442" y="1786"/>
                <a:ext cx="1345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1" i="0" u="none" strike="noStrike" cap="none" normalizeH="0" baseline="0" smtClean="0">
                    <a:ln>
                      <a:noFill/>
                    </a:ln>
                    <a:solidFill>
                      <a:srgbClr val="463634"/>
                    </a:solidFill>
                    <a:effectLst/>
                    <a:latin typeface="Arial" panose="020B0604020202020204" pitchFamily="34" charset="0"/>
                  </a:rPr>
                  <a:t>Consequence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910" name="Freeform 19"/>
              <p:cNvSpPr>
                <a:spLocks noEditPoints="1"/>
              </p:cNvSpPr>
              <p:nvPr/>
            </p:nvSpPr>
            <p:spPr bwMode="auto">
              <a:xfrm>
                <a:off x="1467" y="1836"/>
                <a:ext cx="716" cy="107"/>
              </a:xfrm>
              <a:custGeom>
                <a:avLst/>
                <a:gdLst>
                  <a:gd name="T0" fmla="*/ 0 w 716"/>
                  <a:gd name="T1" fmla="*/ 36 h 107"/>
                  <a:gd name="T2" fmla="*/ 627 w 716"/>
                  <a:gd name="T3" fmla="*/ 36 h 107"/>
                  <a:gd name="T4" fmla="*/ 627 w 716"/>
                  <a:gd name="T5" fmla="*/ 72 h 107"/>
                  <a:gd name="T6" fmla="*/ 0 w 716"/>
                  <a:gd name="T7" fmla="*/ 72 h 107"/>
                  <a:gd name="T8" fmla="*/ 0 w 716"/>
                  <a:gd name="T9" fmla="*/ 36 h 107"/>
                  <a:gd name="T10" fmla="*/ 609 w 716"/>
                  <a:gd name="T11" fmla="*/ 0 h 107"/>
                  <a:gd name="T12" fmla="*/ 716 w 716"/>
                  <a:gd name="T13" fmla="*/ 54 h 107"/>
                  <a:gd name="T14" fmla="*/ 609 w 716"/>
                  <a:gd name="T15" fmla="*/ 107 h 107"/>
                  <a:gd name="T16" fmla="*/ 609 w 716"/>
                  <a:gd name="T1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6" h="107">
                    <a:moveTo>
                      <a:pt x="0" y="36"/>
                    </a:moveTo>
                    <a:lnTo>
                      <a:pt x="627" y="36"/>
                    </a:lnTo>
                    <a:lnTo>
                      <a:pt x="627" y="72"/>
                    </a:lnTo>
                    <a:lnTo>
                      <a:pt x="0" y="72"/>
                    </a:lnTo>
                    <a:lnTo>
                      <a:pt x="0" y="36"/>
                    </a:lnTo>
                    <a:close/>
                    <a:moveTo>
                      <a:pt x="609" y="0"/>
                    </a:moveTo>
                    <a:lnTo>
                      <a:pt x="716" y="54"/>
                    </a:lnTo>
                    <a:lnTo>
                      <a:pt x="609" y="107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463634"/>
              </a:solidFill>
              <a:ln w="4763" cap="flat">
                <a:solidFill>
                  <a:srgbClr val="46363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11" name="Freeform 20"/>
              <p:cNvSpPr>
                <a:spLocks noEditPoints="1"/>
              </p:cNvSpPr>
              <p:nvPr/>
            </p:nvSpPr>
            <p:spPr bwMode="auto">
              <a:xfrm>
                <a:off x="3194" y="1870"/>
                <a:ext cx="664" cy="564"/>
              </a:xfrm>
              <a:custGeom>
                <a:avLst/>
                <a:gdLst>
                  <a:gd name="T0" fmla="*/ 23 w 664"/>
                  <a:gd name="T1" fmla="*/ 0 h 564"/>
                  <a:gd name="T2" fmla="*/ 608 w 664"/>
                  <a:gd name="T3" fmla="*/ 493 h 564"/>
                  <a:gd name="T4" fmla="*/ 585 w 664"/>
                  <a:gd name="T5" fmla="*/ 521 h 564"/>
                  <a:gd name="T6" fmla="*/ 0 w 664"/>
                  <a:gd name="T7" fmla="*/ 27 h 564"/>
                  <a:gd name="T8" fmla="*/ 23 w 664"/>
                  <a:gd name="T9" fmla="*/ 0 h 564"/>
                  <a:gd name="T10" fmla="*/ 617 w 664"/>
                  <a:gd name="T11" fmla="*/ 454 h 564"/>
                  <a:gd name="T12" fmla="*/ 664 w 664"/>
                  <a:gd name="T13" fmla="*/ 564 h 564"/>
                  <a:gd name="T14" fmla="*/ 548 w 664"/>
                  <a:gd name="T15" fmla="*/ 536 h 564"/>
                  <a:gd name="T16" fmla="*/ 617 w 664"/>
                  <a:gd name="T17" fmla="*/ 454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4" h="564">
                    <a:moveTo>
                      <a:pt x="23" y="0"/>
                    </a:moveTo>
                    <a:lnTo>
                      <a:pt x="608" y="493"/>
                    </a:lnTo>
                    <a:lnTo>
                      <a:pt x="585" y="521"/>
                    </a:lnTo>
                    <a:lnTo>
                      <a:pt x="0" y="27"/>
                    </a:lnTo>
                    <a:lnTo>
                      <a:pt x="23" y="0"/>
                    </a:lnTo>
                    <a:close/>
                    <a:moveTo>
                      <a:pt x="617" y="454"/>
                    </a:moveTo>
                    <a:lnTo>
                      <a:pt x="664" y="564"/>
                    </a:lnTo>
                    <a:lnTo>
                      <a:pt x="548" y="536"/>
                    </a:lnTo>
                    <a:lnTo>
                      <a:pt x="617" y="454"/>
                    </a:lnTo>
                    <a:close/>
                  </a:path>
                </a:pathLst>
              </a:custGeom>
              <a:solidFill>
                <a:srgbClr val="463634"/>
              </a:solidFill>
              <a:ln w="4763" cap="flat">
                <a:solidFill>
                  <a:srgbClr val="46363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12" name="Freeform 21"/>
              <p:cNvSpPr>
                <a:spLocks noEditPoints="1"/>
              </p:cNvSpPr>
              <p:nvPr/>
            </p:nvSpPr>
            <p:spPr bwMode="auto">
              <a:xfrm>
                <a:off x="3195" y="1345"/>
                <a:ext cx="664" cy="564"/>
              </a:xfrm>
              <a:custGeom>
                <a:avLst/>
                <a:gdLst>
                  <a:gd name="T0" fmla="*/ 0 w 664"/>
                  <a:gd name="T1" fmla="*/ 537 h 564"/>
                  <a:gd name="T2" fmla="*/ 585 w 664"/>
                  <a:gd name="T3" fmla="*/ 43 h 564"/>
                  <a:gd name="T4" fmla="*/ 608 w 664"/>
                  <a:gd name="T5" fmla="*/ 71 h 564"/>
                  <a:gd name="T6" fmla="*/ 22 w 664"/>
                  <a:gd name="T7" fmla="*/ 564 h 564"/>
                  <a:gd name="T8" fmla="*/ 0 w 664"/>
                  <a:gd name="T9" fmla="*/ 537 h 564"/>
                  <a:gd name="T10" fmla="*/ 548 w 664"/>
                  <a:gd name="T11" fmla="*/ 28 h 564"/>
                  <a:gd name="T12" fmla="*/ 664 w 664"/>
                  <a:gd name="T13" fmla="*/ 0 h 564"/>
                  <a:gd name="T14" fmla="*/ 617 w 664"/>
                  <a:gd name="T15" fmla="*/ 110 h 564"/>
                  <a:gd name="T16" fmla="*/ 548 w 664"/>
                  <a:gd name="T17" fmla="*/ 28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4" h="564">
                    <a:moveTo>
                      <a:pt x="0" y="537"/>
                    </a:moveTo>
                    <a:lnTo>
                      <a:pt x="585" y="43"/>
                    </a:lnTo>
                    <a:lnTo>
                      <a:pt x="608" y="71"/>
                    </a:lnTo>
                    <a:lnTo>
                      <a:pt x="22" y="564"/>
                    </a:lnTo>
                    <a:lnTo>
                      <a:pt x="0" y="537"/>
                    </a:lnTo>
                    <a:close/>
                    <a:moveTo>
                      <a:pt x="548" y="28"/>
                    </a:moveTo>
                    <a:lnTo>
                      <a:pt x="664" y="0"/>
                    </a:lnTo>
                    <a:lnTo>
                      <a:pt x="617" y="110"/>
                    </a:lnTo>
                    <a:lnTo>
                      <a:pt x="548" y="28"/>
                    </a:lnTo>
                    <a:close/>
                  </a:path>
                </a:pathLst>
              </a:custGeom>
              <a:solidFill>
                <a:srgbClr val="463634"/>
              </a:solidFill>
              <a:ln w="4763" cap="flat">
                <a:solidFill>
                  <a:srgbClr val="46363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80913" name="Group 26"/>
              <p:cNvGrpSpPr>
                <a:grpSpLocks/>
              </p:cNvGrpSpPr>
              <p:nvPr/>
            </p:nvGrpSpPr>
            <p:grpSpPr bwMode="auto">
              <a:xfrm>
                <a:off x="295" y="707"/>
                <a:ext cx="5163" cy="2360"/>
                <a:chOff x="295" y="707"/>
                <a:chExt cx="5163" cy="2360"/>
              </a:xfrm>
            </p:grpSpPr>
            <p:sp>
              <p:nvSpPr>
                <p:cNvPr id="80926" name="Rectangle 22"/>
                <p:cNvSpPr>
                  <a:spLocks noChangeArrowheads="1"/>
                </p:cNvSpPr>
                <p:nvPr/>
              </p:nvSpPr>
              <p:spPr bwMode="auto">
                <a:xfrm>
                  <a:off x="295" y="707"/>
                  <a:ext cx="5148" cy="2344"/>
                </a:xfrm>
                <a:prstGeom prst="rect">
                  <a:avLst/>
                </a:pr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927" name="Rectangle 23"/>
                <p:cNvSpPr>
                  <a:spLocks noChangeArrowheads="1"/>
                </p:cNvSpPr>
                <p:nvPr/>
              </p:nvSpPr>
              <p:spPr bwMode="auto">
                <a:xfrm>
                  <a:off x="310" y="722"/>
                  <a:ext cx="5148" cy="234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928" name="Rectangle 24"/>
                <p:cNvSpPr>
                  <a:spLocks noChangeArrowheads="1"/>
                </p:cNvSpPr>
                <p:nvPr/>
              </p:nvSpPr>
              <p:spPr bwMode="auto">
                <a:xfrm>
                  <a:off x="302" y="715"/>
                  <a:ext cx="5148" cy="23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929" name="Rectangle 25"/>
                <p:cNvSpPr>
                  <a:spLocks noChangeArrowheads="1"/>
                </p:cNvSpPr>
                <p:nvPr/>
              </p:nvSpPr>
              <p:spPr bwMode="auto">
                <a:xfrm>
                  <a:off x="302" y="715"/>
                  <a:ext cx="5148" cy="2344"/>
                </a:xfrm>
                <a:prstGeom prst="rect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0914" name="Rectangle 27"/>
              <p:cNvSpPr>
                <a:spLocks noChangeArrowheads="1"/>
              </p:cNvSpPr>
              <p:nvPr/>
            </p:nvSpPr>
            <p:spPr bwMode="auto">
              <a:xfrm>
                <a:off x="3501" y="1104"/>
                <a:ext cx="404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Incr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915" name="Rectangle 28"/>
              <p:cNvSpPr>
                <a:spLocks noChangeArrowheads="1"/>
              </p:cNvSpPr>
              <p:nvPr/>
            </p:nvSpPr>
            <p:spPr bwMode="auto">
              <a:xfrm>
                <a:off x="3820" y="1104"/>
                <a:ext cx="141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ease Behaviour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916" name="Rectangle 29"/>
              <p:cNvSpPr>
                <a:spLocks noChangeArrowheads="1"/>
              </p:cNvSpPr>
              <p:nvPr/>
            </p:nvSpPr>
            <p:spPr bwMode="auto">
              <a:xfrm>
                <a:off x="363" y="1789"/>
                <a:ext cx="2897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Antecedents               Behaviours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917" name="Rectangle 30"/>
              <p:cNvSpPr>
                <a:spLocks noChangeArrowheads="1"/>
              </p:cNvSpPr>
              <p:nvPr/>
            </p:nvSpPr>
            <p:spPr bwMode="auto">
              <a:xfrm>
                <a:off x="3504" y="2472"/>
                <a:ext cx="489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Decr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918" name="Rectangle 31"/>
              <p:cNvSpPr>
                <a:spLocks noChangeArrowheads="1"/>
              </p:cNvSpPr>
              <p:nvPr/>
            </p:nvSpPr>
            <p:spPr bwMode="auto">
              <a:xfrm>
                <a:off x="3905" y="2472"/>
                <a:ext cx="141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ease Behaviour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80919" name="Group 34"/>
              <p:cNvGrpSpPr>
                <a:grpSpLocks/>
              </p:cNvGrpSpPr>
              <p:nvPr/>
            </p:nvGrpSpPr>
            <p:grpSpPr bwMode="auto">
              <a:xfrm>
                <a:off x="3212" y="1575"/>
                <a:ext cx="1523" cy="629"/>
                <a:chOff x="3212" y="1575"/>
                <a:chExt cx="1523" cy="629"/>
              </a:xfrm>
            </p:grpSpPr>
            <p:sp>
              <p:nvSpPr>
                <p:cNvPr id="80924" name="Freeform 32"/>
                <p:cNvSpPr>
                  <a:spLocks/>
                </p:cNvSpPr>
                <p:nvPr/>
              </p:nvSpPr>
              <p:spPr bwMode="auto">
                <a:xfrm>
                  <a:off x="3212" y="1575"/>
                  <a:ext cx="1523" cy="629"/>
                </a:xfrm>
                <a:custGeom>
                  <a:avLst/>
                  <a:gdLst>
                    <a:gd name="T0" fmla="*/ 381 w 1523"/>
                    <a:gd name="T1" fmla="*/ 0 h 629"/>
                    <a:gd name="T2" fmla="*/ 381 w 1523"/>
                    <a:gd name="T3" fmla="*/ 157 h 629"/>
                    <a:gd name="T4" fmla="*/ 1523 w 1523"/>
                    <a:gd name="T5" fmla="*/ 157 h 629"/>
                    <a:gd name="T6" fmla="*/ 1523 w 1523"/>
                    <a:gd name="T7" fmla="*/ 472 h 629"/>
                    <a:gd name="T8" fmla="*/ 381 w 1523"/>
                    <a:gd name="T9" fmla="*/ 472 h 629"/>
                    <a:gd name="T10" fmla="*/ 381 w 1523"/>
                    <a:gd name="T11" fmla="*/ 629 h 629"/>
                    <a:gd name="T12" fmla="*/ 0 w 1523"/>
                    <a:gd name="T13" fmla="*/ 314 h 629"/>
                    <a:gd name="T14" fmla="*/ 381 w 1523"/>
                    <a:gd name="T15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23" h="629">
                      <a:moveTo>
                        <a:pt x="381" y="0"/>
                      </a:moveTo>
                      <a:lnTo>
                        <a:pt x="381" y="157"/>
                      </a:lnTo>
                      <a:lnTo>
                        <a:pt x="1523" y="157"/>
                      </a:lnTo>
                      <a:lnTo>
                        <a:pt x="1523" y="472"/>
                      </a:lnTo>
                      <a:lnTo>
                        <a:pt x="381" y="472"/>
                      </a:lnTo>
                      <a:lnTo>
                        <a:pt x="381" y="629"/>
                      </a:lnTo>
                      <a:lnTo>
                        <a:pt x="0" y="314"/>
                      </a:lnTo>
                      <a:lnTo>
                        <a:pt x="3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925" name="Freeform 33"/>
                <p:cNvSpPr>
                  <a:spLocks/>
                </p:cNvSpPr>
                <p:nvPr/>
              </p:nvSpPr>
              <p:spPr bwMode="auto">
                <a:xfrm>
                  <a:off x="3212" y="1575"/>
                  <a:ext cx="1523" cy="629"/>
                </a:xfrm>
                <a:custGeom>
                  <a:avLst/>
                  <a:gdLst>
                    <a:gd name="T0" fmla="*/ 381 w 1523"/>
                    <a:gd name="T1" fmla="*/ 0 h 629"/>
                    <a:gd name="T2" fmla="*/ 381 w 1523"/>
                    <a:gd name="T3" fmla="*/ 157 h 629"/>
                    <a:gd name="T4" fmla="*/ 1523 w 1523"/>
                    <a:gd name="T5" fmla="*/ 157 h 629"/>
                    <a:gd name="T6" fmla="*/ 1523 w 1523"/>
                    <a:gd name="T7" fmla="*/ 472 h 629"/>
                    <a:gd name="T8" fmla="*/ 381 w 1523"/>
                    <a:gd name="T9" fmla="*/ 472 h 629"/>
                    <a:gd name="T10" fmla="*/ 381 w 1523"/>
                    <a:gd name="T11" fmla="*/ 629 h 629"/>
                    <a:gd name="T12" fmla="*/ 0 w 1523"/>
                    <a:gd name="T13" fmla="*/ 314 h 629"/>
                    <a:gd name="T14" fmla="*/ 381 w 1523"/>
                    <a:gd name="T15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23" h="629">
                      <a:moveTo>
                        <a:pt x="381" y="0"/>
                      </a:moveTo>
                      <a:lnTo>
                        <a:pt x="381" y="157"/>
                      </a:lnTo>
                      <a:lnTo>
                        <a:pt x="1523" y="157"/>
                      </a:lnTo>
                      <a:lnTo>
                        <a:pt x="1523" y="472"/>
                      </a:lnTo>
                      <a:lnTo>
                        <a:pt x="381" y="472"/>
                      </a:lnTo>
                      <a:lnTo>
                        <a:pt x="381" y="629"/>
                      </a:lnTo>
                      <a:lnTo>
                        <a:pt x="0" y="314"/>
                      </a:lnTo>
                      <a:lnTo>
                        <a:pt x="381" y="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0920" name="Rectangle 35"/>
              <p:cNvSpPr>
                <a:spLocks noChangeArrowheads="1"/>
              </p:cNvSpPr>
              <p:nvPr/>
            </p:nvSpPr>
            <p:spPr bwMode="auto">
              <a:xfrm>
                <a:off x="3442" y="1786"/>
                <a:ext cx="1345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1" i="0" u="none" strike="noStrike" cap="none" normalizeH="0" baseline="0" smtClean="0">
                    <a:ln>
                      <a:noFill/>
                    </a:ln>
                    <a:solidFill>
                      <a:srgbClr val="463634"/>
                    </a:solidFill>
                    <a:effectLst/>
                    <a:latin typeface="Arial" panose="020B0604020202020204" pitchFamily="34" charset="0"/>
                  </a:rPr>
                  <a:t>Consequence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921" name="Freeform 36"/>
              <p:cNvSpPr>
                <a:spLocks noEditPoints="1"/>
              </p:cNvSpPr>
              <p:nvPr/>
            </p:nvSpPr>
            <p:spPr bwMode="auto">
              <a:xfrm>
                <a:off x="1467" y="1836"/>
                <a:ext cx="716" cy="107"/>
              </a:xfrm>
              <a:custGeom>
                <a:avLst/>
                <a:gdLst>
                  <a:gd name="T0" fmla="*/ 0 w 716"/>
                  <a:gd name="T1" fmla="*/ 36 h 107"/>
                  <a:gd name="T2" fmla="*/ 627 w 716"/>
                  <a:gd name="T3" fmla="*/ 36 h 107"/>
                  <a:gd name="T4" fmla="*/ 627 w 716"/>
                  <a:gd name="T5" fmla="*/ 72 h 107"/>
                  <a:gd name="T6" fmla="*/ 0 w 716"/>
                  <a:gd name="T7" fmla="*/ 72 h 107"/>
                  <a:gd name="T8" fmla="*/ 0 w 716"/>
                  <a:gd name="T9" fmla="*/ 36 h 107"/>
                  <a:gd name="T10" fmla="*/ 609 w 716"/>
                  <a:gd name="T11" fmla="*/ 0 h 107"/>
                  <a:gd name="T12" fmla="*/ 716 w 716"/>
                  <a:gd name="T13" fmla="*/ 54 h 107"/>
                  <a:gd name="T14" fmla="*/ 609 w 716"/>
                  <a:gd name="T15" fmla="*/ 107 h 107"/>
                  <a:gd name="T16" fmla="*/ 609 w 716"/>
                  <a:gd name="T1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6" h="107">
                    <a:moveTo>
                      <a:pt x="0" y="36"/>
                    </a:moveTo>
                    <a:lnTo>
                      <a:pt x="627" y="36"/>
                    </a:lnTo>
                    <a:lnTo>
                      <a:pt x="627" y="72"/>
                    </a:lnTo>
                    <a:lnTo>
                      <a:pt x="0" y="72"/>
                    </a:lnTo>
                    <a:lnTo>
                      <a:pt x="0" y="36"/>
                    </a:lnTo>
                    <a:close/>
                    <a:moveTo>
                      <a:pt x="609" y="0"/>
                    </a:moveTo>
                    <a:lnTo>
                      <a:pt x="716" y="54"/>
                    </a:lnTo>
                    <a:lnTo>
                      <a:pt x="609" y="107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463634"/>
              </a:solidFill>
              <a:ln w="4763" cap="flat">
                <a:solidFill>
                  <a:srgbClr val="46363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22" name="Freeform 37"/>
              <p:cNvSpPr>
                <a:spLocks noEditPoints="1"/>
              </p:cNvSpPr>
              <p:nvPr/>
            </p:nvSpPr>
            <p:spPr bwMode="auto">
              <a:xfrm>
                <a:off x="3194" y="1870"/>
                <a:ext cx="664" cy="564"/>
              </a:xfrm>
              <a:custGeom>
                <a:avLst/>
                <a:gdLst>
                  <a:gd name="T0" fmla="*/ 23 w 664"/>
                  <a:gd name="T1" fmla="*/ 0 h 564"/>
                  <a:gd name="T2" fmla="*/ 608 w 664"/>
                  <a:gd name="T3" fmla="*/ 493 h 564"/>
                  <a:gd name="T4" fmla="*/ 585 w 664"/>
                  <a:gd name="T5" fmla="*/ 521 h 564"/>
                  <a:gd name="T6" fmla="*/ 0 w 664"/>
                  <a:gd name="T7" fmla="*/ 27 h 564"/>
                  <a:gd name="T8" fmla="*/ 23 w 664"/>
                  <a:gd name="T9" fmla="*/ 0 h 564"/>
                  <a:gd name="T10" fmla="*/ 617 w 664"/>
                  <a:gd name="T11" fmla="*/ 454 h 564"/>
                  <a:gd name="T12" fmla="*/ 664 w 664"/>
                  <a:gd name="T13" fmla="*/ 564 h 564"/>
                  <a:gd name="T14" fmla="*/ 548 w 664"/>
                  <a:gd name="T15" fmla="*/ 536 h 564"/>
                  <a:gd name="T16" fmla="*/ 617 w 664"/>
                  <a:gd name="T17" fmla="*/ 454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4" h="564">
                    <a:moveTo>
                      <a:pt x="23" y="0"/>
                    </a:moveTo>
                    <a:lnTo>
                      <a:pt x="608" y="493"/>
                    </a:lnTo>
                    <a:lnTo>
                      <a:pt x="585" y="521"/>
                    </a:lnTo>
                    <a:lnTo>
                      <a:pt x="0" y="27"/>
                    </a:lnTo>
                    <a:lnTo>
                      <a:pt x="23" y="0"/>
                    </a:lnTo>
                    <a:close/>
                    <a:moveTo>
                      <a:pt x="617" y="454"/>
                    </a:moveTo>
                    <a:lnTo>
                      <a:pt x="664" y="564"/>
                    </a:lnTo>
                    <a:lnTo>
                      <a:pt x="548" y="536"/>
                    </a:lnTo>
                    <a:lnTo>
                      <a:pt x="617" y="454"/>
                    </a:lnTo>
                    <a:close/>
                  </a:path>
                </a:pathLst>
              </a:custGeom>
              <a:solidFill>
                <a:srgbClr val="463634"/>
              </a:solidFill>
              <a:ln w="4763" cap="flat">
                <a:solidFill>
                  <a:srgbClr val="46363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23" name="Freeform 38"/>
              <p:cNvSpPr>
                <a:spLocks noEditPoints="1"/>
              </p:cNvSpPr>
              <p:nvPr/>
            </p:nvSpPr>
            <p:spPr bwMode="auto">
              <a:xfrm>
                <a:off x="3195" y="1345"/>
                <a:ext cx="664" cy="564"/>
              </a:xfrm>
              <a:custGeom>
                <a:avLst/>
                <a:gdLst>
                  <a:gd name="T0" fmla="*/ 0 w 664"/>
                  <a:gd name="T1" fmla="*/ 537 h 564"/>
                  <a:gd name="T2" fmla="*/ 585 w 664"/>
                  <a:gd name="T3" fmla="*/ 43 h 564"/>
                  <a:gd name="T4" fmla="*/ 608 w 664"/>
                  <a:gd name="T5" fmla="*/ 71 h 564"/>
                  <a:gd name="T6" fmla="*/ 22 w 664"/>
                  <a:gd name="T7" fmla="*/ 564 h 564"/>
                  <a:gd name="T8" fmla="*/ 0 w 664"/>
                  <a:gd name="T9" fmla="*/ 537 h 564"/>
                  <a:gd name="T10" fmla="*/ 548 w 664"/>
                  <a:gd name="T11" fmla="*/ 28 h 564"/>
                  <a:gd name="T12" fmla="*/ 664 w 664"/>
                  <a:gd name="T13" fmla="*/ 0 h 564"/>
                  <a:gd name="T14" fmla="*/ 617 w 664"/>
                  <a:gd name="T15" fmla="*/ 110 h 564"/>
                  <a:gd name="T16" fmla="*/ 548 w 664"/>
                  <a:gd name="T17" fmla="*/ 28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4" h="564">
                    <a:moveTo>
                      <a:pt x="0" y="537"/>
                    </a:moveTo>
                    <a:lnTo>
                      <a:pt x="585" y="43"/>
                    </a:lnTo>
                    <a:lnTo>
                      <a:pt x="608" y="71"/>
                    </a:lnTo>
                    <a:lnTo>
                      <a:pt x="22" y="564"/>
                    </a:lnTo>
                    <a:lnTo>
                      <a:pt x="0" y="537"/>
                    </a:lnTo>
                    <a:close/>
                    <a:moveTo>
                      <a:pt x="548" y="28"/>
                    </a:moveTo>
                    <a:lnTo>
                      <a:pt x="664" y="0"/>
                    </a:lnTo>
                    <a:lnTo>
                      <a:pt x="617" y="110"/>
                    </a:lnTo>
                    <a:lnTo>
                      <a:pt x="548" y="28"/>
                    </a:lnTo>
                    <a:close/>
                  </a:path>
                </a:pathLst>
              </a:custGeom>
              <a:solidFill>
                <a:srgbClr val="463634"/>
              </a:solidFill>
              <a:ln w="4763" cap="flat">
                <a:solidFill>
                  <a:srgbClr val="46363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" name="Rectangle 40"/>
            <p:cNvSpPr>
              <a:spLocks noChangeArrowheads="1"/>
            </p:cNvSpPr>
            <p:nvPr/>
          </p:nvSpPr>
          <p:spPr bwMode="auto">
            <a:xfrm>
              <a:off x="4028" y="1428"/>
              <a:ext cx="643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positive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41"/>
            <p:cNvSpPr>
              <a:spLocks noChangeArrowheads="1"/>
            </p:cNvSpPr>
            <p:nvPr/>
          </p:nvSpPr>
          <p:spPr bwMode="auto">
            <a:xfrm>
              <a:off x="4028" y="2097"/>
              <a:ext cx="709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negative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42"/>
            <p:cNvSpPr>
              <a:spLocks noChangeArrowheads="1"/>
            </p:cNvSpPr>
            <p:nvPr/>
          </p:nvSpPr>
          <p:spPr bwMode="auto">
            <a:xfrm>
              <a:off x="2567" y="1048"/>
              <a:ext cx="2805" cy="2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43"/>
            <p:cNvSpPr>
              <a:spLocks noChangeArrowheads="1"/>
            </p:cNvSpPr>
            <p:nvPr/>
          </p:nvSpPr>
          <p:spPr bwMode="auto">
            <a:xfrm>
              <a:off x="2824" y="1083"/>
              <a:ext cx="26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Encourage desirable behaviours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44"/>
            <p:cNvSpPr>
              <a:spLocks noChangeArrowheads="1"/>
            </p:cNvSpPr>
            <p:nvPr/>
          </p:nvSpPr>
          <p:spPr bwMode="auto">
            <a:xfrm>
              <a:off x="2326" y="2454"/>
              <a:ext cx="3046" cy="2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45"/>
            <p:cNvSpPr>
              <a:spLocks noChangeArrowheads="1"/>
            </p:cNvSpPr>
            <p:nvPr/>
          </p:nvSpPr>
          <p:spPr bwMode="auto">
            <a:xfrm>
              <a:off x="2429" y="2489"/>
              <a:ext cx="135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Discourage non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46"/>
            <p:cNvSpPr>
              <a:spLocks noChangeArrowheads="1"/>
            </p:cNvSpPr>
            <p:nvPr/>
          </p:nvSpPr>
          <p:spPr bwMode="auto">
            <a:xfrm>
              <a:off x="3648" y="2489"/>
              <a:ext cx="1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47"/>
            <p:cNvSpPr>
              <a:spLocks noChangeArrowheads="1"/>
            </p:cNvSpPr>
            <p:nvPr/>
          </p:nvSpPr>
          <p:spPr bwMode="auto">
            <a:xfrm>
              <a:off x="3702" y="2489"/>
              <a:ext cx="17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desirable behaviours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24" name="Group 82"/>
            <p:cNvGrpSpPr>
              <a:grpSpLocks/>
            </p:cNvGrpSpPr>
            <p:nvPr/>
          </p:nvGrpSpPr>
          <p:grpSpPr bwMode="auto">
            <a:xfrm>
              <a:off x="295" y="707"/>
              <a:ext cx="5163" cy="2360"/>
              <a:chOff x="295" y="707"/>
              <a:chExt cx="5163" cy="2360"/>
            </a:xfrm>
          </p:grpSpPr>
          <p:grpSp>
            <p:nvGrpSpPr>
              <p:cNvPr id="33" name="Group 52"/>
              <p:cNvGrpSpPr>
                <a:grpSpLocks/>
              </p:cNvGrpSpPr>
              <p:nvPr/>
            </p:nvGrpSpPr>
            <p:grpSpPr bwMode="auto">
              <a:xfrm>
                <a:off x="295" y="707"/>
                <a:ext cx="5163" cy="2360"/>
                <a:chOff x="295" y="707"/>
                <a:chExt cx="5163" cy="2360"/>
              </a:xfrm>
            </p:grpSpPr>
            <p:sp>
              <p:nvSpPr>
                <p:cNvPr id="63" name="Rectangle 48"/>
                <p:cNvSpPr>
                  <a:spLocks noChangeArrowheads="1"/>
                </p:cNvSpPr>
                <p:nvPr/>
              </p:nvSpPr>
              <p:spPr bwMode="auto">
                <a:xfrm>
                  <a:off x="295" y="707"/>
                  <a:ext cx="5148" cy="2344"/>
                </a:xfrm>
                <a:prstGeom prst="rect">
                  <a:avLst/>
                </a:pr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896" name="Rectangle 49"/>
                <p:cNvSpPr>
                  <a:spLocks noChangeArrowheads="1"/>
                </p:cNvSpPr>
                <p:nvPr/>
              </p:nvSpPr>
              <p:spPr bwMode="auto">
                <a:xfrm>
                  <a:off x="310" y="722"/>
                  <a:ext cx="5148" cy="234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897" name="Rectangle 50"/>
                <p:cNvSpPr>
                  <a:spLocks noChangeArrowheads="1"/>
                </p:cNvSpPr>
                <p:nvPr/>
              </p:nvSpPr>
              <p:spPr bwMode="auto">
                <a:xfrm>
                  <a:off x="302" y="715"/>
                  <a:ext cx="5148" cy="23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898" name="Rectangle 51"/>
                <p:cNvSpPr>
                  <a:spLocks noChangeArrowheads="1"/>
                </p:cNvSpPr>
                <p:nvPr/>
              </p:nvSpPr>
              <p:spPr bwMode="auto">
                <a:xfrm>
                  <a:off x="302" y="715"/>
                  <a:ext cx="5148" cy="2344"/>
                </a:xfrm>
                <a:prstGeom prst="rect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4" name="Rectangle 53"/>
              <p:cNvSpPr>
                <a:spLocks noChangeArrowheads="1"/>
              </p:cNvSpPr>
              <p:nvPr/>
            </p:nvSpPr>
            <p:spPr bwMode="auto">
              <a:xfrm>
                <a:off x="3501" y="1104"/>
                <a:ext cx="404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Incr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" name="Rectangle 54"/>
              <p:cNvSpPr>
                <a:spLocks noChangeArrowheads="1"/>
              </p:cNvSpPr>
              <p:nvPr/>
            </p:nvSpPr>
            <p:spPr bwMode="auto">
              <a:xfrm>
                <a:off x="3820" y="1104"/>
                <a:ext cx="141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ease Behaviour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Rectangle 55"/>
              <p:cNvSpPr>
                <a:spLocks noChangeArrowheads="1"/>
              </p:cNvSpPr>
              <p:nvPr/>
            </p:nvSpPr>
            <p:spPr bwMode="auto">
              <a:xfrm>
                <a:off x="363" y="1789"/>
                <a:ext cx="2897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Antecedents               Behaviours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56"/>
              <p:cNvSpPr>
                <a:spLocks noChangeArrowheads="1"/>
              </p:cNvSpPr>
              <p:nvPr/>
            </p:nvSpPr>
            <p:spPr bwMode="auto">
              <a:xfrm>
                <a:off x="3504" y="2472"/>
                <a:ext cx="489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Decr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Rectangle 57"/>
              <p:cNvSpPr>
                <a:spLocks noChangeArrowheads="1"/>
              </p:cNvSpPr>
              <p:nvPr/>
            </p:nvSpPr>
            <p:spPr bwMode="auto">
              <a:xfrm>
                <a:off x="3905" y="2472"/>
                <a:ext cx="141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ease Behaviour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39" name="Group 60"/>
              <p:cNvGrpSpPr>
                <a:grpSpLocks/>
              </p:cNvGrpSpPr>
              <p:nvPr/>
            </p:nvGrpSpPr>
            <p:grpSpPr bwMode="auto">
              <a:xfrm>
                <a:off x="3212" y="1575"/>
                <a:ext cx="1523" cy="629"/>
                <a:chOff x="3212" y="1575"/>
                <a:chExt cx="1523" cy="629"/>
              </a:xfrm>
            </p:grpSpPr>
            <p:sp>
              <p:nvSpPr>
                <p:cNvPr id="61" name="Freeform 58"/>
                <p:cNvSpPr>
                  <a:spLocks/>
                </p:cNvSpPr>
                <p:nvPr/>
              </p:nvSpPr>
              <p:spPr bwMode="auto">
                <a:xfrm>
                  <a:off x="3212" y="1575"/>
                  <a:ext cx="1523" cy="629"/>
                </a:xfrm>
                <a:custGeom>
                  <a:avLst/>
                  <a:gdLst>
                    <a:gd name="T0" fmla="*/ 381 w 1523"/>
                    <a:gd name="T1" fmla="*/ 0 h 629"/>
                    <a:gd name="T2" fmla="*/ 381 w 1523"/>
                    <a:gd name="T3" fmla="*/ 157 h 629"/>
                    <a:gd name="T4" fmla="*/ 1523 w 1523"/>
                    <a:gd name="T5" fmla="*/ 157 h 629"/>
                    <a:gd name="T6" fmla="*/ 1523 w 1523"/>
                    <a:gd name="T7" fmla="*/ 472 h 629"/>
                    <a:gd name="T8" fmla="*/ 381 w 1523"/>
                    <a:gd name="T9" fmla="*/ 472 h 629"/>
                    <a:gd name="T10" fmla="*/ 381 w 1523"/>
                    <a:gd name="T11" fmla="*/ 629 h 629"/>
                    <a:gd name="T12" fmla="*/ 0 w 1523"/>
                    <a:gd name="T13" fmla="*/ 314 h 629"/>
                    <a:gd name="T14" fmla="*/ 381 w 1523"/>
                    <a:gd name="T15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23" h="629">
                      <a:moveTo>
                        <a:pt x="381" y="0"/>
                      </a:moveTo>
                      <a:lnTo>
                        <a:pt x="381" y="157"/>
                      </a:lnTo>
                      <a:lnTo>
                        <a:pt x="1523" y="157"/>
                      </a:lnTo>
                      <a:lnTo>
                        <a:pt x="1523" y="472"/>
                      </a:lnTo>
                      <a:lnTo>
                        <a:pt x="381" y="472"/>
                      </a:lnTo>
                      <a:lnTo>
                        <a:pt x="381" y="629"/>
                      </a:lnTo>
                      <a:lnTo>
                        <a:pt x="0" y="314"/>
                      </a:lnTo>
                      <a:lnTo>
                        <a:pt x="3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Freeform 59"/>
                <p:cNvSpPr>
                  <a:spLocks/>
                </p:cNvSpPr>
                <p:nvPr/>
              </p:nvSpPr>
              <p:spPr bwMode="auto">
                <a:xfrm>
                  <a:off x="3212" y="1575"/>
                  <a:ext cx="1523" cy="629"/>
                </a:xfrm>
                <a:custGeom>
                  <a:avLst/>
                  <a:gdLst>
                    <a:gd name="T0" fmla="*/ 381 w 1523"/>
                    <a:gd name="T1" fmla="*/ 0 h 629"/>
                    <a:gd name="T2" fmla="*/ 381 w 1523"/>
                    <a:gd name="T3" fmla="*/ 157 h 629"/>
                    <a:gd name="T4" fmla="*/ 1523 w 1523"/>
                    <a:gd name="T5" fmla="*/ 157 h 629"/>
                    <a:gd name="T6" fmla="*/ 1523 w 1523"/>
                    <a:gd name="T7" fmla="*/ 472 h 629"/>
                    <a:gd name="T8" fmla="*/ 381 w 1523"/>
                    <a:gd name="T9" fmla="*/ 472 h 629"/>
                    <a:gd name="T10" fmla="*/ 381 w 1523"/>
                    <a:gd name="T11" fmla="*/ 629 h 629"/>
                    <a:gd name="T12" fmla="*/ 0 w 1523"/>
                    <a:gd name="T13" fmla="*/ 314 h 629"/>
                    <a:gd name="T14" fmla="*/ 381 w 1523"/>
                    <a:gd name="T15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23" h="629">
                      <a:moveTo>
                        <a:pt x="381" y="0"/>
                      </a:moveTo>
                      <a:lnTo>
                        <a:pt x="381" y="157"/>
                      </a:lnTo>
                      <a:lnTo>
                        <a:pt x="1523" y="157"/>
                      </a:lnTo>
                      <a:lnTo>
                        <a:pt x="1523" y="472"/>
                      </a:lnTo>
                      <a:lnTo>
                        <a:pt x="381" y="472"/>
                      </a:lnTo>
                      <a:lnTo>
                        <a:pt x="381" y="629"/>
                      </a:lnTo>
                      <a:lnTo>
                        <a:pt x="0" y="314"/>
                      </a:lnTo>
                      <a:lnTo>
                        <a:pt x="381" y="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0" name="Rectangle 61"/>
              <p:cNvSpPr>
                <a:spLocks noChangeArrowheads="1"/>
              </p:cNvSpPr>
              <p:nvPr/>
            </p:nvSpPr>
            <p:spPr bwMode="auto">
              <a:xfrm>
                <a:off x="3442" y="1786"/>
                <a:ext cx="1345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1" i="0" u="none" strike="noStrike" cap="none" normalizeH="0" baseline="0" smtClean="0">
                    <a:ln>
                      <a:noFill/>
                    </a:ln>
                    <a:solidFill>
                      <a:srgbClr val="463634"/>
                    </a:solidFill>
                    <a:effectLst/>
                    <a:latin typeface="Arial" panose="020B0604020202020204" pitchFamily="34" charset="0"/>
                  </a:rPr>
                  <a:t>Consequence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" name="Freeform 62"/>
              <p:cNvSpPr>
                <a:spLocks noEditPoints="1"/>
              </p:cNvSpPr>
              <p:nvPr/>
            </p:nvSpPr>
            <p:spPr bwMode="auto">
              <a:xfrm>
                <a:off x="1467" y="1836"/>
                <a:ext cx="716" cy="107"/>
              </a:xfrm>
              <a:custGeom>
                <a:avLst/>
                <a:gdLst>
                  <a:gd name="T0" fmla="*/ 0 w 716"/>
                  <a:gd name="T1" fmla="*/ 36 h 107"/>
                  <a:gd name="T2" fmla="*/ 627 w 716"/>
                  <a:gd name="T3" fmla="*/ 36 h 107"/>
                  <a:gd name="T4" fmla="*/ 627 w 716"/>
                  <a:gd name="T5" fmla="*/ 72 h 107"/>
                  <a:gd name="T6" fmla="*/ 0 w 716"/>
                  <a:gd name="T7" fmla="*/ 72 h 107"/>
                  <a:gd name="T8" fmla="*/ 0 w 716"/>
                  <a:gd name="T9" fmla="*/ 36 h 107"/>
                  <a:gd name="T10" fmla="*/ 609 w 716"/>
                  <a:gd name="T11" fmla="*/ 0 h 107"/>
                  <a:gd name="T12" fmla="*/ 716 w 716"/>
                  <a:gd name="T13" fmla="*/ 54 h 107"/>
                  <a:gd name="T14" fmla="*/ 609 w 716"/>
                  <a:gd name="T15" fmla="*/ 107 h 107"/>
                  <a:gd name="T16" fmla="*/ 609 w 716"/>
                  <a:gd name="T1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6" h="107">
                    <a:moveTo>
                      <a:pt x="0" y="36"/>
                    </a:moveTo>
                    <a:lnTo>
                      <a:pt x="627" y="36"/>
                    </a:lnTo>
                    <a:lnTo>
                      <a:pt x="627" y="72"/>
                    </a:lnTo>
                    <a:lnTo>
                      <a:pt x="0" y="72"/>
                    </a:lnTo>
                    <a:lnTo>
                      <a:pt x="0" y="36"/>
                    </a:lnTo>
                    <a:close/>
                    <a:moveTo>
                      <a:pt x="609" y="0"/>
                    </a:moveTo>
                    <a:lnTo>
                      <a:pt x="716" y="54"/>
                    </a:lnTo>
                    <a:lnTo>
                      <a:pt x="609" y="107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463634"/>
              </a:solidFill>
              <a:ln w="4763" cap="flat">
                <a:solidFill>
                  <a:srgbClr val="46363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3"/>
              <p:cNvSpPr>
                <a:spLocks noEditPoints="1"/>
              </p:cNvSpPr>
              <p:nvPr/>
            </p:nvSpPr>
            <p:spPr bwMode="auto">
              <a:xfrm>
                <a:off x="3194" y="1870"/>
                <a:ext cx="664" cy="564"/>
              </a:xfrm>
              <a:custGeom>
                <a:avLst/>
                <a:gdLst>
                  <a:gd name="T0" fmla="*/ 23 w 664"/>
                  <a:gd name="T1" fmla="*/ 0 h 564"/>
                  <a:gd name="T2" fmla="*/ 608 w 664"/>
                  <a:gd name="T3" fmla="*/ 493 h 564"/>
                  <a:gd name="T4" fmla="*/ 585 w 664"/>
                  <a:gd name="T5" fmla="*/ 521 h 564"/>
                  <a:gd name="T6" fmla="*/ 0 w 664"/>
                  <a:gd name="T7" fmla="*/ 27 h 564"/>
                  <a:gd name="T8" fmla="*/ 23 w 664"/>
                  <a:gd name="T9" fmla="*/ 0 h 564"/>
                  <a:gd name="T10" fmla="*/ 617 w 664"/>
                  <a:gd name="T11" fmla="*/ 454 h 564"/>
                  <a:gd name="T12" fmla="*/ 664 w 664"/>
                  <a:gd name="T13" fmla="*/ 564 h 564"/>
                  <a:gd name="T14" fmla="*/ 548 w 664"/>
                  <a:gd name="T15" fmla="*/ 536 h 564"/>
                  <a:gd name="T16" fmla="*/ 617 w 664"/>
                  <a:gd name="T17" fmla="*/ 454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4" h="564">
                    <a:moveTo>
                      <a:pt x="23" y="0"/>
                    </a:moveTo>
                    <a:lnTo>
                      <a:pt x="608" y="493"/>
                    </a:lnTo>
                    <a:lnTo>
                      <a:pt x="585" y="521"/>
                    </a:lnTo>
                    <a:lnTo>
                      <a:pt x="0" y="27"/>
                    </a:lnTo>
                    <a:lnTo>
                      <a:pt x="23" y="0"/>
                    </a:lnTo>
                    <a:close/>
                    <a:moveTo>
                      <a:pt x="617" y="454"/>
                    </a:moveTo>
                    <a:lnTo>
                      <a:pt x="664" y="564"/>
                    </a:lnTo>
                    <a:lnTo>
                      <a:pt x="548" y="536"/>
                    </a:lnTo>
                    <a:lnTo>
                      <a:pt x="617" y="454"/>
                    </a:lnTo>
                    <a:close/>
                  </a:path>
                </a:pathLst>
              </a:custGeom>
              <a:solidFill>
                <a:srgbClr val="463634"/>
              </a:solidFill>
              <a:ln w="4763" cap="flat">
                <a:solidFill>
                  <a:srgbClr val="46363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4"/>
              <p:cNvSpPr>
                <a:spLocks noEditPoints="1"/>
              </p:cNvSpPr>
              <p:nvPr/>
            </p:nvSpPr>
            <p:spPr bwMode="auto">
              <a:xfrm>
                <a:off x="3195" y="1345"/>
                <a:ext cx="664" cy="564"/>
              </a:xfrm>
              <a:custGeom>
                <a:avLst/>
                <a:gdLst>
                  <a:gd name="T0" fmla="*/ 0 w 664"/>
                  <a:gd name="T1" fmla="*/ 537 h 564"/>
                  <a:gd name="T2" fmla="*/ 585 w 664"/>
                  <a:gd name="T3" fmla="*/ 43 h 564"/>
                  <a:gd name="T4" fmla="*/ 608 w 664"/>
                  <a:gd name="T5" fmla="*/ 71 h 564"/>
                  <a:gd name="T6" fmla="*/ 22 w 664"/>
                  <a:gd name="T7" fmla="*/ 564 h 564"/>
                  <a:gd name="T8" fmla="*/ 0 w 664"/>
                  <a:gd name="T9" fmla="*/ 537 h 564"/>
                  <a:gd name="T10" fmla="*/ 548 w 664"/>
                  <a:gd name="T11" fmla="*/ 28 h 564"/>
                  <a:gd name="T12" fmla="*/ 664 w 664"/>
                  <a:gd name="T13" fmla="*/ 0 h 564"/>
                  <a:gd name="T14" fmla="*/ 617 w 664"/>
                  <a:gd name="T15" fmla="*/ 110 h 564"/>
                  <a:gd name="T16" fmla="*/ 548 w 664"/>
                  <a:gd name="T17" fmla="*/ 28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4" h="564">
                    <a:moveTo>
                      <a:pt x="0" y="537"/>
                    </a:moveTo>
                    <a:lnTo>
                      <a:pt x="585" y="43"/>
                    </a:lnTo>
                    <a:lnTo>
                      <a:pt x="608" y="71"/>
                    </a:lnTo>
                    <a:lnTo>
                      <a:pt x="22" y="564"/>
                    </a:lnTo>
                    <a:lnTo>
                      <a:pt x="0" y="537"/>
                    </a:lnTo>
                    <a:close/>
                    <a:moveTo>
                      <a:pt x="548" y="28"/>
                    </a:moveTo>
                    <a:lnTo>
                      <a:pt x="664" y="0"/>
                    </a:lnTo>
                    <a:lnTo>
                      <a:pt x="617" y="110"/>
                    </a:lnTo>
                    <a:lnTo>
                      <a:pt x="548" y="28"/>
                    </a:lnTo>
                    <a:close/>
                  </a:path>
                </a:pathLst>
              </a:custGeom>
              <a:solidFill>
                <a:srgbClr val="463634"/>
              </a:solidFill>
              <a:ln w="4763" cap="flat">
                <a:solidFill>
                  <a:srgbClr val="46363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4" name="Group 69"/>
              <p:cNvGrpSpPr>
                <a:grpSpLocks/>
              </p:cNvGrpSpPr>
              <p:nvPr/>
            </p:nvGrpSpPr>
            <p:grpSpPr bwMode="auto">
              <a:xfrm>
                <a:off x="295" y="707"/>
                <a:ext cx="5163" cy="2360"/>
                <a:chOff x="295" y="707"/>
                <a:chExt cx="5163" cy="2360"/>
              </a:xfrm>
            </p:grpSpPr>
            <p:sp>
              <p:nvSpPr>
                <p:cNvPr id="57" name="Rectangle 65"/>
                <p:cNvSpPr>
                  <a:spLocks noChangeArrowheads="1"/>
                </p:cNvSpPr>
                <p:nvPr/>
              </p:nvSpPr>
              <p:spPr bwMode="auto">
                <a:xfrm>
                  <a:off x="295" y="707"/>
                  <a:ext cx="5148" cy="2344"/>
                </a:xfrm>
                <a:prstGeom prst="rect">
                  <a:avLst/>
                </a:pr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Rectangle 66"/>
                <p:cNvSpPr>
                  <a:spLocks noChangeArrowheads="1"/>
                </p:cNvSpPr>
                <p:nvPr/>
              </p:nvSpPr>
              <p:spPr bwMode="auto">
                <a:xfrm>
                  <a:off x="310" y="722"/>
                  <a:ext cx="5148" cy="234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Rectangle 67"/>
                <p:cNvSpPr>
                  <a:spLocks noChangeArrowheads="1"/>
                </p:cNvSpPr>
                <p:nvPr/>
              </p:nvSpPr>
              <p:spPr bwMode="auto">
                <a:xfrm>
                  <a:off x="302" y="715"/>
                  <a:ext cx="5148" cy="23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Rectangle 68"/>
                <p:cNvSpPr>
                  <a:spLocks noChangeArrowheads="1"/>
                </p:cNvSpPr>
                <p:nvPr/>
              </p:nvSpPr>
              <p:spPr bwMode="auto">
                <a:xfrm>
                  <a:off x="302" y="715"/>
                  <a:ext cx="5148" cy="2344"/>
                </a:xfrm>
                <a:prstGeom prst="rect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5" name="Rectangle 70"/>
              <p:cNvSpPr>
                <a:spLocks noChangeArrowheads="1"/>
              </p:cNvSpPr>
              <p:nvPr/>
            </p:nvSpPr>
            <p:spPr bwMode="auto">
              <a:xfrm>
                <a:off x="3501" y="1104"/>
                <a:ext cx="404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Incr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" name="Rectangle 72"/>
              <p:cNvSpPr>
                <a:spLocks noChangeArrowheads="1"/>
              </p:cNvSpPr>
              <p:nvPr/>
            </p:nvSpPr>
            <p:spPr bwMode="auto">
              <a:xfrm>
                <a:off x="363" y="1789"/>
                <a:ext cx="1078" cy="21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Antecedents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" name="Rectangle 73"/>
              <p:cNvSpPr>
                <a:spLocks noChangeArrowheads="1"/>
              </p:cNvSpPr>
              <p:nvPr/>
            </p:nvSpPr>
            <p:spPr bwMode="auto">
              <a:xfrm>
                <a:off x="3504" y="2472"/>
                <a:ext cx="489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Decr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" name="Rectangle 74"/>
              <p:cNvSpPr>
                <a:spLocks noChangeArrowheads="1"/>
              </p:cNvSpPr>
              <p:nvPr/>
            </p:nvSpPr>
            <p:spPr bwMode="auto">
              <a:xfrm>
                <a:off x="3905" y="2472"/>
                <a:ext cx="141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ease Behaviour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50" name="Group 77"/>
              <p:cNvGrpSpPr>
                <a:grpSpLocks/>
              </p:cNvGrpSpPr>
              <p:nvPr/>
            </p:nvGrpSpPr>
            <p:grpSpPr bwMode="auto">
              <a:xfrm>
                <a:off x="3212" y="1575"/>
                <a:ext cx="1523" cy="629"/>
                <a:chOff x="3212" y="1575"/>
                <a:chExt cx="1523" cy="629"/>
              </a:xfrm>
            </p:grpSpPr>
            <p:sp>
              <p:nvSpPr>
                <p:cNvPr id="55" name="Freeform 75"/>
                <p:cNvSpPr>
                  <a:spLocks/>
                </p:cNvSpPr>
                <p:nvPr/>
              </p:nvSpPr>
              <p:spPr bwMode="auto">
                <a:xfrm>
                  <a:off x="3212" y="1575"/>
                  <a:ext cx="1523" cy="629"/>
                </a:xfrm>
                <a:custGeom>
                  <a:avLst/>
                  <a:gdLst>
                    <a:gd name="T0" fmla="*/ 381 w 1523"/>
                    <a:gd name="T1" fmla="*/ 0 h 629"/>
                    <a:gd name="T2" fmla="*/ 381 w 1523"/>
                    <a:gd name="T3" fmla="*/ 157 h 629"/>
                    <a:gd name="T4" fmla="*/ 1523 w 1523"/>
                    <a:gd name="T5" fmla="*/ 157 h 629"/>
                    <a:gd name="T6" fmla="*/ 1523 w 1523"/>
                    <a:gd name="T7" fmla="*/ 472 h 629"/>
                    <a:gd name="T8" fmla="*/ 381 w 1523"/>
                    <a:gd name="T9" fmla="*/ 472 h 629"/>
                    <a:gd name="T10" fmla="*/ 381 w 1523"/>
                    <a:gd name="T11" fmla="*/ 629 h 629"/>
                    <a:gd name="T12" fmla="*/ 0 w 1523"/>
                    <a:gd name="T13" fmla="*/ 314 h 629"/>
                    <a:gd name="T14" fmla="*/ 381 w 1523"/>
                    <a:gd name="T15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23" h="629">
                      <a:moveTo>
                        <a:pt x="381" y="0"/>
                      </a:moveTo>
                      <a:lnTo>
                        <a:pt x="381" y="157"/>
                      </a:lnTo>
                      <a:lnTo>
                        <a:pt x="1523" y="157"/>
                      </a:lnTo>
                      <a:lnTo>
                        <a:pt x="1523" y="472"/>
                      </a:lnTo>
                      <a:lnTo>
                        <a:pt x="381" y="472"/>
                      </a:lnTo>
                      <a:lnTo>
                        <a:pt x="381" y="629"/>
                      </a:lnTo>
                      <a:lnTo>
                        <a:pt x="0" y="314"/>
                      </a:lnTo>
                      <a:lnTo>
                        <a:pt x="3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Freeform 76"/>
                <p:cNvSpPr>
                  <a:spLocks/>
                </p:cNvSpPr>
                <p:nvPr/>
              </p:nvSpPr>
              <p:spPr bwMode="auto">
                <a:xfrm>
                  <a:off x="3212" y="1575"/>
                  <a:ext cx="1523" cy="629"/>
                </a:xfrm>
                <a:custGeom>
                  <a:avLst/>
                  <a:gdLst>
                    <a:gd name="T0" fmla="*/ 381 w 1523"/>
                    <a:gd name="T1" fmla="*/ 0 h 629"/>
                    <a:gd name="T2" fmla="*/ 381 w 1523"/>
                    <a:gd name="T3" fmla="*/ 157 h 629"/>
                    <a:gd name="T4" fmla="*/ 1523 w 1523"/>
                    <a:gd name="T5" fmla="*/ 157 h 629"/>
                    <a:gd name="T6" fmla="*/ 1523 w 1523"/>
                    <a:gd name="T7" fmla="*/ 472 h 629"/>
                    <a:gd name="T8" fmla="*/ 381 w 1523"/>
                    <a:gd name="T9" fmla="*/ 472 h 629"/>
                    <a:gd name="T10" fmla="*/ 381 w 1523"/>
                    <a:gd name="T11" fmla="*/ 629 h 629"/>
                    <a:gd name="T12" fmla="*/ 0 w 1523"/>
                    <a:gd name="T13" fmla="*/ 314 h 629"/>
                    <a:gd name="T14" fmla="*/ 381 w 1523"/>
                    <a:gd name="T15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23" h="629">
                      <a:moveTo>
                        <a:pt x="381" y="0"/>
                      </a:moveTo>
                      <a:lnTo>
                        <a:pt x="381" y="157"/>
                      </a:lnTo>
                      <a:lnTo>
                        <a:pt x="1523" y="157"/>
                      </a:lnTo>
                      <a:lnTo>
                        <a:pt x="1523" y="472"/>
                      </a:lnTo>
                      <a:lnTo>
                        <a:pt x="381" y="472"/>
                      </a:lnTo>
                      <a:lnTo>
                        <a:pt x="381" y="629"/>
                      </a:lnTo>
                      <a:lnTo>
                        <a:pt x="0" y="314"/>
                      </a:lnTo>
                      <a:lnTo>
                        <a:pt x="381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1" name="Rectangle 78"/>
              <p:cNvSpPr>
                <a:spLocks noChangeArrowheads="1"/>
              </p:cNvSpPr>
              <p:nvPr/>
            </p:nvSpPr>
            <p:spPr bwMode="auto">
              <a:xfrm>
                <a:off x="3383" y="1786"/>
                <a:ext cx="1330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Consequence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" name="Freeform 79"/>
              <p:cNvSpPr>
                <a:spLocks noEditPoints="1"/>
              </p:cNvSpPr>
              <p:nvPr/>
            </p:nvSpPr>
            <p:spPr bwMode="auto">
              <a:xfrm>
                <a:off x="1467" y="1836"/>
                <a:ext cx="716" cy="107"/>
              </a:xfrm>
              <a:custGeom>
                <a:avLst/>
                <a:gdLst>
                  <a:gd name="T0" fmla="*/ 0 w 716"/>
                  <a:gd name="T1" fmla="*/ 36 h 107"/>
                  <a:gd name="T2" fmla="*/ 627 w 716"/>
                  <a:gd name="T3" fmla="*/ 36 h 107"/>
                  <a:gd name="T4" fmla="*/ 627 w 716"/>
                  <a:gd name="T5" fmla="*/ 72 h 107"/>
                  <a:gd name="T6" fmla="*/ 0 w 716"/>
                  <a:gd name="T7" fmla="*/ 72 h 107"/>
                  <a:gd name="T8" fmla="*/ 0 w 716"/>
                  <a:gd name="T9" fmla="*/ 36 h 107"/>
                  <a:gd name="T10" fmla="*/ 609 w 716"/>
                  <a:gd name="T11" fmla="*/ 0 h 107"/>
                  <a:gd name="T12" fmla="*/ 716 w 716"/>
                  <a:gd name="T13" fmla="*/ 54 h 107"/>
                  <a:gd name="T14" fmla="*/ 609 w 716"/>
                  <a:gd name="T15" fmla="*/ 107 h 107"/>
                  <a:gd name="T16" fmla="*/ 609 w 716"/>
                  <a:gd name="T1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6" h="107">
                    <a:moveTo>
                      <a:pt x="0" y="36"/>
                    </a:moveTo>
                    <a:lnTo>
                      <a:pt x="627" y="36"/>
                    </a:lnTo>
                    <a:lnTo>
                      <a:pt x="627" y="72"/>
                    </a:lnTo>
                    <a:lnTo>
                      <a:pt x="0" y="72"/>
                    </a:lnTo>
                    <a:lnTo>
                      <a:pt x="0" y="36"/>
                    </a:lnTo>
                    <a:close/>
                    <a:moveTo>
                      <a:pt x="609" y="0"/>
                    </a:moveTo>
                    <a:lnTo>
                      <a:pt x="716" y="54"/>
                    </a:lnTo>
                    <a:lnTo>
                      <a:pt x="609" y="107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463634"/>
              </a:solidFill>
              <a:ln w="4763" cap="flat">
                <a:solidFill>
                  <a:srgbClr val="46363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80"/>
              <p:cNvSpPr>
                <a:spLocks noEditPoints="1"/>
              </p:cNvSpPr>
              <p:nvPr/>
            </p:nvSpPr>
            <p:spPr bwMode="auto">
              <a:xfrm>
                <a:off x="3194" y="1870"/>
                <a:ext cx="664" cy="564"/>
              </a:xfrm>
              <a:custGeom>
                <a:avLst/>
                <a:gdLst>
                  <a:gd name="T0" fmla="*/ 23 w 664"/>
                  <a:gd name="T1" fmla="*/ 0 h 564"/>
                  <a:gd name="T2" fmla="*/ 608 w 664"/>
                  <a:gd name="T3" fmla="*/ 493 h 564"/>
                  <a:gd name="T4" fmla="*/ 585 w 664"/>
                  <a:gd name="T5" fmla="*/ 521 h 564"/>
                  <a:gd name="T6" fmla="*/ 0 w 664"/>
                  <a:gd name="T7" fmla="*/ 27 h 564"/>
                  <a:gd name="T8" fmla="*/ 23 w 664"/>
                  <a:gd name="T9" fmla="*/ 0 h 564"/>
                  <a:gd name="T10" fmla="*/ 617 w 664"/>
                  <a:gd name="T11" fmla="*/ 454 h 564"/>
                  <a:gd name="T12" fmla="*/ 664 w 664"/>
                  <a:gd name="T13" fmla="*/ 564 h 564"/>
                  <a:gd name="T14" fmla="*/ 548 w 664"/>
                  <a:gd name="T15" fmla="*/ 536 h 564"/>
                  <a:gd name="T16" fmla="*/ 617 w 664"/>
                  <a:gd name="T17" fmla="*/ 454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4" h="564">
                    <a:moveTo>
                      <a:pt x="23" y="0"/>
                    </a:moveTo>
                    <a:lnTo>
                      <a:pt x="608" y="493"/>
                    </a:lnTo>
                    <a:lnTo>
                      <a:pt x="585" y="521"/>
                    </a:lnTo>
                    <a:lnTo>
                      <a:pt x="0" y="27"/>
                    </a:lnTo>
                    <a:lnTo>
                      <a:pt x="23" y="0"/>
                    </a:lnTo>
                    <a:close/>
                    <a:moveTo>
                      <a:pt x="617" y="454"/>
                    </a:moveTo>
                    <a:lnTo>
                      <a:pt x="664" y="564"/>
                    </a:lnTo>
                    <a:lnTo>
                      <a:pt x="548" y="536"/>
                    </a:lnTo>
                    <a:lnTo>
                      <a:pt x="617" y="454"/>
                    </a:lnTo>
                    <a:close/>
                  </a:path>
                </a:pathLst>
              </a:custGeom>
              <a:solidFill>
                <a:srgbClr val="463634"/>
              </a:solidFill>
              <a:ln w="4763" cap="flat">
                <a:solidFill>
                  <a:srgbClr val="46363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81"/>
              <p:cNvSpPr>
                <a:spLocks noEditPoints="1"/>
              </p:cNvSpPr>
              <p:nvPr/>
            </p:nvSpPr>
            <p:spPr bwMode="auto">
              <a:xfrm>
                <a:off x="3195" y="1345"/>
                <a:ext cx="664" cy="564"/>
              </a:xfrm>
              <a:custGeom>
                <a:avLst/>
                <a:gdLst>
                  <a:gd name="T0" fmla="*/ 0 w 664"/>
                  <a:gd name="T1" fmla="*/ 537 h 564"/>
                  <a:gd name="T2" fmla="*/ 585 w 664"/>
                  <a:gd name="T3" fmla="*/ 43 h 564"/>
                  <a:gd name="T4" fmla="*/ 608 w 664"/>
                  <a:gd name="T5" fmla="*/ 71 h 564"/>
                  <a:gd name="T6" fmla="*/ 22 w 664"/>
                  <a:gd name="T7" fmla="*/ 564 h 564"/>
                  <a:gd name="T8" fmla="*/ 0 w 664"/>
                  <a:gd name="T9" fmla="*/ 537 h 564"/>
                  <a:gd name="T10" fmla="*/ 548 w 664"/>
                  <a:gd name="T11" fmla="*/ 28 h 564"/>
                  <a:gd name="T12" fmla="*/ 664 w 664"/>
                  <a:gd name="T13" fmla="*/ 0 h 564"/>
                  <a:gd name="T14" fmla="*/ 617 w 664"/>
                  <a:gd name="T15" fmla="*/ 110 h 564"/>
                  <a:gd name="T16" fmla="*/ 548 w 664"/>
                  <a:gd name="T17" fmla="*/ 28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4" h="564">
                    <a:moveTo>
                      <a:pt x="0" y="537"/>
                    </a:moveTo>
                    <a:lnTo>
                      <a:pt x="585" y="43"/>
                    </a:lnTo>
                    <a:lnTo>
                      <a:pt x="608" y="71"/>
                    </a:lnTo>
                    <a:lnTo>
                      <a:pt x="22" y="564"/>
                    </a:lnTo>
                    <a:lnTo>
                      <a:pt x="0" y="537"/>
                    </a:lnTo>
                    <a:close/>
                    <a:moveTo>
                      <a:pt x="548" y="28"/>
                    </a:moveTo>
                    <a:lnTo>
                      <a:pt x="664" y="0"/>
                    </a:lnTo>
                    <a:lnTo>
                      <a:pt x="617" y="110"/>
                    </a:lnTo>
                    <a:lnTo>
                      <a:pt x="548" y="28"/>
                    </a:lnTo>
                    <a:close/>
                  </a:path>
                </a:pathLst>
              </a:custGeom>
              <a:solidFill>
                <a:srgbClr val="463634"/>
              </a:solidFill>
              <a:ln w="4763" cap="flat">
                <a:solidFill>
                  <a:srgbClr val="463634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" name="Rectangle 85"/>
            <p:cNvSpPr>
              <a:spLocks noChangeArrowheads="1"/>
            </p:cNvSpPr>
            <p:nvPr/>
          </p:nvSpPr>
          <p:spPr bwMode="auto">
            <a:xfrm>
              <a:off x="2567" y="1048"/>
              <a:ext cx="2805" cy="2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87"/>
            <p:cNvSpPr>
              <a:spLocks noChangeArrowheads="1"/>
            </p:cNvSpPr>
            <p:nvPr/>
          </p:nvSpPr>
          <p:spPr bwMode="auto">
            <a:xfrm>
              <a:off x="2326" y="2454"/>
              <a:ext cx="3046" cy="2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457200" y="182880"/>
            <a:ext cx="8229600" cy="56584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2000" b="1" i="1" cap="none" baseline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CA" dirty="0" smtClean="0"/>
              <a:t>Management </a:t>
            </a:r>
            <a:r>
              <a:rPr lang="en-US" dirty="0" smtClean="0"/>
              <a:t>Model 3: The ABC Model</a:t>
            </a:r>
            <a:endParaRPr lang="en-CA" dirty="0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465513" y="705346"/>
            <a:ext cx="5268911" cy="4161065"/>
          </a:xfrm>
          <a:prstGeom prst="roundRect">
            <a:avLst>
              <a:gd name="adj" fmla="val 9369"/>
            </a:avLst>
          </a:prstGeom>
          <a:noFill/>
          <a:ln w="5715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000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400"/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539750" y="2540514"/>
            <a:ext cx="4635501" cy="983572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B0F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2295" y="3162427"/>
            <a:ext cx="623381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DO’s</a:t>
            </a:r>
            <a:endParaRPr lang="en-CA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0744" y="3162427"/>
            <a:ext cx="879375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DON’T’s</a:t>
            </a:r>
            <a:endParaRPr lang="en-CA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B089472C-5E1A-F246-947A-073A58B86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873" y="3575636"/>
            <a:ext cx="2886282" cy="2792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09800" indent="-3810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eaLnBrk="1" hangingPunct="1">
              <a:spcBef>
                <a:spcPct val="5000"/>
              </a:spcBef>
              <a:buClr>
                <a:srgbClr val="000000"/>
              </a:buClr>
              <a:buSzTx/>
              <a:buNone/>
            </a:pPr>
            <a:r>
              <a:rPr lang="en-US" altLang="en-US" sz="1600" dirty="0" smtClean="0">
                <a:latin typeface="Arial" panose="020B0604020202020204" pitchFamily="34" charset="0"/>
              </a:rPr>
              <a:t>Antecedents:</a:t>
            </a:r>
          </a:p>
          <a:p>
            <a:pPr marL="274320" indent="-274320"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Arial" panose="020B0604020202020204" pitchFamily="34" charset="0"/>
              </a:rPr>
              <a:t>Straight-forward; happen before the behaviour; set the stage for the behaviour</a:t>
            </a:r>
          </a:p>
          <a:p>
            <a:pPr marL="274320" indent="-274320"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Arial" panose="020B0604020202020204" pitchFamily="34" charset="0"/>
              </a:rPr>
              <a:t>Expectations are set</a:t>
            </a:r>
          </a:p>
          <a:p>
            <a:pPr marL="274320" indent="-274320"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CA" altLang="en-US" sz="1600" dirty="0">
                <a:latin typeface="Arial" panose="020B0604020202020204" pitchFamily="34" charset="0"/>
              </a:rPr>
              <a:t>Creates a positive environment </a:t>
            </a:r>
          </a:p>
          <a:p>
            <a:pPr marL="274320" indent="-274320"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Arial" panose="020B0604020202020204" pitchFamily="34" charset="0"/>
              </a:rPr>
              <a:t>Intended to positively affect behaviours</a:t>
            </a:r>
          </a:p>
          <a:p>
            <a:pPr marL="274320" indent="-274320"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Arial" panose="020B0604020202020204" pitchFamily="34" charset="0"/>
              </a:rPr>
              <a:t>Fewer negative outcomes &amp; negative consequences.</a:t>
            </a:r>
          </a:p>
          <a:p>
            <a:pPr marL="274320" indent="-274320"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8A0763EF-DD37-D442-9547-21F079865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9301" y="4971565"/>
            <a:ext cx="4895099" cy="1377685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09800" indent="-3810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spcBef>
                <a:spcPct val="5000"/>
              </a:spcBef>
              <a:buClr>
                <a:srgbClr val="000000"/>
              </a:buClr>
              <a:buSzTx/>
              <a:buNone/>
            </a:pP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Consequences:</a:t>
            </a:r>
          </a:p>
          <a:p>
            <a:pPr marL="274320" indent="-274320"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Happen 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after and as a result of the behaviour</a:t>
            </a:r>
          </a:p>
          <a:p>
            <a:pPr marL="274320" indent="-274320"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Feedback on a person’s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behaviour</a:t>
            </a: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74320" indent="-274320"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Influence future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behaviours</a:t>
            </a: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74320" indent="-274320"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Two examples: 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positive 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and negative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692527" y="3816275"/>
            <a:ext cx="4891882" cy="948859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en-US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NEGATIVE CONSEQUENCE:</a:t>
            </a:r>
            <a:br>
              <a:rPr lang="en-US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correct for &amp; to 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discourage </a:t>
            </a:r>
            <a:r>
              <a:rPr lang="en-US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UNACCEPTABLE 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or </a:t>
            </a:r>
            <a:r>
              <a:rPr lang="en-US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UNDESIRABLE 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behaviours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3915295" y="872356"/>
            <a:ext cx="4669113" cy="978114"/>
          </a:xfrm>
          <a:prstGeom prst="rect">
            <a:avLst/>
          </a:prstGeom>
          <a:solidFill>
            <a:srgbClr val="66FF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POSITIVE CONSEQUENCE: </a:t>
            </a:r>
            <a:b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commend 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for </a:t>
            </a: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&amp; to encourage ACCEPTABLE or DESIRABLE behaviours</a:t>
            </a: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4" name="Rectangle 72"/>
          <p:cNvSpPr>
            <a:spLocks noChangeArrowheads="1"/>
          </p:cNvSpPr>
          <p:nvPr/>
        </p:nvSpPr>
        <p:spPr bwMode="auto">
          <a:xfrm>
            <a:off x="3493461" y="2686491"/>
            <a:ext cx="15420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Behaviours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16240" y="6431911"/>
            <a:ext cx="670560" cy="365124"/>
          </a:xfrm>
        </p:spPr>
        <p:txBody>
          <a:bodyPr/>
          <a:lstStyle/>
          <a:p>
            <a:fld id="{6D22F896-40B5-4ADD-8801-0D06FADFA095}" type="slidenum">
              <a:rPr 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fld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2"/>
          <p:cNvSpPr>
            <a:spLocks noChangeArrowheads="1"/>
          </p:cNvSpPr>
          <p:nvPr/>
        </p:nvSpPr>
        <p:spPr bwMode="auto">
          <a:xfrm>
            <a:off x="457200" y="6400800"/>
            <a:ext cx="53035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Chapter 7.4: </a:t>
            </a:r>
            <a:r>
              <a:rPr lang="en-US" altLang="en-US" sz="1600" b="1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Applying </a:t>
            </a: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the Principles of Human Motivation </a:t>
            </a:r>
          </a:p>
        </p:txBody>
      </p:sp>
    </p:spTree>
    <p:extLst>
      <p:ext uri="{BB962C8B-B14F-4D97-AF65-F5344CB8AC3E}">
        <p14:creationId xmlns:p14="http://schemas.microsoft.com/office/powerpoint/2010/main" val="126214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5613" y="730250"/>
            <a:ext cx="8226425" cy="5472430"/>
          </a:xfrm>
          <a:solidFill>
            <a:srgbClr val="FFFFFF">
              <a:alpha val="70195"/>
            </a:srgbClr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609600" lvl="0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</a:t>
            </a: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DIMENSIONS </a:t>
            </a:r>
            <a:r>
              <a:rPr lang="en-US" altLang="en-US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model:</a:t>
            </a:r>
          </a:p>
          <a:p>
            <a:pPr marL="10668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arenR"/>
            </a:pPr>
            <a:r>
              <a:rPr lang="en-US" altLang="en-US" sz="2000" b="1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  <a:r>
              <a:rPr lang="en-US" altLang="en-US" sz="20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altLang="en-US" sz="2000" b="1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  <a:p>
            <a:pPr marL="10668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arenR"/>
            </a:pPr>
            <a:r>
              <a:rPr lang="en-US" altLang="en-US" sz="2000" b="1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IMMEDIATE</a:t>
            </a:r>
            <a:r>
              <a:rPr lang="en-US" altLang="en-US" sz="20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altLang="en-US" sz="2000" b="1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DELAYED</a:t>
            </a:r>
          </a:p>
          <a:p>
            <a:pPr marL="10668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arenR"/>
            </a:pPr>
            <a:r>
              <a:rPr lang="en-US" altLang="en-US" sz="2000" b="1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CERTAIN</a:t>
            </a:r>
            <a:r>
              <a:rPr lang="en-US" altLang="en-US" sz="20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altLang="en-US" sz="2000" b="1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UNCERTAIN</a:t>
            </a:r>
          </a:p>
          <a:p>
            <a:pPr marL="609600" lvl="0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Lots of different combinations: PIC, PDC, PDU, NIC, etc. </a:t>
            </a:r>
          </a:p>
          <a:p>
            <a:pPr marL="10668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all dimensions and pairs </a:t>
            </a:r>
            <a:r>
              <a:rPr lang="en-US" altLang="en-US" sz="20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effective! </a:t>
            </a:r>
            <a:endParaRPr lang="en-US" altLang="en-US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82880"/>
            <a:ext cx="8229600" cy="56584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2000" b="1" i="1" cap="none" baseline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CA" dirty="0"/>
              <a:t>Management </a:t>
            </a:r>
            <a:r>
              <a:rPr lang="en-US" dirty="0" smtClean="0"/>
              <a:t>Model 3: The ABC Model</a:t>
            </a:r>
            <a:endParaRPr lang="en-C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905015" y="3150372"/>
          <a:ext cx="4064000" cy="228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354735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78108408"/>
                    </a:ext>
                  </a:extLst>
                </a:gridCol>
              </a:tblGrid>
              <a:tr h="57119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PAIRS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EFFECTIVE? 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28281"/>
                  </a:ext>
                </a:extLst>
              </a:tr>
              <a:tr h="57119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PIC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735083"/>
                  </a:ext>
                </a:extLst>
              </a:tr>
              <a:tr h="57119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NIC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231582"/>
                  </a:ext>
                </a:extLst>
              </a:tr>
              <a:tr h="57119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ALL OTHERS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240936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31" y="4847978"/>
            <a:ext cx="518023" cy="5272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804" y="3714135"/>
            <a:ext cx="498285" cy="4949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804" y="4327161"/>
            <a:ext cx="498285" cy="494964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16240" y="6431911"/>
            <a:ext cx="670560" cy="365124"/>
          </a:xfrm>
        </p:spPr>
        <p:txBody>
          <a:bodyPr/>
          <a:lstStyle/>
          <a:p>
            <a:fld id="{6D22F896-40B5-4ADD-8801-0D06FADFA095}" type="slidenum">
              <a:rPr 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26</a:t>
            </a:fld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57200" y="6400800"/>
            <a:ext cx="53035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Chapter 7.4: </a:t>
            </a:r>
            <a:r>
              <a:rPr lang="en-US" altLang="en-US" sz="1600" b="1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Applying </a:t>
            </a: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the Principles of Human Motivation </a:t>
            </a:r>
          </a:p>
        </p:txBody>
      </p:sp>
    </p:spTree>
    <p:extLst>
      <p:ext uri="{BB962C8B-B14F-4D97-AF65-F5344CB8AC3E}">
        <p14:creationId xmlns:p14="http://schemas.microsoft.com/office/powerpoint/2010/main" val="328377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55613" y="730251"/>
            <a:ext cx="8226425" cy="2536654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CA" altLang="en-US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confer &amp; note your answers: (No MM)</a:t>
            </a:r>
            <a:endParaRPr lang="en-CA" altLang="en-US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</a:t>
            </a:r>
            <a:r>
              <a:rPr lang="en-US" altLang="en-US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examine how to motivate </a:t>
            </a:r>
            <a:r>
              <a:rPr lang="en-US" alt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someone </a:t>
            </a:r>
            <a:r>
              <a:rPr lang="en-US" altLang="en-US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n-US" altLang="en-US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 that needs </a:t>
            </a:r>
            <a:r>
              <a:rPr lang="en-US" alt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be </a:t>
            </a:r>
            <a:r>
              <a:rPr lang="en-US" altLang="en-US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done. </a:t>
            </a: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</a:t>
            </a:r>
            <a:r>
              <a:rPr lang="en-US" alt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altLang="en-US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scenario: “I want my </a:t>
            </a:r>
            <a:br>
              <a:rPr lang="en-US" altLang="en-US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employees to report unacceptable conditions.”</a:t>
            </a: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CA" alt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the CONSEQUENCE of the behaviour that </a:t>
            </a:r>
            <a:br>
              <a:rPr lang="en-CA" alt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alt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en-CA" altLang="en-US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effectively encourage the worker</a:t>
            </a:r>
            <a:r>
              <a:rPr lang="en-CA" alt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report </a:t>
            </a:r>
            <a:br>
              <a:rPr lang="en-CA" alt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alt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unacceptable conditions? Identify the Pair Type?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182880"/>
            <a:ext cx="8229600" cy="56584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2000" b="1" i="1" cap="none" baseline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u="sng" dirty="0"/>
              <a:t>Model 2: Line </a:t>
            </a:r>
            <a:r>
              <a:rPr lang="en-US" u="sng" dirty="0" smtClean="0"/>
              <a:t>Management</a:t>
            </a:r>
            <a:r>
              <a:rPr lang="en-US" dirty="0" smtClean="0"/>
              <a:t> and </a:t>
            </a:r>
            <a:r>
              <a:rPr lang="en-US" u="sng" dirty="0" smtClean="0"/>
              <a:t>Model 3: The ABC Model</a:t>
            </a:r>
            <a:r>
              <a:rPr lang="en-US" u="sng" dirty="0"/>
              <a:t>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480356"/>
              </p:ext>
            </p:extLst>
          </p:nvPr>
        </p:nvGraphicFramePr>
        <p:xfrm>
          <a:off x="450852" y="3266904"/>
          <a:ext cx="8231186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6625">
                  <a:extLst>
                    <a:ext uri="{9D8B030D-6E8A-4147-A177-3AD203B41FA5}">
                      <a16:colId xmlns:a16="http://schemas.microsoft.com/office/drawing/2014/main" val="1474366958"/>
                    </a:ext>
                  </a:extLst>
                </a:gridCol>
                <a:gridCol w="996843">
                  <a:extLst>
                    <a:ext uri="{9D8B030D-6E8A-4147-A177-3AD203B41FA5}">
                      <a16:colId xmlns:a16="http://schemas.microsoft.com/office/drawing/2014/main" val="307528886"/>
                    </a:ext>
                  </a:extLst>
                </a:gridCol>
                <a:gridCol w="787718">
                  <a:extLst>
                    <a:ext uri="{9D8B030D-6E8A-4147-A177-3AD203B41FA5}">
                      <a16:colId xmlns:a16="http://schemas.microsoft.com/office/drawing/2014/main" val="3975708635"/>
                    </a:ext>
                  </a:extLst>
                </a:gridCol>
              </a:tblGrid>
              <a:tr h="633542">
                <a:tc>
                  <a:txBody>
                    <a:bodyPr/>
                    <a:lstStyle/>
                    <a:p>
                      <a:r>
                        <a:rPr lang="en-US" dirty="0" smtClean="0"/>
                        <a:t>CONSEQUENCE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Most Effective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Pair 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252920"/>
                  </a:ext>
                </a:extLst>
              </a:tr>
              <a:tr h="340820">
                <a:tc>
                  <a:txBody>
                    <a:bodyPr/>
                    <a:lstStyle/>
                    <a:p>
                      <a:r>
                        <a:rPr lang="en-US" sz="1600" smtClean="0"/>
                        <a:t>Worker</a:t>
                      </a:r>
                      <a:r>
                        <a:rPr lang="en-US" sz="1600" baseline="0" smtClean="0"/>
                        <a:t> submits a report; gets a ball cap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297538"/>
                  </a:ext>
                </a:extLst>
              </a:tr>
              <a:tr h="349132">
                <a:tc>
                  <a:txBody>
                    <a:bodyPr/>
                    <a:lstStyle/>
                    <a:p>
                      <a:r>
                        <a:rPr lang="en-US" sz="1600" smtClean="0"/>
                        <a:t>Worker</a:t>
                      </a:r>
                      <a:r>
                        <a:rPr lang="en-US" sz="1600" baseline="0" smtClean="0"/>
                        <a:t> submits a report; is asked to come back next week for the ball cap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PDC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482897"/>
                  </a:ext>
                </a:extLst>
              </a:tr>
              <a:tr h="46292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Worker saw</a:t>
                      </a:r>
                      <a:r>
                        <a:rPr lang="en-US" sz="1600" baseline="0" dirty="0" smtClean="0"/>
                        <a:t> a co-worker get a ball cap, and submits; </a:t>
                      </a:r>
                      <a:br>
                        <a:rPr lang="en-US" sz="1600" baseline="0" dirty="0" smtClean="0"/>
                      </a:br>
                      <a:r>
                        <a:rPr lang="en-US" sz="1600" baseline="0" dirty="0" smtClean="0"/>
                        <a:t>but the Worker gets a brief, curt “Thanks” instead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48542"/>
                  </a:ext>
                </a:extLst>
              </a:tr>
              <a:tr h="46292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Worker walked past a real hazard, did not correct or report, and 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was observed; next day, the supervisor coaches the Worker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NDC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832395"/>
                  </a:ext>
                </a:extLst>
              </a:tr>
              <a:tr h="46292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Worker walked past a real hazard, did not correct or report, and 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was observed; immediately, the supervisor coaches the Worker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680515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147" y="4275341"/>
            <a:ext cx="380809" cy="3875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146" y="3883226"/>
            <a:ext cx="369879" cy="3674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147" y="4723468"/>
            <a:ext cx="380809" cy="3875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147" y="5251333"/>
            <a:ext cx="380809" cy="38759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145" y="5813950"/>
            <a:ext cx="369879" cy="36741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196" y="1819693"/>
            <a:ext cx="2320842" cy="1396643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16240" y="6431911"/>
            <a:ext cx="670560" cy="365124"/>
          </a:xfrm>
        </p:spPr>
        <p:txBody>
          <a:bodyPr/>
          <a:lstStyle/>
          <a:p>
            <a:fld id="{6D22F896-40B5-4ADD-8801-0D06FADFA095}" type="slidenum">
              <a:rPr 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27</a:t>
            </a:fld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57200" y="6400800"/>
            <a:ext cx="53035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Chapter 7.4: </a:t>
            </a:r>
            <a:r>
              <a:rPr lang="en-US" altLang="en-US" sz="1600" b="1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Applying </a:t>
            </a: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the Principles of Human Motivation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79720" y="730250"/>
            <a:ext cx="3302318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defTabSz="914400">
              <a:buClr>
                <a:srgbClr val="000000"/>
              </a:buClr>
              <a:buSzPct val="100000"/>
            </a:pPr>
            <a:r>
              <a:rPr lang="en-US" alt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ABC Model has 3 DIMENSIONS:</a:t>
            </a:r>
          </a:p>
          <a:p>
            <a:pPr lvl="0" defTabSz="914400">
              <a:buClr>
                <a:srgbClr val="000000"/>
              </a:buClr>
              <a:buSzPct val="100000"/>
            </a:pPr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POSITIVE</a:t>
            </a:r>
            <a:r>
              <a:rPr lang="en-US" alt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  <a:p>
            <a:pPr lvl="0" defTabSz="914400">
              <a:buClr>
                <a:srgbClr val="000000"/>
              </a:buClr>
              <a:buSzPct val="100000"/>
            </a:pPr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IMMEDIATE</a:t>
            </a:r>
            <a:r>
              <a:rPr lang="en-US" alt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DELAYED</a:t>
            </a:r>
            <a:b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CERTAIN</a:t>
            </a:r>
            <a:r>
              <a:rPr lang="en-US" alt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UNCERTAIN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435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7"/>
          <p:cNvSpPr>
            <a:spLocks noChangeArrowheads="1"/>
          </p:cNvSpPr>
          <p:nvPr/>
        </p:nvSpPr>
        <p:spPr bwMode="auto">
          <a:xfrm>
            <a:off x="514438" y="771325"/>
            <a:ext cx="8205788" cy="3744912"/>
          </a:xfrm>
          <a:prstGeom prst="rect">
            <a:avLst/>
          </a:pr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25"/>
          <p:cNvSpPr>
            <a:spLocks noChangeAspect="1" noChangeArrowheads="1" noTextEdit="1"/>
          </p:cNvSpPr>
          <p:nvPr/>
        </p:nvSpPr>
        <p:spPr bwMode="auto">
          <a:xfrm>
            <a:off x="455613" y="898324"/>
            <a:ext cx="822642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29"/>
          <p:cNvSpPr>
            <a:spLocks noChangeArrowheads="1"/>
          </p:cNvSpPr>
          <p:nvPr/>
        </p:nvSpPr>
        <p:spPr bwMode="auto">
          <a:xfrm>
            <a:off x="3797301" y="898324"/>
            <a:ext cx="16986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Outcomes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0"/>
          <p:cNvSpPr>
            <a:spLocks noChangeArrowheads="1"/>
          </p:cNvSpPr>
          <p:nvPr/>
        </p:nvSpPr>
        <p:spPr bwMode="auto">
          <a:xfrm>
            <a:off x="1022351" y="1301549"/>
            <a:ext cx="119263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dirty="0">
                <a:solidFill>
                  <a:srgbClr val="FFFFFF"/>
                </a:solidFill>
                <a:latin typeface="Arial" panose="020B0604020202020204" pitchFamily="34" charset="0"/>
              </a:rPr>
              <a:t>Abilities</a:t>
            </a:r>
          </a:p>
        </p:txBody>
      </p:sp>
      <p:sp>
        <p:nvSpPr>
          <p:cNvPr id="37" name="Rectangle 31"/>
          <p:cNvSpPr>
            <a:spLocks noChangeArrowheads="1"/>
          </p:cNvSpPr>
          <p:nvPr/>
        </p:nvSpPr>
        <p:spPr bwMode="auto">
          <a:xfrm>
            <a:off x="838201" y="1709537"/>
            <a:ext cx="146835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dirty="0">
                <a:solidFill>
                  <a:srgbClr val="FFFFFF"/>
                </a:solidFill>
                <a:latin typeface="Arial" panose="020B0604020202020204" pitchFamily="34" charset="0"/>
              </a:rPr>
              <a:t>(Training)</a:t>
            </a:r>
          </a:p>
        </p:txBody>
      </p:sp>
      <p:sp>
        <p:nvSpPr>
          <p:cNvPr id="40" name="Freeform 34"/>
          <p:cNvSpPr>
            <a:spLocks/>
          </p:cNvSpPr>
          <p:nvPr/>
        </p:nvSpPr>
        <p:spPr bwMode="auto">
          <a:xfrm>
            <a:off x="4206876" y="1382512"/>
            <a:ext cx="477838" cy="954088"/>
          </a:xfrm>
          <a:custGeom>
            <a:avLst/>
            <a:gdLst>
              <a:gd name="T0" fmla="*/ 0 w 301"/>
              <a:gd name="T1" fmla="*/ 150 h 601"/>
              <a:gd name="T2" fmla="*/ 73 w 301"/>
              <a:gd name="T3" fmla="*/ 150 h 601"/>
              <a:gd name="T4" fmla="*/ 73 w 301"/>
              <a:gd name="T5" fmla="*/ 601 h 601"/>
              <a:gd name="T6" fmla="*/ 224 w 301"/>
              <a:gd name="T7" fmla="*/ 601 h 601"/>
              <a:gd name="T8" fmla="*/ 224 w 301"/>
              <a:gd name="T9" fmla="*/ 150 h 601"/>
              <a:gd name="T10" fmla="*/ 301 w 301"/>
              <a:gd name="T11" fmla="*/ 150 h 601"/>
              <a:gd name="T12" fmla="*/ 151 w 301"/>
              <a:gd name="T13" fmla="*/ 0 h 601"/>
              <a:gd name="T14" fmla="*/ 0 w 301"/>
              <a:gd name="T15" fmla="*/ 150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1" h="601">
                <a:moveTo>
                  <a:pt x="0" y="150"/>
                </a:moveTo>
                <a:lnTo>
                  <a:pt x="73" y="150"/>
                </a:lnTo>
                <a:lnTo>
                  <a:pt x="73" y="601"/>
                </a:lnTo>
                <a:lnTo>
                  <a:pt x="224" y="601"/>
                </a:lnTo>
                <a:lnTo>
                  <a:pt x="224" y="150"/>
                </a:lnTo>
                <a:lnTo>
                  <a:pt x="301" y="150"/>
                </a:lnTo>
                <a:lnTo>
                  <a:pt x="151" y="0"/>
                </a:lnTo>
                <a:lnTo>
                  <a:pt x="0" y="15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5"/>
          <p:cNvSpPr>
            <a:spLocks/>
          </p:cNvSpPr>
          <p:nvPr/>
        </p:nvSpPr>
        <p:spPr bwMode="auto">
          <a:xfrm>
            <a:off x="4206876" y="1382512"/>
            <a:ext cx="477838" cy="954088"/>
          </a:xfrm>
          <a:custGeom>
            <a:avLst/>
            <a:gdLst>
              <a:gd name="T0" fmla="*/ 0 w 301"/>
              <a:gd name="T1" fmla="*/ 150 h 601"/>
              <a:gd name="T2" fmla="*/ 73 w 301"/>
              <a:gd name="T3" fmla="*/ 150 h 601"/>
              <a:gd name="T4" fmla="*/ 73 w 301"/>
              <a:gd name="T5" fmla="*/ 601 h 601"/>
              <a:gd name="T6" fmla="*/ 224 w 301"/>
              <a:gd name="T7" fmla="*/ 601 h 601"/>
              <a:gd name="T8" fmla="*/ 224 w 301"/>
              <a:gd name="T9" fmla="*/ 150 h 601"/>
              <a:gd name="T10" fmla="*/ 301 w 301"/>
              <a:gd name="T11" fmla="*/ 150 h 601"/>
              <a:gd name="T12" fmla="*/ 151 w 301"/>
              <a:gd name="T13" fmla="*/ 0 h 601"/>
              <a:gd name="T14" fmla="*/ 0 w 301"/>
              <a:gd name="T15" fmla="*/ 150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1" h="601">
                <a:moveTo>
                  <a:pt x="0" y="150"/>
                </a:moveTo>
                <a:lnTo>
                  <a:pt x="73" y="150"/>
                </a:lnTo>
                <a:lnTo>
                  <a:pt x="73" y="601"/>
                </a:lnTo>
                <a:lnTo>
                  <a:pt x="224" y="601"/>
                </a:lnTo>
                <a:lnTo>
                  <a:pt x="224" y="150"/>
                </a:lnTo>
                <a:lnTo>
                  <a:pt x="301" y="150"/>
                </a:lnTo>
                <a:lnTo>
                  <a:pt x="151" y="0"/>
                </a:lnTo>
                <a:lnTo>
                  <a:pt x="0" y="150"/>
                </a:lnTo>
                <a:close/>
              </a:path>
            </a:pathLst>
          </a:custGeom>
          <a:noFill/>
          <a:ln w="6350">
            <a:solidFill>
              <a:srgbClr val="46363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3449638" y="2479474"/>
            <a:ext cx="2149475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Behaviours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Freeform 39"/>
          <p:cNvSpPr>
            <a:spLocks/>
          </p:cNvSpPr>
          <p:nvPr/>
        </p:nvSpPr>
        <p:spPr bwMode="auto">
          <a:xfrm>
            <a:off x="5435601" y="2471537"/>
            <a:ext cx="742950" cy="477838"/>
          </a:xfrm>
          <a:custGeom>
            <a:avLst/>
            <a:gdLst>
              <a:gd name="T0" fmla="*/ 116 w 468"/>
              <a:gd name="T1" fmla="*/ 301 h 301"/>
              <a:gd name="T2" fmla="*/ 116 w 468"/>
              <a:gd name="T3" fmla="*/ 228 h 301"/>
              <a:gd name="T4" fmla="*/ 468 w 468"/>
              <a:gd name="T5" fmla="*/ 228 h 301"/>
              <a:gd name="T6" fmla="*/ 468 w 468"/>
              <a:gd name="T7" fmla="*/ 78 h 301"/>
              <a:gd name="T8" fmla="*/ 116 w 468"/>
              <a:gd name="T9" fmla="*/ 78 h 301"/>
              <a:gd name="T10" fmla="*/ 116 w 468"/>
              <a:gd name="T11" fmla="*/ 0 h 301"/>
              <a:gd name="T12" fmla="*/ 0 w 468"/>
              <a:gd name="T13" fmla="*/ 151 h 301"/>
              <a:gd name="T14" fmla="*/ 116 w 468"/>
              <a:gd name="T15" fmla="*/ 301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8" h="301">
                <a:moveTo>
                  <a:pt x="116" y="301"/>
                </a:moveTo>
                <a:lnTo>
                  <a:pt x="116" y="228"/>
                </a:lnTo>
                <a:lnTo>
                  <a:pt x="468" y="228"/>
                </a:lnTo>
                <a:lnTo>
                  <a:pt x="468" y="78"/>
                </a:lnTo>
                <a:lnTo>
                  <a:pt x="116" y="78"/>
                </a:lnTo>
                <a:lnTo>
                  <a:pt x="116" y="0"/>
                </a:lnTo>
                <a:lnTo>
                  <a:pt x="0" y="151"/>
                </a:lnTo>
                <a:lnTo>
                  <a:pt x="116" y="301"/>
                </a:lnTo>
                <a:close/>
              </a:path>
            </a:pathLst>
          </a:custGeom>
          <a:noFill/>
          <a:ln w="6350">
            <a:solidFill>
              <a:srgbClr val="46363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2"/>
          <p:cNvSpPr>
            <a:spLocks/>
          </p:cNvSpPr>
          <p:nvPr/>
        </p:nvSpPr>
        <p:spPr bwMode="auto">
          <a:xfrm>
            <a:off x="2276476" y="1831774"/>
            <a:ext cx="1003300" cy="722313"/>
          </a:xfrm>
          <a:custGeom>
            <a:avLst/>
            <a:gdLst>
              <a:gd name="T0" fmla="*/ 533 w 632"/>
              <a:gd name="T1" fmla="*/ 206 h 455"/>
              <a:gd name="T2" fmla="*/ 490 w 632"/>
              <a:gd name="T3" fmla="*/ 266 h 455"/>
              <a:gd name="T4" fmla="*/ 82 w 632"/>
              <a:gd name="T5" fmla="*/ 0 h 455"/>
              <a:gd name="T6" fmla="*/ 0 w 632"/>
              <a:gd name="T7" fmla="*/ 124 h 455"/>
              <a:gd name="T8" fmla="*/ 408 w 632"/>
              <a:gd name="T9" fmla="*/ 395 h 455"/>
              <a:gd name="T10" fmla="*/ 370 w 632"/>
              <a:gd name="T11" fmla="*/ 455 h 455"/>
              <a:gd name="T12" fmla="*/ 632 w 632"/>
              <a:gd name="T13" fmla="*/ 446 h 455"/>
              <a:gd name="T14" fmla="*/ 533 w 632"/>
              <a:gd name="T15" fmla="*/ 206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2" h="455">
                <a:moveTo>
                  <a:pt x="533" y="206"/>
                </a:moveTo>
                <a:lnTo>
                  <a:pt x="490" y="266"/>
                </a:lnTo>
                <a:lnTo>
                  <a:pt x="82" y="0"/>
                </a:lnTo>
                <a:lnTo>
                  <a:pt x="0" y="124"/>
                </a:lnTo>
                <a:lnTo>
                  <a:pt x="408" y="395"/>
                </a:lnTo>
                <a:lnTo>
                  <a:pt x="370" y="455"/>
                </a:lnTo>
                <a:lnTo>
                  <a:pt x="632" y="446"/>
                </a:lnTo>
                <a:lnTo>
                  <a:pt x="533" y="20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3"/>
          <p:cNvSpPr>
            <a:spLocks/>
          </p:cNvSpPr>
          <p:nvPr/>
        </p:nvSpPr>
        <p:spPr bwMode="auto">
          <a:xfrm>
            <a:off x="2276476" y="1831774"/>
            <a:ext cx="1003300" cy="722313"/>
          </a:xfrm>
          <a:custGeom>
            <a:avLst/>
            <a:gdLst>
              <a:gd name="T0" fmla="*/ 533 w 632"/>
              <a:gd name="T1" fmla="*/ 206 h 455"/>
              <a:gd name="T2" fmla="*/ 490 w 632"/>
              <a:gd name="T3" fmla="*/ 266 h 455"/>
              <a:gd name="T4" fmla="*/ 82 w 632"/>
              <a:gd name="T5" fmla="*/ 0 h 455"/>
              <a:gd name="T6" fmla="*/ 0 w 632"/>
              <a:gd name="T7" fmla="*/ 124 h 455"/>
              <a:gd name="T8" fmla="*/ 408 w 632"/>
              <a:gd name="T9" fmla="*/ 395 h 455"/>
              <a:gd name="T10" fmla="*/ 370 w 632"/>
              <a:gd name="T11" fmla="*/ 455 h 455"/>
              <a:gd name="T12" fmla="*/ 632 w 632"/>
              <a:gd name="T13" fmla="*/ 446 h 455"/>
              <a:gd name="T14" fmla="*/ 533 w 632"/>
              <a:gd name="T15" fmla="*/ 206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2" h="455">
                <a:moveTo>
                  <a:pt x="533" y="206"/>
                </a:moveTo>
                <a:lnTo>
                  <a:pt x="490" y="266"/>
                </a:lnTo>
                <a:lnTo>
                  <a:pt x="82" y="0"/>
                </a:lnTo>
                <a:lnTo>
                  <a:pt x="0" y="124"/>
                </a:lnTo>
                <a:lnTo>
                  <a:pt x="408" y="395"/>
                </a:lnTo>
                <a:lnTo>
                  <a:pt x="370" y="455"/>
                </a:lnTo>
                <a:lnTo>
                  <a:pt x="632" y="446"/>
                </a:lnTo>
                <a:lnTo>
                  <a:pt x="533" y="206"/>
                </a:lnTo>
                <a:close/>
              </a:path>
            </a:pathLst>
          </a:custGeom>
          <a:noFill/>
          <a:ln w="6350">
            <a:solidFill>
              <a:srgbClr val="46363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Text Box 9"/>
          <p:cNvSpPr txBox="1">
            <a:spLocks noChangeArrowheads="1"/>
          </p:cNvSpPr>
          <p:nvPr/>
        </p:nvSpPr>
        <p:spPr bwMode="auto">
          <a:xfrm>
            <a:off x="512851" y="4494213"/>
            <a:ext cx="8207375" cy="130345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eaLnBrk="1" hangingPunct="1"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Our </a:t>
            </a:r>
            <a:r>
              <a:rPr lang="en-US" altLang="en-US" sz="2000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behaviours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are also based on our abilities.</a:t>
            </a:r>
          </a:p>
          <a:p>
            <a:pPr marL="342900" indent="-342900"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We can readily see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how abilities through training </a:t>
            </a:r>
            <a:r>
              <a:rPr lang="en-US" altLang="en-US" sz="2000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set </a:t>
            </a:r>
            <a:r>
              <a:rPr lang="en-US" altLang="en-US" sz="2000" u="sng" dirty="0">
                <a:solidFill>
                  <a:srgbClr val="000000"/>
                </a:solidFill>
                <a:latin typeface="Arial" panose="020B0604020202020204" pitchFamily="34" charset="0"/>
              </a:rPr>
              <a:t>the basis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for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and drive desirable behaviours and positive outcomes, and help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to prevent the unwanted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/ negative / undesirable outcomes.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" name="Title 1"/>
          <p:cNvSpPr txBox="1">
            <a:spLocks/>
          </p:cNvSpPr>
          <p:nvPr/>
        </p:nvSpPr>
        <p:spPr>
          <a:xfrm>
            <a:off x="457200" y="182880"/>
            <a:ext cx="8229600" cy="56584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2000" b="1" i="1" cap="none" baseline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Management </a:t>
            </a:r>
            <a:r>
              <a:rPr lang="en-US" dirty="0" smtClean="0"/>
              <a:t>Model 5: Abilities – the Training Model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55650" y="926830"/>
            <a:ext cx="4714985" cy="2098744"/>
          </a:xfrm>
          <a:prstGeom prst="roundRect">
            <a:avLst>
              <a:gd name="adj" fmla="val 6765"/>
            </a:avLst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endParaRPr lang="en-CA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680" y="2041205"/>
            <a:ext cx="3532125" cy="2303412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16240" y="6431911"/>
            <a:ext cx="670560" cy="365124"/>
          </a:xfrm>
        </p:spPr>
        <p:txBody>
          <a:bodyPr/>
          <a:lstStyle/>
          <a:p>
            <a:fld id="{6D22F896-40B5-4ADD-8801-0D06FADFA095}" type="slidenum">
              <a:rPr 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28</a:t>
            </a:fld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457200" y="6400800"/>
            <a:ext cx="53035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Chapter 7.4: </a:t>
            </a:r>
            <a:r>
              <a:rPr lang="en-US" altLang="en-US" sz="1600" b="1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Applying </a:t>
            </a: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the Principles of Human Motivation </a:t>
            </a:r>
          </a:p>
        </p:txBody>
      </p:sp>
    </p:spTree>
    <p:extLst>
      <p:ext uri="{BB962C8B-B14F-4D97-AF65-F5344CB8AC3E}">
        <p14:creationId xmlns:p14="http://schemas.microsoft.com/office/powerpoint/2010/main" val="274741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5613" y="730250"/>
            <a:ext cx="8226425" cy="5484813"/>
          </a:xfrm>
          <a:solidFill>
            <a:srgbClr val="FFFFFF">
              <a:alpha val="70195"/>
            </a:srgbClr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US" altLang="en-US" sz="20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Training and Learning Cycles Shape Behaviours</a:t>
            </a:r>
          </a:p>
          <a:p>
            <a:pPr marL="609600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cap="none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progression of a person in their role or </a:t>
            </a:r>
            <a:r>
              <a:rPr lang="en-US" altLang="en-US" sz="2000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job, can be modeled on the Learning </a:t>
            </a:r>
            <a:r>
              <a:rPr lang="en-US" altLang="en-US" sz="20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2000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ycle composed of four quadrants:</a:t>
            </a:r>
          </a:p>
          <a:p>
            <a:pPr marL="10668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arenR"/>
            </a:pPr>
            <a:r>
              <a:rPr lang="en-US" altLang="en-US" sz="2000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(or Refreshed)</a:t>
            </a:r>
          </a:p>
          <a:p>
            <a:pPr marL="10668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arenR"/>
            </a:pPr>
            <a:r>
              <a:rPr lang="en-US" altLang="en-US" sz="2000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and Growth</a:t>
            </a:r>
          </a:p>
          <a:p>
            <a:pPr marL="10668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arenR"/>
            </a:pPr>
            <a:r>
              <a:rPr lang="en-US" altLang="en-US" sz="2000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Conscientious</a:t>
            </a:r>
          </a:p>
          <a:p>
            <a:pPr marL="10668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arenR"/>
            </a:pPr>
            <a:r>
              <a:rPr lang="en-US" altLang="en-US" sz="2000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Complacent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182880"/>
            <a:ext cx="8229600" cy="56584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2000" b="1" i="1" cap="none" baseline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Management </a:t>
            </a:r>
            <a:r>
              <a:rPr lang="en-US" dirty="0" smtClean="0"/>
              <a:t>Model 5: Abilities – the Training Model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119" y="1943898"/>
            <a:ext cx="4447281" cy="4055037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16240" y="6431911"/>
            <a:ext cx="670560" cy="365124"/>
          </a:xfrm>
        </p:spPr>
        <p:txBody>
          <a:bodyPr/>
          <a:lstStyle/>
          <a:p>
            <a:fld id="{6D22F896-40B5-4ADD-8801-0D06FADFA095}" type="slidenum">
              <a:rPr 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29</a:t>
            </a:fld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6400800"/>
            <a:ext cx="53035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Chapter 7.4: </a:t>
            </a:r>
            <a:r>
              <a:rPr lang="en-US" altLang="en-US" sz="1600" b="1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Applying </a:t>
            </a: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the Principles of Human Motivation </a:t>
            </a:r>
          </a:p>
        </p:txBody>
      </p:sp>
    </p:spTree>
    <p:extLst>
      <p:ext uri="{BB962C8B-B14F-4D97-AF65-F5344CB8AC3E}">
        <p14:creationId xmlns:p14="http://schemas.microsoft.com/office/powerpoint/2010/main" val="225631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565848"/>
          </a:xfrm>
        </p:spPr>
        <p:txBody>
          <a:bodyPr>
            <a:noAutofit/>
          </a:bodyPr>
          <a:lstStyle/>
          <a:p>
            <a:r>
              <a:rPr lang="en-CA" sz="2000" cap="none" dirty="0" smtClean="0"/>
              <a:t>Causes </a:t>
            </a:r>
            <a:r>
              <a:rPr lang="en-CA" sz="2000" cap="none" dirty="0"/>
              <a:t>of </a:t>
            </a:r>
            <a:r>
              <a:rPr lang="en-CA" sz="2000" cap="none" dirty="0" smtClean="0"/>
              <a:t>Incidents </a:t>
            </a:r>
            <a:r>
              <a:rPr lang="en-CA" sz="2000" cap="none" dirty="0"/>
              <a:t>– At-Risk Behaviours and Human Errors: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822960"/>
            <a:ext cx="8229600" cy="5486400"/>
          </a:xfr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CA" sz="2000" cap="none" dirty="0" smtClean="0"/>
              <a:t>Human </a:t>
            </a:r>
            <a:r>
              <a:rPr lang="en-CA" sz="2000" cap="none" dirty="0"/>
              <a:t>error constitutes a significant threat to safety and risk management in any industry</a:t>
            </a:r>
            <a:r>
              <a:rPr lang="en-CA" sz="2000" cap="none" dirty="0" smtClean="0"/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CA" sz="2000" cap="none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cap="none" dirty="0"/>
              <a:t>Think back to some “error” that </a:t>
            </a:r>
            <a:r>
              <a:rPr lang="en-US" sz="2000" cap="none" dirty="0" smtClean="0"/>
              <a:t>you </a:t>
            </a:r>
            <a:r>
              <a:rPr lang="en-US" sz="2000" cap="none" dirty="0"/>
              <a:t>made that resulted in some </a:t>
            </a:r>
            <a:r>
              <a:rPr lang="en-US" sz="2000" cap="none" dirty="0" smtClean="0"/>
              <a:t>kind </a:t>
            </a:r>
            <a:r>
              <a:rPr lang="en-US" sz="2000" cap="none" dirty="0"/>
              <a:t>of “loss incident”. </a:t>
            </a:r>
            <a:r>
              <a:rPr lang="en-US" sz="2000" cap="none" dirty="0" smtClean="0"/>
              <a:t>What </a:t>
            </a:r>
            <a:r>
              <a:rPr lang="en-US" sz="2000" cap="none" dirty="0"/>
              <a:t>did you “blame”?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CA" sz="2000" cap="none" dirty="0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7" r="7849" b="11130"/>
          <a:stretch>
            <a:fillRect/>
          </a:stretch>
        </p:blipFill>
        <p:spPr bwMode="auto">
          <a:xfrm>
            <a:off x="2103120" y="2502746"/>
            <a:ext cx="463144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16240" y="6431911"/>
            <a:ext cx="670560" cy="365124"/>
          </a:xfrm>
        </p:spPr>
        <p:txBody>
          <a:bodyPr/>
          <a:lstStyle/>
          <a:p>
            <a:fld id="{6D22F896-40B5-4ADD-8801-0D06FADFA095}" type="slidenum">
              <a:rPr 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57200" y="6400800"/>
            <a:ext cx="53035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Chapter 7.4: </a:t>
            </a:r>
            <a:r>
              <a:rPr lang="en-US" altLang="en-US" sz="1600" b="1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Applying </a:t>
            </a: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the Principles of Human Motivation </a:t>
            </a:r>
          </a:p>
        </p:txBody>
      </p:sp>
    </p:spTree>
    <p:extLst>
      <p:ext uri="{BB962C8B-B14F-4D97-AF65-F5344CB8AC3E}">
        <p14:creationId xmlns:p14="http://schemas.microsoft.com/office/powerpoint/2010/main" val="113235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1027"/>
          <p:cNvGraphicFramePr>
            <a:graphicFrameLocks noGrp="1" noChangeAspect="1"/>
          </p:cNvGraphicFramePr>
          <p:nvPr>
            <p:ph type="body" idx="4294967295"/>
          </p:nvPr>
        </p:nvGraphicFramePr>
        <p:xfrm>
          <a:off x="755650" y="107950"/>
          <a:ext cx="7272338" cy="668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Visio" r:id="rId4" imgW="6794906" imgH="7745768" progId="Visio.Drawing.6">
                  <p:embed/>
                </p:oleObj>
              </mc:Choice>
              <mc:Fallback>
                <p:oleObj name="Visio" r:id="rId4" imgW="6794906" imgH="7745768" progId="Visio.Drawing.6">
                  <p:embed/>
                  <p:pic>
                    <p:nvPicPr>
                      <p:cNvPr id="45058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07950"/>
                        <a:ext cx="7272338" cy="668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9" name="Oval 10"/>
          <p:cNvSpPr>
            <a:spLocks noChangeArrowheads="1"/>
          </p:cNvSpPr>
          <p:nvPr/>
        </p:nvSpPr>
        <p:spPr bwMode="auto">
          <a:xfrm>
            <a:off x="838200" y="1212850"/>
            <a:ext cx="1676400" cy="107315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400"/>
          </a:p>
        </p:txBody>
      </p:sp>
      <p:sp>
        <p:nvSpPr>
          <p:cNvPr id="45060" name="Oval 14"/>
          <p:cNvSpPr>
            <a:spLocks noChangeArrowheads="1"/>
          </p:cNvSpPr>
          <p:nvPr/>
        </p:nvSpPr>
        <p:spPr bwMode="auto">
          <a:xfrm>
            <a:off x="5867400" y="1212850"/>
            <a:ext cx="1905000" cy="99695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400"/>
          </a:p>
        </p:txBody>
      </p:sp>
      <p:sp>
        <p:nvSpPr>
          <p:cNvPr id="45061" name="Oval 16"/>
          <p:cNvSpPr>
            <a:spLocks noChangeArrowheads="1"/>
          </p:cNvSpPr>
          <p:nvPr/>
        </p:nvSpPr>
        <p:spPr bwMode="auto">
          <a:xfrm>
            <a:off x="5724525" y="4953000"/>
            <a:ext cx="1752600" cy="852488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400"/>
          </a:p>
        </p:txBody>
      </p:sp>
      <p:sp>
        <p:nvSpPr>
          <p:cNvPr id="45062" name="Oval 18"/>
          <p:cNvSpPr>
            <a:spLocks noChangeArrowheads="1"/>
          </p:cNvSpPr>
          <p:nvPr/>
        </p:nvSpPr>
        <p:spPr bwMode="auto">
          <a:xfrm>
            <a:off x="685800" y="4953000"/>
            <a:ext cx="2230438" cy="11430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400"/>
          </a:p>
        </p:txBody>
      </p:sp>
      <p:sp>
        <p:nvSpPr>
          <p:cNvPr id="45067" name="TextBox 1"/>
          <p:cNvSpPr txBox="1">
            <a:spLocks noChangeArrowheads="1"/>
          </p:cNvSpPr>
          <p:nvPr/>
        </p:nvSpPr>
        <p:spPr bwMode="auto">
          <a:xfrm>
            <a:off x="3635375" y="1793875"/>
            <a:ext cx="1296988" cy="33972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600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</a:p>
        </p:txBody>
      </p:sp>
      <p:sp>
        <p:nvSpPr>
          <p:cNvPr id="45068" name="TextBox 21"/>
          <p:cNvSpPr txBox="1">
            <a:spLocks noChangeArrowheads="1"/>
          </p:cNvSpPr>
          <p:nvPr/>
        </p:nvSpPr>
        <p:spPr bwMode="auto">
          <a:xfrm>
            <a:off x="5940425" y="3594100"/>
            <a:ext cx="1295400" cy="33972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600">
                <a:latin typeface="Arial" panose="020B0604020202020204" pitchFamily="34" charset="0"/>
                <a:cs typeface="Arial" panose="020B0604020202020204" pitchFamily="34" charset="0"/>
              </a:rPr>
              <a:t>Familiarity</a:t>
            </a:r>
          </a:p>
        </p:txBody>
      </p:sp>
      <p:sp>
        <p:nvSpPr>
          <p:cNvPr id="45069" name="TextBox 22"/>
          <p:cNvSpPr txBox="1">
            <a:spLocks noChangeArrowheads="1"/>
          </p:cNvSpPr>
          <p:nvPr/>
        </p:nvSpPr>
        <p:spPr bwMode="auto">
          <a:xfrm>
            <a:off x="3635375" y="5251450"/>
            <a:ext cx="1296988" cy="33813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600">
                <a:latin typeface="Arial" panose="020B0604020202020204" pitchFamily="34" charset="0"/>
                <a:cs typeface="Arial" panose="020B0604020202020204" pitchFamily="34" charset="0"/>
              </a:rPr>
              <a:t>Confidence</a:t>
            </a:r>
          </a:p>
        </p:txBody>
      </p:sp>
      <p:sp>
        <p:nvSpPr>
          <p:cNvPr id="45070" name="TextBox 23"/>
          <p:cNvSpPr txBox="1">
            <a:spLocks noChangeArrowheads="1"/>
          </p:cNvSpPr>
          <p:nvPr/>
        </p:nvSpPr>
        <p:spPr bwMode="auto">
          <a:xfrm>
            <a:off x="1547813" y="3378200"/>
            <a:ext cx="1295400" cy="5857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Emotional Experience</a:t>
            </a: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2256191" y="5812392"/>
            <a:ext cx="2010516" cy="369332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COMPLACENT</a:t>
            </a:r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5570415" y="5812392"/>
            <a:ext cx="2441114" cy="369332"/>
          </a:xfrm>
          <a:prstGeom prst="rect">
            <a:avLst/>
          </a:prstGeom>
          <a:solidFill>
            <a:srgbClr val="66FF3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CONSCIENTIOUS</a:t>
            </a:r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5170371" y="779784"/>
            <a:ext cx="2871713" cy="369332"/>
          </a:xfrm>
          <a:prstGeom prst="rect">
            <a:avLst/>
          </a:prstGeom>
          <a:solidFill>
            <a:srgbClr val="99FF66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buClrTx/>
              <a:buSzTx/>
              <a:buFontTx/>
              <a:buNone/>
              <a:defRPr sz="12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LEARNING &amp; GROWTH</a:t>
            </a: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394994" y="779784"/>
            <a:ext cx="2871713" cy="369332"/>
          </a:xfrm>
          <a:prstGeom prst="rect">
            <a:avLst/>
          </a:prstGeom>
          <a:solidFill>
            <a:srgbClr val="CCFF3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buClrTx/>
              <a:buSzTx/>
              <a:buFontTx/>
              <a:buNone/>
              <a:defRPr sz="12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/>
              <a:t>NEW or REFRESHED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457200" y="182880"/>
            <a:ext cx="8229600" cy="56584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2000" b="1" i="1" cap="none" baseline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Management </a:t>
            </a:r>
            <a:r>
              <a:rPr lang="en-US" dirty="0" smtClean="0"/>
              <a:t>Model 5: Abilities – the Training Model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>
            <a:off x="196592" y="548812"/>
            <a:ext cx="1177333" cy="1180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on the job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16240" y="6431911"/>
            <a:ext cx="670560" cy="365124"/>
          </a:xfrm>
        </p:spPr>
        <p:txBody>
          <a:bodyPr/>
          <a:lstStyle/>
          <a:p>
            <a:fld id="{6D22F896-40B5-4ADD-8801-0D06FADFA095}" type="slidenum">
              <a:rPr 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30</a:t>
            </a:fld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457200" y="6400800"/>
            <a:ext cx="53035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Chapter 7.4: </a:t>
            </a:r>
            <a:r>
              <a:rPr lang="en-US" altLang="en-US" sz="1600" b="1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Applying </a:t>
            </a: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the Principles of Human Motivation </a:t>
            </a:r>
          </a:p>
        </p:txBody>
      </p:sp>
    </p:spTree>
    <p:extLst>
      <p:ext uri="{BB962C8B-B14F-4D97-AF65-F5344CB8AC3E}">
        <p14:creationId xmlns:p14="http://schemas.microsoft.com/office/powerpoint/2010/main" val="8729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1027"/>
          <p:cNvGraphicFramePr>
            <a:graphicFrameLocks noGrp="1" noChangeAspect="1"/>
          </p:cNvGraphicFramePr>
          <p:nvPr>
            <p:ph type="body" idx="4294967295"/>
          </p:nvPr>
        </p:nvGraphicFramePr>
        <p:xfrm>
          <a:off x="755650" y="107950"/>
          <a:ext cx="7272338" cy="668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Visio" r:id="rId4" imgW="6794906" imgH="7745768" progId="Visio.Drawing.6">
                  <p:embed/>
                </p:oleObj>
              </mc:Choice>
              <mc:Fallback>
                <p:oleObj name="Visio" r:id="rId4" imgW="6794906" imgH="7745768" progId="Visio.Drawing.6">
                  <p:embed/>
                  <p:pic>
                    <p:nvPicPr>
                      <p:cNvPr id="45058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07950"/>
                        <a:ext cx="7272338" cy="668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9" name="Oval 10"/>
          <p:cNvSpPr>
            <a:spLocks noChangeArrowheads="1"/>
          </p:cNvSpPr>
          <p:nvPr/>
        </p:nvSpPr>
        <p:spPr bwMode="auto">
          <a:xfrm>
            <a:off x="838200" y="1212850"/>
            <a:ext cx="1676400" cy="107315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400"/>
          </a:p>
        </p:txBody>
      </p:sp>
      <p:sp>
        <p:nvSpPr>
          <p:cNvPr id="45060" name="Oval 14"/>
          <p:cNvSpPr>
            <a:spLocks noChangeArrowheads="1"/>
          </p:cNvSpPr>
          <p:nvPr/>
        </p:nvSpPr>
        <p:spPr bwMode="auto">
          <a:xfrm>
            <a:off x="5867400" y="1212850"/>
            <a:ext cx="1905000" cy="99695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400"/>
          </a:p>
        </p:txBody>
      </p:sp>
      <p:sp>
        <p:nvSpPr>
          <p:cNvPr id="45061" name="Oval 16"/>
          <p:cNvSpPr>
            <a:spLocks noChangeArrowheads="1"/>
          </p:cNvSpPr>
          <p:nvPr/>
        </p:nvSpPr>
        <p:spPr bwMode="auto">
          <a:xfrm>
            <a:off x="5724525" y="4953000"/>
            <a:ext cx="1752600" cy="852488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400"/>
          </a:p>
        </p:txBody>
      </p:sp>
      <p:sp>
        <p:nvSpPr>
          <p:cNvPr id="45062" name="Oval 18"/>
          <p:cNvSpPr>
            <a:spLocks noChangeArrowheads="1"/>
          </p:cNvSpPr>
          <p:nvPr/>
        </p:nvSpPr>
        <p:spPr bwMode="auto">
          <a:xfrm>
            <a:off x="685800" y="4953000"/>
            <a:ext cx="2230438" cy="11430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400"/>
          </a:p>
        </p:txBody>
      </p:sp>
      <p:sp>
        <p:nvSpPr>
          <p:cNvPr id="45067" name="TextBox 1"/>
          <p:cNvSpPr txBox="1">
            <a:spLocks noChangeArrowheads="1"/>
          </p:cNvSpPr>
          <p:nvPr/>
        </p:nvSpPr>
        <p:spPr bwMode="auto">
          <a:xfrm>
            <a:off x="3635375" y="1793875"/>
            <a:ext cx="1296988" cy="33972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600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</a:p>
        </p:txBody>
      </p:sp>
      <p:sp>
        <p:nvSpPr>
          <p:cNvPr id="45068" name="TextBox 21"/>
          <p:cNvSpPr txBox="1">
            <a:spLocks noChangeArrowheads="1"/>
          </p:cNvSpPr>
          <p:nvPr/>
        </p:nvSpPr>
        <p:spPr bwMode="auto">
          <a:xfrm>
            <a:off x="5940425" y="3594100"/>
            <a:ext cx="1295400" cy="33972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600">
                <a:latin typeface="Arial" panose="020B0604020202020204" pitchFamily="34" charset="0"/>
                <a:cs typeface="Arial" panose="020B0604020202020204" pitchFamily="34" charset="0"/>
              </a:rPr>
              <a:t>Familiarity</a:t>
            </a:r>
          </a:p>
        </p:txBody>
      </p:sp>
      <p:sp>
        <p:nvSpPr>
          <p:cNvPr id="45069" name="TextBox 22"/>
          <p:cNvSpPr txBox="1">
            <a:spLocks noChangeArrowheads="1"/>
          </p:cNvSpPr>
          <p:nvPr/>
        </p:nvSpPr>
        <p:spPr bwMode="auto">
          <a:xfrm>
            <a:off x="3635375" y="5251450"/>
            <a:ext cx="1296988" cy="33813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600">
                <a:latin typeface="Arial" panose="020B0604020202020204" pitchFamily="34" charset="0"/>
                <a:cs typeface="Arial" panose="020B0604020202020204" pitchFamily="34" charset="0"/>
              </a:rPr>
              <a:t>Confidence</a:t>
            </a:r>
          </a:p>
        </p:txBody>
      </p:sp>
      <p:sp>
        <p:nvSpPr>
          <p:cNvPr id="45070" name="TextBox 23"/>
          <p:cNvSpPr txBox="1">
            <a:spLocks noChangeArrowheads="1"/>
          </p:cNvSpPr>
          <p:nvPr/>
        </p:nvSpPr>
        <p:spPr bwMode="auto">
          <a:xfrm>
            <a:off x="1547813" y="3378200"/>
            <a:ext cx="1295400" cy="5857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Emotional Experience</a:t>
            </a:r>
          </a:p>
        </p:txBody>
      </p:sp>
      <p:sp>
        <p:nvSpPr>
          <p:cNvPr id="23" name="Explosion 1 22"/>
          <p:cNvSpPr/>
          <p:nvPr/>
        </p:nvSpPr>
        <p:spPr>
          <a:xfrm rot="20338132">
            <a:off x="171611" y="2807354"/>
            <a:ext cx="1670450" cy="1216748"/>
          </a:xfrm>
          <a:prstGeom prst="irregularSeal1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</a:rPr>
              <a:t>HOLY C#@*!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2256191" y="5812392"/>
            <a:ext cx="2010516" cy="369332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COMPLACENT</a:t>
            </a:r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5570415" y="5812392"/>
            <a:ext cx="2441114" cy="369332"/>
          </a:xfrm>
          <a:prstGeom prst="rect">
            <a:avLst/>
          </a:prstGeom>
          <a:solidFill>
            <a:srgbClr val="66FF3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CONSCIENTIOUS</a:t>
            </a:r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5170371" y="779784"/>
            <a:ext cx="2871713" cy="369332"/>
          </a:xfrm>
          <a:prstGeom prst="rect">
            <a:avLst/>
          </a:prstGeom>
          <a:solidFill>
            <a:srgbClr val="99FF66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buClrTx/>
              <a:buSzTx/>
              <a:buFontTx/>
              <a:buNone/>
              <a:defRPr sz="12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LEARNING &amp; GROWTH</a:t>
            </a: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394994" y="779784"/>
            <a:ext cx="2871713" cy="369332"/>
          </a:xfrm>
          <a:prstGeom prst="rect">
            <a:avLst/>
          </a:prstGeom>
          <a:solidFill>
            <a:srgbClr val="CCFF3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buClrTx/>
              <a:buSzTx/>
              <a:buFontTx/>
              <a:buNone/>
              <a:defRPr sz="12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/>
              <a:t>NEW or REFRESHED</a:t>
            </a:r>
          </a:p>
        </p:txBody>
      </p:sp>
      <p:sp>
        <p:nvSpPr>
          <p:cNvPr id="5" name="Left Arrow 4"/>
          <p:cNvSpPr/>
          <p:nvPr/>
        </p:nvSpPr>
        <p:spPr>
          <a:xfrm rot="18785963">
            <a:off x="3110378" y="5379711"/>
            <a:ext cx="598775" cy="544945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riped Right Arrow 24"/>
          <p:cNvSpPr/>
          <p:nvPr/>
        </p:nvSpPr>
        <p:spPr>
          <a:xfrm rot="15146285">
            <a:off x="1372883" y="4495799"/>
            <a:ext cx="1921308" cy="914400"/>
          </a:xfrm>
          <a:prstGeom prst="stripedRightArrow">
            <a:avLst>
              <a:gd name="adj1" fmla="val 47672"/>
              <a:gd name="adj2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3059291" y="2708275"/>
            <a:ext cx="2808109" cy="18443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en-US" sz="1800" i="1" u="sng" dirty="0">
                <a:solidFill>
                  <a:schemeClr val="bg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A Trap in the Making?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  <a:buClr>
                <a:schemeClr val="bg1">
                  <a:lumMod val="95000"/>
                </a:schemeClr>
              </a:buClr>
              <a:buSzTx/>
              <a:buFont typeface="Wingdings" panose="05000000000000000000" pitchFamily="2" charset="2"/>
              <a:buChar char="Ø"/>
            </a:pPr>
            <a:r>
              <a:rPr kumimoji="1" lang="en-US" altLang="en-US" sz="1800" i="1" dirty="0" smtClean="0">
                <a:solidFill>
                  <a:schemeClr val="bg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What is the “Trap”?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  <a:buClr>
                <a:schemeClr val="bg1">
                  <a:lumMod val="95000"/>
                </a:schemeClr>
              </a:buClr>
              <a:buSzTx/>
              <a:buFont typeface="Wingdings" panose="05000000000000000000" pitchFamily="2" charset="2"/>
              <a:buChar char="Ø"/>
            </a:pPr>
            <a:r>
              <a:rPr kumimoji="1" lang="en-US" altLang="en-US" sz="1800" i="1" dirty="0" smtClean="0">
                <a:solidFill>
                  <a:schemeClr val="bg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Why is there a “Trap”?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  <a:buClr>
                <a:schemeClr val="bg1">
                  <a:lumMod val="95000"/>
                </a:schemeClr>
              </a:buClr>
              <a:buSzTx/>
              <a:buFont typeface="Wingdings" panose="05000000000000000000" pitchFamily="2" charset="2"/>
              <a:buChar char="Ø"/>
            </a:pPr>
            <a:r>
              <a:rPr kumimoji="1" lang="en-US" altLang="en-US" sz="1800" i="1" dirty="0" smtClean="0">
                <a:solidFill>
                  <a:schemeClr val="bg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What can you do to avoid the “Trap”?</a:t>
            </a:r>
            <a:endParaRPr kumimoji="1" lang="en-US" altLang="en-US" sz="1800" i="1" dirty="0">
              <a:solidFill>
                <a:schemeClr val="bg1"/>
              </a:solidFill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457200" y="182880"/>
            <a:ext cx="8229600" cy="56584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2000" b="1" i="1" cap="none" baseline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Management </a:t>
            </a:r>
            <a:r>
              <a:rPr lang="en-US" dirty="0" smtClean="0"/>
              <a:t>Model 5: Abilities – the Training Model</a:t>
            </a:r>
            <a:endParaRPr lang="en-US" dirty="0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16240" y="6431911"/>
            <a:ext cx="670560" cy="365124"/>
          </a:xfrm>
        </p:spPr>
        <p:txBody>
          <a:bodyPr/>
          <a:lstStyle/>
          <a:p>
            <a:fld id="{6D22F896-40B5-4ADD-8801-0D06FADFA095}" type="slidenum">
              <a:rPr 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31</a:t>
            </a:fld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457200" y="6400800"/>
            <a:ext cx="53035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Chapter 7.4: </a:t>
            </a:r>
            <a:r>
              <a:rPr lang="en-US" altLang="en-US" sz="1600" b="1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Applying </a:t>
            </a: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the Principles of Human Motivation </a:t>
            </a:r>
          </a:p>
        </p:txBody>
      </p:sp>
    </p:spTree>
    <p:extLst>
      <p:ext uri="{BB962C8B-B14F-4D97-AF65-F5344CB8AC3E}">
        <p14:creationId xmlns:p14="http://schemas.microsoft.com/office/powerpoint/2010/main" val="40492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1027"/>
          <p:cNvGraphicFramePr>
            <a:graphicFrameLocks noGrp="1" noChangeAspect="1"/>
          </p:cNvGraphicFramePr>
          <p:nvPr>
            <p:ph type="body" idx="4294967295"/>
          </p:nvPr>
        </p:nvGraphicFramePr>
        <p:xfrm>
          <a:off x="755650" y="107950"/>
          <a:ext cx="7272338" cy="668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Visio" r:id="rId4" imgW="6794906" imgH="7745768" progId="Visio.Drawing.6">
                  <p:embed/>
                </p:oleObj>
              </mc:Choice>
              <mc:Fallback>
                <p:oleObj name="Visio" r:id="rId4" imgW="6794906" imgH="7745768" progId="Visio.Drawing.6">
                  <p:embed/>
                  <p:pic>
                    <p:nvPicPr>
                      <p:cNvPr id="45058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07950"/>
                        <a:ext cx="7272338" cy="668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9" name="Oval 10"/>
          <p:cNvSpPr>
            <a:spLocks noChangeArrowheads="1"/>
          </p:cNvSpPr>
          <p:nvPr/>
        </p:nvSpPr>
        <p:spPr bwMode="auto">
          <a:xfrm>
            <a:off x="838200" y="1212850"/>
            <a:ext cx="1676400" cy="107315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400"/>
          </a:p>
        </p:txBody>
      </p:sp>
      <p:sp>
        <p:nvSpPr>
          <p:cNvPr id="45060" name="Oval 14"/>
          <p:cNvSpPr>
            <a:spLocks noChangeArrowheads="1"/>
          </p:cNvSpPr>
          <p:nvPr/>
        </p:nvSpPr>
        <p:spPr bwMode="auto">
          <a:xfrm>
            <a:off x="5867400" y="1212850"/>
            <a:ext cx="1905000" cy="99695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400"/>
          </a:p>
        </p:txBody>
      </p:sp>
      <p:sp>
        <p:nvSpPr>
          <p:cNvPr id="45061" name="Oval 16"/>
          <p:cNvSpPr>
            <a:spLocks noChangeArrowheads="1"/>
          </p:cNvSpPr>
          <p:nvPr/>
        </p:nvSpPr>
        <p:spPr bwMode="auto">
          <a:xfrm>
            <a:off x="5724525" y="4953000"/>
            <a:ext cx="1752600" cy="852488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400"/>
          </a:p>
        </p:txBody>
      </p:sp>
      <p:sp>
        <p:nvSpPr>
          <p:cNvPr id="45062" name="Oval 18"/>
          <p:cNvSpPr>
            <a:spLocks noChangeArrowheads="1"/>
          </p:cNvSpPr>
          <p:nvPr/>
        </p:nvSpPr>
        <p:spPr bwMode="auto">
          <a:xfrm>
            <a:off x="685800" y="4953000"/>
            <a:ext cx="2230438" cy="11430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400"/>
          </a:p>
        </p:txBody>
      </p:sp>
      <p:sp>
        <p:nvSpPr>
          <p:cNvPr id="45067" name="TextBox 1"/>
          <p:cNvSpPr txBox="1">
            <a:spLocks noChangeArrowheads="1"/>
          </p:cNvSpPr>
          <p:nvPr/>
        </p:nvSpPr>
        <p:spPr bwMode="auto">
          <a:xfrm>
            <a:off x="3635375" y="1793875"/>
            <a:ext cx="1296988" cy="33972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600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</a:p>
        </p:txBody>
      </p:sp>
      <p:sp>
        <p:nvSpPr>
          <p:cNvPr id="45068" name="TextBox 21"/>
          <p:cNvSpPr txBox="1">
            <a:spLocks noChangeArrowheads="1"/>
          </p:cNvSpPr>
          <p:nvPr/>
        </p:nvSpPr>
        <p:spPr bwMode="auto">
          <a:xfrm>
            <a:off x="5940425" y="3594100"/>
            <a:ext cx="1295400" cy="33972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600">
                <a:latin typeface="Arial" panose="020B0604020202020204" pitchFamily="34" charset="0"/>
                <a:cs typeface="Arial" panose="020B0604020202020204" pitchFamily="34" charset="0"/>
              </a:rPr>
              <a:t>Familiarity</a:t>
            </a:r>
          </a:p>
        </p:txBody>
      </p:sp>
      <p:sp>
        <p:nvSpPr>
          <p:cNvPr id="45069" name="TextBox 22"/>
          <p:cNvSpPr txBox="1">
            <a:spLocks noChangeArrowheads="1"/>
          </p:cNvSpPr>
          <p:nvPr/>
        </p:nvSpPr>
        <p:spPr bwMode="auto">
          <a:xfrm>
            <a:off x="3635375" y="5251450"/>
            <a:ext cx="1296988" cy="33813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600">
                <a:latin typeface="Arial" panose="020B0604020202020204" pitchFamily="34" charset="0"/>
                <a:cs typeface="Arial" panose="020B0604020202020204" pitchFamily="34" charset="0"/>
              </a:rPr>
              <a:t>Confidence</a:t>
            </a:r>
          </a:p>
        </p:txBody>
      </p:sp>
      <p:sp>
        <p:nvSpPr>
          <p:cNvPr id="45070" name="TextBox 23"/>
          <p:cNvSpPr txBox="1">
            <a:spLocks noChangeArrowheads="1"/>
          </p:cNvSpPr>
          <p:nvPr/>
        </p:nvSpPr>
        <p:spPr bwMode="auto">
          <a:xfrm>
            <a:off x="1547813" y="3378200"/>
            <a:ext cx="1295400" cy="5857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Emotional Experience</a:t>
            </a:r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5570415" y="5812392"/>
            <a:ext cx="2441114" cy="369332"/>
          </a:xfrm>
          <a:prstGeom prst="rect">
            <a:avLst/>
          </a:prstGeom>
          <a:solidFill>
            <a:srgbClr val="66FF3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CONSCIENTIOUS</a:t>
            </a:r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5170371" y="779784"/>
            <a:ext cx="2871713" cy="369332"/>
          </a:xfrm>
          <a:prstGeom prst="rect">
            <a:avLst/>
          </a:prstGeom>
          <a:solidFill>
            <a:srgbClr val="CCFF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buClrTx/>
              <a:buSzTx/>
              <a:buFontTx/>
              <a:buNone/>
              <a:defRPr sz="12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LEARNING &amp; GROWTH</a:t>
            </a: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394994" y="779784"/>
            <a:ext cx="2871713" cy="369332"/>
          </a:xfrm>
          <a:prstGeom prst="rect">
            <a:avLst/>
          </a:prstGeom>
          <a:solidFill>
            <a:srgbClr val="CCFF3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buClrTx/>
              <a:buSzTx/>
              <a:buFontTx/>
              <a:buNone/>
              <a:defRPr sz="12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/>
              <a:t>NEW or REFRESHED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457200" y="182880"/>
            <a:ext cx="8229600" cy="56584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2000" b="1" i="1" cap="none" baseline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Management </a:t>
            </a:r>
            <a:r>
              <a:rPr lang="en-US" dirty="0" smtClean="0"/>
              <a:t>Model 5: Abilities – the Training Model</a:t>
            </a:r>
            <a:endParaRPr lang="en-US" dirty="0"/>
          </a:p>
        </p:txBody>
      </p:sp>
      <p:sp>
        <p:nvSpPr>
          <p:cNvPr id="31" name="Up Arrow 30"/>
          <p:cNvSpPr>
            <a:spLocks noChangeArrowheads="1"/>
          </p:cNvSpPr>
          <p:nvPr/>
        </p:nvSpPr>
        <p:spPr bwMode="auto">
          <a:xfrm rot="18585596">
            <a:off x="2895039" y="1259163"/>
            <a:ext cx="2519700" cy="4642813"/>
          </a:xfrm>
          <a:prstGeom prst="upArrow">
            <a:avLst>
              <a:gd name="adj1" fmla="val 37037"/>
              <a:gd name="adj2" fmla="val 63812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vert="vert" wrap="none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Refresher Training, </a:t>
            </a:r>
            <a:b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Management Follow-up, </a:t>
            </a:r>
            <a:b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Employee Engagement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600" b="1" dirty="0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256191" y="5812392"/>
            <a:ext cx="2010516" cy="369332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COMPLACENT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58174" y="3594100"/>
            <a:ext cx="2743468" cy="2431381"/>
            <a:chOff x="1058174" y="3594100"/>
            <a:chExt cx="2743468" cy="2431381"/>
          </a:xfrm>
        </p:grpSpPr>
        <p:sp>
          <p:nvSpPr>
            <p:cNvPr id="2" name="&quot;No&quot; Symbol 1"/>
            <p:cNvSpPr/>
            <p:nvPr/>
          </p:nvSpPr>
          <p:spPr>
            <a:xfrm>
              <a:off x="1058174" y="3594100"/>
              <a:ext cx="2743468" cy="2431381"/>
            </a:xfrm>
            <a:prstGeom prst="noSmoking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 rot="2468492">
              <a:off x="1480098" y="4610736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DON’T GO HERE</a:t>
              </a:r>
              <a:r>
                <a:rPr lang="en-US" b="1" dirty="0" smtClean="0"/>
                <a:t>!</a:t>
              </a:r>
              <a:endParaRPr lang="en-US" b="1" dirty="0"/>
            </a:p>
          </p:txBody>
        </p:sp>
      </p:grp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16240" y="6431911"/>
            <a:ext cx="670560" cy="365124"/>
          </a:xfrm>
        </p:spPr>
        <p:txBody>
          <a:bodyPr/>
          <a:lstStyle/>
          <a:p>
            <a:fld id="{6D22F896-40B5-4ADD-8801-0D06FADFA095}" type="slidenum">
              <a:rPr 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32</a:t>
            </a:fld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57200" y="6400800"/>
            <a:ext cx="53035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Chapter 7.4: </a:t>
            </a:r>
            <a:r>
              <a:rPr lang="en-US" altLang="en-US" sz="1600" b="1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Applying </a:t>
            </a: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the Principles of Human Motivation </a:t>
            </a:r>
          </a:p>
        </p:txBody>
      </p:sp>
    </p:spTree>
    <p:extLst>
      <p:ext uri="{BB962C8B-B14F-4D97-AF65-F5344CB8AC3E}">
        <p14:creationId xmlns:p14="http://schemas.microsoft.com/office/powerpoint/2010/main" val="426548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ChangeArrowheads="1"/>
          </p:cNvSpPr>
          <p:nvPr/>
        </p:nvSpPr>
        <p:spPr bwMode="auto">
          <a:xfrm>
            <a:off x="455613" y="730250"/>
            <a:ext cx="8226425" cy="5602637"/>
          </a:xfrm>
          <a:prstGeom prst="rect">
            <a:avLst/>
          </a:prstGeom>
          <a:solidFill>
            <a:srgbClr val="FFFFFF">
              <a:alpha val="79999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lvl="1" indent="0" defTabSz="91440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US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reinforces the desirable behaviours:</a:t>
            </a:r>
            <a:endParaRPr lang="en-US" altLang="en-US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effects of repetitive learning opportunities </a:t>
            </a: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(refresher training): Why is it so effective?</a:t>
            </a:r>
          </a:p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“Sharpen the saw”.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47800" y="2286000"/>
            <a:ext cx="6096000" cy="4027488"/>
            <a:chOff x="1447800" y="2286000"/>
            <a:chExt cx="6096000" cy="4027488"/>
          </a:xfrm>
        </p:grpSpPr>
        <p:pic>
          <p:nvPicPr>
            <p:cNvPr id="54275" name="Picture 4"/>
            <p:cNvPicPr>
              <a:picLocks noChangeAspect="1" noChangeArrowheads="1"/>
            </p:cNvPicPr>
            <p:nvPr/>
          </p:nvPicPr>
          <p:blipFill>
            <a:blip r:embed="rId2">
              <a:lum contrast="1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2286000"/>
              <a:ext cx="5867400" cy="402748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276" name="Text Box 5"/>
            <p:cNvSpPr txBox="1">
              <a:spLocks noChangeArrowheads="1"/>
            </p:cNvSpPr>
            <p:nvPr/>
          </p:nvSpPr>
          <p:spPr bwMode="auto">
            <a:xfrm>
              <a:off x="4953000" y="4811713"/>
              <a:ext cx="2160588" cy="457200"/>
            </a:xfrm>
            <a:prstGeom prst="rect">
              <a:avLst/>
            </a:prstGeom>
            <a:solidFill>
              <a:srgbClr val="DACA9C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Arial" panose="020B0604020202020204" pitchFamily="34" charset="0"/>
                </a:rPr>
                <a:t>With No Additional Learning Opportunities</a:t>
              </a:r>
            </a:p>
          </p:txBody>
        </p:sp>
        <p:sp>
          <p:nvSpPr>
            <p:cNvPr id="54277" name="Text Box 6"/>
            <p:cNvSpPr txBox="1">
              <a:spLocks noChangeArrowheads="1"/>
            </p:cNvSpPr>
            <p:nvPr/>
          </p:nvSpPr>
          <p:spPr bwMode="auto">
            <a:xfrm rot="16200000">
              <a:off x="785019" y="3896519"/>
              <a:ext cx="1752600" cy="274638"/>
            </a:xfrm>
            <a:prstGeom prst="rect">
              <a:avLst/>
            </a:prstGeom>
            <a:solidFill>
              <a:srgbClr val="DACA9C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Arial" panose="020B0604020202020204" pitchFamily="34" charset="0"/>
                </a:rPr>
                <a:t>Response Skills</a:t>
              </a:r>
            </a:p>
          </p:txBody>
        </p:sp>
        <p:sp>
          <p:nvSpPr>
            <p:cNvPr id="54278" name="Text Box 7"/>
            <p:cNvSpPr txBox="1">
              <a:spLocks noChangeArrowheads="1"/>
            </p:cNvSpPr>
            <p:nvPr/>
          </p:nvSpPr>
          <p:spPr bwMode="auto">
            <a:xfrm>
              <a:off x="1981200" y="5802313"/>
              <a:ext cx="5181600" cy="457200"/>
            </a:xfrm>
            <a:prstGeom prst="rect">
              <a:avLst/>
            </a:prstGeom>
            <a:solidFill>
              <a:srgbClr val="DACA9C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Arial" panose="020B0604020202020204" pitchFamily="34" charset="0"/>
                </a:rPr>
                <a:t>Time</a:t>
              </a:r>
              <a:br>
                <a:rPr lang="en-US" altLang="en-US" sz="1200" b="1">
                  <a:latin typeface="Arial" panose="020B0604020202020204" pitchFamily="34" charset="0"/>
                </a:rPr>
              </a:br>
              <a:r>
                <a:rPr lang="en-US" altLang="en-US" sz="1200" b="1">
                  <a:latin typeface="Arial" panose="020B0604020202020204" pitchFamily="34" charset="0"/>
                </a:rPr>
                <a:t>(Vertical Arrows Represent Learning Opportunities)</a:t>
              </a:r>
            </a:p>
          </p:txBody>
        </p:sp>
        <p:sp>
          <p:nvSpPr>
            <p:cNvPr id="54279" name="Text Box 8"/>
            <p:cNvSpPr txBox="1">
              <a:spLocks noChangeArrowheads="1"/>
            </p:cNvSpPr>
            <p:nvPr/>
          </p:nvSpPr>
          <p:spPr bwMode="auto">
            <a:xfrm>
              <a:off x="2133600" y="2667000"/>
              <a:ext cx="1676400" cy="457200"/>
            </a:xfrm>
            <a:prstGeom prst="rect">
              <a:avLst/>
            </a:prstGeom>
            <a:solidFill>
              <a:srgbClr val="DACA9C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Arial" panose="020B0604020202020204" pitchFamily="34" charset="0"/>
                </a:rPr>
                <a:t>Initial Learning Opportunity</a:t>
              </a:r>
            </a:p>
          </p:txBody>
        </p:sp>
        <p:sp>
          <p:nvSpPr>
            <p:cNvPr id="54280" name="Text Box 9"/>
            <p:cNvSpPr txBox="1">
              <a:spLocks noChangeArrowheads="1"/>
            </p:cNvSpPr>
            <p:nvPr/>
          </p:nvSpPr>
          <p:spPr bwMode="auto">
            <a:xfrm>
              <a:off x="5208588" y="3309938"/>
              <a:ext cx="1981200" cy="457200"/>
            </a:xfrm>
            <a:prstGeom prst="rect">
              <a:avLst/>
            </a:prstGeom>
            <a:solidFill>
              <a:srgbClr val="DACA9C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Arial" panose="020B0604020202020204" pitchFamily="34" charset="0"/>
                </a:rPr>
                <a:t>With Repetitive Learning Opportunities</a:t>
              </a:r>
            </a:p>
          </p:txBody>
        </p:sp>
        <p:sp>
          <p:nvSpPr>
            <p:cNvPr id="54281" name="Text Box 10"/>
            <p:cNvSpPr txBox="1">
              <a:spLocks noChangeArrowheads="1"/>
            </p:cNvSpPr>
            <p:nvPr/>
          </p:nvSpPr>
          <p:spPr bwMode="auto">
            <a:xfrm>
              <a:off x="1524000" y="2620963"/>
              <a:ext cx="609600" cy="274637"/>
            </a:xfrm>
            <a:prstGeom prst="rect">
              <a:avLst/>
            </a:prstGeom>
            <a:solidFill>
              <a:srgbClr val="DACA9C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Arial" panose="020B0604020202020204" pitchFamily="34" charset="0"/>
                </a:rPr>
                <a:t>High</a:t>
              </a:r>
            </a:p>
          </p:txBody>
        </p:sp>
        <p:sp>
          <p:nvSpPr>
            <p:cNvPr id="54282" name="Text Box 11"/>
            <p:cNvSpPr txBox="1">
              <a:spLocks noChangeArrowheads="1"/>
            </p:cNvSpPr>
            <p:nvPr/>
          </p:nvSpPr>
          <p:spPr bwMode="auto">
            <a:xfrm>
              <a:off x="1550988" y="5291138"/>
              <a:ext cx="609600" cy="274637"/>
            </a:xfrm>
            <a:prstGeom prst="rect">
              <a:avLst/>
            </a:prstGeom>
            <a:solidFill>
              <a:srgbClr val="DACA9C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Arial" panose="020B0604020202020204" pitchFamily="34" charset="0"/>
                </a:rPr>
                <a:t>Low</a:t>
              </a:r>
            </a:p>
          </p:txBody>
        </p:sp>
        <p:sp>
          <p:nvSpPr>
            <p:cNvPr id="2" name="Arc 1"/>
            <p:cNvSpPr/>
            <p:nvPr/>
          </p:nvSpPr>
          <p:spPr bwMode="auto">
            <a:xfrm rot="10800000">
              <a:off x="3648075" y="3195638"/>
              <a:ext cx="3895725" cy="685800"/>
            </a:xfrm>
            <a:prstGeom prst="arc">
              <a:avLst>
                <a:gd name="adj1" fmla="val 15290052"/>
                <a:gd name="adj2" fmla="val 21451787"/>
              </a:avLst>
            </a:prstGeom>
            <a:noFill/>
            <a:ln w="3810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en-CA"/>
            </a:p>
          </p:txBody>
        </p:sp>
        <p:sp>
          <p:nvSpPr>
            <p:cNvPr id="54286" name="Up-Down Arrow 2"/>
            <p:cNvSpPr>
              <a:spLocks noChangeArrowheads="1"/>
            </p:cNvSpPr>
            <p:nvPr/>
          </p:nvSpPr>
          <p:spPr bwMode="auto">
            <a:xfrm>
              <a:off x="4454525" y="3060700"/>
              <a:ext cx="195263" cy="723900"/>
            </a:xfrm>
            <a:prstGeom prst="upDownArrow">
              <a:avLst>
                <a:gd name="adj1" fmla="val 50000"/>
                <a:gd name="adj2" fmla="val 49757"/>
              </a:avLst>
            </a:prstGeom>
            <a:solidFill>
              <a:srgbClr val="00B050"/>
            </a:solidFill>
            <a:ln w="9525" algn="ctr">
              <a:solidFill>
                <a:srgbClr val="00B05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en-US" sz="2400"/>
            </a:p>
          </p:txBody>
        </p:sp>
        <p:sp>
          <p:nvSpPr>
            <p:cNvPr id="54287" name="Up-Down Arrow 16"/>
            <p:cNvSpPr>
              <a:spLocks noChangeArrowheads="1"/>
            </p:cNvSpPr>
            <p:nvPr/>
          </p:nvSpPr>
          <p:spPr bwMode="auto">
            <a:xfrm>
              <a:off x="4440238" y="3856038"/>
              <a:ext cx="230187" cy="1533525"/>
            </a:xfrm>
            <a:prstGeom prst="upDownArrow">
              <a:avLst>
                <a:gd name="adj1" fmla="val 50000"/>
                <a:gd name="adj2" fmla="val 50243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en-US" sz="2400"/>
            </a:p>
          </p:txBody>
        </p:sp>
      </p:grpSp>
      <p:sp>
        <p:nvSpPr>
          <p:cNvPr id="18" name="Title 1"/>
          <p:cNvSpPr txBox="1">
            <a:spLocks/>
          </p:cNvSpPr>
          <p:nvPr/>
        </p:nvSpPr>
        <p:spPr>
          <a:xfrm>
            <a:off x="457200" y="182880"/>
            <a:ext cx="8229600" cy="56584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2000" b="1" i="1" cap="none" baseline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Management </a:t>
            </a:r>
            <a:r>
              <a:rPr lang="en-US" dirty="0" smtClean="0"/>
              <a:t>Model 5: Abilities – the Training Model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16240" y="6431911"/>
            <a:ext cx="670560" cy="365124"/>
          </a:xfrm>
        </p:spPr>
        <p:txBody>
          <a:bodyPr/>
          <a:lstStyle/>
          <a:p>
            <a:fld id="{6D22F896-40B5-4ADD-8801-0D06FADFA095}" type="slidenum">
              <a:rPr 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33</a:t>
            </a:fld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457200" y="6400800"/>
            <a:ext cx="53035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Chapter 7.4: </a:t>
            </a:r>
            <a:r>
              <a:rPr lang="en-US" altLang="en-US" sz="1600" b="1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Applying </a:t>
            </a: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the Principles of Human Motivation </a:t>
            </a:r>
          </a:p>
        </p:txBody>
      </p:sp>
    </p:spTree>
    <p:extLst>
      <p:ext uri="{BB962C8B-B14F-4D97-AF65-F5344CB8AC3E}">
        <p14:creationId xmlns:p14="http://schemas.microsoft.com/office/powerpoint/2010/main" val="139754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ChangeArrowheads="1"/>
          </p:cNvSpPr>
          <p:nvPr/>
        </p:nvSpPr>
        <p:spPr bwMode="auto">
          <a:xfrm>
            <a:off x="455613" y="730250"/>
            <a:ext cx="8226425" cy="5655315"/>
          </a:xfrm>
          <a:prstGeom prst="rect">
            <a:avLst/>
          </a:prstGeom>
          <a:solidFill>
            <a:srgbClr val="FFFFFF">
              <a:alpha val="79999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lvl="0" indent="0" defTabSz="914400">
              <a:spcBef>
                <a:spcPts val="0"/>
              </a:spcBef>
              <a:buClr>
                <a:prstClr val="black"/>
              </a:buClr>
              <a:buSzTx/>
              <a:buNone/>
            </a:pPr>
            <a:endParaRPr lang="en-US" sz="16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>
              <a:spcBef>
                <a:spcPts val="0"/>
              </a:spcBef>
              <a:buClr>
                <a:prstClr val="black"/>
              </a:buClr>
              <a:buSzTx/>
              <a:buNone/>
            </a:pPr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Behaviours can lead to human error. </a:t>
            </a: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</a:t>
            </a: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constitutes a significant </a:t>
            </a: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threat </a:t>
            </a: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safety and risk management in </a:t>
            </a: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</a:t>
            </a: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industry.</a:t>
            </a:r>
          </a:p>
          <a:p>
            <a:pPr lvl="0" defTabSz="914400"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principles and practices of human </a:t>
            </a: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 </a:t>
            </a: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theories can aid in </a:t>
            </a: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influencing </a:t>
            </a:r>
            <a:b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</a:t>
            </a: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behaviours to minimize human </a:t>
            </a: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and </a:t>
            </a: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 safe work places.</a:t>
            </a:r>
          </a:p>
          <a:p>
            <a:pPr lvl="0" defTabSz="914400"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leaders, </a:t>
            </a: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need to understand </a:t>
            </a: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drives behaviours in the workplace so </a:t>
            </a: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influence </a:t>
            </a: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those behaviours</a:t>
            </a: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defTabSz="914400"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models to 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effectively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behaviours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The Attitudes Model – “Our Personal Iceberg” Shapes Behaviours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The ABC Model - How A’s &amp; C’s Affect or Influence Behaviours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The Abilities Model - How Training &amp; Learning Shape Behaviours</a:t>
            </a:r>
            <a:endParaRPr lang="en-CA" alt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>
              <a:spcBef>
                <a:spcPts val="0"/>
              </a:spcBef>
              <a:buClr>
                <a:prstClr val="black"/>
              </a:buClr>
              <a:buSzTx/>
              <a:buNone/>
            </a:pPr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>
              <a:spcBef>
                <a:spcPts val="0"/>
              </a:spcBef>
              <a:buClr>
                <a:prstClr val="black"/>
              </a:buClr>
              <a:buSzTx/>
              <a:buFont typeface="Wingdings" panose="05000000000000000000" pitchFamily="2" charset="2"/>
              <a:buChar char="Ø"/>
            </a:pPr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82880"/>
            <a:ext cx="8229600" cy="56584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2000" b="1" i="1" cap="none" baseline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CA" dirty="0" smtClean="0"/>
              <a:t>Summary:</a:t>
            </a:r>
            <a:endParaRPr lang="en-US" dirty="0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8E8AC478-8FF1-CB47-84AD-E74843CD3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748728"/>
            <a:ext cx="8231187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1600" b="1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Recall: We </a:t>
            </a:r>
            <a:r>
              <a:rPr lang="en-US" altLang="en-US" sz="1600" b="1" i="1" dirty="0">
                <a:solidFill>
                  <a:srgbClr val="000000"/>
                </a:solidFill>
                <a:latin typeface="Arial" panose="020B0604020202020204" pitchFamily="34" charset="0"/>
              </a:rPr>
              <a:t>want to equip you with some tools </a:t>
            </a:r>
            <a:r>
              <a:rPr lang="en-US" altLang="en-US" sz="1600" b="1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for </a:t>
            </a:r>
            <a:r>
              <a:rPr lang="en-US" altLang="en-US" sz="1600" b="1" i="1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managing</a:t>
            </a:r>
            <a:r>
              <a:rPr lang="en-US" altLang="en-US" sz="1600" b="1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b="1" i="1" dirty="0">
                <a:solidFill>
                  <a:srgbClr val="000000"/>
                </a:solidFill>
                <a:latin typeface="Arial" panose="020B0604020202020204" pitchFamily="34" charset="0"/>
              </a:rPr>
              <a:t>and </a:t>
            </a:r>
            <a:r>
              <a:rPr lang="en-US" altLang="en-US" sz="1600" b="1" i="1" u="sng" dirty="0">
                <a:solidFill>
                  <a:srgbClr val="000000"/>
                </a:solidFill>
                <a:latin typeface="Arial" panose="020B0604020202020204" pitchFamily="34" charset="0"/>
              </a:rPr>
              <a:t>leading</a:t>
            </a:r>
            <a:r>
              <a:rPr lang="en-US" altLang="en-US" sz="1600" b="1" i="1" dirty="0">
                <a:solidFill>
                  <a:srgbClr val="000000"/>
                </a:solidFill>
                <a:latin typeface="Arial" panose="020B0604020202020204" pitchFamily="34" charset="0"/>
              </a:rPr>
              <a:t> people!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987" y="1566622"/>
            <a:ext cx="3408947" cy="1826624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16240" y="6431911"/>
            <a:ext cx="670560" cy="365124"/>
          </a:xfrm>
        </p:spPr>
        <p:txBody>
          <a:bodyPr/>
          <a:lstStyle/>
          <a:p>
            <a:fld id="{6D22F896-40B5-4ADD-8801-0D06FADFA095}" type="slidenum">
              <a:rPr 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34</a:t>
            </a:fld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7200" y="6400800"/>
            <a:ext cx="53035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Chapter 7.4: </a:t>
            </a:r>
            <a:r>
              <a:rPr lang="en-US" altLang="en-US" sz="1600" b="1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Applying </a:t>
            </a: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the Principles of Human Motivation </a:t>
            </a:r>
          </a:p>
        </p:txBody>
      </p:sp>
    </p:spTree>
    <p:extLst>
      <p:ext uri="{BB962C8B-B14F-4D97-AF65-F5344CB8AC3E}">
        <p14:creationId xmlns:p14="http://schemas.microsoft.com/office/powerpoint/2010/main" val="47859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565848"/>
          </a:xfrm>
        </p:spPr>
        <p:txBody>
          <a:bodyPr>
            <a:noAutofit/>
          </a:bodyPr>
          <a:lstStyle/>
          <a:p>
            <a:r>
              <a:rPr lang="en-CA" sz="2000" cap="none" dirty="0"/>
              <a:t>K</a:t>
            </a:r>
            <a:r>
              <a:rPr lang="en-CA" sz="2000" cap="none" dirty="0" smtClean="0"/>
              <a:t>ey </a:t>
            </a:r>
            <a:r>
              <a:rPr lang="en-CA" sz="2000" cap="none" dirty="0"/>
              <a:t>P</a:t>
            </a:r>
            <a:r>
              <a:rPr lang="en-CA" sz="2000" cap="none" dirty="0" smtClean="0"/>
              <a:t>oints to Consider:</a:t>
            </a:r>
            <a:endParaRPr lang="en-US" sz="2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822960"/>
            <a:ext cx="8229600" cy="5486400"/>
          </a:xfr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CA" sz="2000" cap="none" dirty="0" smtClean="0"/>
              <a:t>Where </a:t>
            </a:r>
            <a:r>
              <a:rPr lang="en-CA" sz="2000" cap="none" dirty="0"/>
              <a:t>technology stops, </a:t>
            </a:r>
            <a:r>
              <a:rPr lang="en-CA" sz="2000" u="sng" cap="none" dirty="0"/>
              <a:t>human activity takes </a:t>
            </a:r>
            <a:r>
              <a:rPr lang="en-CA" sz="2000" u="sng" cap="none" dirty="0" smtClean="0"/>
              <a:t>over.</a:t>
            </a:r>
            <a:endParaRPr lang="en-CA" sz="2000" u="sng" cap="none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CA" sz="2000" cap="none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CA" sz="2000" cap="none" dirty="0"/>
              <a:t>Human error is more likely at interphases (between activities, cross shifts, processes, equipment, etc.)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CA" sz="2000" cap="none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CA" sz="2000" cap="none" dirty="0"/>
              <a:t>Human errors </a:t>
            </a:r>
            <a:r>
              <a:rPr lang="en-CA" sz="2000" cap="none" dirty="0" smtClean="0"/>
              <a:t>can be classified as </a:t>
            </a:r>
            <a:r>
              <a:rPr lang="en-CA" sz="2000" u="sng" cap="none" dirty="0" smtClean="0"/>
              <a:t>basic causes</a:t>
            </a:r>
            <a:r>
              <a:rPr lang="en-CA" sz="2000" cap="none" dirty="0" smtClean="0"/>
              <a:t> caused by weaknesses in the risk management system elements</a:t>
            </a: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/>
              <a:t>Immediate causes (why did that SP occur?)</a:t>
            </a: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b="1" cap="none" dirty="0"/>
              <a:t>Basic </a:t>
            </a:r>
            <a:r>
              <a:rPr lang="en-US" sz="2000" b="1" cap="none" dirty="0" smtClean="0"/>
              <a:t>causes:</a:t>
            </a:r>
          </a:p>
          <a:p>
            <a:pPr marL="1485900" lvl="2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b="1" cap="none" dirty="0" smtClean="0"/>
              <a:t>Personal </a:t>
            </a:r>
            <a:r>
              <a:rPr lang="en-US" sz="2000" b="1" cap="none" dirty="0"/>
              <a:t>– improper </a:t>
            </a:r>
            <a:r>
              <a:rPr lang="en-US" sz="2000" b="1" cap="none" dirty="0" smtClean="0"/>
              <a:t>motivation</a:t>
            </a:r>
            <a:endParaRPr lang="en-US" sz="2000" b="1" cap="none" dirty="0"/>
          </a:p>
          <a:p>
            <a:pPr marL="1485900" lvl="2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b="1" cap="none" dirty="0" smtClean="0"/>
              <a:t>Job </a:t>
            </a:r>
            <a:r>
              <a:rPr lang="en-US" sz="2000" b="1" cap="none" dirty="0"/>
              <a:t>– inadequate </a:t>
            </a:r>
            <a:r>
              <a:rPr lang="en-US" sz="2000" b="1" cap="none" dirty="0" smtClean="0"/>
              <a:t>training</a:t>
            </a:r>
            <a:endParaRPr lang="en-US" sz="2000" b="1" cap="none" dirty="0"/>
          </a:p>
          <a:p>
            <a:pPr marL="1485900" lvl="2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b="1" cap="none" dirty="0" smtClean="0"/>
              <a:t>E&amp;D </a:t>
            </a:r>
            <a:r>
              <a:rPr lang="en-US" sz="2000" b="1" cap="none" dirty="0"/>
              <a:t>– inadequate ergonomic </a:t>
            </a:r>
            <a:r>
              <a:rPr lang="en-US" sz="2000" b="1" cap="none" dirty="0" smtClean="0"/>
              <a:t>design</a:t>
            </a:r>
            <a:endParaRPr lang="en-US" sz="2000" b="1" cap="none" dirty="0"/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/>
              <a:t>Latent causes (related to an RME)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CA" sz="2000" cap="none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CA" sz="2000" cap="none" dirty="0" smtClean="0"/>
              <a:t>Address latent causes … human errors are mitigated.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CA" sz="2000" cap="none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CA" sz="2000" cap="none" dirty="0" smtClean="0"/>
              <a:t>The goal is to find and eliminate latent causes, </a:t>
            </a:r>
            <a:br>
              <a:rPr lang="en-CA" sz="2000" cap="none" dirty="0" smtClean="0"/>
            </a:br>
            <a:r>
              <a:rPr lang="en-CA" sz="2000" cap="none" dirty="0" smtClean="0"/>
              <a:t>NOT terminate employees. </a:t>
            </a:r>
            <a:endParaRPr lang="en-US" sz="20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16240" y="6431911"/>
            <a:ext cx="670560" cy="365124"/>
          </a:xfrm>
        </p:spPr>
        <p:txBody>
          <a:bodyPr/>
          <a:lstStyle/>
          <a:p>
            <a:fld id="{6D22F896-40B5-4ADD-8801-0D06FADFA095}" type="slidenum">
              <a:rPr 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6400800"/>
            <a:ext cx="53035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Chapter 7.4: </a:t>
            </a:r>
            <a:r>
              <a:rPr lang="en-US" altLang="en-US" sz="1600" b="1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Applying </a:t>
            </a: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the Principles of Human Motivation </a:t>
            </a:r>
          </a:p>
        </p:txBody>
      </p:sp>
    </p:spTree>
    <p:extLst>
      <p:ext uri="{BB962C8B-B14F-4D97-AF65-F5344CB8AC3E}">
        <p14:creationId xmlns:p14="http://schemas.microsoft.com/office/powerpoint/2010/main" val="424912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16240" y="6431911"/>
            <a:ext cx="670560" cy="365124"/>
          </a:xfrm>
        </p:spPr>
        <p:txBody>
          <a:bodyPr/>
          <a:lstStyle/>
          <a:p>
            <a:fld id="{6D22F896-40B5-4ADD-8801-0D06FADFA095}" type="slidenum">
              <a:rPr 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57200" y="6400800"/>
            <a:ext cx="53035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Chapter 7.4: </a:t>
            </a:r>
            <a:r>
              <a:rPr lang="en-US" altLang="en-US" sz="1600" b="1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Applying </a:t>
            </a: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the Principles of Human Motivation </a:t>
            </a:r>
          </a:p>
        </p:txBody>
      </p:sp>
      <p:sp>
        <p:nvSpPr>
          <p:cNvPr id="19" name="Rectangle 5"/>
          <p:cNvSpPr txBox="1">
            <a:spLocks noChangeArrowheads="1"/>
          </p:cNvSpPr>
          <p:nvPr/>
        </p:nvSpPr>
        <p:spPr bwMode="auto">
          <a:xfrm>
            <a:off x="457200" y="640080"/>
            <a:ext cx="8229600" cy="2286000"/>
          </a:xfrm>
          <a:prstGeom prst="rect">
            <a:avLst/>
          </a:prstGeom>
          <a:solidFill>
            <a:srgbClr val="FFFF99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Recall the</a:t>
            </a:r>
            <a:r>
              <a:rPr kumimoji="0" lang="en-US" altLang="en-US" sz="180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“Slices of Cheese” in the Model: </a:t>
            </a:r>
            <a:r>
              <a:rPr lang="en-CA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 loss incident will occur when </a:t>
            </a:r>
            <a:r>
              <a:rPr lang="en-CA" altLang="en-US" sz="1800" i="1" u="sng" dirty="0">
                <a:latin typeface="Arial" panose="020B0604020202020204" pitchFamily="34" charset="0"/>
                <a:cs typeface="Arial" panose="020B0604020202020204" pitchFamily="34" charset="0"/>
              </a:rPr>
              <a:t>humans make errors (#4)</a:t>
            </a:r>
            <a:r>
              <a:rPr lang="en-CA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in presence of </a:t>
            </a:r>
            <a:r>
              <a:rPr lang="en-CA" altLang="en-US" sz="1800" i="1" u="sng" dirty="0">
                <a:latin typeface="Arial" panose="020B0604020202020204" pitchFamily="34" charset="0"/>
                <a:cs typeface="Arial" panose="020B0604020202020204" pitchFamily="34" charset="0"/>
              </a:rPr>
              <a:t>latent causes (#1</a:t>
            </a:r>
            <a:r>
              <a:rPr lang="en-CA" altLang="en-US" sz="1800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r>
              <a:rPr kumimoji="0" lang="en-US" altLang="en-US" sz="180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80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80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lang="en-US" altLang="en-US" sz="180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 Risk Management System Elements;  2) Engineering Controls; </a:t>
            </a:r>
            <a:br>
              <a:rPr kumimoji="0" lang="en-US" altLang="en-US" sz="180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80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3) Administrative Controls;                      4) Work </a:t>
            </a:r>
            <a:r>
              <a:rPr kumimoji="0" lang="en-US" altLang="en-US" sz="180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Practices</a:t>
            </a:r>
          </a:p>
          <a:p>
            <a:pPr marL="0" indent="0">
              <a:spcBef>
                <a:spcPct val="0"/>
              </a:spcBef>
              <a:buClrTx/>
              <a:buSzTx/>
              <a:buNone/>
              <a:defRPr/>
            </a:pPr>
            <a:endParaRPr lang="en-US" altLang="en-US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The Swiss Cheese Model is </a:t>
            </a:r>
            <a:r>
              <a:rPr lang="en-US" altLang="en-US" sz="18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not a means to modify human behaviour</a:t>
            </a:r>
            <a:r>
              <a:rPr lang="en-US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en-US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but to explain the relationship between human errors and loss incidents, and </a:t>
            </a:r>
            <a:r>
              <a:rPr lang="en-US" altLang="en-US" sz="18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explain WHY we must address human behaviours</a:t>
            </a:r>
            <a:r>
              <a:rPr lang="en-US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spcBef>
                <a:spcPct val="0"/>
              </a:spcBef>
              <a:buClrTx/>
              <a:buSzTx/>
              <a:buNone/>
              <a:defRPr/>
            </a:pPr>
            <a:endParaRPr kumimoji="0" lang="en-US" altLang="en-US" sz="1800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57200" y="152400"/>
            <a:ext cx="8229600" cy="533400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vert="horz" lIns="91440" tIns="45720" rIns="91440" bIns="45720" rtlCol="0" anchor="ctr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2000" b="1" i="1" cap="none" baseline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1800" dirty="0"/>
              <a:t>Recall The Swiss Cheese </a:t>
            </a:r>
            <a:r>
              <a:rPr lang="en-US" altLang="en-US" sz="1800" dirty="0" smtClean="0"/>
              <a:t>Model of </a:t>
            </a:r>
            <a:r>
              <a:rPr lang="en-US" altLang="en-US" sz="1800" dirty="0"/>
              <a:t>a Loss Incident!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7200" y="2850721"/>
            <a:ext cx="8229600" cy="3579162"/>
            <a:chOff x="457200" y="2850721"/>
            <a:chExt cx="8229600" cy="3579162"/>
          </a:xfrm>
        </p:grpSpPr>
        <p:pic>
          <p:nvPicPr>
            <p:cNvPr id="33" name="Picture 32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2955163"/>
              <a:ext cx="8229600" cy="347472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</p:pic>
        <p:sp>
          <p:nvSpPr>
            <p:cNvPr id="34" name="Oval Callout 8"/>
            <p:cNvSpPr>
              <a:spLocks noChangeArrowheads="1"/>
            </p:cNvSpPr>
            <p:nvPr/>
          </p:nvSpPr>
          <p:spPr bwMode="auto">
            <a:xfrm>
              <a:off x="3694402" y="3474027"/>
              <a:ext cx="457200" cy="457200"/>
            </a:xfrm>
            <a:prstGeom prst="wedgeEllipseCallout">
              <a:avLst>
                <a:gd name="adj1" fmla="val 2468"/>
                <a:gd name="adj2" fmla="val 9890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35" name="Oval Callout 9"/>
            <p:cNvSpPr>
              <a:spLocks noChangeArrowheads="1"/>
            </p:cNvSpPr>
            <p:nvPr/>
          </p:nvSpPr>
          <p:spPr bwMode="auto">
            <a:xfrm>
              <a:off x="2325113" y="3785751"/>
              <a:ext cx="457200" cy="457200"/>
            </a:xfrm>
            <a:prstGeom prst="wedgeEllipseCallout">
              <a:avLst>
                <a:gd name="adj1" fmla="val 2468"/>
                <a:gd name="adj2" fmla="val 9890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36" name="Oval Callout 7"/>
            <p:cNvSpPr>
              <a:spLocks noChangeArrowheads="1"/>
            </p:cNvSpPr>
            <p:nvPr/>
          </p:nvSpPr>
          <p:spPr bwMode="auto">
            <a:xfrm>
              <a:off x="5038294" y="3150755"/>
              <a:ext cx="457200" cy="457200"/>
            </a:xfrm>
            <a:prstGeom prst="wedgeEllipseCallout">
              <a:avLst>
                <a:gd name="adj1" fmla="val 2468"/>
                <a:gd name="adj2" fmla="val 9890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37" name="Oval Callout 6"/>
            <p:cNvSpPr>
              <a:spLocks noChangeArrowheads="1"/>
            </p:cNvSpPr>
            <p:nvPr/>
          </p:nvSpPr>
          <p:spPr bwMode="auto">
            <a:xfrm>
              <a:off x="6253016" y="2850721"/>
              <a:ext cx="457200" cy="457200"/>
            </a:xfrm>
            <a:prstGeom prst="wedgeEllipseCallout">
              <a:avLst>
                <a:gd name="adj1" fmla="val 2468"/>
                <a:gd name="adj2" fmla="val 9890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38" name="TextBox 18"/>
            <p:cNvSpPr txBox="1">
              <a:spLocks noChangeArrowheads="1"/>
            </p:cNvSpPr>
            <p:nvPr/>
          </p:nvSpPr>
          <p:spPr bwMode="auto">
            <a:xfrm>
              <a:off x="7093527" y="3086095"/>
              <a:ext cx="1422400" cy="73866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algn="ctr">
                <a:buClrTx/>
                <a:buSzTx/>
                <a:buFontTx/>
                <a:buNone/>
                <a:defRPr sz="1400">
                  <a:solidFill>
                    <a:schemeClr val="bg1"/>
                  </a:solidFill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CA" altLang="en-US" dirty="0"/>
                <a:t>Planned activity and its hazards &amp; risks</a:t>
              </a:r>
            </a:p>
          </p:txBody>
        </p:sp>
        <p:sp>
          <p:nvSpPr>
            <p:cNvPr id="39" name="TextBox 13"/>
            <p:cNvSpPr txBox="1">
              <a:spLocks noChangeArrowheads="1"/>
            </p:cNvSpPr>
            <p:nvPr/>
          </p:nvSpPr>
          <p:spPr bwMode="auto">
            <a:xfrm>
              <a:off x="466443" y="4006255"/>
              <a:ext cx="1143000" cy="186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CA" altLang="en-US" sz="11500" b="1" dirty="0">
                  <a:solidFill>
                    <a:srgbClr val="FF0000"/>
                  </a:solidFill>
                  <a:latin typeface="Wingdings" panose="05000000000000000000" pitchFamily="2" charset="2"/>
                </a:rPr>
                <a:t>D</a:t>
              </a:r>
            </a:p>
          </p:txBody>
        </p:sp>
        <p:sp>
          <p:nvSpPr>
            <p:cNvPr id="41" name="TextBox 21"/>
            <p:cNvSpPr txBox="1">
              <a:spLocks noChangeArrowheads="1"/>
            </p:cNvSpPr>
            <p:nvPr/>
          </p:nvSpPr>
          <p:spPr bwMode="auto">
            <a:xfrm>
              <a:off x="550725" y="5837527"/>
              <a:ext cx="1058718" cy="5847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/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algn="ctr">
                <a:spcBef>
                  <a:spcPct val="0"/>
                </a:spcBef>
                <a:buClrTx/>
                <a:buSzTx/>
                <a:buFontTx/>
                <a:buNone/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CA" altLang="en-US" sz="1600" b="1" dirty="0" smtClean="0">
                  <a:solidFill>
                    <a:schemeClr val="bg1"/>
                  </a:solidFill>
                </a:rPr>
                <a:t>Loss Incident</a:t>
              </a:r>
              <a:endParaRPr lang="en-CA" alt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684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457200" y="748728"/>
            <a:ext cx="8229600" cy="2206435"/>
          </a:xfrm>
          <a:prstGeom prst="rect">
            <a:avLst/>
          </a:prstGeom>
          <a:solidFill>
            <a:srgbClr val="FFFF99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CA" alt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Why focus on behaviours?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CA" altLang="en-US" sz="1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Sub-standard </a:t>
            </a:r>
            <a:r>
              <a:rPr lang="en-CA" alt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work practice </a:t>
            </a:r>
            <a:r>
              <a:rPr lang="en-CA" altLang="en-US" sz="1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at #4 </a:t>
            </a:r>
            <a:r>
              <a:rPr lang="en-CA" alt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CA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the result </a:t>
            </a:r>
            <a:r>
              <a:rPr lang="en-CA" alt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of: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CA" alt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CA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knowing what to do, or </a:t>
            </a:r>
            <a:endParaRPr lang="en-CA" altLang="en-US" sz="18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CA" alt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CA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intentional decision to NOT meet </a:t>
            </a:r>
            <a:r>
              <a:rPr lang="en-CA" alt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expectations (i.e. purposely </a:t>
            </a:r>
            <a:br>
              <a:rPr lang="en-CA" alt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alt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not follow procedures), </a:t>
            </a:r>
            <a:r>
              <a:rPr lang="en-CA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endParaRPr lang="en-CA" altLang="en-US" sz="18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CA" alt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simple </a:t>
            </a:r>
            <a:r>
              <a:rPr lang="en-CA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human error, or </a:t>
            </a:r>
            <a:endParaRPr lang="en-CA" altLang="en-US" sz="18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CA" alt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Basic causes (engineering &amp; design factors, job factors, </a:t>
            </a:r>
            <a:r>
              <a:rPr lang="en-CA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CA" alt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  <a:endParaRPr lang="en-US" altLang="en-US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7200" y="2850721"/>
            <a:ext cx="8229600" cy="3579162"/>
            <a:chOff x="457200" y="2850721"/>
            <a:chExt cx="8229600" cy="3579162"/>
          </a:xfrm>
        </p:grpSpPr>
        <p:pic>
          <p:nvPicPr>
            <p:cNvPr id="10" name="Picture 9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2955163"/>
              <a:ext cx="8229600" cy="347472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</p:pic>
        <p:sp>
          <p:nvSpPr>
            <p:cNvPr id="11" name="Oval Callout 8"/>
            <p:cNvSpPr>
              <a:spLocks noChangeArrowheads="1"/>
            </p:cNvSpPr>
            <p:nvPr/>
          </p:nvSpPr>
          <p:spPr bwMode="auto">
            <a:xfrm>
              <a:off x="3694402" y="3474027"/>
              <a:ext cx="457200" cy="457200"/>
            </a:xfrm>
            <a:prstGeom prst="wedgeEllipseCallout">
              <a:avLst>
                <a:gd name="adj1" fmla="val 2468"/>
                <a:gd name="adj2" fmla="val 9890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12" name="Oval Callout 9"/>
            <p:cNvSpPr>
              <a:spLocks noChangeArrowheads="1"/>
            </p:cNvSpPr>
            <p:nvPr/>
          </p:nvSpPr>
          <p:spPr bwMode="auto">
            <a:xfrm>
              <a:off x="2325113" y="3785751"/>
              <a:ext cx="457200" cy="457200"/>
            </a:xfrm>
            <a:prstGeom prst="wedgeEllipseCallout">
              <a:avLst>
                <a:gd name="adj1" fmla="val 2468"/>
                <a:gd name="adj2" fmla="val 9890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13" name="Oval Callout 7"/>
            <p:cNvSpPr>
              <a:spLocks noChangeArrowheads="1"/>
            </p:cNvSpPr>
            <p:nvPr/>
          </p:nvSpPr>
          <p:spPr bwMode="auto">
            <a:xfrm>
              <a:off x="5038294" y="3150755"/>
              <a:ext cx="457200" cy="457200"/>
            </a:xfrm>
            <a:prstGeom prst="wedgeEllipseCallout">
              <a:avLst>
                <a:gd name="adj1" fmla="val 2468"/>
                <a:gd name="adj2" fmla="val 9890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14" name="Oval Callout 6"/>
            <p:cNvSpPr>
              <a:spLocks noChangeArrowheads="1"/>
            </p:cNvSpPr>
            <p:nvPr/>
          </p:nvSpPr>
          <p:spPr bwMode="auto">
            <a:xfrm>
              <a:off x="6253016" y="2850721"/>
              <a:ext cx="457200" cy="457200"/>
            </a:xfrm>
            <a:prstGeom prst="wedgeEllipseCallout">
              <a:avLst>
                <a:gd name="adj1" fmla="val 2468"/>
                <a:gd name="adj2" fmla="val 9890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7093527" y="3086095"/>
              <a:ext cx="1422400" cy="73866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algn="ctr">
                <a:buClrTx/>
                <a:buSzTx/>
                <a:buFontTx/>
                <a:buNone/>
                <a:defRPr sz="1400">
                  <a:solidFill>
                    <a:schemeClr val="bg1"/>
                  </a:solidFill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CA" altLang="en-US" dirty="0"/>
                <a:t>Planned activity and its hazards &amp; risks</a:t>
              </a:r>
            </a:p>
          </p:txBody>
        </p:sp>
        <p:sp>
          <p:nvSpPr>
            <p:cNvPr id="16" name="TextBox 13"/>
            <p:cNvSpPr txBox="1">
              <a:spLocks noChangeArrowheads="1"/>
            </p:cNvSpPr>
            <p:nvPr/>
          </p:nvSpPr>
          <p:spPr bwMode="auto">
            <a:xfrm>
              <a:off x="466443" y="4006255"/>
              <a:ext cx="1143000" cy="186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CA" altLang="en-US" sz="11500" b="1" dirty="0">
                  <a:solidFill>
                    <a:srgbClr val="FF0000"/>
                  </a:solidFill>
                  <a:latin typeface="Wingdings" panose="05000000000000000000" pitchFamily="2" charset="2"/>
                </a:rPr>
                <a:t>D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1908394" y="4529476"/>
              <a:ext cx="795338" cy="160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96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18" name="TextBox 21"/>
            <p:cNvSpPr txBox="1">
              <a:spLocks noChangeArrowheads="1"/>
            </p:cNvSpPr>
            <p:nvPr/>
          </p:nvSpPr>
          <p:spPr bwMode="auto">
            <a:xfrm>
              <a:off x="550725" y="5837527"/>
              <a:ext cx="1058718" cy="5847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/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algn="ctr">
                <a:spcBef>
                  <a:spcPct val="0"/>
                </a:spcBef>
                <a:buClrTx/>
                <a:buSzTx/>
                <a:buFontTx/>
                <a:buNone/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CA" altLang="en-US" sz="1600" b="1" dirty="0" smtClean="0">
                  <a:solidFill>
                    <a:schemeClr val="bg1"/>
                  </a:solidFill>
                </a:rPr>
                <a:t>Loss Incident</a:t>
              </a:r>
              <a:endParaRPr lang="en-CA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565848"/>
          </a:xfrm>
        </p:spPr>
        <p:txBody>
          <a:bodyPr>
            <a:noAutofit/>
          </a:bodyPr>
          <a:lstStyle/>
          <a:p>
            <a:r>
              <a:rPr lang="en-US" sz="1600" cap="none" dirty="0"/>
              <a:t>Model 4: The Swiss Cheese Model &amp; Interrelation of Latent Causes &amp; Human Errors</a:t>
            </a:r>
            <a:endParaRPr lang="en-CA" sz="1600" cap="none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16240" y="6431911"/>
            <a:ext cx="670560" cy="365124"/>
          </a:xfrm>
        </p:spPr>
        <p:txBody>
          <a:bodyPr/>
          <a:lstStyle/>
          <a:p>
            <a:fld id="{6D22F896-40B5-4ADD-8801-0D06FADFA095}" type="slidenum">
              <a:rPr 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57200" y="6400800"/>
            <a:ext cx="53035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Chapter 7.4: </a:t>
            </a:r>
            <a:r>
              <a:rPr lang="en-US" altLang="en-US" sz="1600" b="1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Applying </a:t>
            </a: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the Principles of Human Motivation </a:t>
            </a:r>
          </a:p>
        </p:txBody>
      </p:sp>
    </p:spTree>
    <p:extLst>
      <p:ext uri="{BB962C8B-B14F-4D97-AF65-F5344CB8AC3E}">
        <p14:creationId xmlns:p14="http://schemas.microsoft.com/office/powerpoint/2010/main" val="378214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457200" y="748728"/>
            <a:ext cx="8229600" cy="2206435"/>
          </a:xfrm>
          <a:prstGeom prst="rect">
            <a:avLst/>
          </a:prstGeom>
          <a:solidFill>
            <a:srgbClr val="FFFF99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Why focus on behaviours?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Conversely</a:t>
            </a:r>
            <a:r>
              <a:rPr lang="en-US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loss incident could be prevented simply by </a:t>
            </a:r>
            <a:r>
              <a:rPr lang="en-US" alt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purposeful </a:t>
            </a:r>
            <a:r>
              <a:rPr lang="en-US" altLang="en-US" sz="1800" i="1" u="sng" dirty="0">
                <a:latin typeface="Arial" panose="020B0604020202020204" pitchFamily="34" charset="0"/>
                <a:cs typeface="Arial" panose="020B0604020202020204" pitchFamily="34" charset="0"/>
              </a:rPr>
              <a:t>and intentional action </a:t>
            </a:r>
            <a:r>
              <a:rPr lang="en-US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by a worker</a:t>
            </a:r>
            <a:r>
              <a:rPr lang="en-US" alt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In other words, the </a:t>
            </a:r>
            <a:r>
              <a:rPr lang="en-US" altLang="en-US" sz="1800" i="1" u="sng" dirty="0">
                <a:latin typeface="Arial" panose="020B0604020202020204" pitchFamily="34" charset="0"/>
                <a:cs typeface="Arial" panose="020B0604020202020204" pitchFamily="34" charset="0"/>
              </a:rPr>
              <a:t>worker knows the systems have failed</a:t>
            </a:r>
            <a:r>
              <a:rPr lang="en-US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, but </a:t>
            </a:r>
            <a:r>
              <a:rPr lang="en-US" alt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br>
              <a:rPr lang="en-US" alt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i="1" u="sng" dirty="0">
                <a:latin typeface="Arial" panose="020B0604020202020204" pitchFamily="34" charset="0"/>
                <a:cs typeface="Arial" panose="020B0604020202020204" pitchFamily="34" charset="0"/>
              </a:rPr>
              <a:t>adjusted or adapted their work practices to overcome the deficiencies</a:t>
            </a:r>
            <a:r>
              <a:rPr lang="en-US" alt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Still </a:t>
            </a:r>
            <a:r>
              <a:rPr lang="en-US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 significant risk management concern!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565848"/>
          </a:xfrm>
        </p:spPr>
        <p:txBody>
          <a:bodyPr>
            <a:noAutofit/>
          </a:bodyPr>
          <a:lstStyle/>
          <a:p>
            <a:r>
              <a:rPr lang="en-US" sz="1600" cap="none" dirty="0"/>
              <a:t>Model 4: The Swiss Cheese Model &amp; Interrelation of Latent Causes &amp; Human Errors</a:t>
            </a:r>
            <a:endParaRPr lang="en-CA" sz="1600" cap="none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16240" y="6431911"/>
            <a:ext cx="670560" cy="365124"/>
          </a:xfrm>
        </p:spPr>
        <p:txBody>
          <a:bodyPr/>
          <a:lstStyle/>
          <a:p>
            <a:fld id="{6D22F896-40B5-4ADD-8801-0D06FADFA095}" type="slidenum">
              <a:rPr 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457200" y="6400800"/>
            <a:ext cx="53035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Chapter 7.4: </a:t>
            </a:r>
            <a:r>
              <a:rPr lang="en-US" altLang="en-US" sz="1600" b="1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Applying </a:t>
            </a: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the Principles of Human Motivation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57200" y="2850721"/>
            <a:ext cx="8229600" cy="3581190"/>
            <a:chOff x="457200" y="2850721"/>
            <a:chExt cx="8229600" cy="3581190"/>
          </a:xfrm>
        </p:grpSpPr>
        <p:pic>
          <p:nvPicPr>
            <p:cNvPr id="10" name="Picture 9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2955163"/>
              <a:ext cx="8229600" cy="347674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</p:pic>
        <p:sp>
          <p:nvSpPr>
            <p:cNvPr id="11" name="Oval Callout 8"/>
            <p:cNvSpPr>
              <a:spLocks noChangeArrowheads="1"/>
            </p:cNvSpPr>
            <p:nvPr/>
          </p:nvSpPr>
          <p:spPr bwMode="auto">
            <a:xfrm>
              <a:off x="3694402" y="3474027"/>
              <a:ext cx="457200" cy="457200"/>
            </a:xfrm>
            <a:prstGeom prst="wedgeEllipseCallout">
              <a:avLst>
                <a:gd name="adj1" fmla="val 2468"/>
                <a:gd name="adj2" fmla="val 9890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12" name="Oval Callout 9"/>
            <p:cNvSpPr>
              <a:spLocks noChangeArrowheads="1"/>
            </p:cNvSpPr>
            <p:nvPr/>
          </p:nvSpPr>
          <p:spPr bwMode="auto">
            <a:xfrm>
              <a:off x="2325113" y="3785751"/>
              <a:ext cx="457200" cy="457200"/>
            </a:xfrm>
            <a:prstGeom prst="wedgeEllipseCallout">
              <a:avLst>
                <a:gd name="adj1" fmla="val 2468"/>
                <a:gd name="adj2" fmla="val 9890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13" name="Oval Callout 7"/>
            <p:cNvSpPr>
              <a:spLocks noChangeArrowheads="1"/>
            </p:cNvSpPr>
            <p:nvPr/>
          </p:nvSpPr>
          <p:spPr bwMode="auto">
            <a:xfrm>
              <a:off x="5038294" y="3150755"/>
              <a:ext cx="457200" cy="457200"/>
            </a:xfrm>
            <a:prstGeom prst="wedgeEllipseCallout">
              <a:avLst>
                <a:gd name="adj1" fmla="val 2468"/>
                <a:gd name="adj2" fmla="val 9890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14" name="Oval Callout 6"/>
            <p:cNvSpPr>
              <a:spLocks noChangeArrowheads="1"/>
            </p:cNvSpPr>
            <p:nvPr/>
          </p:nvSpPr>
          <p:spPr bwMode="auto">
            <a:xfrm>
              <a:off x="6253016" y="2850721"/>
              <a:ext cx="457200" cy="457200"/>
            </a:xfrm>
            <a:prstGeom prst="wedgeEllipseCallout">
              <a:avLst>
                <a:gd name="adj1" fmla="val 2468"/>
                <a:gd name="adj2" fmla="val 9890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7093527" y="3086095"/>
              <a:ext cx="1422400" cy="73866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algn="ctr">
                <a:buClrTx/>
                <a:buSzTx/>
                <a:buFontTx/>
                <a:buNone/>
                <a:defRPr sz="1400">
                  <a:solidFill>
                    <a:schemeClr val="bg1"/>
                  </a:solidFill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CA" altLang="en-US" dirty="0"/>
                <a:t>Planned activity and its hazards &amp; risks</a:t>
              </a:r>
            </a:p>
          </p:txBody>
        </p:sp>
        <p:sp>
          <p:nvSpPr>
            <p:cNvPr id="20" name="TextBox 22"/>
            <p:cNvSpPr txBox="1">
              <a:spLocks noChangeArrowheads="1"/>
            </p:cNvSpPr>
            <p:nvPr/>
          </p:nvSpPr>
          <p:spPr bwMode="auto">
            <a:xfrm rot="10800000">
              <a:off x="498105" y="3949941"/>
              <a:ext cx="1141130" cy="22159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CA" altLang="en-US" sz="13800" b="1" dirty="0">
                  <a:solidFill>
                    <a:srgbClr val="00B050"/>
                  </a:solidFill>
                  <a:latin typeface="Wingdings" panose="05000000000000000000" pitchFamily="2" charset="2"/>
                </a:rPr>
                <a:t>D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550724" y="5837527"/>
              <a:ext cx="1278075" cy="58477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/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algn="ctr">
                <a:buClrTx/>
                <a:buSzTx/>
                <a:buFontTx/>
                <a:buNone/>
                <a:defRPr sz="1600" b="1">
                  <a:solidFill>
                    <a:schemeClr val="bg1"/>
                  </a:solidFill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CA" altLang="en-US" dirty="0">
                  <a:solidFill>
                    <a:schemeClr val="tx1"/>
                  </a:solidFill>
                </a:rPr>
                <a:t>Successful outcome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2150507" y="5073539"/>
              <a:ext cx="468000" cy="468000"/>
            </a:xfrm>
            <a:prstGeom prst="ellipse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76963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457200" y="748728"/>
            <a:ext cx="8229600" cy="2206435"/>
          </a:xfrm>
          <a:prstGeom prst="rect">
            <a:avLst/>
          </a:prstGeom>
          <a:solidFill>
            <a:srgbClr val="FFFF99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focus on behaviours?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that </a:t>
            </a:r>
            <a:r>
              <a:rPr lang="en-US" altLang="en-US" sz="1800" i="1" u="sng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worker knows critical parts</a:t>
            </a:r>
            <a:r>
              <a:rPr lang="en-US" altLang="en-US" sz="18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system </a:t>
            </a:r>
            <a:r>
              <a:rPr lang="en-US" altLang="en-US" sz="1800" i="1" u="sng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always be working</a:t>
            </a:r>
            <a:r>
              <a:rPr lang="en-US" altLang="en-US" sz="18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therefore is </a:t>
            </a:r>
            <a:r>
              <a:rPr lang="en-US" altLang="en-US" sz="1800" i="1" u="sng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personally motivated</a:t>
            </a:r>
            <a:r>
              <a:rPr lang="en-US" altLang="en-US" sz="18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ensure those critical parts </a:t>
            </a:r>
            <a:br>
              <a:rPr lang="en-US" altLang="en-US" sz="18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always working</a:t>
            </a:r>
            <a:r>
              <a:rPr lang="en-US" altLang="en-US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i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because </a:t>
            </a:r>
            <a:r>
              <a:rPr lang="en-US" altLang="en-US" sz="1800" i="1" u="sng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worker knows something bad will </a:t>
            </a:r>
            <a:br>
              <a:rPr lang="en-US" altLang="en-US" sz="1800" i="1" u="sng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i="1" u="sng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happen </a:t>
            </a:r>
            <a:r>
              <a:rPr lang="en-CA" altLang="en-US" sz="1800" i="1" u="sng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CA" altLang="en-US" sz="1800" i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critical parts of the system </a:t>
            </a:r>
            <a:r>
              <a:rPr lang="en-CA" altLang="en-US" sz="1800" i="1" u="sng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</a:t>
            </a:r>
            <a:r>
              <a:rPr lang="en-US" altLang="en-US" sz="18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18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565848"/>
          </a:xfrm>
        </p:spPr>
        <p:txBody>
          <a:bodyPr>
            <a:noAutofit/>
          </a:bodyPr>
          <a:lstStyle/>
          <a:p>
            <a:r>
              <a:rPr lang="en-US" sz="1600" cap="none" dirty="0"/>
              <a:t>Model 4: The Swiss Cheese Model &amp; Interrelation of Latent Causes &amp; Human Errors</a:t>
            </a:r>
            <a:endParaRPr lang="en-CA" sz="1600" cap="none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16240" y="6431911"/>
            <a:ext cx="670560" cy="365124"/>
          </a:xfrm>
        </p:spPr>
        <p:txBody>
          <a:bodyPr/>
          <a:lstStyle/>
          <a:p>
            <a:fld id="{6D22F896-40B5-4ADD-8801-0D06FADFA095}" type="slidenum">
              <a:rPr 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457200" y="6400800"/>
            <a:ext cx="53035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Chapter 7.4: </a:t>
            </a:r>
            <a:r>
              <a:rPr lang="en-US" altLang="en-US" sz="1600" b="1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Applying </a:t>
            </a: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the Principles of Human Motivation </a:t>
            </a:r>
          </a:p>
        </p:txBody>
      </p:sp>
      <p:sp>
        <p:nvSpPr>
          <p:cNvPr id="18" name="Cloud Callout 17"/>
          <p:cNvSpPr/>
          <p:nvPr/>
        </p:nvSpPr>
        <p:spPr>
          <a:xfrm>
            <a:off x="6028268" y="1849739"/>
            <a:ext cx="2878967" cy="1671272"/>
          </a:xfrm>
          <a:prstGeom prst="cloudCallout">
            <a:avLst>
              <a:gd name="adj1" fmla="val -7228"/>
              <a:gd name="adj2" fmla="val 123016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account of “George” in the Hub Oil Seminar.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7200" y="2850721"/>
            <a:ext cx="8450035" cy="3579162"/>
            <a:chOff x="457200" y="2850721"/>
            <a:chExt cx="8450035" cy="3579162"/>
          </a:xfrm>
        </p:grpSpPr>
        <p:pic>
          <p:nvPicPr>
            <p:cNvPr id="10" name="Picture 9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2955163"/>
              <a:ext cx="8229600" cy="347472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</p:pic>
        <p:sp>
          <p:nvSpPr>
            <p:cNvPr id="11" name="Oval Callout 8"/>
            <p:cNvSpPr>
              <a:spLocks noChangeArrowheads="1"/>
            </p:cNvSpPr>
            <p:nvPr/>
          </p:nvSpPr>
          <p:spPr bwMode="auto">
            <a:xfrm>
              <a:off x="3694402" y="3474027"/>
              <a:ext cx="457200" cy="457200"/>
            </a:xfrm>
            <a:prstGeom prst="wedgeEllipseCallout">
              <a:avLst>
                <a:gd name="adj1" fmla="val 2468"/>
                <a:gd name="adj2" fmla="val 9890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12" name="Oval Callout 9"/>
            <p:cNvSpPr>
              <a:spLocks noChangeArrowheads="1"/>
            </p:cNvSpPr>
            <p:nvPr/>
          </p:nvSpPr>
          <p:spPr bwMode="auto">
            <a:xfrm>
              <a:off x="2325113" y="3785751"/>
              <a:ext cx="457200" cy="457200"/>
            </a:xfrm>
            <a:prstGeom prst="wedgeEllipseCallout">
              <a:avLst>
                <a:gd name="adj1" fmla="val 2468"/>
                <a:gd name="adj2" fmla="val 9890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13" name="Oval Callout 7"/>
            <p:cNvSpPr>
              <a:spLocks noChangeArrowheads="1"/>
            </p:cNvSpPr>
            <p:nvPr/>
          </p:nvSpPr>
          <p:spPr bwMode="auto">
            <a:xfrm>
              <a:off x="5038294" y="3150755"/>
              <a:ext cx="457200" cy="457200"/>
            </a:xfrm>
            <a:prstGeom prst="wedgeEllipseCallout">
              <a:avLst>
                <a:gd name="adj1" fmla="val 2468"/>
                <a:gd name="adj2" fmla="val 9890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14" name="Oval Callout 6"/>
            <p:cNvSpPr>
              <a:spLocks noChangeArrowheads="1"/>
            </p:cNvSpPr>
            <p:nvPr/>
          </p:nvSpPr>
          <p:spPr bwMode="auto">
            <a:xfrm>
              <a:off x="6253016" y="2850721"/>
              <a:ext cx="457200" cy="457200"/>
            </a:xfrm>
            <a:prstGeom prst="wedgeEllipseCallout">
              <a:avLst>
                <a:gd name="adj1" fmla="val 2468"/>
                <a:gd name="adj2" fmla="val 9890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7093527" y="3086095"/>
              <a:ext cx="1422400" cy="73866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algn="ctr">
                <a:buClrTx/>
                <a:buSzTx/>
                <a:buFontTx/>
                <a:buNone/>
                <a:defRPr sz="1400">
                  <a:solidFill>
                    <a:schemeClr val="bg1"/>
                  </a:solidFill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CA" altLang="en-US" dirty="0"/>
                <a:t>Planned activity and its hazards &amp; risks</a:t>
              </a:r>
            </a:p>
          </p:txBody>
        </p:sp>
        <p:sp>
          <p:nvSpPr>
            <p:cNvPr id="20" name="TextBox 22"/>
            <p:cNvSpPr txBox="1">
              <a:spLocks noChangeArrowheads="1"/>
            </p:cNvSpPr>
            <p:nvPr/>
          </p:nvSpPr>
          <p:spPr bwMode="auto">
            <a:xfrm rot="10800000">
              <a:off x="498105" y="3949941"/>
              <a:ext cx="1141130" cy="22159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CA" altLang="en-US" sz="13800" b="1" dirty="0">
                  <a:solidFill>
                    <a:srgbClr val="00B050"/>
                  </a:solidFill>
                  <a:latin typeface="Wingdings" panose="05000000000000000000" pitchFamily="2" charset="2"/>
                </a:rPr>
                <a:t>D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550724" y="5837527"/>
              <a:ext cx="1278075" cy="58477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/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algn="ctr">
                <a:buClrTx/>
                <a:buSzTx/>
                <a:buFontTx/>
                <a:buNone/>
                <a:defRPr sz="1600" b="1">
                  <a:solidFill>
                    <a:schemeClr val="bg1"/>
                  </a:solidFill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CA" altLang="en-US" dirty="0">
                  <a:solidFill>
                    <a:schemeClr val="tx1"/>
                  </a:solidFill>
                </a:rPr>
                <a:t>Successful outcome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8782" y="3961217"/>
              <a:ext cx="2298453" cy="1922805"/>
            </a:xfrm>
            <a:prstGeom prst="rect">
              <a:avLst/>
            </a:prstGeom>
          </p:spPr>
        </p:pic>
        <p:sp>
          <p:nvSpPr>
            <p:cNvPr id="27" name="Oval 26"/>
            <p:cNvSpPr/>
            <p:nvPr/>
          </p:nvSpPr>
          <p:spPr>
            <a:xfrm>
              <a:off x="2150507" y="5073539"/>
              <a:ext cx="468000" cy="468000"/>
            </a:xfrm>
            <a:prstGeom prst="ellipse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25966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457200" y="748729"/>
            <a:ext cx="8229600" cy="2206434"/>
          </a:xfrm>
          <a:prstGeom prst="rect">
            <a:avLst/>
          </a:prstGeom>
          <a:solidFill>
            <a:srgbClr val="FFFF99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CA" alt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Why focus on behaviours?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CA" alt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CA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can significantly reduce the likelihood of a loss </a:t>
            </a:r>
            <a:r>
              <a:rPr lang="en-CA" alt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incident</a:t>
            </a:r>
            <a:r>
              <a:rPr lang="en-CA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by addressing the latent causes with a RMS/RMP that is robust to human error.  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CA" altLang="en-US" sz="18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CA" alt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CA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human action reduced (or eliminated), human error </a:t>
            </a:r>
            <a:r>
              <a:rPr lang="en-CA" alt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CA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substantially </a:t>
            </a:r>
            <a:r>
              <a:rPr lang="en-CA" alt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reduced, if not eliminated.</a:t>
            </a:r>
            <a:endParaRPr lang="en-US" altLang="en-US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565848"/>
          </a:xfrm>
        </p:spPr>
        <p:txBody>
          <a:bodyPr>
            <a:noAutofit/>
          </a:bodyPr>
          <a:lstStyle/>
          <a:p>
            <a:r>
              <a:rPr lang="en-US" sz="1600" cap="none" dirty="0"/>
              <a:t>Model 4: The Swiss Cheese Model &amp; Interrelation of Latent Causes &amp; Human Errors</a:t>
            </a:r>
            <a:endParaRPr lang="en-CA" sz="1600" cap="none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16240" y="6431911"/>
            <a:ext cx="670560" cy="365124"/>
          </a:xfrm>
        </p:spPr>
        <p:txBody>
          <a:bodyPr/>
          <a:lstStyle/>
          <a:p>
            <a:fld id="{6D22F896-40B5-4ADD-8801-0D06FADFA095}" type="slidenum">
              <a:rPr 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457200" y="6400800"/>
            <a:ext cx="53035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Chapter 7.4: </a:t>
            </a:r>
            <a:r>
              <a:rPr lang="en-US" altLang="en-US" sz="1600" b="1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Applying </a:t>
            </a:r>
            <a:r>
              <a:rPr lang="en-US" altLang="en-US" sz="16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the Principles of Human Motivation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7200" y="2850721"/>
            <a:ext cx="8229600" cy="3579160"/>
            <a:chOff x="457200" y="2850721"/>
            <a:chExt cx="8229600" cy="3579160"/>
          </a:xfrm>
        </p:grpSpPr>
        <p:pic>
          <p:nvPicPr>
            <p:cNvPr id="10" name="Picture 9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2955161"/>
              <a:ext cx="8229600" cy="347472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</p:pic>
        <p:sp>
          <p:nvSpPr>
            <p:cNvPr id="11" name="Oval Callout 8"/>
            <p:cNvSpPr>
              <a:spLocks noChangeArrowheads="1"/>
            </p:cNvSpPr>
            <p:nvPr/>
          </p:nvSpPr>
          <p:spPr bwMode="auto">
            <a:xfrm>
              <a:off x="3694402" y="3474027"/>
              <a:ext cx="457200" cy="457200"/>
            </a:xfrm>
            <a:prstGeom prst="wedgeEllipseCallout">
              <a:avLst>
                <a:gd name="adj1" fmla="val 2468"/>
                <a:gd name="adj2" fmla="val 9890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12" name="Oval Callout 9"/>
            <p:cNvSpPr>
              <a:spLocks noChangeArrowheads="1"/>
            </p:cNvSpPr>
            <p:nvPr/>
          </p:nvSpPr>
          <p:spPr bwMode="auto">
            <a:xfrm>
              <a:off x="2325113" y="3785751"/>
              <a:ext cx="457200" cy="457200"/>
            </a:xfrm>
            <a:prstGeom prst="wedgeEllipseCallout">
              <a:avLst>
                <a:gd name="adj1" fmla="val 2468"/>
                <a:gd name="adj2" fmla="val 9890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13" name="Oval Callout 7"/>
            <p:cNvSpPr>
              <a:spLocks noChangeArrowheads="1"/>
            </p:cNvSpPr>
            <p:nvPr/>
          </p:nvSpPr>
          <p:spPr bwMode="auto">
            <a:xfrm>
              <a:off x="5038294" y="3150755"/>
              <a:ext cx="457200" cy="457200"/>
            </a:xfrm>
            <a:prstGeom prst="wedgeEllipseCallout">
              <a:avLst>
                <a:gd name="adj1" fmla="val 2468"/>
                <a:gd name="adj2" fmla="val 9890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14" name="Oval Callout 6"/>
            <p:cNvSpPr>
              <a:spLocks noChangeArrowheads="1"/>
            </p:cNvSpPr>
            <p:nvPr/>
          </p:nvSpPr>
          <p:spPr bwMode="auto">
            <a:xfrm>
              <a:off x="6253016" y="2850721"/>
              <a:ext cx="457200" cy="457200"/>
            </a:xfrm>
            <a:prstGeom prst="wedgeEllipseCallout">
              <a:avLst>
                <a:gd name="adj1" fmla="val 2468"/>
                <a:gd name="adj2" fmla="val 9890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7093527" y="3086095"/>
              <a:ext cx="1422400" cy="73866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algn="ctr">
                <a:buClrTx/>
                <a:buSzTx/>
                <a:buFontTx/>
                <a:buNone/>
                <a:defRPr sz="1400">
                  <a:solidFill>
                    <a:schemeClr val="bg1"/>
                  </a:solidFill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CA" altLang="en-US" dirty="0"/>
                <a:t>Planned activity and its hazards &amp; risks</a:t>
              </a:r>
            </a:p>
          </p:txBody>
        </p:sp>
        <p:sp>
          <p:nvSpPr>
            <p:cNvPr id="20" name="TextBox 22"/>
            <p:cNvSpPr txBox="1">
              <a:spLocks noChangeArrowheads="1"/>
            </p:cNvSpPr>
            <p:nvPr/>
          </p:nvSpPr>
          <p:spPr bwMode="auto">
            <a:xfrm rot="10800000">
              <a:off x="498105" y="3949941"/>
              <a:ext cx="1141130" cy="22159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CA" altLang="en-US" sz="13800" b="1" dirty="0">
                  <a:solidFill>
                    <a:srgbClr val="00B050"/>
                  </a:solidFill>
                  <a:latin typeface="Wingdings" panose="05000000000000000000" pitchFamily="2" charset="2"/>
                </a:rPr>
                <a:t>D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550724" y="5837527"/>
              <a:ext cx="1278075" cy="58477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/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algn="ctr">
                <a:buClrTx/>
                <a:buSzTx/>
                <a:buFontTx/>
                <a:buNone/>
                <a:defRPr sz="1600" b="1">
                  <a:solidFill>
                    <a:schemeClr val="bg1"/>
                  </a:solidFill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CA" altLang="en-US" dirty="0">
                  <a:solidFill>
                    <a:schemeClr val="tx1"/>
                  </a:solidFill>
                </a:rPr>
                <a:t>Successful outcome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597778" y="4751462"/>
              <a:ext cx="468000" cy="468000"/>
            </a:xfrm>
            <a:prstGeom prst="ellipse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Oval 16"/>
            <p:cNvSpPr/>
            <p:nvPr/>
          </p:nvSpPr>
          <p:spPr>
            <a:xfrm>
              <a:off x="4929018" y="4302377"/>
              <a:ext cx="468000" cy="468000"/>
            </a:xfrm>
            <a:prstGeom prst="ellipse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Oval 17"/>
            <p:cNvSpPr/>
            <p:nvPr/>
          </p:nvSpPr>
          <p:spPr>
            <a:xfrm>
              <a:off x="6160092" y="3943982"/>
              <a:ext cx="468000" cy="468000"/>
            </a:xfrm>
            <a:prstGeom prst="ellipse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Oval 25"/>
            <p:cNvSpPr/>
            <p:nvPr/>
          </p:nvSpPr>
          <p:spPr>
            <a:xfrm>
              <a:off x="2150507" y="5073539"/>
              <a:ext cx="468000" cy="468000"/>
            </a:xfrm>
            <a:prstGeom prst="ellipse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65091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1253</TotalTime>
  <Words>2671</Words>
  <Application>Microsoft Office PowerPoint</Application>
  <PresentationFormat>On-screen Show (4:3)</PresentationFormat>
  <Paragraphs>557</Paragraphs>
  <Slides>34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ＭＳ Ｐゴシック</vt:lpstr>
      <vt:lpstr>Arial</vt:lpstr>
      <vt:lpstr>Calibri</vt:lpstr>
      <vt:lpstr>Tahoma</vt:lpstr>
      <vt:lpstr>Times New Roman</vt:lpstr>
      <vt:lpstr>Tw Cen MT</vt:lpstr>
      <vt:lpstr>Wingdings</vt:lpstr>
      <vt:lpstr>Droplet</vt:lpstr>
      <vt:lpstr>Visio</vt:lpstr>
      <vt:lpstr>ENGG404 – Lecture Chapter 7.4: Leadership Models – Applying the Principles of Human Motivation to Lead Safety</vt:lpstr>
      <vt:lpstr>Learning Outcomes </vt:lpstr>
      <vt:lpstr>Causes of Incidents – At-Risk Behaviours and Human Errors:</vt:lpstr>
      <vt:lpstr>Key Points to Consider:</vt:lpstr>
      <vt:lpstr>PowerPoint Presentation</vt:lpstr>
      <vt:lpstr>Model 4: The Swiss Cheese Model &amp; Interrelation of Latent Causes &amp; Human Errors</vt:lpstr>
      <vt:lpstr>Model 4: The Swiss Cheese Model &amp; Interrelation of Latent Causes &amp; Human Errors</vt:lpstr>
      <vt:lpstr>Model 4: The Swiss Cheese Model &amp; Interrelation of Latent Causes &amp; Human Errors</vt:lpstr>
      <vt:lpstr>Model 4: The Swiss Cheese Model &amp; Interrelation of Latent Causes &amp; Human Errors</vt:lpstr>
      <vt:lpstr>Model 4: The Swiss Cheese Model &amp; Interrelation of Latent Causes &amp; Human Errors</vt:lpstr>
      <vt:lpstr>Theories of Human Motivation in the Workplace:</vt:lpstr>
      <vt:lpstr>Model 2: The Role of Line Management in Addressing At-Risk Behaviours</vt:lpstr>
      <vt:lpstr>PowerPoint Presentation</vt:lpstr>
      <vt:lpstr>PowerPoint Presentation</vt:lpstr>
      <vt:lpstr>Why Apply the Principles of Human Motivation to Lead Safety?</vt:lpstr>
      <vt:lpstr>Why Apply the Principles of Human Motivation to Lead Safety?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ENGG404 – Lecture 33 Module xxx</dc:title>
  <dc:creator>User</dc:creator>
  <cp:lastModifiedBy>JR Cocchio</cp:lastModifiedBy>
  <cp:revision>114</cp:revision>
  <cp:lastPrinted>2017-10-16T22:30:28Z</cp:lastPrinted>
  <dcterms:created xsi:type="dcterms:W3CDTF">2016-09-07T02:58:00Z</dcterms:created>
  <dcterms:modified xsi:type="dcterms:W3CDTF">2019-10-28T05:48:06Z</dcterms:modified>
</cp:coreProperties>
</file>