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9" r:id="rId1"/>
  </p:sldMasterIdLst>
  <p:notesMasterIdLst>
    <p:notesMasterId r:id="rId10"/>
  </p:notesMasterIdLst>
  <p:handoutMasterIdLst>
    <p:handoutMasterId r:id="rId11"/>
  </p:handoutMasterIdLst>
  <p:sldIdLst>
    <p:sldId id="396" r:id="rId2"/>
    <p:sldId id="482" r:id="rId3"/>
    <p:sldId id="483" r:id="rId4"/>
    <p:sldId id="487" r:id="rId5"/>
    <p:sldId id="484" r:id="rId6"/>
    <p:sldId id="486" r:id="rId7"/>
    <p:sldId id="488" r:id="rId8"/>
    <p:sldId id="485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FF00"/>
    <a:srgbClr val="0000FF"/>
    <a:srgbClr val="3333FF"/>
    <a:srgbClr val="808080"/>
    <a:srgbClr val="0000CC"/>
    <a:srgbClr val="48945C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81780" autoAdjust="0"/>
  </p:normalViewPr>
  <p:slideViewPr>
    <p:cSldViewPr>
      <p:cViewPr varScale="1">
        <p:scale>
          <a:sx n="34" d="100"/>
          <a:sy n="34" d="100"/>
        </p:scale>
        <p:origin x="1292" y="52"/>
      </p:cViewPr>
      <p:guideLst>
        <p:guide orient="horz" pos="2160"/>
        <p:guide pos="2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722" y="84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r>
              <a:rPr lang="en-CA" altLang="en-US" dirty="0"/>
              <a:t>2017-2018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1444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/>
            </a:lvl1pPr>
          </a:lstStyle>
          <a:p>
            <a:pPr>
              <a:defRPr/>
            </a:pPr>
            <a:fld id="{9449F45A-F019-4861-A12B-5AAB3FDDD7F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871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ENGG406 2015W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641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D38E05E-503E-4B1A-835B-8B0A158765AC}" type="datetimeFigureOut">
              <a:rPr lang="en-US" altLang="en-US"/>
              <a:pPr>
                <a:defRPr/>
              </a:pPr>
              <a:t>10/28/2019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881" y="4415844"/>
            <a:ext cx="5140641" cy="418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4-March-2015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641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AE204D1-644D-4FB7-A62F-9D455603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7262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1F36E3-9287-4B1D-9F38-B7ADE26C311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9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8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00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1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4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6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9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7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3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302" y="2270760"/>
            <a:ext cx="7638473" cy="2225039"/>
          </a:xfrm>
        </p:spPr>
        <p:txBody>
          <a:bodyPr anchor="t">
            <a:noAutofit/>
          </a:bodyPr>
          <a:lstStyle/>
          <a:p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ENGG404 Lecture</a:t>
            </a:r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3200" b="1" cap="none" dirty="0" smtClean="0"/>
              <a:t>Chapter </a:t>
            </a:r>
            <a:r>
              <a:rPr lang="en-US" sz="3200" b="1" cap="none" dirty="0" smtClean="0"/>
              <a:t>7.7</a:t>
            </a:r>
            <a:r>
              <a:rPr lang="en-US" sz="3200" b="1" cap="none" dirty="0"/>
              <a:t>: Safety </a:t>
            </a:r>
            <a:r>
              <a:rPr lang="en-US" sz="3200" b="1" cap="none" dirty="0" smtClean="0"/>
              <a:t>Metrics, </a:t>
            </a:r>
            <a:br>
              <a:rPr lang="en-US" sz="3200" b="1" cap="none" dirty="0" smtClean="0"/>
            </a:br>
            <a:r>
              <a:rPr lang="en-US" sz="3200" b="1" cap="none" dirty="0" smtClean="0"/>
              <a:t>Lagging </a:t>
            </a:r>
            <a:r>
              <a:rPr lang="en-US" sz="3200" b="1" cap="none" dirty="0"/>
              <a:t>and Leading </a:t>
            </a:r>
            <a:r>
              <a:rPr lang="en-US" sz="3200" b="1" cap="none" dirty="0" smtClean="0"/>
              <a:t>Indicators</a:t>
            </a:r>
            <a:r>
              <a:rPr lang="en-CA" sz="3200" b="1" cap="none" dirty="0" smtClean="0"/>
              <a:t> </a:t>
            </a:r>
            <a:endParaRPr lang="en-US" sz="32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11" y="886097"/>
            <a:ext cx="8168640" cy="1826622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b="1" i="1" dirty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becoming a leader in risk management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/>
          </p:cNvGraphicFramePr>
          <p:nvPr>
            <p:extLst/>
          </p:nvPr>
        </p:nvGraphicFramePr>
        <p:xfrm>
          <a:off x="512071" y="4799512"/>
          <a:ext cx="3113542" cy="155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Clip" r:id="rId3" imgW="4039263" imgH="2534876" progId="MS_ClipArt_Gallery.2">
                  <p:embed/>
                </p:oleObj>
              </mc:Choice>
              <mc:Fallback>
                <p:oleObj name="Clip" r:id="rId3" imgW="4039263" imgH="2534876" progId="MS_ClipArt_Gallery.2">
                  <p:embed/>
                  <p:pic>
                    <p:nvPicPr>
                      <p:cNvPr id="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1" y="4799512"/>
                        <a:ext cx="3113542" cy="155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495800"/>
            <a:ext cx="1766671" cy="1766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37290-7F22-4D42-BFDD-D5AD4C09C01F}"/>
              </a:ext>
            </a:extLst>
          </p:cNvPr>
          <p:cNvSpPr txBox="1"/>
          <p:nvPr/>
        </p:nvSpPr>
        <p:spPr>
          <a:xfrm>
            <a:off x="194783" y="262462"/>
            <a:ext cx="1176817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Fundamentals of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8FDCA-D6EA-3540-8AE2-F6CD31336ABE}"/>
              </a:ext>
            </a:extLst>
          </p:cNvPr>
          <p:cNvSpPr txBox="1"/>
          <p:nvPr/>
        </p:nvSpPr>
        <p:spPr>
          <a:xfrm>
            <a:off x="1523418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System and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C740A-AE56-7744-84D0-32724BDFA21D}"/>
              </a:ext>
            </a:extLst>
          </p:cNvPr>
          <p:cNvSpPr txBox="1"/>
          <p:nvPr/>
        </p:nvSpPr>
        <p:spPr>
          <a:xfrm>
            <a:off x="7916511" y="256355"/>
            <a:ext cx="1155550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Application and Perspectives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D91E5-FF6E-C346-BD54-1494F0C62548}"/>
              </a:ext>
            </a:extLst>
          </p:cNvPr>
          <p:cNvSpPr txBox="1"/>
          <p:nvPr/>
        </p:nvSpPr>
        <p:spPr>
          <a:xfrm>
            <a:off x="7093598" y="256355"/>
            <a:ext cx="671096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People &amp; Org.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57A8C-8AD1-BC48-A393-2CA6461462C7}"/>
              </a:ext>
            </a:extLst>
          </p:cNvPr>
          <p:cNvSpPr txBox="1"/>
          <p:nvPr/>
        </p:nvSpPr>
        <p:spPr>
          <a:xfrm>
            <a:off x="3877051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Incident Investigation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14612-2C60-CA49-88DC-A40274E52BE8}"/>
              </a:ext>
            </a:extLst>
          </p:cNvPr>
          <p:cNvSpPr txBox="1"/>
          <p:nvPr/>
        </p:nvSpPr>
        <p:spPr>
          <a:xfrm>
            <a:off x="5053867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Tools &amp; Challenges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AF929-DEC8-B045-BD5C-00378213E2AE}"/>
              </a:ext>
            </a:extLst>
          </p:cNvPr>
          <p:cNvSpPr txBox="1"/>
          <p:nvPr/>
        </p:nvSpPr>
        <p:spPr>
          <a:xfrm>
            <a:off x="2700234" y="256879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Leadership in 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4E84B9-8682-8C4B-A72E-1FFEAF78256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371598" y="487188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ED6320-D6B4-374B-AE59-18735BF60E6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548417" y="487186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27112B-E9F0-2348-9B20-FB76B2277E3D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3725234" y="487186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CC88D-6DFA-474E-80EC-662B2D4B909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902050" y="487188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A7384E-C04D-ED41-9740-B0199EA1890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078866" y="487187"/>
            <a:ext cx="151816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7C1AD4-35C5-B84F-A011-FC352A9DC13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941783" y="487188"/>
            <a:ext cx="151817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B8989-9D9A-DE41-B118-0BB225CC7043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7764696" y="487186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7011C2-9A0B-664B-83CB-DE2410B86B87}"/>
              </a:ext>
            </a:extLst>
          </p:cNvPr>
          <p:cNvSpPr txBox="1"/>
          <p:nvPr/>
        </p:nvSpPr>
        <p:spPr>
          <a:xfrm>
            <a:off x="6230682" y="256354"/>
            <a:ext cx="692362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in Industry</a:t>
            </a:r>
          </a:p>
        </p:txBody>
      </p:sp>
      <p:sp>
        <p:nvSpPr>
          <p:cNvPr id="2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151A19-47C8-4166-BB74-18D8773ADBE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48640"/>
          </a:xfrm>
        </p:spPr>
        <p:txBody>
          <a:bodyPr>
            <a:normAutofit/>
          </a:bodyPr>
          <a:lstStyle/>
          <a:p>
            <a:r>
              <a:rPr lang="en-CA" sz="2000" cap="none" dirty="0"/>
              <a:t>Learning Outcomes: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Explain the difference between leading indicators and lagging indicators.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Explain how applying leading indicators can aid in prioritizing limited resources in managing risks.  </a:t>
            </a:r>
            <a:endParaRPr lang="en-US" sz="2000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0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</a:t>
            </a: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7.7: 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Safety Metrics – Leading and</a:t>
            </a:r>
            <a:r>
              <a:rPr kumimoji="0" lang="en-CA" altLang="en-US" sz="16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Lagging Indicators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51A19-47C8-4166-BB74-18D8773ADBE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48640"/>
          </a:xfrm>
        </p:spPr>
        <p:txBody>
          <a:bodyPr>
            <a:normAutofit/>
          </a:bodyPr>
          <a:lstStyle/>
          <a:p>
            <a:r>
              <a:rPr lang="en-CA" sz="2000" cap="none" dirty="0" smtClean="0"/>
              <a:t>Lagging Indicators – Examples:</a:t>
            </a:r>
            <a:endParaRPr lang="en-CA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The lagging indicator statistic is created as a result of a loss incident i.e. it is created and recorded after the fact: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</a:t>
            </a:r>
            <a:r>
              <a:rPr lang="en-US" sz="2000" cap="none" dirty="0"/>
              <a:t>of first aid cases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Total </a:t>
            </a:r>
            <a:r>
              <a:rPr lang="en-US" sz="2000" cap="none" dirty="0"/>
              <a:t>recordable incident rate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Lost </a:t>
            </a:r>
            <a:r>
              <a:rPr lang="en-US" sz="2000" cap="none" dirty="0"/>
              <a:t>time incident rate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</a:t>
            </a:r>
            <a:r>
              <a:rPr lang="en-US" sz="2000" cap="none" dirty="0"/>
              <a:t>of fatalities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</a:t>
            </a:r>
            <a:r>
              <a:rPr lang="en-US" sz="2000" cap="none" dirty="0"/>
              <a:t>of incident investigations </a:t>
            </a:r>
            <a:r>
              <a:rPr lang="en-US" sz="2000" cap="none" dirty="0" smtClean="0"/>
              <a:t>performed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endParaRPr lang="en-US" sz="2000" cap="none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0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</a:t>
            </a: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7.7: 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Safety Metrics – Leading and</a:t>
            </a:r>
            <a:r>
              <a:rPr kumimoji="0" lang="en-CA" altLang="en-US" sz="16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Lagging Indicators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51A19-47C8-4166-BB74-18D8773ADBE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04756"/>
            <a:ext cx="5257800" cy="3213164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48640"/>
          </a:xfrm>
        </p:spPr>
        <p:txBody>
          <a:bodyPr>
            <a:normAutofit/>
          </a:bodyPr>
          <a:lstStyle/>
          <a:p>
            <a:r>
              <a:rPr lang="en-CA" sz="2000" cap="none" dirty="0" smtClean="0"/>
              <a:t>Lagging Indicators – Problems and Limitations:</a:t>
            </a:r>
            <a:endParaRPr lang="en-CA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Problems and Limitations: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Even though these include both occupational safety and process safety, there tends to be an over-emphasis on occupational </a:t>
            </a:r>
            <a:r>
              <a:rPr lang="en-US" sz="2000" cap="none" dirty="0"/>
              <a:t>injuries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Not all are reported or investigated.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Negative trends can create “knee-jerk” reactions.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Positive trends are not appropriately resourced.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Cannot be used as a means to influence safety culture for effective and sustainable performance improvements.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Especially </a:t>
            </a:r>
            <a:r>
              <a:rPr lang="en-US" sz="2000" cap="none" dirty="0"/>
              <a:t>for process safety incidents, there may be long durations of “positive” performance between events; thus, </a:t>
            </a:r>
            <a:r>
              <a:rPr lang="en-US" sz="2000" cap="none" dirty="0" smtClean="0"/>
              <a:t>“lulling” the organization into a false sense of “security” and the RM program is “invulnerable” or at least “robust”.</a:t>
            </a:r>
            <a:endParaRPr lang="en-US" sz="2000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0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</a:t>
            </a: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7.7: 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Safety Metrics – Leading and</a:t>
            </a:r>
            <a:r>
              <a:rPr kumimoji="0" lang="en-CA" altLang="en-US" sz="16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Lagging Indicators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51A19-47C8-4166-BB74-18D8773ADBE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48640"/>
          </a:xfrm>
        </p:spPr>
        <p:txBody>
          <a:bodyPr>
            <a:normAutofit/>
          </a:bodyPr>
          <a:lstStyle/>
          <a:p>
            <a:r>
              <a:rPr lang="en-CA" sz="2000" cap="none" dirty="0" smtClean="0"/>
              <a:t>Leading Indicators – Examples:</a:t>
            </a:r>
            <a:endParaRPr lang="en-CA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In contrast, the leading indicator statistic is created as a result of a proactive planned inspection or audit that is intended to assess the effective implementation of the RM program and to prevent incidents from happening: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</a:t>
            </a:r>
            <a:r>
              <a:rPr lang="en-US" sz="2000" cap="none" dirty="0"/>
              <a:t>of Job Safety </a:t>
            </a:r>
            <a:r>
              <a:rPr lang="en-US" sz="2000" cap="none" dirty="0" smtClean="0"/>
              <a:t>Analysis documents </a:t>
            </a:r>
            <a:r>
              <a:rPr lang="en-US" sz="2000" cap="none" dirty="0"/>
              <a:t>reviewed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</a:t>
            </a:r>
            <a:r>
              <a:rPr lang="en-US" sz="2000" cap="none" dirty="0"/>
              <a:t>of job observations and planned inspections carried out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</a:t>
            </a:r>
            <a:r>
              <a:rPr lang="en-US" sz="2000" cap="none" dirty="0"/>
              <a:t>near miss incident reports received and reviewed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# near miss incident reports </a:t>
            </a:r>
            <a:r>
              <a:rPr lang="en-US" sz="2000" cap="none" dirty="0" smtClean="0"/>
              <a:t>addressed</a:t>
            </a:r>
            <a:endParaRPr lang="en-US" sz="2000" cap="none" dirty="0"/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of SC </a:t>
            </a:r>
            <a:r>
              <a:rPr lang="en-US" sz="2000" cap="none" dirty="0"/>
              <a:t>and </a:t>
            </a:r>
            <a:r>
              <a:rPr lang="en-US" sz="2000" cap="none" dirty="0" smtClean="0"/>
              <a:t>SP reports </a:t>
            </a:r>
            <a:r>
              <a:rPr lang="en-US" sz="2000" cap="none" dirty="0"/>
              <a:t>received and reviewed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# of SC and SP reports </a:t>
            </a:r>
            <a:r>
              <a:rPr lang="en-US" sz="2000" cap="none" dirty="0" smtClean="0"/>
              <a:t>addressed</a:t>
            </a:r>
            <a:endParaRPr lang="en-US" sz="2000" cap="none" dirty="0"/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# safe behavior awards presented to employees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# of safety systems disabled or bypassed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# of changes appropriately managed, RME #4 MOC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# of management safety audits completed, RME #6 PECI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of inspections on safety equipment carried out, RME #8 O&amp;M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# of employees with up-to-date qualifications, RME #9 EC&amp;T</a:t>
            </a:r>
            <a:endParaRPr lang="en-US" sz="2000" cap="non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0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</a:t>
            </a: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7.7: 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Safety Metrics – Leading and</a:t>
            </a:r>
            <a:r>
              <a:rPr kumimoji="0" lang="en-CA" altLang="en-US" sz="16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Lagging Indicators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51A19-47C8-4166-BB74-18D8773ADBE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48640"/>
          </a:xfrm>
        </p:spPr>
        <p:txBody>
          <a:bodyPr>
            <a:normAutofit/>
          </a:bodyPr>
          <a:lstStyle/>
          <a:p>
            <a:r>
              <a:rPr lang="en-CA" sz="2000" cap="none" dirty="0" smtClean="0"/>
              <a:t>Leading Indicators – Benefits:</a:t>
            </a:r>
            <a:endParaRPr lang="en-CA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Can be directly used by leaders to influence the safety culture.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0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</a:t>
            </a: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7.7: 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Safety Metrics – Leading and</a:t>
            </a:r>
            <a:r>
              <a:rPr kumimoji="0" lang="en-CA" altLang="en-US" sz="16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Lagging Indicators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51A19-47C8-4166-BB74-18D8773ADBE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72" y="1280160"/>
            <a:ext cx="6788678" cy="47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48640"/>
          </a:xfrm>
        </p:spPr>
        <p:txBody>
          <a:bodyPr>
            <a:normAutofit/>
          </a:bodyPr>
          <a:lstStyle/>
          <a:p>
            <a:r>
              <a:rPr lang="en-CA" sz="2000" cap="none" dirty="0"/>
              <a:t>Leading Indicators – Benefits:</a:t>
            </a:r>
            <a:endParaRPr lang="en-CA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For </a:t>
            </a:r>
            <a:r>
              <a:rPr lang="en-US" sz="2000" cap="none" dirty="0"/>
              <a:t>process safety incidents, the implementation of the RM program is measured on an on-going basis using leading indicators, and action can be taken to address deficiencies before a loss incident occurs.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“Early signals” of sub-standard conditions and sub-standard practices where the risk level increases substantially can be used to inform leaders in the allocation of resources to address these; thus avoiding situations where “one small misstep” can lead to disaster. </a:t>
            </a:r>
            <a:endParaRPr lang="en-US" sz="2000" cap="non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0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</a:t>
            </a: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7.7: 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Safety Metrics – Leading and</a:t>
            </a:r>
            <a:r>
              <a:rPr kumimoji="0" lang="en-CA" altLang="en-US" sz="16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Lagging Indicators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51A19-47C8-4166-BB74-18D8773ADBE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276600"/>
            <a:ext cx="4591050" cy="28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Leaders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can use leading indicators to:</a:t>
            </a:r>
          </a:p>
          <a:p>
            <a:pPr lvl="1" indent="-6096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the overall effective implementation of a risk management program.</a:t>
            </a:r>
          </a:p>
          <a:p>
            <a:pPr lvl="1" indent="-6096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the culture of an organization.</a:t>
            </a:r>
          </a:p>
          <a:p>
            <a:pPr lvl="1" indent="-6096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weaknesses in RM programs especially relating to process safety, and use these to prioritize and allocate limited resources to address deficiencies in activities with high risk levels.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1A6093-C39C-4CBF-B8C7-6F22FB12C2B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182880"/>
            <a:ext cx="8226425" cy="54864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Summary: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00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</a:t>
            </a: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7.7: 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Safety Metrics – Leading and</a:t>
            </a:r>
            <a:r>
              <a:rPr kumimoji="0" lang="en-CA" altLang="en-US" sz="16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Lagging Indicators</a:t>
            </a:r>
            <a:r>
              <a:rPr kumimoji="0" lang="en-CA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Designs\Sakura.pot</Template>
  <TotalTime>4982</TotalTime>
  <Words>618</Words>
  <Application>Microsoft Office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Calibri</vt:lpstr>
      <vt:lpstr>Tahoma</vt:lpstr>
      <vt:lpstr>Times New Roman</vt:lpstr>
      <vt:lpstr>Tw Cen MT</vt:lpstr>
      <vt:lpstr>Wingdings</vt:lpstr>
      <vt:lpstr>1_Droplet</vt:lpstr>
      <vt:lpstr>Clip</vt:lpstr>
      <vt:lpstr>ENGG404 Lecture  Chapter 7.7: Safety Metrics,  Lagging and Leading Indicators </vt:lpstr>
      <vt:lpstr>Learning Outcomes:</vt:lpstr>
      <vt:lpstr>Lagging Indicators – Examples:</vt:lpstr>
      <vt:lpstr>Lagging Indicators – Problems and Limitations:</vt:lpstr>
      <vt:lpstr>Leading Indicators – Examples:</vt:lpstr>
      <vt:lpstr>Leading Indicators – Benefits:</vt:lpstr>
      <vt:lpstr>Leading Indicators – Benefits: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275</cp:revision>
  <cp:lastPrinted>2018-02-05T18:26:21Z</cp:lastPrinted>
  <dcterms:created xsi:type="dcterms:W3CDTF">2003-03-25T17:46:43Z</dcterms:created>
  <dcterms:modified xsi:type="dcterms:W3CDTF">2019-10-28T22:25:03Z</dcterms:modified>
</cp:coreProperties>
</file>