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WYl+tVh17X7MNxlebCsY6LYdt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2DDA6F-C9CA-4AA8-BB24-7659513B3160}">
  <a:tblStyle styleId="{782DDA6F-C9CA-4AA8-BB24-7659513B3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136" autoAdjust="0"/>
  </p:normalViewPr>
  <p:slideViewPr>
    <p:cSldViewPr snapToGrid="0">
      <p:cViewPr varScale="1">
        <p:scale>
          <a:sx n="26" d="100"/>
          <a:sy n="26" d="100"/>
        </p:scale>
        <p:origin x="149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2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6196" y="4421876"/>
            <a:ext cx="5562447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91" name="Google Shape;91;p1:notes"/>
          <p:cNvSpPr txBox="1"/>
          <p:nvPr/>
        </p:nvSpPr>
        <p:spPr>
          <a:xfrm>
            <a:off x="0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92" name="Google Shape;92;p1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261" name="Google Shape;261;p12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262" name="Google Shape;262;p12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275" name="Google Shape;275;p13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276" name="Google Shape;276;p13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3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289" name="Google Shape;289;p14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303" name="Google Shape;303;p15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318" name="Google Shape;318;p16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319" name="Google Shape;319;p16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6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332" name="Google Shape;332;p17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333" name="Google Shape;333;p17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347" name="Google Shape;347;p18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348" name="Google Shape;348;p18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18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363" name="Google Shape;363;p19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9:notes"/>
          <p:cNvSpPr txBox="1"/>
          <p:nvPr/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5700" y="696913"/>
            <a:ext cx="4652963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9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00" tIns="47500" rIns="95000" bIns="47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75" tIns="47675" rIns="95375" bIns="47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377" name="Google Shape;377;p20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0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0:notes"/>
          <p:cNvSpPr txBox="1">
            <a:spLocks noGrp="1"/>
          </p:cNvSpPr>
          <p:nvPr>
            <p:ph type="body" idx="1"/>
          </p:nvPr>
        </p:nvSpPr>
        <p:spPr>
          <a:xfrm>
            <a:off x="696196" y="4421876"/>
            <a:ext cx="5562447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:notes"/>
          <p:cNvSpPr txBox="1"/>
          <p:nvPr/>
        </p:nvSpPr>
        <p:spPr>
          <a:xfrm>
            <a:off x="3939717" y="8844199"/>
            <a:ext cx="3015122" cy="46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96196" y="4421876"/>
            <a:ext cx="5562447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148" name="Google Shape;148;p4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149" name="Google Shape;149;p4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179" name="Google Shape;179;p6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180" name="Google Shape;180;p6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96196" y="4421876"/>
            <a:ext cx="5562447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7:notes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ENGG404 2015W</a:t>
            </a: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15-Jan-2015</a:t>
            </a:r>
            <a:endParaRPr/>
          </a:p>
        </p:txBody>
      </p:sp>
      <p:sp>
        <p:nvSpPr>
          <p:cNvPr id="211" name="Google Shape;211;p8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6/26/2019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:notes"/>
          <p:cNvSpPr txBox="1"/>
          <p:nvPr/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:notes"/>
          <p:cNvSpPr txBox="1"/>
          <p:nvPr/>
        </p:nvSpPr>
        <p:spPr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927470" y="4421876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3684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</a:t>
            </a:r>
            <a:endParaRPr/>
          </a:p>
        </p:txBody>
      </p:sp>
      <p:sp>
        <p:nvSpPr>
          <p:cNvPr id="224" name="Google Shape;224;p9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3684" cy="4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96196" y="4421876"/>
            <a:ext cx="5562447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25" tIns="47500" rIns="95025" bIns="47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400" tIns="47700" rIns="95400" bIns="47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4294967295"/>
          </p:nvPr>
        </p:nvSpPr>
        <p:spPr>
          <a:xfrm>
            <a:off x="609599" y="2362200"/>
            <a:ext cx="7827963" cy="371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r>
              <a:rPr lang="en-US" sz="35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Lecture 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</a:pPr>
            <a: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BP-</a:t>
            </a:r>
            <a:r>
              <a:rPr lang="en-US" sz="32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Macondo</a:t>
            </a: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Oilfield and </a:t>
            </a:r>
            <a:r>
              <a:rPr lang="en-US" sz="32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DeepWater</a:t>
            </a: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Horizon Rig </a:t>
            </a:r>
            <a:b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(2010)</a:t>
            </a: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180" y="4421982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579" y="4706937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52400" y="134562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 of RM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481035" y="128455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System and Process</a:t>
            </a:r>
            <a:endParaRPr sz="1200" b="0" i="0" u="none" strike="noStrike" cap="none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874130" y="128455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&amp; Perspectives</a:t>
            </a:r>
            <a:endParaRPr sz="1200" b="0" i="0" u="none" strike="noStrike" cap="none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051217" y="128455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&amp; Org.</a:t>
            </a:r>
            <a:endParaRPr sz="1200" b="0" i="0" u="none" strike="noStrike" cap="none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834668" y="128455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Investigation</a:t>
            </a:r>
            <a:endParaRPr sz="1200" b="0" i="0" u="none" strike="noStrike" cap="none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011484" y="128455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Tools &amp;  Challenges</a:t>
            </a:r>
            <a:endParaRPr sz="1200" b="0" i="0" u="none" strike="noStrike" cap="none">
              <a:solidFill>
                <a:schemeClr val="tx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657851" y="128979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Leadership in RM</a:t>
            </a:r>
            <a:endParaRPr>
              <a:solidFill>
                <a:schemeClr val="tx2"/>
              </a:solidFill>
            </a:endParaRPr>
          </a:p>
        </p:txBody>
      </p:sp>
      <p:cxnSp>
        <p:nvCxnSpPr>
          <p:cNvPr id="109" name="Google Shape;109;p1"/>
          <p:cNvCxnSpPr>
            <a:stCxn id="102" idx="3"/>
            <a:endCxn id="103" idx="1"/>
          </p:cNvCxnSpPr>
          <p:nvPr/>
        </p:nvCxnSpPr>
        <p:spPr>
          <a:xfrm rot="10800000" flipH="1">
            <a:off x="1329217" y="359394"/>
            <a:ext cx="151800" cy="60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1"/>
          <p:cNvCxnSpPr>
            <a:stCxn id="103" idx="3"/>
            <a:endCxn id="108" idx="1"/>
          </p:cNvCxnSpPr>
          <p:nvPr/>
        </p:nvCxnSpPr>
        <p:spPr>
          <a:xfrm>
            <a:off x="2506034" y="359288"/>
            <a:ext cx="151800" cy="6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"/>
          <p:cNvCxnSpPr>
            <a:stCxn id="108" idx="3"/>
            <a:endCxn id="106" idx="1"/>
          </p:cNvCxnSpPr>
          <p:nvPr/>
        </p:nvCxnSpPr>
        <p:spPr>
          <a:xfrm rot="10800000" flipH="1">
            <a:off x="3682850" y="359211"/>
            <a:ext cx="151800" cy="60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"/>
          <p:cNvCxnSpPr>
            <a:stCxn id="106" idx="3"/>
            <a:endCxn id="107" idx="1"/>
          </p:cNvCxnSpPr>
          <p:nvPr/>
        </p:nvCxnSpPr>
        <p:spPr>
          <a:xfrm>
            <a:off x="4859667" y="359288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1"/>
          <p:cNvCxnSpPr>
            <a:stCxn id="107" idx="3"/>
          </p:cNvCxnSpPr>
          <p:nvPr/>
        </p:nvCxnSpPr>
        <p:spPr>
          <a:xfrm>
            <a:off x="6036483" y="359288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"/>
          <p:cNvCxnSpPr>
            <a:endCxn id="105" idx="1"/>
          </p:cNvCxnSpPr>
          <p:nvPr/>
        </p:nvCxnSpPr>
        <p:spPr>
          <a:xfrm>
            <a:off x="6899417" y="359288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"/>
          <p:cNvCxnSpPr>
            <a:stCxn id="105" idx="3"/>
            <a:endCxn id="104" idx="1"/>
          </p:cNvCxnSpPr>
          <p:nvPr/>
        </p:nvCxnSpPr>
        <p:spPr>
          <a:xfrm>
            <a:off x="7722313" y="359288"/>
            <a:ext cx="151800" cy="0"/>
          </a:xfrm>
          <a:prstGeom prst="straightConnector1">
            <a:avLst/>
          </a:prstGeom>
          <a:noFill/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1"/>
          <p:cNvSpPr txBox="1"/>
          <p:nvPr/>
        </p:nvSpPr>
        <p:spPr>
          <a:xfrm>
            <a:off x="6188301" y="128454"/>
            <a:ext cx="692362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in Industry</a:t>
            </a:r>
            <a:endParaRPr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report stated that "whether purposeful or not, many of the </a:t>
            </a:r>
            <a:r>
              <a:rPr lang="en-US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that BP, Halliburton, and Transocean made that </a:t>
            </a:r>
            <a:r>
              <a:rPr lang="en-US" sz="20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increased the risk 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of the Macondo blowout clearly saved those companies significant time (and money).”</a:t>
            </a:r>
            <a:endParaRPr sz="20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457200" y="2194559"/>
            <a:ext cx="8226425" cy="411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Q: What was the priority of management?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weeks and days leading up to the loss incident, the priority was getting the well to completion (drilled to depth, and capped) in order to save time and money.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Certainly, there was a priority and focus on occupational safety.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there was minimal focus on process safety. </a:t>
            </a: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What was the evidence for this?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Rushing to complete the drilling work (over budget, behind schedule, focus on costs).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Disregard for critical safety engineered systems for controlling down-hole pressures, detection of leakage, and blow-out prevention.</a:t>
            </a: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7;p11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Management 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Commitment, Leadership &amp; Accountability</a:t>
            </a:r>
            <a:endParaRPr sz="20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 effective safeguards were in place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to eliminate the likelihood of or minimize the consequences of a blow-out, a process safety incident.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safeguards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mud, steel casing and cement, cement plugs, “kick” detection, cement barrier testing, and BOP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 intended to prevent such a disaster were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 properly constructed, tested, or maintained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or they had been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removed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management systems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intended to ensure the required functionality, availability, and reliability of these safety-critical safeguards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were inadequate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Ultimately, the safeguards meant to prevent, mitigate, or control a blowout failed on the day of the accident. </a:t>
            </a:r>
            <a:endParaRPr sz="20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</a:t>
            </a: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 &amp; Management of Risk</a:t>
            </a:r>
            <a:endParaRPr sz="20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6425" cy="548640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Recall that BP, Transocean, and all other contractor / service companies recognized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 years without an injury by any worker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remarkable achievement, yet there was a catastrophic incident with tragic losses.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focus (measurement, recognition, reward) was on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workplace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, and much less on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safety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gets measured gets managed!</a:t>
            </a:r>
            <a:endParaRPr dirty="0"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Too often, the means to motivate managers is misdirected  with well-meaning goals and targets, but the down-side: </a:t>
            </a:r>
            <a:b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NOT measured is not well-managed. </a:t>
            </a: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u="sng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safety risks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associated with the drilling operations &amp; well status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were not appropriately considered, evaluated, or managed.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When the pressure was on, process safety management lacked visibility and leadership attention. 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85;p13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</a:t>
            </a: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Assessment &amp; Management of Risk</a:t>
            </a:r>
            <a:endParaRPr sz="20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48640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1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Leaders </a:t>
            </a:r>
            <a:r>
              <a:rPr lang="en-US" sz="1800" b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must allocate finite resources to make sure high-hazard operations (i.e. with significant process safety hazards) are sustainably managed to acceptable risk exposure levels.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495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009650" lvl="2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 need to understand our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major risks to focus limited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resources on the right areas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(major hazards) – strategic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thinking!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2" indent="-495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009650" lvl="2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 a clear understanding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of our major hazards, we are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better prepared to ask the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right questions to manage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them.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2" indent="-495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009650" lvl="2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Anomalies that do resolve </a:t>
            </a:r>
            <a:r>
              <a:rPr lang="en-US" sz="18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themselves </a:t>
            </a: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 no </a:t>
            </a:r>
            <a:r>
              <a:rPr lang="en-US" sz="18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immediate </a:t>
            </a:r>
            <a:br>
              <a:rPr lang="en-US" sz="18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negative </a:t>
            </a: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consequences are a signal</a:t>
            </a:r>
            <a:r>
              <a:rPr lang="en-US" sz="18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1009650" lvl="2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endParaRPr lang="en-US" sz="1800" dirty="0">
              <a:solidFill>
                <a:schemeClr val="lt2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1009650" lvl="2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b="1" dirty="0" smtClean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Pay attention to the critical “leading indicators” </a:t>
            </a:r>
            <a:br>
              <a:rPr lang="en-US" sz="1800" b="1" dirty="0" smtClean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</a:br>
            <a:r>
              <a:rPr lang="en-US" sz="1800" b="1" dirty="0" smtClean="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e.g. SC’s and SP’s relating to process safety!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495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9600" lvl="1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BP and </a:t>
            </a:r>
            <a:r>
              <a:rPr lang="en-US" sz="1800" dirty="0" err="1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TransOcean</a:t>
            </a: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were certainly focused on occupational safety, but what about process safety? What signals were available?</a:t>
            </a: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Lacked Focus on Process Safety Risks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40" y="1717939"/>
            <a:ext cx="4168961" cy="254926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6425" cy="548640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There were differences of opinion on how to seal the well … </a:t>
            </a:r>
            <a:endParaRPr dirty="0"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Transocean Manager vs the BP </a:t>
            </a:r>
            <a:r>
              <a:rPr lang="en-US" sz="2000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BP Manager wanted … because it expedites the process.  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“Well, my </a:t>
            </a:r>
            <a:r>
              <a:rPr lang="en-US" sz="2000" i="1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is different</a:t>
            </a: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I think we are going to do it this way.” </a:t>
            </a:r>
            <a:endParaRPr sz="2000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It became clear who was ultimately responsible and accountable.</a:t>
            </a:r>
            <a:endParaRPr dirty="0"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decision was made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despite knowing the deficiencies in the Blowout Preventer (BOP)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u="sng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appropriate decision 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should have been to stop. </a:t>
            </a:r>
            <a:b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 i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Stop. Think. Don’t do something stupid.</a:t>
            </a: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Professor Bob Bea</a:t>
            </a:r>
            <a:endParaRPr sz="1400" b="1" i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 </a:t>
            </a: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of Change</a:t>
            </a:r>
            <a:endParaRPr sz="20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“In fact, post-incident CSB analyses of Transocean and BP risk management policies at the time of the blowout reveal that </a:t>
            </a:r>
            <a:r>
              <a:rPr lang="en-US" sz="20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many of the policies would have satisfied current (legal)  requirements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 </a:t>
            </a: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Yet the companies </a:t>
            </a:r>
            <a:r>
              <a:rPr lang="en-US" sz="20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did not effectively implement these policies to manage the major accident risks 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of the </a:t>
            </a:r>
            <a:r>
              <a:rPr lang="en-US" sz="2000" dirty="0" err="1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Macondo</a:t>
            </a: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well, and the companies were not held accountable by the regulator to ensure that they managed safety as their company policies stipulated.”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 </a:t>
            </a: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Evaluation &amp; Continuous Improvement</a:t>
            </a:r>
            <a:endParaRPr sz="20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495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9600" lvl="0" indent="-495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9600" lvl="0" indent="-495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609600" lvl="0" indent="-495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Through Formal Audits, driven by a robust PE&amp;CI program and committed leadership, senior leadership would have discovered that: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Critical changes were being made without adequate, thorough reviews, and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 safety risks were not being managed to any great degree, certainly not as thorough as were the risks for occupational activities.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Process safety issues (SC’s, SP’s, NM’s, and lower-impact LI’s) were not being investigated nor addressed.  </a:t>
            </a: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 management system will only be effective when it is developed, </a:t>
            </a:r>
            <a:b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implemented, and maintained through </a:t>
            </a:r>
            <a:r>
              <a:rPr lang="en-US" sz="18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active program evaluation and </a:t>
            </a:r>
            <a:br>
              <a:rPr lang="en-US" sz="18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18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continuous improvement</a:t>
            </a:r>
            <a:r>
              <a:rPr lang="en-US" sz="18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endParaRPr sz="18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455612" y="822960"/>
            <a:ext cx="8226425" cy="1737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Q: What needed to change in order to prevent an incident?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“Implement those ESRM policies” - far easier said than done. 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⮚"/>
            </a:pPr>
            <a:r>
              <a:rPr lang="en-US" sz="2000" i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could we do as leaders to push implementation?</a:t>
            </a: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3;p17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RME #</a:t>
            </a:r>
            <a:r>
              <a:rPr lang="en-US" sz="20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 </a:t>
            </a:r>
            <a:r>
              <a:rPr lang="en-US" sz="20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Evaluation &amp; Continuous Improvement</a:t>
            </a:r>
            <a:endParaRPr sz="20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457200" y="73025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000" dirty="0">
                <a:solidFill>
                  <a:schemeClr val="lt2"/>
                </a:solidFill>
                <a:sym typeface="Arial"/>
              </a:rPr>
              <a:t>The report stated that "</a:t>
            </a:r>
            <a:r>
              <a:rPr lang="en-US" sz="2000" i="1" dirty="0">
                <a:solidFill>
                  <a:schemeClr val="lt2"/>
                </a:solidFill>
                <a:sym typeface="Arial"/>
              </a:rPr>
              <a:t>whether purposeful or not, many of the decisions that BP, Halliburton, and Transocean made that increased the risk of the </a:t>
            </a:r>
            <a:r>
              <a:rPr lang="en-US" sz="2000" i="1" dirty="0" err="1">
                <a:solidFill>
                  <a:schemeClr val="lt2"/>
                </a:solidFill>
                <a:sym typeface="Arial"/>
              </a:rPr>
              <a:t>Macondo</a:t>
            </a:r>
            <a:r>
              <a:rPr lang="en-US" sz="2000" i="1" dirty="0">
                <a:solidFill>
                  <a:schemeClr val="lt2"/>
                </a:solidFill>
                <a:sym typeface="Arial"/>
              </a:rPr>
              <a:t> blowout clearly saved those companies significant time (and money).</a:t>
            </a:r>
            <a:r>
              <a:rPr lang="en-US" sz="2000" dirty="0">
                <a:solidFill>
                  <a:schemeClr val="lt2"/>
                </a:solidFill>
                <a:sym typeface="Arial"/>
              </a:rPr>
              <a:t>”</a:t>
            </a:r>
            <a:endParaRPr sz="2000" dirty="0">
              <a:solidFill>
                <a:schemeClr val="lt2"/>
              </a:solidFill>
              <a:sym typeface="Arial"/>
            </a:endParaRPr>
          </a:p>
          <a:p>
            <a:pPr lvl="1">
              <a:buSzPts val="1800"/>
              <a:buFont typeface="Noto Sans Symbols"/>
              <a:buNone/>
            </a:pPr>
            <a:endParaRPr lang="en-US" sz="2000" i="1" dirty="0" smtClean="0">
              <a:solidFill>
                <a:schemeClr val="lt2"/>
              </a:solidFill>
              <a:sym typeface="Arial"/>
            </a:endParaRPr>
          </a:p>
          <a:p>
            <a:pPr lvl="1">
              <a:buSzPts val="1800"/>
              <a:buFont typeface="Noto Sans Symbols"/>
              <a:buNone/>
            </a:pPr>
            <a:r>
              <a:rPr lang="en-US" sz="2000" i="1" dirty="0" smtClean="0">
                <a:solidFill>
                  <a:schemeClr val="lt2"/>
                </a:solidFill>
                <a:sym typeface="Arial"/>
              </a:rPr>
              <a:t>The </a:t>
            </a:r>
            <a:r>
              <a:rPr lang="en-US" sz="2000" i="1" dirty="0">
                <a:solidFill>
                  <a:schemeClr val="lt2"/>
                </a:solidFill>
                <a:sym typeface="Arial"/>
              </a:rPr>
              <a:t>Engineer’s Survival Guide:</a:t>
            </a:r>
            <a:endParaRPr sz="2000" dirty="0"/>
          </a:p>
          <a:p>
            <a:pPr lvl="1">
              <a:buSzPts val="1800"/>
              <a:buFont typeface="Times New Roman"/>
              <a:buAutoNum type="arabicPeriod"/>
            </a:pPr>
            <a:r>
              <a:rPr lang="en-US" sz="2000" i="1" dirty="0">
                <a:solidFill>
                  <a:schemeClr val="lt2"/>
                </a:solidFill>
                <a:sym typeface="Arial"/>
              </a:rPr>
              <a:t>Understand company values! </a:t>
            </a:r>
            <a:endParaRPr sz="2000" dirty="0"/>
          </a:p>
          <a:p>
            <a:pPr lvl="1">
              <a:buSzPts val="1800"/>
              <a:buFont typeface="Times New Roman"/>
              <a:buAutoNum type="arabicPeriod"/>
            </a:pPr>
            <a:r>
              <a:rPr lang="en-US" sz="2000" i="1" dirty="0">
                <a:solidFill>
                  <a:schemeClr val="lt2"/>
                </a:solidFill>
                <a:sym typeface="Arial"/>
              </a:rPr>
              <a:t>Understand your program! </a:t>
            </a:r>
            <a:endParaRPr sz="2000" dirty="0"/>
          </a:p>
          <a:p>
            <a:pPr lvl="1">
              <a:buSzPts val="1800"/>
              <a:buFont typeface="Times New Roman"/>
              <a:buAutoNum type="arabicPeriod"/>
            </a:pPr>
            <a:r>
              <a:rPr lang="en-US" sz="2000" i="1" dirty="0">
                <a:solidFill>
                  <a:schemeClr val="lt2"/>
                </a:solidFill>
                <a:sym typeface="Arial"/>
              </a:rPr>
              <a:t>When you make decisions, put safety ahead of any other objective! </a:t>
            </a:r>
            <a:endParaRPr sz="2000" dirty="0"/>
          </a:p>
          <a:p>
            <a:pPr lvl="1">
              <a:buSzPts val="1800"/>
              <a:buFont typeface="Times New Roman"/>
              <a:buAutoNum type="arabicPeriod"/>
            </a:pPr>
            <a:r>
              <a:rPr lang="en-US" sz="2000" i="1" dirty="0">
                <a:solidFill>
                  <a:schemeClr val="lt2"/>
                </a:solidFill>
                <a:sym typeface="Arial"/>
              </a:rPr>
              <a:t>Pay attention to failures in safety systems and take action!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i="1" dirty="0">
              <a:solidFill>
                <a:schemeClr val="lt2"/>
              </a:solidFill>
              <a:sym typeface="Arial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the Engineer’s Survival Guide</a:t>
            </a:r>
            <a:endParaRPr sz="20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9;p18"/>
          <p:cNvSpPr txBox="1"/>
          <p:nvPr/>
        </p:nvSpPr>
        <p:spPr>
          <a:xfrm>
            <a:off x="455612" y="4023360"/>
            <a:ext cx="8226425" cy="21945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i="1" dirty="0">
                <a:solidFill>
                  <a:srgbClr val="FFFFFF"/>
                </a:solidFill>
              </a:rPr>
              <a:t>Again, another opportunity to apply the Engineer’s Survival Guide: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i="1" dirty="0">
                <a:solidFill>
                  <a:srgbClr val="FFFFFF"/>
                </a:solidFill>
              </a:rPr>
              <a:t>What was the situation?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i="1" dirty="0">
                <a:solidFill>
                  <a:srgbClr val="FFFFFF"/>
                </a:solidFill>
              </a:rPr>
              <a:t>What was the issue with that situation?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i="1" dirty="0">
                <a:solidFill>
                  <a:srgbClr val="FFFFFF"/>
                </a:solidFill>
              </a:rPr>
              <a:t>What Key Point was violated?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i="1" dirty="0">
                <a:solidFill>
                  <a:srgbClr val="FFFFFF"/>
                </a:solidFill>
              </a:rPr>
              <a:t>What would you have done in that situation?</a:t>
            </a:r>
          </a:p>
          <a:p>
            <a:pPr marL="457200" lvl="0" indent="-457200">
              <a:buClrTx/>
              <a:buFont typeface="+mj-lt"/>
              <a:buAutoNum type="alphaLcParenR"/>
            </a:pPr>
            <a:r>
              <a:rPr lang="en-US" sz="2000" i="1" dirty="0">
                <a:solidFill>
                  <a:srgbClr val="FFFFFF"/>
                </a:solidFill>
              </a:rPr>
              <a:t>What would have been the probable outcome had you done it?</a:t>
            </a:r>
          </a:p>
          <a:p>
            <a:pPr lvl="0"/>
            <a:endParaRPr lang="en-US" sz="2000" i="1" dirty="0">
              <a:solidFill>
                <a:srgbClr val="FFFFFF"/>
              </a:solidFill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i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>
            <a:spLocks noGrp="1"/>
          </p:cNvSpPr>
          <p:nvPr>
            <p:ph type="body" idx="4294967295"/>
          </p:nvPr>
        </p:nvSpPr>
        <p:spPr>
          <a:xfrm>
            <a:off x="457200" y="822325"/>
            <a:ext cx="8229600" cy="548640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i="1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Leaders must allocate finite resources to make sure high-hazard operations (i.e. with significant process safety hazards) are sustainably managed to acceptable risk exposure levels.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158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 need to understand our major risks to focus limited resources on the right areas (major hazards) – strategic thinking!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158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 a clear understanding of our major hazards, we are better prepared to ask the right questions to manage them.</a:t>
            </a: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158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Anomalies that do resolve themselves with no immediate negative consequences are a signal</a:t>
            </a:r>
            <a:r>
              <a:rPr lang="en-US" sz="2000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endParaRPr lang="en-US" sz="2000" dirty="0">
              <a:solidFill>
                <a:schemeClr val="lt2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Pay attention to the critical “leading indicators”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e.g. SC’s and SP’s relating to process safety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215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Our management system will only be effective when it is developed, </a:t>
            </a:r>
            <a:b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000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implemented, and maintained through </a:t>
            </a:r>
            <a:r>
              <a:rPr lang="en-US" sz="2000" u="sng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active program evaluation and continuous improvement.</a:t>
            </a:r>
            <a:endParaRPr sz="2000" i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i="1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457199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&amp; Key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Lessons:</a:t>
            </a:r>
            <a:endParaRPr sz="24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that management has the responsibility for sound risk management systems covering both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occupational safety </a:t>
            </a:r>
            <a:r>
              <a:rPr lang="en-US" sz="20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safety.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a loss incident to identify the latent causes and associated management system improvement opportunities.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6398515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600" b="1" i="1">
                <a:latin typeface="Times New Roman"/>
                <a:ea typeface="Times New Roman"/>
                <a:cs typeface="Times New Roman"/>
                <a:sym typeface="Times New Roman"/>
              </a:rPr>
              <a:t>Case 7</a:t>
            </a:r>
            <a:r>
              <a:rPr lang="en-US" sz="16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BP-Macondo Deepwater Horizon</a:t>
            </a:r>
            <a:endParaRPr sz="16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Deep Sub-sea Drilling: </a:t>
            </a:r>
            <a:endParaRPr sz="2000" b="0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low likelihood of something going wrong, but with extremely high consequence if it does</a:t>
            </a:r>
            <a:endParaRPr/>
          </a:p>
          <a:p>
            <a:pPr marL="609600" marR="0" lvl="0" indent="-482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1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Three major corporations: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BP Energy</a:t>
            </a:r>
            <a:r>
              <a:rPr lang="en-US" sz="2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awarded the mineral rights to drill &amp; produce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TransOcean</a:t>
            </a:r>
            <a:r>
              <a:rPr lang="en-US" sz="2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the rig owner (contracted by BP to drill the well)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1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Halliburton</a:t>
            </a:r>
            <a:r>
              <a:rPr lang="en-US" sz="20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well services (under contract to BP for mud &amp; cement)  </a:t>
            </a:r>
            <a:endParaRPr sz="2000" b="0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0" y="19256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t="26031"/>
          <a:stretch/>
        </p:blipFill>
        <p:spPr>
          <a:xfrm>
            <a:off x="5029200" y="3186046"/>
            <a:ext cx="2996065" cy="298615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/>
          <p:nvPr/>
        </p:nvSpPr>
        <p:spPr>
          <a:xfrm>
            <a:off x="0" y="4659313"/>
            <a:ext cx="2698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488" y="3155760"/>
            <a:ext cx="3732212" cy="294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Deepest oil well in history - 35,000 ft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was a rush to get to production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weeks normal versus 21 days target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well into the Macondo formation had to be </a:t>
            </a:r>
            <a:b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abandoned because drilling was rushed.</a:t>
            </a:r>
            <a:endParaRPr/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rig had operated for </a:t>
            </a:r>
            <a:r>
              <a:rPr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years without an injury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great achievement 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management were on the rig that day to give the crew a safety award</a:t>
            </a:r>
            <a:endParaRPr sz="1600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482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BOP had been damaged 4 weeks before the incident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Workers were told it wasn’t important, it wasn’t fixed, and </a:t>
            </a:r>
            <a:b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continued as though it was working properly</a:t>
            </a:r>
            <a:endParaRPr/>
          </a:p>
          <a:p>
            <a:pPr marL="1009650" lvl="1" indent="-508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Unclear chain of command for changes made to activities</a:t>
            </a:r>
            <a:endParaRPr/>
          </a:p>
          <a:p>
            <a:pPr marL="1009650" lvl="1" indent="-609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lang="en-US" sz="16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was in charge? BP or TransOcean?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577840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Basics Of Well Control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14400"/>
            <a:ext cx="1066800" cy="539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1246" y="914399"/>
            <a:ext cx="3121754" cy="539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1646" y="914400"/>
            <a:ext cx="3578954" cy="53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455613" y="822960"/>
            <a:ext cx="8226425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0" y="4659313"/>
            <a:ext cx="2698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02290"/>
            <a:ext cx="4495800" cy="28146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601" y="3077638"/>
            <a:ext cx="3962400" cy="2971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192" name="Google Shape;192;p6"/>
          <p:cNvSpPr txBox="1"/>
          <p:nvPr/>
        </p:nvSpPr>
        <p:spPr>
          <a:xfrm>
            <a:off x="4656398" y="1247014"/>
            <a:ext cx="3962400" cy="14922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Loss Incident: </a:t>
            </a:r>
            <a:endParaRPr dirty="0"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Date: 20-April-2010 to 15-July-2010</a:t>
            </a:r>
            <a:endParaRPr dirty="0"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Platform: Deepwater Horizon Drilling Rig </a:t>
            </a:r>
            <a:endParaRPr dirty="0"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Location: The </a:t>
            </a:r>
            <a:r>
              <a:rPr lang="en-US" sz="13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Macondo</a:t>
            </a: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Prospect, Gulf of Mexico</a:t>
            </a:r>
            <a:endParaRPr dirty="0"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Corporations: BP plc, </a:t>
            </a:r>
            <a:r>
              <a:rPr lang="en-US" sz="13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TransOcean</a:t>
            </a:r>
            <a:r>
              <a:rPr lang="en-US" sz="13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Halliburton</a:t>
            </a:r>
            <a:endParaRPr dirty="0"/>
          </a:p>
        </p:txBody>
      </p:sp>
      <p:sp>
        <p:nvSpPr>
          <p:cNvPr id="193" name="Google Shape;193;p6"/>
          <p:cNvSpPr txBox="1"/>
          <p:nvPr/>
        </p:nvSpPr>
        <p:spPr>
          <a:xfrm>
            <a:off x="723900" y="3832252"/>
            <a:ext cx="3581400" cy="239236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Impact on PEAP:</a:t>
            </a:r>
            <a:endParaRPr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P: 11 killed, 16 seriously injured</a:t>
            </a:r>
            <a:endParaRPr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E: Inestimable impact</a:t>
            </a:r>
            <a:endParaRPr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1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Tens of billions of dollars</a:t>
            </a:r>
            <a:endParaRPr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P: Broad interruptions for US Gulf of Mexico offshore drilling industry; and Significant regulator intervention with regulatory impact</a:t>
            </a:r>
            <a:endParaRPr/>
          </a:p>
          <a:p>
            <a:pPr marL="0" marR="0" lvl="0" indent="0" algn="l" rtl="0">
              <a:spcBef>
                <a:spcPts val="65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oto Sans Symbols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300" b="1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Prolonged and extensive media coverage (reputational impact)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Loss Incident &amp; Impacts on PEAP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457200" y="914399"/>
            <a:ext cx="8229600" cy="502920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rPr lang="en-US" sz="2000" b="1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These videos are posted on </a:t>
            </a:r>
            <a:r>
              <a:rPr lang="en-US" sz="2000" b="1" i="1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eClass</a:t>
            </a:r>
            <a:r>
              <a:rPr lang="en-US" sz="2000" b="1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for viewing prior to the lecture. </a:t>
            </a:r>
            <a:endParaRPr sz="2000" b="1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Documentary Videos on the BP DWH Blowout, Gulf of Mexico, LA;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US-CSB Video: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00:00-01:20 Introduction and CSB Investigation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01:21-02:35 Technical explanation – drilling, mud, kicks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02:36-03:38 BOP Operation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03:39-04:57 The Kick initiates the incident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04:58-05:24 Buckled Pipe and Effective Compression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CBS News 60 Minutes Video, Part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02:03-03:04 Background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02:18-03:04 Technical explanation - rate of penetration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03:05-04:36 “Tension” – push to do things safely but fast (competing priorities)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CBS News 60 Minutes Video, Part 2: </a:t>
            </a:r>
            <a:endParaRPr sz="1600" b="1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02:40-7:15 Professor Bob Bea – discussion points akin to “The Engineer’s Survival Guide”</a:t>
            </a:r>
            <a:endParaRPr sz="1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Documentary Videos – Viewed via eClass:</a:t>
            </a:r>
            <a:endParaRPr sz="2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body" idx="4294967295"/>
          </p:nvPr>
        </p:nvSpPr>
        <p:spPr>
          <a:xfrm>
            <a:off x="455613" y="822960"/>
            <a:ext cx="8226425" cy="5484813"/>
          </a:xfrm>
          <a:prstGeom prst="rect">
            <a:avLst/>
          </a:prstGeom>
          <a:solidFill>
            <a:schemeClr val="accent1">
              <a:alpha val="4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Rush to “get the job done”: 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Drilling rate faster than specified for formation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Premature removal of mud before cement plugs were completed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BOP operation was deficient: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Damaged Annular on the Blowout Preventer (BOP) 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Inoperative Control Pods on the BOP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Damaged hydraulic line and weak battery on the BOP</a:t>
            </a:r>
            <a:endParaRPr/>
          </a:p>
          <a:p>
            <a:pPr marL="609600" lvl="1" indent="-495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1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Incorrect interpretation of well data (inadequate standards/SOPs):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signals of a “kick” ignored (the lead-up prior to a blow-out)  </a:t>
            </a:r>
            <a:endParaRPr/>
          </a:p>
          <a:p>
            <a:pPr marL="742950" lvl="2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Pressure test to failed to confirm mud and plug integrity (pressure should have remained static/less mud returned to surface)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Causes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57200" y="822960"/>
            <a:ext cx="8229600" cy="54864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Incident happened after drilling &amp; cement job completed</a:t>
            </a:r>
            <a:endParaRPr dirty="0"/>
          </a:p>
          <a:p>
            <a:pPr marL="74295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tend let our guard down at the end of tasks </a:t>
            </a:r>
            <a:endParaRPr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Transocean had a similar rig incident which demonstrated the need for well monitoring (lower consequences) in the UK just four months prior, but no transfer of lessons to Gulf of Mexico </a:t>
            </a:r>
            <a:endParaRPr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major hazards of drilling associated with process safety (containment of hydrocarbons under pressure) lacked management oversight compared to occupational safety</a:t>
            </a:r>
            <a:endParaRPr sz="20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BP experienced a significant process safety-related loss at their Texas City refinery in 2005 but a </a:t>
            </a:r>
            <a:r>
              <a:rPr lang="en-US" sz="2000" b="0" i="0" u="sng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risk paradigm shift to focus</a:t>
            </a:r>
            <a:r>
              <a:rPr lang="en-US" sz="20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more on process safety was lacking in the BP drilling organization in 2010</a:t>
            </a:r>
            <a:endParaRPr dirty="0"/>
          </a:p>
          <a:p>
            <a:pPr marL="4572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1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4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Lesson: It takes time to change culture!</a:t>
            </a:r>
            <a:endParaRPr sz="24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Organizational Factors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1693</Words>
  <Application>Microsoft Office PowerPoint</Application>
  <PresentationFormat>On-screen Show (4:3)</PresentationFormat>
  <Paragraphs>326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Noto Sans Symbols</vt:lpstr>
      <vt:lpstr>Times</vt:lpstr>
      <vt:lpstr>Times New Roman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in Risk Management</dc:title>
  <dc:creator>JR Cocchio</dc:creator>
  <cp:lastModifiedBy>JR Cocchio</cp:lastModifiedBy>
  <cp:revision>6</cp:revision>
  <dcterms:created xsi:type="dcterms:W3CDTF">2005-10-11T15:58:53Z</dcterms:created>
  <dcterms:modified xsi:type="dcterms:W3CDTF">2019-10-28T18:56:29Z</dcterms:modified>
</cp:coreProperties>
</file>