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10"/>
  </p:notesMasterIdLst>
  <p:handoutMasterIdLst>
    <p:handoutMasterId r:id="rId11"/>
  </p:handoutMasterIdLst>
  <p:sldIdLst>
    <p:sldId id="386" r:id="rId2"/>
    <p:sldId id="445" r:id="rId3"/>
    <p:sldId id="429" r:id="rId4"/>
    <p:sldId id="430" r:id="rId5"/>
    <p:sldId id="444" r:id="rId6"/>
    <p:sldId id="436" r:id="rId7"/>
    <p:sldId id="435" r:id="rId8"/>
    <p:sldId id="441" r:id="rId9"/>
  </p:sldIdLst>
  <p:sldSz cx="9144000" cy="6858000" type="screen4x3"/>
  <p:notesSz cx="7045325" cy="93456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15:guide id="1" orient="horz" pos="2944">
          <p15:clr>
            <a:srgbClr val="A4A3A4"/>
          </p15:clr>
        </p15:guide>
        <p15:guide id="2" pos="22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a:srgbClr val="000000"/>
    <a:srgbClr val="000099"/>
    <a:srgbClr val="3366CC"/>
    <a:srgbClr val="4F76F1"/>
    <a:srgbClr val="48945C"/>
    <a:srgbClr val="82C293"/>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83051" autoAdjust="0"/>
  </p:normalViewPr>
  <p:slideViewPr>
    <p:cSldViewPr>
      <p:cViewPr varScale="1">
        <p:scale>
          <a:sx n="35" d="100"/>
          <a:sy n="35" d="100"/>
        </p:scale>
        <p:origin x="1272" y="36"/>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51" d="100"/>
          <a:sy n="51" d="100"/>
        </p:scale>
        <p:origin x="2664" y="44"/>
      </p:cViewPr>
      <p:guideLst>
        <p:guide orient="horz" pos="2944"/>
        <p:guide pos="221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7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112" tIns="46056" rIns="92112" bIns="46056" numCol="1" anchor="t" anchorCtr="0" compatLnSpc="1">
            <a:prstTxWarp prst="textNoShape">
              <a:avLst/>
            </a:prstTxWarp>
          </a:bodyPr>
          <a:lstStyle>
            <a:lvl1pPr defTabSz="919163">
              <a:defRPr sz="1200"/>
            </a:lvl1pPr>
          </a:lstStyle>
          <a:p>
            <a:pPr>
              <a:defRPr/>
            </a:pPr>
            <a:r>
              <a:rPr lang="en-US" altLang="en-US" dirty="0"/>
              <a:t>2017-18</a:t>
            </a:r>
          </a:p>
        </p:txBody>
      </p:sp>
      <p:sp>
        <p:nvSpPr>
          <p:cNvPr id="13316" name="Rectangle 4"/>
          <p:cNvSpPr>
            <a:spLocks noGrp="1" noChangeArrowheads="1"/>
          </p:cNvSpPr>
          <p:nvPr>
            <p:ph type="ftr" sz="quarter" idx="2"/>
          </p:nvPr>
        </p:nvSpPr>
        <p:spPr bwMode="auto">
          <a:xfrm>
            <a:off x="0" y="8910638"/>
            <a:ext cx="3070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112" tIns="46056" rIns="92112" bIns="46056" numCol="1" anchor="b" anchorCtr="0" compatLnSpc="1">
            <a:prstTxWarp prst="textNoShape">
              <a:avLst/>
            </a:prstTxWarp>
          </a:bodyPr>
          <a:lstStyle>
            <a:lvl1pPr defTabSz="919163">
              <a:defRPr sz="1200"/>
            </a:lvl1pPr>
          </a:lstStyle>
          <a:p>
            <a:pPr>
              <a:defRPr/>
            </a:pPr>
            <a:endParaRPr lang="en-CA" altLang="en-US"/>
          </a:p>
        </p:txBody>
      </p:sp>
      <p:sp>
        <p:nvSpPr>
          <p:cNvPr id="13317" name="Rectangle 5"/>
          <p:cNvSpPr>
            <a:spLocks noGrp="1" noChangeArrowheads="1"/>
          </p:cNvSpPr>
          <p:nvPr>
            <p:ph type="sldNum" sz="quarter" idx="3"/>
          </p:nvPr>
        </p:nvSpPr>
        <p:spPr bwMode="auto">
          <a:xfrm>
            <a:off x="3987800" y="8910638"/>
            <a:ext cx="3070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112" tIns="46056" rIns="92112" bIns="46056" numCol="1" anchor="b" anchorCtr="0" compatLnSpc="1">
            <a:prstTxWarp prst="textNoShape">
              <a:avLst/>
            </a:prstTxWarp>
          </a:bodyPr>
          <a:lstStyle>
            <a:lvl1pPr algn="r" defTabSz="919163">
              <a:defRPr sz="1200"/>
            </a:lvl1pPr>
          </a:lstStyle>
          <a:p>
            <a:pPr>
              <a:defRPr/>
            </a:pPr>
            <a:fld id="{8534BCCC-6D23-4E61-B462-D18510A6D56A}" type="slidenum">
              <a:rPr lang="en-US" altLang="en-US"/>
              <a:pPr>
                <a:defRPr/>
              </a:pPr>
              <a:t>‹#›</a:t>
            </a:fld>
            <a:endParaRPr lang="en-US" altLang="en-US"/>
          </a:p>
        </p:txBody>
      </p:sp>
    </p:spTree>
    <p:extLst>
      <p:ext uri="{BB962C8B-B14F-4D97-AF65-F5344CB8AC3E}">
        <p14:creationId xmlns:p14="http://schemas.microsoft.com/office/powerpoint/2010/main" val="17908621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543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41" tIns="46821" rIns="93641" bIns="46821" numCol="1" anchor="t" anchorCtr="0" compatLnSpc="1">
            <a:prstTxWarp prst="textNoShape">
              <a:avLst/>
            </a:prstTxWarp>
          </a:bodyPr>
          <a:lstStyle>
            <a:lvl1pPr defTabSz="936625">
              <a:defRPr sz="1200"/>
            </a:lvl1pPr>
          </a:lstStyle>
          <a:p>
            <a:pPr>
              <a:defRPr/>
            </a:pPr>
            <a:r>
              <a:rPr lang="en-US" altLang="en-US"/>
              <a:t>2015-2016ENGG404/406 Lecture 00 - Day 1</a:t>
            </a:r>
          </a:p>
        </p:txBody>
      </p:sp>
      <p:sp>
        <p:nvSpPr>
          <p:cNvPr id="3075" name="Rectangle 3"/>
          <p:cNvSpPr>
            <a:spLocks noGrp="1" noChangeArrowheads="1"/>
          </p:cNvSpPr>
          <p:nvPr>
            <p:ph type="dt" idx="1"/>
          </p:nvPr>
        </p:nvSpPr>
        <p:spPr bwMode="auto">
          <a:xfrm>
            <a:off x="3990975" y="0"/>
            <a:ext cx="30543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41" tIns="46821" rIns="93641" bIns="46821" numCol="1" anchor="t" anchorCtr="0" compatLnSpc="1">
            <a:prstTxWarp prst="textNoShape">
              <a:avLst/>
            </a:prstTxWarp>
          </a:bodyPr>
          <a:lstStyle>
            <a:lvl1pPr algn="r" defTabSz="936625">
              <a:defRPr sz="1200"/>
            </a:lvl1pPr>
          </a:lstStyle>
          <a:p>
            <a:pPr>
              <a:defRPr/>
            </a:pPr>
            <a:fld id="{BFE603A0-85CA-43FD-A043-F1243D0E53A2}" type="datetimeFigureOut">
              <a:rPr lang="en-US" altLang="en-US"/>
              <a:pPr>
                <a:defRPr/>
              </a:pPr>
              <a:t>10/28/2019</a:t>
            </a:fld>
            <a:endParaRPr lang="en-US" altLang="en-US"/>
          </a:p>
        </p:txBody>
      </p:sp>
      <p:sp>
        <p:nvSpPr>
          <p:cNvPr id="3076" name="Rectangle 4"/>
          <p:cNvSpPr>
            <a:spLocks noGrp="1" noRot="1" noChangeAspect="1" noChangeArrowheads="1" noTextEdit="1"/>
          </p:cNvSpPr>
          <p:nvPr>
            <p:ph type="sldImg" idx="2"/>
          </p:nvPr>
        </p:nvSpPr>
        <p:spPr bwMode="auto">
          <a:xfrm>
            <a:off x="1185863" y="700088"/>
            <a:ext cx="4673600"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39800" y="4440238"/>
            <a:ext cx="5165725"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41" tIns="46821" rIns="93641" bIns="468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77300"/>
            <a:ext cx="30543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41" tIns="46821" rIns="93641" bIns="46821" numCol="1" anchor="b" anchorCtr="0" compatLnSpc="1">
            <a:prstTxWarp prst="textNoShape">
              <a:avLst/>
            </a:prstTxWarp>
          </a:bodyPr>
          <a:lstStyle>
            <a:lvl1pPr defTabSz="936625">
              <a:defRPr sz="1200"/>
            </a:lvl1pPr>
          </a:lstStyle>
          <a:p>
            <a:pPr>
              <a:defRPr/>
            </a:pPr>
            <a:r>
              <a:rPr lang="en-US" altLang="en-US"/>
              <a:t>2012 Fall</a:t>
            </a:r>
          </a:p>
        </p:txBody>
      </p:sp>
      <p:sp>
        <p:nvSpPr>
          <p:cNvPr id="3079" name="Rectangle 7"/>
          <p:cNvSpPr>
            <a:spLocks noGrp="1" noChangeArrowheads="1"/>
          </p:cNvSpPr>
          <p:nvPr>
            <p:ph type="sldNum" sz="quarter" idx="5"/>
          </p:nvPr>
        </p:nvSpPr>
        <p:spPr bwMode="auto">
          <a:xfrm>
            <a:off x="3990975" y="8877300"/>
            <a:ext cx="30543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41" tIns="46821" rIns="93641" bIns="46821" numCol="1" anchor="b" anchorCtr="0" compatLnSpc="1">
            <a:prstTxWarp prst="textNoShape">
              <a:avLst/>
            </a:prstTxWarp>
          </a:bodyPr>
          <a:lstStyle>
            <a:lvl1pPr algn="r" defTabSz="936625">
              <a:defRPr sz="1200"/>
            </a:lvl1pPr>
          </a:lstStyle>
          <a:p>
            <a:pPr>
              <a:defRPr/>
            </a:pPr>
            <a:fld id="{A8978F05-17BA-412D-BDD1-B4C0C0428FD2}" type="slidenum">
              <a:rPr lang="en-US" altLang="en-US"/>
              <a:pPr>
                <a:defRPr/>
              </a:pPr>
              <a:t>‹#›</a:t>
            </a:fld>
            <a:endParaRPr lang="en-US" altLang="en-US"/>
          </a:p>
        </p:txBody>
      </p:sp>
    </p:spTree>
    <p:extLst>
      <p:ext uri="{BB962C8B-B14F-4D97-AF65-F5344CB8AC3E}">
        <p14:creationId xmlns:p14="http://schemas.microsoft.com/office/powerpoint/2010/main" val="3069013940"/>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200"/>
              <a:t>2015-2016ENGG404/406 Lecture 00 - Day 1</a:t>
            </a:r>
          </a:p>
        </p:txBody>
      </p:sp>
      <p:sp>
        <p:nvSpPr>
          <p:cNvPr id="8195" name="Rectangle 7"/>
          <p:cNvSpPr>
            <a:spLocks noGrp="1" noChangeArrowheads="1"/>
          </p:cNvSpPr>
          <p:nvPr>
            <p:ph type="sldNum" sz="quarter" idx="5"/>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C1481CD-EB4F-4266-986D-B1F9203D8B99}" type="slidenum">
              <a:rPr lang="en-US" altLang="en-US" sz="1200" smtClean="0"/>
              <a:pPr/>
              <a:t>1</a:t>
            </a:fld>
            <a:endParaRPr lang="en-US" altLang="en-US" sz="1200"/>
          </a:p>
        </p:txBody>
      </p:sp>
      <p:sp>
        <p:nvSpPr>
          <p:cNvPr id="8196" name="Rectangle 2"/>
          <p:cNvSpPr>
            <a:spLocks noGrp="1" noRot="1" noChangeAspect="1" noChangeArrowheads="1" noTextEdit="1"/>
          </p:cNvSpPr>
          <p:nvPr>
            <p:ph type="sldImg"/>
          </p:nvPr>
        </p:nvSpPr>
        <p:spPr>
          <a:ln/>
        </p:spPr>
      </p:sp>
      <p:sp>
        <p:nvSpPr>
          <p:cNvPr id="8197" name="Rectangle 3"/>
          <p:cNvSpPr>
            <a:spLocks noGrp="1" noChangeArrowheads="1"/>
          </p:cNvSpPr>
          <p:nvPr>
            <p:ph type="body" idx="1"/>
          </p:nvPr>
        </p:nvSpPr>
        <p:spPr>
          <a:noFill/>
        </p:spPr>
        <p:txBody>
          <a:bodyPr tIns="46822" bIns="46822"/>
          <a:lstStyle/>
          <a:p>
            <a:pPr>
              <a:lnSpc>
                <a:spcPct val="150000"/>
              </a:lnSpc>
            </a:pPr>
            <a:endParaRPr lang="en-US" altLang="en-US">
              <a:ea typeface="ＭＳ Ｐゴシック" panose="020B0600070205080204" pitchFamily="34" charset="-128"/>
            </a:endParaRPr>
          </a:p>
        </p:txBody>
      </p:sp>
    </p:spTree>
    <p:extLst>
      <p:ext uri="{BB962C8B-B14F-4D97-AF65-F5344CB8AC3E}">
        <p14:creationId xmlns:p14="http://schemas.microsoft.com/office/powerpoint/2010/main" val="198463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200"/>
              <a:t>2015-2016ENGG404/406 Lecture 00 - Day 1</a:t>
            </a:r>
          </a:p>
        </p:txBody>
      </p:sp>
      <p:sp>
        <p:nvSpPr>
          <p:cNvPr id="10243" name="Rectangle 7"/>
          <p:cNvSpPr>
            <a:spLocks noGrp="1" noChangeArrowheads="1"/>
          </p:cNvSpPr>
          <p:nvPr>
            <p:ph type="sldNum" sz="quarter" idx="5"/>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AF7F552-BD85-42C6-8794-736693CBC4E1}" type="slidenum">
              <a:rPr lang="en-US" altLang="en-US" sz="1200" smtClean="0"/>
              <a:pPr/>
              <a:t>2</a:t>
            </a:fld>
            <a:endParaRPr lang="en-US" altLang="en-US" sz="1200"/>
          </a:p>
        </p:txBody>
      </p:sp>
      <p:sp>
        <p:nvSpPr>
          <p:cNvPr id="10244" name="Slide Image Placeholder 1"/>
          <p:cNvSpPr>
            <a:spLocks noGrp="1" noRot="1" noChangeAspect="1" noTextEdit="1"/>
          </p:cNvSpPr>
          <p:nvPr>
            <p:ph type="sldImg"/>
          </p:nvPr>
        </p:nvSpPr>
        <p:spPr>
          <a:xfrm>
            <a:off x="1187450" y="700088"/>
            <a:ext cx="4673600" cy="3505200"/>
          </a:xfrm>
          <a:ln/>
        </p:spPr>
      </p:sp>
      <p:sp>
        <p:nvSpPr>
          <p:cNvPr id="10245" name="Notes Placeholder 2"/>
          <p:cNvSpPr>
            <a:spLocks noGrp="1"/>
          </p:cNvSpPr>
          <p:nvPr>
            <p:ph type="body" idx="1"/>
          </p:nvPr>
        </p:nvSpPr>
        <p:spPr>
          <a:noFill/>
        </p:spPr>
        <p:txBody>
          <a:bodyPr wrap="none" tIns="46822" bIns="46822"/>
          <a:lstStyle/>
          <a:p>
            <a:endParaRPr lang="en-CA" altLang="en-US" dirty="0">
              <a:ea typeface="ＭＳ Ｐゴシック" panose="020B0600070205080204" pitchFamily="34" charset="-128"/>
            </a:endParaRPr>
          </a:p>
        </p:txBody>
      </p:sp>
    </p:spTree>
    <p:extLst>
      <p:ext uri="{BB962C8B-B14F-4D97-AF65-F5344CB8AC3E}">
        <p14:creationId xmlns:p14="http://schemas.microsoft.com/office/powerpoint/2010/main" val="3436322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lvl1pPr defTabSz="928688">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28688">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28688">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28688">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28688">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200"/>
              <a:t>2015-2016ENGG404/406 Lecture 00 - Day 1</a:t>
            </a:r>
          </a:p>
        </p:txBody>
      </p:sp>
      <p:sp>
        <p:nvSpPr>
          <p:cNvPr id="30723" name="Rectangle 7"/>
          <p:cNvSpPr>
            <a:spLocks noGrp="1" noChangeArrowheads="1"/>
          </p:cNvSpPr>
          <p:nvPr>
            <p:ph type="sldNum" sz="quarter" idx="5"/>
          </p:nvPr>
        </p:nvSpPr>
        <p:spPr>
          <a:noFill/>
        </p:spPr>
        <p:txBody>
          <a:bodyPr/>
          <a:lstStyle>
            <a:lvl1pPr defTabSz="928688">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28688">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28688">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28688">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28688">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639A948-E397-4ED7-B321-E96F33698551}" type="slidenum">
              <a:rPr lang="en-US" altLang="en-US" sz="1200" smtClean="0"/>
              <a:pPr/>
              <a:t>3</a:t>
            </a:fld>
            <a:endParaRPr lang="en-US" altLang="en-US" sz="1200"/>
          </a:p>
        </p:txBody>
      </p:sp>
      <p:sp>
        <p:nvSpPr>
          <p:cNvPr id="30724" name="Slide Image Placeholder 1"/>
          <p:cNvSpPr>
            <a:spLocks noGrp="1" noRot="1" noChangeAspect="1" noTextEdit="1"/>
          </p:cNvSpPr>
          <p:nvPr>
            <p:ph type="sldImg"/>
          </p:nvPr>
        </p:nvSpPr>
        <p:spPr>
          <a:xfrm>
            <a:off x="2917825" y="520700"/>
            <a:ext cx="3476625" cy="2608263"/>
          </a:xfrm>
          <a:ln/>
        </p:spPr>
      </p:sp>
      <p:sp>
        <p:nvSpPr>
          <p:cNvPr id="30725" name="Notes Placeholder 2"/>
          <p:cNvSpPr>
            <a:spLocks noGrp="1"/>
          </p:cNvSpPr>
          <p:nvPr>
            <p:ph type="body" idx="1"/>
          </p:nvPr>
        </p:nvSpPr>
        <p:spPr>
          <a:noFill/>
        </p:spPr>
        <p:txBody>
          <a:bodyPr wrap="none" tIns="46457" bIns="46457"/>
          <a:lstStyle/>
          <a:p>
            <a:endParaRPr lang="en-CA" altLang="en-US">
              <a:ea typeface="ＭＳ Ｐゴシック" panose="020B0600070205080204" pitchFamily="34" charset="-128"/>
            </a:endParaRPr>
          </a:p>
        </p:txBody>
      </p:sp>
    </p:spTree>
    <p:extLst>
      <p:ext uri="{BB962C8B-B14F-4D97-AF65-F5344CB8AC3E}">
        <p14:creationId xmlns:p14="http://schemas.microsoft.com/office/powerpoint/2010/main" val="282778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lvl1pPr defTabSz="928688">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28688">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28688">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28688">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28688">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200"/>
              <a:t>2015-2016ENGG404/406 Lecture 00 - Day 1</a:t>
            </a:r>
          </a:p>
        </p:txBody>
      </p:sp>
      <p:sp>
        <p:nvSpPr>
          <p:cNvPr id="32771" name="Rectangle 7"/>
          <p:cNvSpPr>
            <a:spLocks noGrp="1" noChangeArrowheads="1"/>
          </p:cNvSpPr>
          <p:nvPr>
            <p:ph type="sldNum" sz="quarter" idx="5"/>
          </p:nvPr>
        </p:nvSpPr>
        <p:spPr>
          <a:noFill/>
        </p:spPr>
        <p:txBody>
          <a:bodyPr/>
          <a:lstStyle>
            <a:lvl1pPr defTabSz="928688">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28688">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28688">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28688">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28688">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798F207-662F-4BA8-83D3-9FA43C753DBB}" type="slidenum">
              <a:rPr lang="en-US" altLang="en-US" sz="1200" smtClean="0"/>
              <a:pPr/>
              <a:t>4</a:t>
            </a:fld>
            <a:endParaRPr lang="en-US" altLang="en-US" sz="1200"/>
          </a:p>
        </p:txBody>
      </p:sp>
      <p:sp>
        <p:nvSpPr>
          <p:cNvPr id="32772" name="Slide Image Placeholder 1"/>
          <p:cNvSpPr>
            <a:spLocks noGrp="1" noRot="1" noChangeAspect="1" noTextEdit="1"/>
          </p:cNvSpPr>
          <p:nvPr>
            <p:ph type="sldImg"/>
          </p:nvPr>
        </p:nvSpPr>
        <p:spPr>
          <a:xfrm>
            <a:off x="2917825" y="520700"/>
            <a:ext cx="3476625" cy="2608263"/>
          </a:xfrm>
          <a:ln/>
        </p:spPr>
      </p:sp>
      <p:sp>
        <p:nvSpPr>
          <p:cNvPr id="32773" name="Notes Placeholder 2"/>
          <p:cNvSpPr>
            <a:spLocks noGrp="1"/>
          </p:cNvSpPr>
          <p:nvPr>
            <p:ph type="body" idx="1"/>
          </p:nvPr>
        </p:nvSpPr>
        <p:spPr>
          <a:noFill/>
        </p:spPr>
        <p:txBody>
          <a:bodyPr wrap="none" tIns="46457" bIns="46457"/>
          <a:lstStyle/>
          <a:p>
            <a:endParaRPr lang="en-CA" altLang="en-US">
              <a:ea typeface="ＭＳ Ｐゴシック" panose="020B0600070205080204" pitchFamily="34" charset="-128"/>
            </a:endParaRPr>
          </a:p>
        </p:txBody>
      </p:sp>
    </p:spTree>
    <p:extLst>
      <p:ext uri="{BB962C8B-B14F-4D97-AF65-F5344CB8AC3E}">
        <p14:creationId xmlns:p14="http://schemas.microsoft.com/office/powerpoint/2010/main" val="110759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lvl1pPr defTabSz="928688">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28688">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28688">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28688">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28688">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200"/>
              <a:t>2015-2016ENGG404/406 Lecture 00 - Day 1</a:t>
            </a:r>
          </a:p>
        </p:txBody>
      </p:sp>
      <p:sp>
        <p:nvSpPr>
          <p:cNvPr id="32771" name="Rectangle 7"/>
          <p:cNvSpPr>
            <a:spLocks noGrp="1" noChangeArrowheads="1"/>
          </p:cNvSpPr>
          <p:nvPr>
            <p:ph type="sldNum" sz="quarter" idx="5"/>
          </p:nvPr>
        </p:nvSpPr>
        <p:spPr>
          <a:noFill/>
        </p:spPr>
        <p:txBody>
          <a:bodyPr/>
          <a:lstStyle>
            <a:lvl1pPr defTabSz="928688">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28688">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28688">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28688">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28688">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798F207-662F-4BA8-83D3-9FA43C753DBB}" type="slidenum">
              <a:rPr lang="en-US" altLang="en-US" sz="1200" smtClean="0"/>
              <a:pPr/>
              <a:t>5</a:t>
            </a:fld>
            <a:endParaRPr lang="en-US" altLang="en-US" sz="1200"/>
          </a:p>
        </p:txBody>
      </p:sp>
      <p:sp>
        <p:nvSpPr>
          <p:cNvPr id="32772" name="Slide Image Placeholder 1"/>
          <p:cNvSpPr>
            <a:spLocks noGrp="1" noRot="1" noChangeAspect="1" noTextEdit="1"/>
          </p:cNvSpPr>
          <p:nvPr>
            <p:ph type="sldImg"/>
          </p:nvPr>
        </p:nvSpPr>
        <p:spPr>
          <a:xfrm>
            <a:off x="2917825" y="520700"/>
            <a:ext cx="3476625" cy="2608263"/>
          </a:xfrm>
          <a:ln/>
        </p:spPr>
      </p:sp>
      <p:sp>
        <p:nvSpPr>
          <p:cNvPr id="32773" name="Notes Placeholder 2"/>
          <p:cNvSpPr>
            <a:spLocks noGrp="1"/>
          </p:cNvSpPr>
          <p:nvPr>
            <p:ph type="body" idx="1"/>
          </p:nvPr>
        </p:nvSpPr>
        <p:spPr>
          <a:noFill/>
        </p:spPr>
        <p:txBody>
          <a:bodyPr wrap="none" tIns="46457" bIns="46457"/>
          <a:lstStyle/>
          <a:p>
            <a:endParaRPr lang="en-CA" altLang="en-US">
              <a:ea typeface="ＭＳ Ｐゴシック" panose="020B0600070205080204" pitchFamily="34" charset="-128"/>
            </a:endParaRPr>
          </a:p>
        </p:txBody>
      </p:sp>
    </p:spTree>
    <p:extLst>
      <p:ext uri="{BB962C8B-B14F-4D97-AF65-F5344CB8AC3E}">
        <p14:creationId xmlns:p14="http://schemas.microsoft.com/office/powerpoint/2010/main" val="4102339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lvl1pPr defTabSz="928688">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28688">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28688">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28688">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28688">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28688"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2015-2016ENGG404/406 Lecture 00 - Day 1</a:t>
            </a:r>
          </a:p>
        </p:txBody>
      </p:sp>
      <p:sp>
        <p:nvSpPr>
          <p:cNvPr id="32771" name="Rectangle 7"/>
          <p:cNvSpPr>
            <a:spLocks noGrp="1" noChangeArrowheads="1"/>
          </p:cNvSpPr>
          <p:nvPr>
            <p:ph type="sldNum" sz="quarter" idx="5"/>
          </p:nvPr>
        </p:nvSpPr>
        <p:spPr>
          <a:noFill/>
        </p:spPr>
        <p:txBody>
          <a:bodyPr/>
          <a:lstStyle>
            <a:lvl1pPr defTabSz="928688">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28688">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28688">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28688">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28688">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28688" rtl="0" eaLnBrk="0" fontAlgn="base" latinLnBrk="0" hangingPunct="0">
              <a:lnSpc>
                <a:spcPct val="100000"/>
              </a:lnSpc>
              <a:spcBef>
                <a:spcPct val="0"/>
              </a:spcBef>
              <a:spcAft>
                <a:spcPct val="0"/>
              </a:spcAft>
              <a:buClrTx/>
              <a:buSzTx/>
              <a:buFontTx/>
              <a:buNone/>
              <a:tabLst/>
              <a:defRPr/>
            </a:pPr>
            <a:fld id="{6798F207-662F-4BA8-83D3-9FA43C753DBB}"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28688"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32772" name="Slide Image Placeholder 1"/>
          <p:cNvSpPr>
            <a:spLocks noGrp="1" noRot="1" noChangeAspect="1" noTextEdit="1"/>
          </p:cNvSpPr>
          <p:nvPr>
            <p:ph type="sldImg"/>
          </p:nvPr>
        </p:nvSpPr>
        <p:spPr>
          <a:xfrm>
            <a:off x="2917825" y="520700"/>
            <a:ext cx="3476625" cy="2608263"/>
          </a:xfrm>
          <a:ln/>
        </p:spPr>
      </p:sp>
      <p:sp>
        <p:nvSpPr>
          <p:cNvPr id="32773" name="Notes Placeholder 2"/>
          <p:cNvSpPr>
            <a:spLocks noGrp="1"/>
          </p:cNvSpPr>
          <p:nvPr>
            <p:ph type="body" idx="1"/>
          </p:nvPr>
        </p:nvSpPr>
        <p:spPr>
          <a:noFill/>
        </p:spPr>
        <p:txBody>
          <a:bodyPr wrap="none" tIns="46457" bIns="46457"/>
          <a:lstStyle/>
          <a:p>
            <a:r>
              <a:rPr lang="en-US" altLang="en-US" dirty="0" smtClean="0">
                <a:ea typeface="ＭＳ Ｐゴシック" panose="020B0600070205080204" pitchFamily="34" charset="-128"/>
              </a:rPr>
              <a:t>An Example: Apply the Key Points of the ESG</a:t>
            </a: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a) What is the Loss Incident? BP-DWH offshore drilling rig, Gulf of Mexico off the coast of Louisiana</a:t>
            </a: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b) What Key Point is being applied? KP #3: Put safety ahead of any other objective. </a:t>
            </a: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c) What is the situation? </a:t>
            </a:r>
          </a:p>
          <a:p>
            <a:r>
              <a:rPr lang="en-US" altLang="en-US" dirty="0" smtClean="0">
                <a:ea typeface="ＭＳ Ｐゴシック" panose="020B0600070205080204" pitchFamily="34" charset="-128"/>
              </a:rPr>
              <a:t>The drilling deck and downhole operation where the well is being cemented and completed. </a:t>
            </a:r>
          </a:p>
          <a:p>
            <a:r>
              <a:rPr lang="en-US" altLang="en-US" dirty="0" smtClean="0">
                <a:ea typeface="ＭＳ Ｐゴシック" panose="020B0600070205080204" pitchFamily="34" charset="-128"/>
              </a:rPr>
              <a:t>Downhole pressure is controlled by mud density and by the cement plugs at completion. If the downhole pressure exceeds mud density or cement plugs, then an uncontrolled “kick” or blowout can happen i.e. gas and oil blow-out onto the drilling deck and rig, and pose a fire risk. </a:t>
            </a:r>
          </a:p>
          <a:p>
            <a:r>
              <a:rPr lang="en-US" altLang="en-US" dirty="0" smtClean="0">
                <a:ea typeface="ＭＳ Ｐゴシック" panose="020B0600070205080204" pitchFamily="34" charset="-128"/>
              </a:rPr>
              <a:t>Improper mud density control or inferior completion / hardening of the cement plugs can lead to an inability to contain high down-hole pressures. If this situation becomes uncontrolled, the well could blow-out. The blow-out preventer (BOP) is the last line of defense for stopping a blow-out. </a:t>
            </a: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d) What is the issue with that situation? </a:t>
            </a:r>
          </a:p>
          <a:p>
            <a:r>
              <a:rPr lang="en-US" altLang="en-US" dirty="0" smtClean="0">
                <a:ea typeface="ＭＳ Ｐゴシック" panose="020B0600070205080204" pitchFamily="34" charset="-128"/>
              </a:rPr>
              <a:t>The issue was that management made the decision to proceed with completion of the well (retract the downhole drilling tools and cement the well), despite known deficiencies including: the mud density, the less than the recommended number of cement plugs, and the less than the recommended cure time for the cement plugs. </a:t>
            </a:r>
          </a:p>
          <a:p>
            <a:r>
              <a:rPr lang="en-US" altLang="en-US" dirty="0" smtClean="0">
                <a:ea typeface="ＭＳ Ｐゴシック" panose="020B0600070205080204" pitchFamily="34" charset="-128"/>
              </a:rPr>
              <a:t>In other words, management rushed to complete the well, a major project milestone, and move on to the next stage of the project even though certain control measures were not as effectively implemented as they could be. This violated  “Put safety ahead of any other objective”.</a:t>
            </a: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e) What should have been done? </a:t>
            </a:r>
          </a:p>
          <a:p>
            <a:r>
              <a:rPr lang="en-US" altLang="en-US" dirty="0" smtClean="0">
                <a:ea typeface="ＭＳ Ｐゴシック" panose="020B0600070205080204" pitchFamily="34" charset="-128"/>
              </a:rPr>
              <a:t>The mud density should have been increased to contain the pressure. More cement plugs should have been installed to complete the well (contain the pressure). More time should have been allowed to cure (harden) the cement plugs and complete the well. Any / all three of these actions would decrease the likelihood of an uncontrolled kick and blow-out. These actions demonstrate “put safety ahead of any other objective”. </a:t>
            </a: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f) What would have been the probable outcome had it been done? </a:t>
            </a:r>
          </a:p>
          <a:p>
            <a:r>
              <a:rPr lang="en-US" altLang="en-US" dirty="0" smtClean="0">
                <a:ea typeface="ＭＳ Ｐゴシック" panose="020B0600070205080204" pitchFamily="34" charset="-128"/>
              </a:rPr>
              <a:t>With the control measures in place, there would not have been an uncontrolled blowout, no explosion, and no fire. The loss incident would have been prevented, and there would not have been any impacts on PEAP. </a:t>
            </a:r>
          </a:p>
          <a:p>
            <a:endParaRPr lang="en-CA" altLang="en-US" dirty="0">
              <a:ea typeface="ＭＳ Ｐゴシック" panose="020B0600070205080204" pitchFamily="34" charset="-128"/>
            </a:endParaRPr>
          </a:p>
        </p:txBody>
      </p:sp>
    </p:spTree>
    <p:extLst>
      <p:ext uri="{BB962C8B-B14F-4D97-AF65-F5344CB8AC3E}">
        <p14:creationId xmlns:p14="http://schemas.microsoft.com/office/powerpoint/2010/main" val="2335921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200"/>
              <a:t>2015-2016ENGG404/406 Lecture 00 - Day 1</a:t>
            </a:r>
          </a:p>
        </p:txBody>
      </p:sp>
      <p:sp>
        <p:nvSpPr>
          <p:cNvPr id="10243" name="Rectangle 7"/>
          <p:cNvSpPr>
            <a:spLocks noGrp="1" noChangeArrowheads="1"/>
          </p:cNvSpPr>
          <p:nvPr>
            <p:ph type="sldNum" sz="quarter" idx="5"/>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AF7F552-BD85-42C6-8794-736693CBC4E1}" type="slidenum">
              <a:rPr lang="en-US" altLang="en-US" sz="1200" smtClean="0"/>
              <a:pPr/>
              <a:t>7</a:t>
            </a:fld>
            <a:endParaRPr lang="en-US" altLang="en-US" sz="1200"/>
          </a:p>
        </p:txBody>
      </p:sp>
      <p:sp>
        <p:nvSpPr>
          <p:cNvPr id="10244" name="Slide Image Placeholder 1"/>
          <p:cNvSpPr>
            <a:spLocks noGrp="1" noRot="1" noChangeAspect="1" noTextEdit="1"/>
          </p:cNvSpPr>
          <p:nvPr>
            <p:ph type="sldImg"/>
          </p:nvPr>
        </p:nvSpPr>
        <p:spPr>
          <a:xfrm>
            <a:off x="1187450" y="700088"/>
            <a:ext cx="4673600" cy="3505200"/>
          </a:xfrm>
          <a:ln/>
        </p:spPr>
      </p:sp>
      <p:sp>
        <p:nvSpPr>
          <p:cNvPr id="10245" name="Notes Placeholder 2"/>
          <p:cNvSpPr>
            <a:spLocks noGrp="1"/>
          </p:cNvSpPr>
          <p:nvPr>
            <p:ph type="body" idx="1"/>
          </p:nvPr>
        </p:nvSpPr>
        <p:spPr>
          <a:noFill/>
        </p:spPr>
        <p:txBody>
          <a:bodyPr wrap="none" tIns="46822" bIns="46822"/>
          <a:lstStyle/>
          <a:p>
            <a:endParaRPr lang="en-CA" altLang="en-US">
              <a:ea typeface="ＭＳ Ｐゴシック" panose="020B0600070205080204" pitchFamily="34" charset="-128"/>
            </a:endParaRPr>
          </a:p>
        </p:txBody>
      </p:sp>
    </p:spTree>
    <p:extLst>
      <p:ext uri="{BB962C8B-B14F-4D97-AF65-F5344CB8AC3E}">
        <p14:creationId xmlns:p14="http://schemas.microsoft.com/office/powerpoint/2010/main" val="2432433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lvl1pPr defTabSz="928688">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28688">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28688">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28688">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28688">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200"/>
              <a:t>2015-2016ENGG404/406 Lecture 00 - Day 1</a:t>
            </a:r>
          </a:p>
        </p:txBody>
      </p:sp>
      <p:sp>
        <p:nvSpPr>
          <p:cNvPr id="32771" name="Rectangle 7"/>
          <p:cNvSpPr>
            <a:spLocks noGrp="1" noChangeArrowheads="1"/>
          </p:cNvSpPr>
          <p:nvPr>
            <p:ph type="sldNum" sz="quarter" idx="5"/>
          </p:nvPr>
        </p:nvSpPr>
        <p:spPr>
          <a:noFill/>
        </p:spPr>
        <p:txBody>
          <a:bodyPr/>
          <a:lstStyle>
            <a:lvl1pPr defTabSz="928688">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28688">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28688">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28688">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28688">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798F207-662F-4BA8-83D3-9FA43C753DBB}" type="slidenum">
              <a:rPr lang="en-US" altLang="en-US" sz="1200" smtClean="0"/>
              <a:pPr/>
              <a:t>8</a:t>
            </a:fld>
            <a:endParaRPr lang="en-US" altLang="en-US" sz="1200"/>
          </a:p>
        </p:txBody>
      </p:sp>
      <p:sp>
        <p:nvSpPr>
          <p:cNvPr id="32772" name="Slide Image Placeholder 1"/>
          <p:cNvSpPr>
            <a:spLocks noGrp="1" noRot="1" noChangeAspect="1" noTextEdit="1"/>
          </p:cNvSpPr>
          <p:nvPr>
            <p:ph type="sldImg"/>
          </p:nvPr>
        </p:nvSpPr>
        <p:spPr>
          <a:xfrm>
            <a:off x="2917825" y="520700"/>
            <a:ext cx="3476625" cy="2608263"/>
          </a:xfrm>
          <a:ln/>
        </p:spPr>
      </p:sp>
      <p:sp>
        <p:nvSpPr>
          <p:cNvPr id="32773" name="Notes Placeholder 2"/>
          <p:cNvSpPr>
            <a:spLocks noGrp="1"/>
          </p:cNvSpPr>
          <p:nvPr>
            <p:ph type="body" idx="1"/>
          </p:nvPr>
        </p:nvSpPr>
        <p:spPr>
          <a:noFill/>
        </p:spPr>
        <p:txBody>
          <a:bodyPr wrap="none" tIns="46457" bIns="46457"/>
          <a:lstStyle/>
          <a:p>
            <a:endParaRPr lang="en-CA" altLang="en-US">
              <a:ea typeface="ＭＳ Ｐゴシック" panose="020B0600070205080204" pitchFamily="34" charset="-128"/>
            </a:endParaRPr>
          </a:p>
        </p:txBody>
      </p:sp>
    </p:spTree>
    <p:extLst>
      <p:ext uri="{BB962C8B-B14F-4D97-AF65-F5344CB8AC3E}">
        <p14:creationId xmlns:p14="http://schemas.microsoft.com/office/powerpoint/2010/main" val="3602087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9938" name="Rectangle 1026"/>
          <p:cNvSpPr>
            <a:spLocks noGrp="1" noChangeArrowheads="1"/>
          </p:cNvSpPr>
          <p:nvPr>
            <p:ph type="ctrTitle"/>
          </p:nvPr>
        </p:nvSpPr>
        <p:spPr>
          <a:xfrm>
            <a:off x="381000" y="1524000"/>
            <a:ext cx="7239000" cy="1143000"/>
          </a:xfrm>
        </p:spPr>
        <p:txBody>
          <a:bodyPr/>
          <a:lstStyle>
            <a:lvl1pPr>
              <a:defRPr/>
            </a:lvl1pPr>
          </a:lstStyle>
          <a:p>
            <a:r>
              <a:rPr lang="en-US"/>
              <a:t>Click to edit Master title style</a:t>
            </a:r>
          </a:p>
        </p:txBody>
      </p:sp>
      <p:sp>
        <p:nvSpPr>
          <p:cNvPr id="39939" name="Rectangle 1027"/>
          <p:cNvSpPr>
            <a:spLocks noGrp="1" noChangeArrowheads="1"/>
          </p:cNvSpPr>
          <p:nvPr>
            <p:ph type="subTitle" idx="1"/>
          </p:nvPr>
        </p:nvSpPr>
        <p:spPr>
          <a:xfrm>
            <a:off x="914400" y="35814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1028"/>
          <p:cNvSpPr>
            <a:spLocks noGrp="1" noChangeArrowheads="1"/>
          </p:cNvSpPr>
          <p:nvPr>
            <p:ph type="dt" sz="half" idx="10"/>
          </p:nvPr>
        </p:nvSpPr>
        <p:spPr>
          <a:ln/>
        </p:spPr>
        <p:txBody>
          <a:bodyPr/>
          <a:lstStyle>
            <a:lvl1pPr>
              <a:defRPr/>
            </a:lvl1pPr>
          </a:lstStyle>
          <a:p>
            <a:pPr>
              <a:defRPr/>
            </a:pPr>
            <a:fld id="{99782AC8-E0B7-4130-9EAA-06B44DDFF555}" type="datetimeFigureOut">
              <a:rPr lang="en-US"/>
              <a:pPr>
                <a:defRPr/>
              </a:pPr>
              <a:t>10/28/2019</a:t>
            </a:fld>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altLang="en-US"/>
              <a:t>ES&amp;RMP - ENGG404/406 - Lecture 00  September to December, 2012</a:t>
            </a:r>
          </a:p>
        </p:txBody>
      </p:sp>
      <p:sp>
        <p:nvSpPr>
          <p:cNvPr id="6" name="Rectangle 1030"/>
          <p:cNvSpPr>
            <a:spLocks noGrp="1" noChangeArrowheads="1"/>
          </p:cNvSpPr>
          <p:nvPr>
            <p:ph type="sldNum" sz="quarter" idx="12"/>
          </p:nvPr>
        </p:nvSpPr>
        <p:spPr>
          <a:ln/>
        </p:spPr>
        <p:txBody>
          <a:bodyPr/>
          <a:lstStyle>
            <a:lvl1pPr>
              <a:defRPr/>
            </a:lvl1pPr>
          </a:lstStyle>
          <a:p>
            <a:pPr>
              <a:defRPr/>
            </a:pPr>
            <a:fld id="{9B95BCDF-455E-4975-9C22-31808D42E10D}" type="slidenum">
              <a:rPr lang="en-US" altLang="en-US"/>
              <a:pPr>
                <a:defRPr/>
              </a:pPr>
              <a:t>‹#›</a:t>
            </a:fld>
            <a:endParaRPr lang="en-US" altLang="en-US"/>
          </a:p>
        </p:txBody>
      </p:sp>
    </p:spTree>
    <p:extLst>
      <p:ext uri="{BB962C8B-B14F-4D97-AF65-F5344CB8AC3E}">
        <p14:creationId xmlns:p14="http://schemas.microsoft.com/office/powerpoint/2010/main" val="276652448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028"/>
          <p:cNvSpPr>
            <a:spLocks noGrp="1" noChangeArrowheads="1"/>
          </p:cNvSpPr>
          <p:nvPr>
            <p:ph type="dt" sz="half" idx="10"/>
          </p:nvPr>
        </p:nvSpPr>
        <p:spPr>
          <a:ln/>
        </p:spPr>
        <p:txBody>
          <a:bodyPr/>
          <a:lstStyle>
            <a:lvl1pPr>
              <a:defRPr/>
            </a:lvl1pPr>
          </a:lstStyle>
          <a:p>
            <a:pPr>
              <a:defRPr/>
            </a:pPr>
            <a:fld id="{21AA0B3C-2EF7-44D3-9B4E-4F90F4E423A6}" type="datetimeFigureOut">
              <a:rPr lang="en-US"/>
              <a:pPr>
                <a:defRPr/>
              </a:pPr>
              <a:t>10/28/2019</a:t>
            </a:fld>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altLang="en-US"/>
              <a:t>ES&amp;RMP - ENGG404/406 - Lecture 00  September to December, 2012</a:t>
            </a:r>
          </a:p>
        </p:txBody>
      </p:sp>
      <p:sp>
        <p:nvSpPr>
          <p:cNvPr id="6" name="Rectangle 1030"/>
          <p:cNvSpPr>
            <a:spLocks noGrp="1" noChangeArrowheads="1"/>
          </p:cNvSpPr>
          <p:nvPr>
            <p:ph type="sldNum" sz="quarter" idx="12"/>
          </p:nvPr>
        </p:nvSpPr>
        <p:spPr>
          <a:ln/>
        </p:spPr>
        <p:txBody>
          <a:bodyPr/>
          <a:lstStyle>
            <a:lvl1pPr>
              <a:defRPr/>
            </a:lvl1pPr>
          </a:lstStyle>
          <a:p>
            <a:pPr>
              <a:defRPr/>
            </a:pPr>
            <a:fld id="{146DD66F-7266-486A-95CE-41FD62C4E2B1}" type="slidenum">
              <a:rPr lang="en-US" altLang="en-US"/>
              <a:pPr>
                <a:defRPr/>
              </a:pPr>
              <a:t>‹#›</a:t>
            </a:fld>
            <a:endParaRPr lang="en-US" altLang="en-US"/>
          </a:p>
        </p:txBody>
      </p:sp>
    </p:spTree>
    <p:extLst>
      <p:ext uri="{BB962C8B-B14F-4D97-AF65-F5344CB8AC3E}">
        <p14:creationId xmlns:p14="http://schemas.microsoft.com/office/powerpoint/2010/main" val="39147102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028"/>
          <p:cNvSpPr>
            <a:spLocks noGrp="1" noChangeArrowheads="1"/>
          </p:cNvSpPr>
          <p:nvPr>
            <p:ph type="dt" sz="half" idx="10"/>
          </p:nvPr>
        </p:nvSpPr>
        <p:spPr>
          <a:ln/>
        </p:spPr>
        <p:txBody>
          <a:bodyPr/>
          <a:lstStyle>
            <a:lvl1pPr>
              <a:defRPr/>
            </a:lvl1pPr>
          </a:lstStyle>
          <a:p>
            <a:pPr>
              <a:defRPr/>
            </a:pPr>
            <a:fld id="{3244E303-9C36-4619-9A8D-726EEC50A856}" type="datetimeFigureOut">
              <a:rPr lang="en-US"/>
              <a:pPr>
                <a:defRPr/>
              </a:pPr>
              <a:t>10/28/2019</a:t>
            </a:fld>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altLang="en-US"/>
              <a:t>ES&amp;RMP - ENGG404/406 - Lecture 00  September to December, 2012</a:t>
            </a:r>
          </a:p>
        </p:txBody>
      </p:sp>
      <p:sp>
        <p:nvSpPr>
          <p:cNvPr id="6" name="Rectangle 1030"/>
          <p:cNvSpPr>
            <a:spLocks noGrp="1" noChangeArrowheads="1"/>
          </p:cNvSpPr>
          <p:nvPr>
            <p:ph type="sldNum" sz="quarter" idx="12"/>
          </p:nvPr>
        </p:nvSpPr>
        <p:spPr>
          <a:ln/>
        </p:spPr>
        <p:txBody>
          <a:bodyPr/>
          <a:lstStyle>
            <a:lvl1pPr>
              <a:defRPr/>
            </a:lvl1pPr>
          </a:lstStyle>
          <a:p>
            <a:pPr>
              <a:defRPr/>
            </a:pPr>
            <a:fld id="{545B2A26-8534-40BD-9A0B-ED21D6E95CE0}" type="slidenum">
              <a:rPr lang="en-US" altLang="en-US"/>
              <a:pPr>
                <a:defRPr/>
              </a:pPr>
              <a:t>‹#›</a:t>
            </a:fld>
            <a:endParaRPr lang="en-US" altLang="en-US"/>
          </a:p>
        </p:txBody>
      </p:sp>
    </p:spTree>
    <p:extLst>
      <p:ext uri="{BB962C8B-B14F-4D97-AF65-F5344CB8AC3E}">
        <p14:creationId xmlns:p14="http://schemas.microsoft.com/office/powerpoint/2010/main" val="20222189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028"/>
          <p:cNvSpPr>
            <a:spLocks noGrp="1" noChangeArrowheads="1"/>
          </p:cNvSpPr>
          <p:nvPr>
            <p:ph type="dt" sz="half" idx="10"/>
          </p:nvPr>
        </p:nvSpPr>
        <p:spPr>
          <a:ln/>
        </p:spPr>
        <p:txBody>
          <a:bodyPr/>
          <a:lstStyle>
            <a:lvl1pPr>
              <a:defRPr/>
            </a:lvl1pPr>
          </a:lstStyle>
          <a:p>
            <a:pPr>
              <a:defRPr/>
            </a:pPr>
            <a:fld id="{31C4DAE1-C3C4-4409-897F-6B5F568FF885}" type="datetimeFigureOut">
              <a:rPr lang="en-US"/>
              <a:pPr>
                <a:defRPr/>
              </a:pPr>
              <a:t>10/28/2019</a:t>
            </a:fld>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altLang="en-US"/>
              <a:t>ES&amp;RMP - ENGG404/406 - Lecture 00  September to December, 2012</a:t>
            </a:r>
          </a:p>
        </p:txBody>
      </p:sp>
      <p:sp>
        <p:nvSpPr>
          <p:cNvPr id="6" name="Rectangle 1030"/>
          <p:cNvSpPr>
            <a:spLocks noGrp="1" noChangeArrowheads="1"/>
          </p:cNvSpPr>
          <p:nvPr>
            <p:ph type="sldNum" sz="quarter" idx="12"/>
          </p:nvPr>
        </p:nvSpPr>
        <p:spPr>
          <a:ln/>
        </p:spPr>
        <p:txBody>
          <a:bodyPr/>
          <a:lstStyle>
            <a:lvl1pPr>
              <a:defRPr/>
            </a:lvl1pPr>
          </a:lstStyle>
          <a:p>
            <a:pPr>
              <a:defRPr/>
            </a:pPr>
            <a:fld id="{3B0765C1-5878-44C1-8B95-D4D8B1D00773}" type="slidenum">
              <a:rPr lang="en-US" altLang="en-US"/>
              <a:pPr>
                <a:defRPr/>
              </a:pPr>
              <a:t>‹#›</a:t>
            </a:fld>
            <a:endParaRPr lang="en-US" altLang="en-US"/>
          </a:p>
        </p:txBody>
      </p:sp>
    </p:spTree>
    <p:extLst>
      <p:ext uri="{BB962C8B-B14F-4D97-AF65-F5344CB8AC3E}">
        <p14:creationId xmlns:p14="http://schemas.microsoft.com/office/powerpoint/2010/main" val="22002270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8"/>
          <p:cNvSpPr>
            <a:spLocks noGrp="1" noChangeArrowheads="1"/>
          </p:cNvSpPr>
          <p:nvPr>
            <p:ph type="dt" sz="half" idx="10"/>
          </p:nvPr>
        </p:nvSpPr>
        <p:spPr>
          <a:ln/>
        </p:spPr>
        <p:txBody>
          <a:bodyPr/>
          <a:lstStyle>
            <a:lvl1pPr>
              <a:defRPr/>
            </a:lvl1pPr>
          </a:lstStyle>
          <a:p>
            <a:pPr>
              <a:defRPr/>
            </a:pPr>
            <a:fld id="{E59364C8-C81B-4C2C-BE68-308CBD884AF7}" type="datetimeFigureOut">
              <a:rPr lang="en-US"/>
              <a:pPr>
                <a:defRPr/>
              </a:pPr>
              <a:t>10/28/2019</a:t>
            </a:fld>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altLang="en-US"/>
              <a:t>ES&amp;RMP - ENGG404/406 - Lecture 00  September to December, 2012</a:t>
            </a:r>
          </a:p>
        </p:txBody>
      </p:sp>
      <p:sp>
        <p:nvSpPr>
          <p:cNvPr id="6" name="Rectangle 1030"/>
          <p:cNvSpPr>
            <a:spLocks noGrp="1" noChangeArrowheads="1"/>
          </p:cNvSpPr>
          <p:nvPr>
            <p:ph type="sldNum" sz="quarter" idx="12"/>
          </p:nvPr>
        </p:nvSpPr>
        <p:spPr>
          <a:ln/>
        </p:spPr>
        <p:txBody>
          <a:bodyPr/>
          <a:lstStyle>
            <a:lvl1pPr>
              <a:defRPr/>
            </a:lvl1pPr>
          </a:lstStyle>
          <a:p>
            <a:pPr>
              <a:defRPr/>
            </a:pPr>
            <a:fld id="{C1A1C643-45DB-4AA1-A9F1-A9396769C35C}" type="slidenum">
              <a:rPr lang="en-US" altLang="en-US"/>
              <a:pPr>
                <a:defRPr/>
              </a:pPr>
              <a:t>‹#›</a:t>
            </a:fld>
            <a:endParaRPr lang="en-US" altLang="en-US"/>
          </a:p>
        </p:txBody>
      </p:sp>
    </p:spTree>
    <p:extLst>
      <p:ext uri="{BB962C8B-B14F-4D97-AF65-F5344CB8AC3E}">
        <p14:creationId xmlns:p14="http://schemas.microsoft.com/office/powerpoint/2010/main" val="14264075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028"/>
          <p:cNvSpPr>
            <a:spLocks noGrp="1" noChangeArrowheads="1"/>
          </p:cNvSpPr>
          <p:nvPr>
            <p:ph type="dt" sz="half" idx="10"/>
          </p:nvPr>
        </p:nvSpPr>
        <p:spPr>
          <a:ln/>
        </p:spPr>
        <p:txBody>
          <a:bodyPr/>
          <a:lstStyle>
            <a:lvl1pPr>
              <a:defRPr/>
            </a:lvl1pPr>
          </a:lstStyle>
          <a:p>
            <a:pPr>
              <a:defRPr/>
            </a:pPr>
            <a:fld id="{1018958F-BC25-407B-A50C-8770DFF26537}" type="datetimeFigureOut">
              <a:rPr lang="en-US"/>
              <a:pPr>
                <a:defRPr/>
              </a:pPr>
              <a:t>10/28/2019</a:t>
            </a:fld>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altLang="en-US"/>
              <a:t>ES&amp;RMP - ENGG404/406 - Lecture 00  September to December, 2012</a:t>
            </a:r>
          </a:p>
        </p:txBody>
      </p:sp>
      <p:sp>
        <p:nvSpPr>
          <p:cNvPr id="7" name="Rectangle 1030"/>
          <p:cNvSpPr>
            <a:spLocks noGrp="1" noChangeArrowheads="1"/>
          </p:cNvSpPr>
          <p:nvPr>
            <p:ph type="sldNum" sz="quarter" idx="12"/>
          </p:nvPr>
        </p:nvSpPr>
        <p:spPr>
          <a:ln/>
        </p:spPr>
        <p:txBody>
          <a:bodyPr/>
          <a:lstStyle>
            <a:lvl1pPr>
              <a:defRPr/>
            </a:lvl1pPr>
          </a:lstStyle>
          <a:p>
            <a:pPr>
              <a:defRPr/>
            </a:pPr>
            <a:fld id="{C4341447-4095-47BC-91D7-C2D79A89898A}" type="slidenum">
              <a:rPr lang="en-US" altLang="en-US"/>
              <a:pPr>
                <a:defRPr/>
              </a:pPr>
              <a:t>‹#›</a:t>
            </a:fld>
            <a:endParaRPr lang="en-US" altLang="en-US"/>
          </a:p>
        </p:txBody>
      </p:sp>
    </p:spTree>
    <p:extLst>
      <p:ext uri="{BB962C8B-B14F-4D97-AF65-F5344CB8AC3E}">
        <p14:creationId xmlns:p14="http://schemas.microsoft.com/office/powerpoint/2010/main" val="19885428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028"/>
          <p:cNvSpPr>
            <a:spLocks noGrp="1" noChangeArrowheads="1"/>
          </p:cNvSpPr>
          <p:nvPr>
            <p:ph type="dt" sz="half" idx="10"/>
          </p:nvPr>
        </p:nvSpPr>
        <p:spPr>
          <a:ln/>
        </p:spPr>
        <p:txBody>
          <a:bodyPr/>
          <a:lstStyle>
            <a:lvl1pPr>
              <a:defRPr/>
            </a:lvl1pPr>
          </a:lstStyle>
          <a:p>
            <a:pPr>
              <a:defRPr/>
            </a:pPr>
            <a:fld id="{893EFEC7-EECE-474E-B915-B39EEE5188CD}" type="datetimeFigureOut">
              <a:rPr lang="en-US"/>
              <a:pPr>
                <a:defRPr/>
              </a:pPr>
              <a:t>10/28/2019</a:t>
            </a:fld>
            <a:endParaRPr lang="en-US"/>
          </a:p>
        </p:txBody>
      </p:sp>
      <p:sp>
        <p:nvSpPr>
          <p:cNvPr id="8" name="Rectangle 1029"/>
          <p:cNvSpPr>
            <a:spLocks noGrp="1" noChangeArrowheads="1"/>
          </p:cNvSpPr>
          <p:nvPr>
            <p:ph type="ftr" sz="quarter" idx="11"/>
          </p:nvPr>
        </p:nvSpPr>
        <p:spPr>
          <a:ln/>
        </p:spPr>
        <p:txBody>
          <a:bodyPr/>
          <a:lstStyle>
            <a:lvl1pPr>
              <a:defRPr/>
            </a:lvl1pPr>
          </a:lstStyle>
          <a:p>
            <a:pPr>
              <a:defRPr/>
            </a:pPr>
            <a:r>
              <a:rPr lang="en-US" altLang="en-US"/>
              <a:t>ES&amp;RMP - ENGG404/406 - Lecture 00  September to December, 2012</a:t>
            </a:r>
          </a:p>
        </p:txBody>
      </p:sp>
      <p:sp>
        <p:nvSpPr>
          <p:cNvPr id="9" name="Rectangle 1030"/>
          <p:cNvSpPr>
            <a:spLocks noGrp="1" noChangeArrowheads="1"/>
          </p:cNvSpPr>
          <p:nvPr>
            <p:ph type="sldNum" sz="quarter" idx="12"/>
          </p:nvPr>
        </p:nvSpPr>
        <p:spPr>
          <a:ln/>
        </p:spPr>
        <p:txBody>
          <a:bodyPr/>
          <a:lstStyle>
            <a:lvl1pPr>
              <a:defRPr/>
            </a:lvl1pPr>
          </a:lstStyle>
          <a:p>
            <a:pPr>
              <a:defRPr/>
            </a:pPr>
            <a:fld id="{754F8E23-9C1D-43CB-AE9F-C464A308A535}" type="slidenum">
              <a:rPr lang="en-US" altLang="en-US"/>
              <a:pPr>
                <a:defRPr/>
              </a:pPr>
              <a:t>‹#›</a:t>
            </a:fld>
            <a:endParaRPr lang="en-US" altLang="en-US"/>
          </a:p>
        </p:txBody>
      </p:sp>
    </p:spTree>
    <p:extLst>
      <p:ext uri="{BB962C8B-B14F-4D97-AF65-F5344CB8AC3E}">
        <p14:creationId xmlns:p14="http://schemas.microsoft.com/office/powerpoint/2010/main" val="3387972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028"/>
          <p:cNvSpPr>
            <a:spLocks noGrp="1" noChangeArrowheads="1"/>
          </p:cNvSpPr>
          <p:nvPr>
            <p:ph type="dt" sz="half" idx="10"/>
          </p:nvPr>
        </p:nvSpPr>
        <p:spPr>
          <a:ln/>
        </p:spPr>
        <p:txBody>
          <a:bodyPr/>
          <a:lstStyle>
            <a:lvl1pPr>
              <a:defRPr/>
            </a:lvl1pPr>
          </a:lstStyle>
          <a:p>
            <a:pPr>
              <a:defRPr/>
            </a:pPr>
            <a:fld id="{6B4F73E9-C7EA-4449-BAB3-B7752B1DC79F}" type="datetimeFigureOut">
              <a:rPr lang="en-US"/>
              <a:pPr>
                <a:defRPr/>
              </a:pPr>
              <a:t>10/28/2019</a:t>
            </a:fld>
            <a:endParaRPr lang="en-US"/>
          </a:p>
        </p:txBody>
      </p:sp>
      <p:sp>
        <p:nvSpPr>
          <p:cNvPr id="4" name="Rectangle 1029"/>
          <p:cNvSpPr>
            <a:spLocks noGrp="1" noChangeArrowheads="1"/>
          </p:cNvSpPr>
          <p:nvPr>
            <p:ph type="ftr" sz="quarter" idx="11"/>
          </p:nvPr>
        </p:nvSpPr>
        <p:spPr>
          <a:ln/>
        </p:spPr>
        <p:txBody>
          <a:bodyPr/>
          <a:lstStyle>
            <a:lvl1pPr>
              <a:defRPr/>
            </a:lvl1pPr>
          </a:lstStyle>
          <a:p>
            <a:pPr>
              <a:defRPr/>
            </a:pPr>
            <a:r>
              <a:rPr lang="en-US" altLang="en-US"/>
              <a:t>ES&amp;RMP - ENGG404/406 - Lecture 00  September to December, 2012</a:t>
            </a:r>
          </a:p>
        </p:txBody>
      </p:sp>
      <p:sp>
        <p:nvSpPr>
          <p:cNvPr id="5" name="Rectangle 1030"/>
          <p:cNvSpPr>
            <a:spLocks noGrp="1" noChangeArrowheads="1"/>
          </p:cNvSpPr>
          <p:nvPr>
            <p:ph type="sldNum" sz="quarter" idx="12"/>
          </p:nvPr>
        </p:nvSpPr>
        <p:spPr>
          <a:ln/>
        </p:spPr>
        <p:txBody>
          <a:bodyPr/>
          <a:lstStyle>
            <a:lvl1pPr>
              <a:defRPr/>
            </a:lvl1pPr>
          </a:lstStyle>
          <a:p>
            <a:pPr>
              <a:defRPr/>
            </a:pPr>
            <a:fld id="{FFB93820-E1BD-49E4-B85D-FBD08A19C241}" type="slidenum">
              <a:rPr lang="en-US" altLang="en-US"/>
              <a:pPr>
                <a:defRPr/>
              </a:pPr>
              <a:t>‹#›</a:t>
            </a:fld>
            <a:endParaRPr lang="en-US" altLang="en-US"/>
          </a:p>
        </p:txBody>
      </p:sp>
    </p:spTree>
    <p:extLst>
      <p:ext uri="{BB962C8B-B14F-4D97-AF65-F5344CB8AC3E}">
        <p14:creationId xmlns:p14="http://schemas.microsoft.com/office/powerpoint/2010/main" val="50981077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255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8"/>
          <p:cNvSpPr>
            <a:spLocks noGrp="1" noChangeArrowheads="1"/>
          </p:cNvSpPr>
          <p:nvPr>
            <p:ph type="dt" sz="half" idx="10"/>
          </p:nvPr>
        </p:nvSpPr>
        <p:spPr>
          <a:ln/>
        </p:spPr>
        <p:txBody>
          <a:bodyPr/>
          <a:lstStyle>
            <a:lvl1pPr>
              <a:defRPr/>
            </a:lvl1pPr>
          </a:lstStyle>
          <a:p>
            <a:pPr>
              <a:defRPr/>
            </a:pPr>
            <a:fld id="{95883DBE-110D-4650-8DBF-81D23C57AC9D}" type="datetimeFigureOut">
              <a:rPr lang="en-US"/>
              <a:pPr>
                <a:defRPr/>
              </a:pPr>
              <a:t>10/28/2019</a:t>
            </a:fld>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altLang="en-US"/>
              <a:t>ES&amp;RMP - ENGG404/406 - Lecture 00  September to December, 2012</a:t>
            </a:r>
          </a:p>
        </p:txBody>
      </p:sp>
      <p:sp>
        <p:nvSpPr>
          <p:cNvPr id="7" name="Rectangle 1030"/>
          <p:cNvSpPr>
            <a:spLocks noGrp="1" noChangeArrowheads="1"/>
          </p:cNvSpPr>
          <p:nvPr>
            <p:ph type="sldNum" sz="quarter" idx="12"/>
          </p:nvPr>
        </p:nvSpPr>
        <p:spPr>
          <a:ln/>
        </p:spPr>
        <p:txBody>
          <a:bodyPr/>
          <a:lstStyle>
            <a:lvl1pPr>
              <a:defRPr/>
            </a:lvl1pPr>
          </a:lstStyle>
          <a:p>
            <a:pPr>
              <a:defRPr/>
            </a:pPr>
            <a:fld id="{4CE3A27B-A9A2-42FB-AAF7-E79C6634243D}" type="slidenum">
              <a:rPr lang="en-US" altLang="en-US"/>
              <a:pPr>
                <a:defRPr/>
              </a:pPr>
              <a:t>‹#›</a:t>
            </a:fld>
            <a:endParaRPr lang="en-US" altLang="en-US"/>
          </a:p>
        </p:txBody>
      </p:sp>
    </p:spTree>
    <p:extLst>
      <p:ext uri="{BB962C8B-B14F-4D97-AF65-F5344CB8AC3E}">
        <p14:creationId xmlns:p14="http://schemas.microsoft.com/office/powerpoint/2010/main" val="19436719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8"/>
          <p:cNvSpPr>
            <a:spLocks noGrp="1" noChangeArrowheads="1"/>
          </p:cNvSpPr>
          <p:nvPr>
            <p:ph type="dt" sz="half" idx="10"/>
          </p:nvPr>
        </p:nvSpPr>
        <p:spPr>
          <a:ln/>
        </p:spPr>
        <p:txBody>
          <a:bodyPr/>
          <a:lstStyle>
            <a:lvl1pPr>
              <a:defRPr/>
            </a:lvl1pPr>
          </a:lstStyle>
          <a:p>
            <a:pPr>
              <a:defRPr/>
            </a:pPr>
            <a:fld id="{5EA00CF6-034F-491F-A45D-3B57485ED9B2}" type="datetimeFigureOut">
              <a:rPr lang="en-US"/>
              <a:pPr>
                <a:defRPr/>
              </a:pPr>
              <a:t>10/28/2019</a:t>
            </a:fld>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altLang="en-US"/>
              <a:t>ES&amp;RMP - ENGG404/406 - Lecture 00  September to December, 2012</a:t>
            </a:r>
          </a:p>
        </p:txBody>
      </p:sp>
      <p:sp>
        <p:nvSpPr>
          <p:cNvPr id="7" name="Rectangle 1030"/>
          <p:cNvSpPr>
            <a:spLocks noGrp="1" noChangeArrowheads="1"/>
          </p:cNvSpPr>
          <p:nvPr>
            <p:ph type="sldNum" sz="quarter" idx="12"/>
          </p:nvPr>
        </p:nvSpPr>
        <p:spPr>
          <a:ln/>
        </p:spPr>
        <p:txBody>
          <a:bodyPr/>
          <a:lstStyle>
            <a:lvl1pPr>
              <a:defRPr/>
            </a:lvl1pPr>
          </a:lstStyle>
          <a:p>
            <a:pPr>
              <a:defRPr/>
            </a:pPr>
            <a:fld id="{C8345195-7FE5-4330-9E2A-08CCDE2D47E0}" type="slidenum">
              <a:rPr lang="en-US" altLang="en-US"/>
              <a:pPr>
                <a:defRPr/>
              </a:pPr>
              <a:t>‹#›</a:t>
            </a:fld>
            <a:endParaRPr lang="en-US" altLang="en-US"/>
          </a:p>
        </p:txBody>
      </p:sp>
    </p:spTree>
    <p:extLst>
      <p:ext uri="{BB962C8B-B14F-4D97-AF65-F5344CB8AC3E}">
        <p14:creationId xmlns:p14="http://schemas.microsoft.com/office/powerpoint/2010/main" val="15209122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1027"/>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8916" name="Rectangle 1028"/>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a typeface="ＭＳ Ｐゴシック" panose="020B0600070205080204" pitchFamily="34" charset="-128"/>
              </a:defRPr>
            </a:lvl1pPr>
          </a:lstStyle>
          <a:p>
            <a:pPr>
              <a:defRPr/>
            </a:pPr>
            <a:fld id="{EB3ADCD0-B695-4418-AECB-613F312BC7D3}" type="datetimeFigureOut">
              <a:rPr lang="en-US"/>
              <a:pPr>
                <a:defRPr/>
              </a:pPr>
              <a:t>10/28/2019</a:t>
            </a:fld>
            <a:endParaRPr lang="en-US"/>
          </a:p>
        </p:txBody>
      </p:sp>
      <p:sp>
        <p:nvSpPr>
          <p:cNvPr id="3891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en-US"/>
              <a:t>ES&amp;RMP - ENGG404/406 - Lecture 00  September to December, 2012</a:t>
            </a:r>
          </a:p>
        </p:txBody>
      </p:sp>
      <p:sp>
        <p:nvSpPr>
          <p:cNvPr id="38918" name="Rectangle 103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32609388-8931-453D-A79F-2FC42D551C8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10" r:id="rId7"/>
    <p:sldLayoutId id="2147483706" r:id="rId8"/>
    <p:sldLayoutId id="2147483707" r:id="rId9"/>
    <p:sldLayoutId id="2147483708" r:id="rId10"/>
    <p:sldLayoutId id="2147483709" r:id="rId11"/>
  </p:sldLayoutIdLst>
  <p:transition>
    <p:fade/>
  </p:transition>
  <p:hf sldNum="0" hdr="0" dt="0"/>
  <p:txStyles>
    <p:titleStyle>
      <a:lvl1pPr algn="ctr" rtl="0" eaLnBrk="0" fontAlgn="base" hangingPunct="0">
        <a:spcBef>
          <a:spcPct val="0"/>
        </a:spcBef>
        <a:spcAft>
          <a:spcPct val="0"/>
        </a:spcAft>
        <a:defRPr sz="4400" i="1">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i="1">
          <a:solidFill>
            <a:schemeClr val="tx2"/>
          </a:solidFill>
          <a:latin typeface="Times New Roman" pitchFamily="18" charset="0"/>
          <a:ea typeface="ＭＳ Ｐゴシック" charset="-128"/>
          <a:cs typeface="ＭＳ Ｐゴシック" charset="-128"/>
        </a:defRPr>
      </a:lvl2pPr>
      <a:lvl3pPr algn="ctr" rtl="0" eaLnBrk="0" fontAlgn="base" hangingPunct="0">
        <a:spcBef>
          <a:spcPct val="0"/>
        </a:spcBef>
        <a:spcAft>
          <a:spcPct val="0"/>
        </a:spcAft>
        <a:defRPr sz="4400" i="1">
          <a:solidFill>
            <a:schemeClr val="tx2"/>
          </a:solidFill>
          <a:latin typeface="Times New Roman" pitchFamily="18" charset="0"/>
          <a:ea typeface="ＭＳ Ｐゴシック" charset="-128"/>
          <a:cs typeface="ＭＳ Ｐゴシック" charset="-128"/>
        </a:defRPr>
      </a:lvl3pPr>
      <a:lvl4pPr algn="ctr" rtl="0" eaLnBrk="0" fontAlgn="base" hangingPunct="0">
        <a:spcBef>
          <a:spcPct val="0"/>
        </a:spcBef>
        <a:spcAft>
          <a:spcPct val="0"/>
        </a:spcAft>
        <a:defRPr sz="4400" i="1">
          <a:solidFill>
            <a:schemeClr val="tx2"/>
          </a:solidFill>
          <a:latin typeface="Times New Roman" pitchFamily="18" charset="0"/>
          <a:ea typeface="ＭＳ Ｐゴシック" charset="-128"/>
          <a:cs typeface="ＭＳ Ｐゴシック" charset="-128"/>
        </a:defRPr>
      </a:lvl4pPr>
      <a:lvl5pPr algn="ctr" rtl="0" eaLnBrk="0" fontAlgn="base" hangingPunct="0">
        <a:spcBef>
          <a:spcPct val="0"/>
        </a:spcBef>
        <a:spcAft>
          <a:spcPct val="0"/>
        </a:spcAft>
        <a:defRPr sz="4400" i="1">
          <a:solidFill>
            <a:schemeClr val="tx2"/>
          </a:solidFill>
          <a:latin typeface="Times New Roman" pitchFamily="18" charset="0"/>
          <a:ea typeface="ＭＳ Ｐゴシック" charset="-128"/>
          <a:cs typeface="ＭＳ Ｐゴシック" charset="-128"/>
        </a:defRPr>
      </a:lvl5pPr>
      <a:lvl6pPr marL="457200" algn="ctr" rtl="0" fontAlgn="base">
        <a:spcBef>
          <a:spcPct val="0"/>
        </a:spcBef>
        <a:spcAft>
          <a:spcPct val="0"/>
        </a:spcAft>
        <a:defRPr sz="4400" i="1">
          <a:solidFill>
            <a:schemeClr val="tx2"/>
          </a:solidFill>
          <a:latin typeface="Times New Roman" pitchFamily="18" charset="0"/>
        </a:defRPr>
      </a:lvl6pPr>
      <a:lvl7pPr marL="914400" algn="ctr" rtl="0" fontAlgn="base">
        <a:spcBef>
          <a:spcPct val="0"/>
        </a:spcBef>
        <a:spcAft>
          <a:spcPct val="0"/>
        </a:spcAft>
        <a:defRPr sz="4400" i="1">
          <a:solidFill>
            <a:schemeClr val="tx2"/>
          </a:solidFill>
          <a:latin typeface="Times New Roman" pitchFamily="18" charset="0"/>
        </a:defRPr>
      </a:lvl7pPr>
      <a:lvl8pPr marL="1371600" algn="ctr" rtl="0" fontAlgn="base">
        <a:spcBef>
          <a:spcPct val="0"/>
        </a:spcBef>
        <a:spcAft>
          <a:spcPct val="0"/>
        </a:spcAft>
        <a:defRPr sz="4400" i="1">
          <a:solidFill>
            <a:schemeClr val="tx2"/>
          </a:solidFill>
          <a:latin typeface="Times New Roman" pitchFamily="18" charset="0"/>
        </a:defRPr>
      </a:lvl8pPr>
      <a:lvl9pPr marL="1828800" algn="ctr" rtl="0" fontAlgn="base">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65000"/>
        <a:buFont typeface="Wingdings" panose="05000000000000000000" pitchFamily="2" charset="2"/>
        <a:buChar char="v"/>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SzPct val="65000"/>
        <a:buChar char="•"/>
        <a:defRPr sz="2000">
          <a:solidFill>
            <a:schemeClr val="tx1"/>
          </a:solidFill>
          <a:latin typeface="+mn-lt"/>
          <a:ea typeface="ＭＳ Ｐゴシック" charset="-128"/>
        </a:defRPr>
      </a:lvl5pPr>
      <a:lvl6pPr marL="2514600" indent="-228600" algn="l" rtl="0" fontAlgn="base">
        <a:spcBef>
          <a:spcPct val="20000"/>
        </a:spcBef>
        <a:spcAft>
          <a:spcPct val="0"/>
        </a:spcAft>
        <a:buSzPct val="65000"/>
        <a:buChar char="•"/>
        <a:defRPr sz="2000">
          <a:solidFill>
            <a:schemeClr val="tx1"/>
          </a:solidFill>
          <a:latin typeface="+mn-lt"/>
        </a:defRPr>
      </a:lvl6pPr>
      <a:lvl7pPr marL="2971800" indent="-228600" algn="l" rtl="0" fontAlgn="base">
        <a:spcBef>
          <a:spcPct val="20000"/>
        </a:spcBef>
        <a:spcAft>
          <a:spcPct val="0"/>
        </a:spcAft>
        <a:buSzPct val="65000"/>
        <a:buChar char="•"/>
        <a:defRPr sz="2000">
          <a:solidFill>
            <a:schemeClr val="tx1"/>
          </a:solidFill>
          <a:latin typeface="+mn-lt"/>
        </a:defRPr>
      </a:lvl7pPr>
      <a:lvl8pPr marL="3429000" indent="-228600" algn="l" rtl="0" fontAlgn="base">
        <a:spcBef>
          <a:spcPct val="20000"/>
        </a:spcBef>
        <a:spcAft>
          <a:spcPct val="0"/>
        </a:spcAft>
        <a:buSzPct val="65000"/>
        <a:buChar char="•"/>
        <a:defRPr sz="2000">
          <a:solidFill>
            <a:schemeClr val="tx1"/>
          </a:solidFill>
          <a:latin typeface="+mn-lt"/>
        </a:defRPr>
      </a:lvl8pPr>
      <a:lvl9pPr marL="3886200" indent="-228600" algn="l" rtl="0" fontAlgn="base">
        <a:spcBef>
          <a:spcPct val="20000"/>
        </a:spcBef>
        <a:spcAft>
          <a:spcPct val="0"/>
        </a:spcAft>
        <a:buSzPct val="6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idx="4294967295"/>
          </p:nvPr>
        </p:nvSpPr>
        <p:spPr>
          <a:xfrm>
            <a:off x="228600" y="1066800"/>
            <a:ext cx="8610600" cy="1371600"/>
          </a:xfrm>
        </p:spPr>
        <p:txBody>
          <a:bodyPr/>
          <a:lstStyle/>
          <a:p>
            <a:pPr eaLnBrk="1" hangingPunct="1"/>
            <a:r>
              <a:rPr lang="en-US" altLang="en-US" sz="3600" b="1" dirty="0">
                <a:solidFill>
                  <a:srgbClr val="000099"/>
                </a:solidFill>
                <a:ea typeface="ＭＳ Ｐゴシック" panose="020B0600070205080204" pitchFamily="34" charset="-128"/>
              </a:rPr>
              <a:t>On Becoming a Leader </a:t>
            </a:r>
            <a:br>
              <a:rPr lang="en-US" altLang="en-US" sz="3600" b="1" dirty="0">
                <a:solidFill>
                  <a:srgbClr val="000099"/>
                </a:solidFill>
                <a:ea typeface="ＭＳ Ｐゴシック" panose="020B0600070205080204" pitchFamily="34" charset="-128"/>
              </a:rPr>
            </a:br>
            <a:r>
              <a:rPr lang="en-US" altLang="en-US" sz="3600" b="1" dirty="0">
                <a:solidFill>
                  <a:srgbClr val="000099"/>
                </a:solidFill>
                <a:ea typeface="ＭＳ Ｐゴシック" panose="020B0600070205080204" pitchFamily="34" charset="-128"/>
              </a:rPr>
              <a:t>in Risk Management</a:t>
            </a:r>
          </a:p>
        </p:txBody>
      </p:sp>
      <p:sp>
        <p:nvSpPr>
          <p:cNvPr id="7171" name="Rectangle 3"/>
          <p:cNvSpPr>
            <a:spLocks noGrp="1" noChangeArrowheads="1"/>
          </p:cNvSpPr>
          <p:nvPr>
            <p:ph type="subTitle" idx="4294967295"/>
          </p:nvPr>
        </p:nvSpPr>
        <p:spPr>
          <a:xfrm>
            <a:off x="1371600" y="2438400"/>
            <a:ext cx="6400800" cy="3636963"/>
          </a:xfrm>
        </p:spPr>
        <p:txBody>
          <a:bodyPr/>
          <a:lstStyle/>
          <a:p>
            <a:pPr marL="0" indent="0" algn="ctr" eaLnBrk="1" hangingPunct="1">
              <a:lnSpc>
                <a:spcPct val="80000"/>
              </a:lnSpc>
              <a:buFont typeface="Wingdings" panose="05000000000000000000" pitchFamily="2" charset="2"/>
              <a:buNone/>
            </a:pPr>
            <a:r>
              <a:rPr lang="en-US" altLang="en-US" sz="3600" b="1" dirty="0" smtClean="0">
                <a:solidFill>
                  <a:schemeClr val="bg2"/>
                </a:solidFill>
                <a:latin typeface="Arial" panose="020B0604020202020204" pitchFamily="34" charset="0"/>
                <a:ea typeface="ＭＳ Ｐゴシック" panose="020B0600070205080204" pitchFamily="34" charset="-128"/>
              </a:rPr>
              <a:t>ENGG404 </a:t>
            </a:r>
            <a:r>
              <a:rPr lang="en-US" altLang="en-US" sz="3600" b="1" dirty="0">
                <a:solidFill>
                  <a:schemeClr val="bg2"/>
                </a:solidFill>
                <a:latin typeface="Arial" panose="020B0604020202020204" pitchFamily="34" charset="0"/>
                <a:ea typeface="ＭＳ Ｐゴシック" panose="020B0600070205080204" pitchFamily="34" charset="-128"/>
              </a:rPr>
              <a:t>- </a:t>
            </a:r>
            <a:r>
              <a:rPr lang="en-US" altLang="en-US" sz="3600" b="1" dirty="0" smtClean="0">
                <a:solidFill>
                  <a:schemeClr val="bg2"/>
                </a:solidFill>
                <a:latin typeface="Arial" panose="020B0604020202020204" pitchFamily="34" charset="0"/>
                <a:ea typeface="ＭＳ Ｐゴシック" panose="020B0600070205080204" pitchFamily="34" charset="-128"/>
              </a:rPr>
              <a:t>Lecture</a:t>
            </a:r>
            <a:endParaRPr lang="en-US" altLang="en-US" sz="3600" dirty="0" smtClean="0">
              <a:solidFill>
                <a:schemeClr val="bg2"/>
              </a:solidFill>
              <a:latin typeface="Arial" panose="020B0604020202020204" pitchFamily="34" charset="0"/>
              <a:ea typeface="ＭＳ Ｐゴシック" panose="020B0600070205080204" pitchFamily="34" charset="-128"/>
            </a:endParaRPr>
          </a:p>
          <a:p>
            <a:pPr marL="0" indent="0" algn="ctr" eaLnBrk="1" hangingPunct="1">
              <a:lnSpc>
                <a:spcPct val="80000"/>
              </a:lnSpc>
              <a:buFont typeface="Wingdings" panose="05000000000000000000" pitchFamily="2" charset="2"/>
              <a:buNone/>
            </a:pPr>
            <a:r>
              <a:rPr lang="en-US" altLang="en-US" sz="3600" dirty="0" smtClean="0">
                <a:solidFill>
                  <a:schemeClr val="bg2"/>
                </a:solidFill>
                <a:latin typeface="Arial" panose="020B0604020202020204" pitchFamily="34" charset="0"/>
                <a:ea typeface="ＭＳ Ｐゴシック" panose="020B0600070205080204" pitchFamily="34" charset="-128"/>
              </a:rPr>
              <a:t>Chapter 1.1:</a:t>
            </a:r>
            <a:r>
              <a:rPr lang="en-US" altLang="en-US" sz="3600" dirty="0">
                <a:solidFill>
                  <a:schemeClr val="bg2"/>
                </a:solidFill>
                <a:latin typeface="Arial" panose="020B0604020202020204" pitchFamily="34" charset="0"/>
                <a:ea typeface="ＭＳ Ｐゴシック" panose="020B0600070205080204" pitchFamily="34" charset="-128"/>
              </a:rPr>
              <a:t/>
            </a:r>
            <a:br>
              <a:rPr lang="en-US" altLang="en-US" sz="3600" dirty="0">
                <a:solidFill>
                  <a:schemeClr val="bg2"/>
                </a:solidFill>
                <a:latin typeface="Arial" panose="020B0604020202020204" pitchFamily="34" charset="0"/>
                <a:ea typeface="ＭＳ Ｐゴシック" panose="020B0600070205080204" pitchFamily="34" charset="-128"/>
              </a:rPr>
            </a:br>
            <a:r>
              <a:rPr lang="en-US" altLang="en-US" sz="3600" dirty="0">
                <a:solidFill>
                  <a:schemeClr val="bg2"/>
                </a:solidFill>
                <a:latin typeface="Arial" panose="020B0604020202020204" pitchFamily="34" charset="0"/>
                <a:ea typeface="ＭＳ Ｐゴシック" panose="020B0600070205080204" pitchFamily="34" charset="-128"/>
              </a:rPr>
              <a:t>The Engineer’s Survival Guide</a:t>
            </a:r>
            <a:br>
              <a:rPr lang="en-US" altLang="en-US" sz="3600" dirty="0">
                <a:solidFill>
                  <a:schemeClr val="bg2"/>
                </a:solidFill>
                <a:latin typeface="Arial" panose="020B0604020202020204" pitchFamily="34" charset="0"/>
                <a:ea typeface="ＭＳ Ｐゴシック" panose="020B0600070205080204" pitchFamily="34" charset="-128"/>
              </a:rPr>
            </a:br>
            <a:r>
              <a:rPr lang="en-US" altLang="en-US" sz="3600" dirty="0" smtClean="0">
                <a:solidFill>
                  <a:schemeClr val="bg2"/>
                </a:solidFill>
                <a:latin typeface="Arial" panose="020B0604020202020204" pitchFamily="34" charset="0"/>
                <a:ea typeface="ＭＳ Ｐゴシック" panose="020B0600070205080204" pitchFamily="34" charset="-128"/>
              </a:rPr>
              <a:t>- Applied </a:t>
            </a:r>
            <a:r>
              <a:rPr lang="en-US" altLang="en-US" sz="3600" dirty="0" smtClean="0">
                <a:solidFill>
                  <a:schemeClr val="bg2"/>
                </a:solidFill>
                <a:latin typeface="Arial" panose="020B0604020202020204" pitchFamily="34" charset="0"/>
                <a:ea typeface="ＭＳ Ｐゴシック" panose="020B0600070205080204" pitchFamily="34" charset="-128"/>
              </a:rPr>
              <a:t>(Part 2)</a:t>
            </a:r>
            <a:endParaRPr lang="en-US" altLang="en-US" sz="3600" dirty="0">
              <a:solidFill>
                <a:schemeClr val="bg2"/>
              </a:solidFill>
              <a:latin typeface="Arial" panose="020B0604020202020204" pitchFamily="34" charset="0"/>
              <a:ea typeface="ＭＳ Ｐゴシック" panose="020B0600070205080204" pitchFamily="34" charset="-128"/>
            </a:endParaRPr>
          </a:p>
        </p:txBody>
      </p:sp>
      <p:pic>
        <p:nvPicPr>
          <p:cNvPr id="7172" name="Picture 5" descr="AG00459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8952" y="4038600"/>
            <a:ext cx="2189163"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SzTx/>
              <a:buFontTx/>
              <a:buNone/>
            </a:pPr>
            <a:fld id="{614C31BF-E2C0-4356-BA37-B0C347589D42}" type="slidenum">
              <a:rPr lang="en-US" altLang="en-US" sz="1200" b="1">
                <a:solidFill>
                  <a:srgbClr val="000000"/>
                </a:solidFill>
                <a:latin typeface="Arial" panose="020B0604020202020204" pitchFamily="34" charset="0"/>
                <a:cs typeface="Arial" panose="020B0604020202020204" pitchFamily="34" charset="0"/>
              </a:rPr>
              <a:pPr algn="r" eaLnBrk="1" hangingPunct="1">
                <a:spcBef>
                  <a:spcPct val="0"/>
                </a:spcBef>
                <a:buClrTx/>
                <a:buSzTx/>
                <a:buFontTx/>
                <a:buNone/>
              </a:pPr>
              <a:t>1</a:t>
            </a:fld>
            <a:endParaRPr lang="en-US" altLang="en-US" sz="1200" b="1">
              <a:solidFill>
                <a:srgbClr val="0000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D895A8C-E014-4B8E-B4BF-8C7C9E149704}"/>
              </a:ext>
            </a:extLst>
          </p:cNvPr>
          <p:cNvSpPr txBox="1"/>
          <p:nvPr/>
        </p:nvSpPr>
        <p:spPr>
          <a:xfrm>
            <a:off x="152400" y="176013"/>
            <a:ext cx="1176817" cy="461665"/>
          </a:xfrm>
          <a:prstGeom prst="rect">
            <a:avLst/>
          </a:prstGeom>
          <a:solidFill>
            <a:srgbClr val="FFFF00"/>
          </a:solidFill>
          <a:ln w="12700" cap="flat" cmpd="sng" algn="ctr">
            <a:solidFill>
              <a:schemeClr val="bg2"/>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2"/>
                </a:solidFill>
                <a:effectLst/>
                <a:uLnTx/>
                <a:uFillTx/>
                <a:latin typeface="Calibri" panose="020F0502020204030204"/>
                <a:ea typeface="+mn-ea"/>
                <a:cs typeface="+mn-cs"/>
              </a:rPr>
              <a:t>Fundamentals of RM</a:t>
            </a:r>
          </a:p>
        </p:txBody>
      </p:sp>
      <p:sp>
        <p:nvSpPr>
          <p:cNvPr id="9" name="TextBox 8">
            <a:extLst>
              <a:ext uri="{FF2B5EF4-FFF2-40B4-BE49-F238E27FC236}">
                <a16:creationId xmlns:a16="http://schemas.microsoft.com/office/drawing/2014/main" id="{9388687E-6E8E-4DC4-9A84-E6B9128093C8}"/>
              </a:ext>
            </a:extLst>
          </p:cNvPr>
          <p:cNvSpPr txBox="1"/>
          <p:nvPr/>
        </p:nvSpPr>
        <p:spPr>
          <a:xfrm>
            <a:off x="1481035" y="169906"/>
            <a:ext cx="1024999" cy="461665"/>
          </a:xfrm>
          <a:prstGeom prst="rect">
            <a:avLst/>
          </a:prstGeom>
          <a:solidFill>
            <a:srgbClr val="FFFFFF"/>
          </a:solidFill>
          <a:ln w="12700" cap="flat" cmpd="sng" algn="ctr">
            <a:solidFill>
              <a:schemeClr val="bg2"/>
            </a:solidFill>
            <a:prstDash val="solid"/>
            <a:miter lim="800000"/>
          </a:ln>
          <a:effectLst/>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200" b="0" i="0" u="none" strike="noStrike" kern="0" cap="none" spc="0" normalizeH="0" baseline="0">
                <a:ln>
                  <a:noFill/>
                </a:ln>
                <a:solidFill>
                  <a:prstClr val="black"/>
                </a:solidFill>
                <a:effectLst/>
                <a:uLnTx/>
                <a:uFillTx/>
                <a:latin typeface="Calibri" panose="020F0502020204030204"/>
              </a:defRPr>
            </a:lvl1pPr>
          </a:lstStyle>
          <a:p>
            <a:r>
              <a:rPr lang="en-US" dirty="0">
                <a:solidFill>
                  <a:schemeClr val="bg2"/>
                </a:solidFill>
              </a:rPr>
              <a:t>RM </a:t>
            </a:r>
            <a:r>
              <a:rPr lang="en-US" dirty="0" smtClean="0">
                <a:solidFill>
                  <a:schemeClr val="bg2"/>
                </a:solidFill>
              </a:rPr>
              <a:t>System </a:t>
            </a:r>
            <a:r>
              <a:rPr lang="en-US" dirty="0">
                <a:solidFill>
                  <a:schemeClr val="bg2"/>
                </a:solidFill>
              </a:rPr>
              <a:t>and Process</a:t>
            </a:r>
          </a:p>
        </p:txBody>
      </p:sp>
      <p:sp>
        <p:nvSpPr>
          <p:cNvPr id="10" name="TextBox 9">
            <a:extLst>
              <a:ext uri="{FF2B5EF4-FFF2-40B4-BE49-F238E27FC236}">
                <a16:creationId xmlns:a16="http://schemas.microsoft.com/office/drawing/2014/main" id="{198D86D2-A302-4967-8F8E-2237CBC98493}"/>
              </a:ext>
            </a:extLst>
          </p:cNvPr>
          <p:cNvSpPr txBox="1"/>
          <p:nvPr/>
        </p:nvSpPr>
        <p:spPr>
          <a:xfrm>
            <a:off x="7874130" y="169906"/>
            <a:ext cx="1155550" cy="461665"/>
          </a:xfrm>
          <a:prstGeom prst="rect">
            <a:avLst/>
          </a:prstGeom>
          <a:solidFill>
            <a:srgbClr val="FFFF00"/>
          </a:solidFill>
          <a:ln w="12700" cap="flat" cmpd="sng" algn="ctr">
            <a:solidFill>
              <a:schemeClr val="bg2"/>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2"/>
                </a:solidFill>
                <a:effectLst/>
                <a:uLnTx/>
                <a:uFillTx/>
                <a:latin typeface="Calibri" panose="020F0502020204030204"/>
                <a:ea typeface="+mn-ea"/>
                <a:cs typeface="+mn-cs"/>
              </a:rPr>
              <a:t>Applications &amp; Perspectives</a:t>
            </a:r>
          </a:p>
        </p:txBody>
      </p:sp>
      <p:sp>
        <p:nvSpPr>
          <p:cNvPr id="11" name="TextBox 10">
            <a:extLst>
              <a:ext uri="{FF2B5EF4-FFF2-40B4-BE49-F238E27FC236}">
                <a16:creationId xmlns:a16="http://schemas.microsoft.com/office/drawing/2014/main" id="{54993527-4089-4CD5-935C-E36695DE5FAC}"/>
              </a:ext>
            </a:extLst>
          </p:cNvPr>
          <p:cNvSpPr txBox="1"/>
          <p:nvPr/>
        </p:nvSpPr>
        <p:spPr>
          <a:xfrm>
            <a:off x="7051217" y="169906"/>
            <a:ext cx="671096" cy="461665"/>
          </a:xfrm>
          <a:prstGeom prst="rect">
            <a:avLst/>
          </a:prstGeom>
          <a:solidFill>
            <a:sysClr val="window" lastClr="FFFFFF"/>
          </a:solidFill>
          <a:ln w="12700" cap="flat" cmpd="sng" algn="ctr">
            <a:solidFill>
              <a:schemeClr val="bg2"/>
            </a:solidFill>
            <a:prstDash val="solid"/>
            <a:miter lim="800000"/>
          </a:ln>
          <a:effectLst/>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kumimoji="0" sz="1200" b="0" i="0" u="none" strike="noStrike" kern="0" cap="none" spc="0" normalizeH="0" baseline="0">
                <a:ln>
                  <a:noFill/>
                </a:ln>
                <a:solidFill>
                  <a:schemeClr val="bg2"/>
                </a:solidFill>
                <a:effectLst/>
                <a:uLnTx/>
                <a:uFillTx/>
                <a:latin typeface="Calibri" panose="020F0502020204030204"/>
                <a:ea typeface="+mn-ea"/>
              </a:defRPr>
            </a:lvl1pPr>
          </a:lstStyle>
          <a:p>
            <a:r>
              <a:rPr lang="en-US" dirty="0"/>
              <a:t>People &amp; Org.</a:t>
            </a:r>
          </a:p>
        </p:txBody>
      </p:sp>
      <p:sp>
        <p:nvSpPr>
          <p:cNvPr id="12" name="TextBox 11">
            <a:extLst>
              <a:ext uri="{FF2B5EF4-FFF2-40B4-BE49-F238E27FC236}">
                <a16:creationId xmlns:a16="http://schemas.microsoft.com/office/drawing/2014/main" id="{CE665B51-5E9A-49D7-B415-D6BBC03125B7}"/>
              </a:ext>
            </a:extLst>
          </p:cNvPr>
          <p:cNvSpPr txBox="1"/>
          <p:nvPr/>
        </p:nvSpPr>
        <p:spPr>
          <a:xfrm>
            <a:off x="3834668" y="169906"/>
            <a:ext cx="1024999" cy="461665"/>
          </a:xfrm>
          <a:prstGeom prst="rect">
            <a:avLst/>
          </a:prstGeom>
          <a:solidFill>
            <a:sysClr val="window" lastClr="FFFFFF"/>
          </a:solidFill>
          <a:ln w="12700" cap="flat" cmpd="sng" algn="ctr">
            <a:solidFill>
              <a:schemeClr val="bg2"/>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2"/>
                </a:solidFill>
                <a:effectLst/>
                <a:uLnTx/>
                <a:uFillTx/>
                <a:latin typeface="Calibri" panose="020F0502020204030204"/>
                <a:ea typeface="+mn-ea"/>
                <a:cs typeface="+mn-cs"/>
              </a:rPr>
              <a:t>Incident Investigation</a:t>
            </a:r>
          </a:p>
        </p:txBody>
      </p:sp>
      <p:sp>
        <p:nvSpPr>
          <p:cNvPr id="13" name="TextBox 12">
            <a:extLst>
              <a:ext uri="{FF2B5EF4-FFF2-40B4-BE49-F238E27FC236}">
                <a16:creationId xmlns:a16="http://schemas.microsoft.com/office/drawing/2014/main" id="{FA6DFCA0-5619-450B-81AF-8E870641A136}"/>
              </a:ext>
            </a:extLst>
          </p:cNvPr>
          <p:cNvSpPr txBox="1"/>
          <p:nvPr/>
        </p:nvSpPr>
        <p:spPr>
          <a:xfrm>
            <a:off x="5011484" y="169906"/>
            <a:ext cx="1024999" cy="461665"/>
          </a:xfrm>
          <a:prstGeom prst="rect">
            <a:avLst/>
          </a:prstGeom>
          <a:solidFill>
            <a:sysClr val="window" lastClr="FFFFFF"/>
          </a:solidFill>
          <a:ln w="12700" cap="flat" cmpd="sng" algn="ctr">
            <a:solidFill>
              <a:schemeClr val="bg2"/>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2"/>
                </a:solidFill>
                <a:effectLst/>
                <a:uLnTx/>
                <a:uFillTx/>
                <a:latin typeface="Calibri" panose="020F0502020204030204"/>
                <a:ea typeface="+mn-ea"/>
                <a:cs typeface="+mn-cs"/>
              </a:rPr>
              <a:t>RM Tools &amp; Challenges</a:t>
            </a:r>
          </a:p>
        </p:txBody>
      </p:sp>
      <p:sp>
        <p:nvSpPr>
          <p:cNvPr id="14" name="TextBox 13">
            <a:extLst>
              <a:ext uri="{FF2B5EF4-FFF2-40B4-BE49-F238E27FC236}">
                <a16:creationId xmlns:a16="http://schemas.microsoft.com/office/drawing/2014/main" id="{ECDB0540-69AE-4EEB-AE75-BEB7BA45BAD8}"/>
              </a:ext>
            </a:extLst>
          </p:cNvPr>
          <p:cNvSpPr txBox="1"/>
          <p:nvPr/>
        </p:nvSpPr>
        <p:spPr>
          <a:xfrm>
            <a:off x="2657851" y="170430"/>
            <a:ext cx="1024999" cy="461665"/>
          </a:xfrm>
          <a:prstGeom prst="rect">
            <a:avLst/>
          </a:prstGeom>
          <a:solidFill>
            <a:srgbClr val="FFFF00"/>
          </a:solidFill>
          <a:ln w="12700" cap="flat" cmpd="sng" algn="ctr">
            <a:solidFill>
              <a:schemeClr val="bg2"/>
            </a:solidFill>
            <a:prstDash val="solid"/>
            <a:miter lim="800000"/>
          </a:ln>
          <a:effectLst/>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kumimoji="0" sz="1200" b="0" i="0" u="none" strike="noStrike" kern="0" cap="none" spc="0" normalizeH="0" baseline="0">
                <a:ln>
                  <a:noFill/>
                </a:ln>
                <a:effectLst/>
                <a:uLnTx/>
                <a:uFillTx/>
                <a:latin typeface="Calibri" panose="020F0502020204030204"/>
                <a:ea typeface="+mn-ea"/>
              </a:defRPr>
            </a:lvl1pPr>
          </a:lstStyle>
          <a:p>
            <a:r>
              <a:rPr lang="en-US" dirty="0">
                <a:solidFill>
                  <a:schemeClr val="bg2"/>
                </a:solidFill>
              </a:rPr>
              <a:t>Leadership </a:t>
            </a:r>
            <a:r>
              <a:rPr lang="en-US">
                <a:solidFill>
                  <a:schemeClr val="bg2"/>
                </a:solidFill>
              </a:rPr>
              <a:t>in RM</a:t>
            </a:r>
            <a:endParaRPr lang="en-US" dirty="0">
              <a:solidFill>
                <a:schemeClr val="bg2"/>
              </a:solidFill>
            </a:endParaRPr>
          </a:p>
        </p:txBody>
      </p:sp>
      <p:cxnSp>
        <p:nvCxnSpPr>
          <p:cNvPr id="15" name="Straight Arrow Connector 14">
            <a:extLst>
              <a:ext uri="{FF2B5EF4-FFF2-40B4-BE49-F238E27FC236}">
                <a16:creationId xmlns:a16="http://schemas.microsoft.com/office/drawing/2014/main" id="{72C7E189-79CF-4216-9872-D1A68091E35A}"/>
              </a:ext>
            </a:extLst>
          </p:cNvPr>
          <p:cNvCxnSpPr>
            <a:cxnSpLocks/>
            <a:stCxn id="8" idx="3"/>
            <a:endCxn id="9" idx="1"/>
          </p:cNvCxnSpPr>
          <p:nvPr/>
        </p:nvCxnSpPr>
        <p:spPr>
          <a:xfrm flipV="1">
            <a:off x="1329217" y="400739"/>
            <a:ext cx="151818" cy="6107"/>
          </a:xfrm>
          <a:prstGeom prst="straightConnector1">
            <a:avLst/>
          </a:prstGeom>
          <a:noFill/>
          <a:ln w="6350" cap="flat" cmpd="sng" algn="ctr">
            <a:solidFill>
              <a:schemeClr val="bg2"/>
            </a:solidFill>
            <a:prstDash val="solid"/>
            <a:miter lim="800000"/>
            <a:tailEnd type="triangle"/>
          </a:ln>
          <a:effectLst/>
        </p:spPr>
      </p:cxnSp>
      <p:cxnSp>
        <p:nvCxnSpPr>
          <p:cNvPr id="16" name="Straight Arrow Connector 15">
            <a:extLst>
              <a:ext uri="{FF2B5EF4-FFF2-40B4-BE49-F238E27FC236}">
                <a16:creationId xmlns:a16="http://schemas.microsoft.com/office/drawing/2014/main" id="{8991B5CA-712A-4E77-9AE2-E487CBF09C28}"/>
              </a:ext>
            </a:extLst>
          </p:cNvPr>
          <p:cNvCxnSpPr>
            <a:stCxn id="9" idx="3"/>
            <a:endCxn id="14" idx="1"/>
          </p:cNvCxnSpPr>
          <p:nvPr/>
        </p:nvCxnSpPr>
        <p:spPr>
          <a:xfrm>
            <a:off x="2506034" y="400739"/>
            <a:ext cx="151817" cy="524"/>
          </a:xfrm>
          <a:prstGeom prst="straightConnector1">
            <a:avLst/>
          </a:prstGeom>
          <a:noFill/>
          <a:ln w="6350" cap="flat" cmpd="sng" algn="ctr">
            <a:solidFill>
              <a:schemeClr val="bg2"/>
            </a:solidFill>
            <a:prstDash val="solid"/>
            <a:miter lim="800000"/>
            <a:tailEnd type="triangle"/>
          </a:ln>
          <a:effectLst/>
        </p:spPr>
      </p:cxnSp>
      <p:cxnSp>
        <p:nvCxnSpPr>
          <p:cNvPr id="17" name="Straight Arrow Connector 16">
            <a:extLst>
              <a:ext uri="{FF2B5EF4-FFF2-40B4-BE49-F238E27FC236}">
                <a16:creationId xmlns:a16="http://schemas.microsoft.com/office/drawing/2014/main" id="{02E78E3A-EA1F-488D-A9CB-800231E7E634}"/>
              </a:ext>
            </a:extLst>
          </p:cNvPr>
          <p:cNvCxnSpPr>
            <a:stCxn id="14" idx="3"/>
            <a:endCxn id="12" idx="1"/>
          </p:cNvCxnSpPr>
          <p:nvPr/>
        </p:nvCxnSpPr>
        <p:spPr>
          <a:xfrm flipV="1">
            <a:off x="3682851" y="400739"/>
            <a:ext cx="151817" cy="524"/>
          </a:xfrm>
          <a:prstGeom prst="straightConnector1">
            <a:avLst/>
          </a:prstGeom>
          <a:noFill/>
          <a:ln w="6350" cap="flat" cmpd="sng" algn="ctr">
            <a:solidFill>
              <a:schemeClr val="bg2"/>
            </a:solidFill>
            <a:prstDash val="solid"/>
            <a:miter lim="800000"/>
            <a:tailEnd type="triangle"/>
          </a:ln>
          <a:effectLst/>
        </p:spPr>
      </p:cxnSp>
      <p:cxnSp>
        <p:nvCxnSpPr>
          <p:cNvPr id="18" name="Straight Arrow Connector 17">
            <a:extLst>
              <a:ext uri="{FF2B5EF4-FFF2-40B4-BE49-F238E27FC236}">
                <a16:creationId xmlns:a16="http://schemas.microsoft.com/office/drawing/2014/main" id="{9E5CA647-4665-448E-8B00-C68082446632}"/>
              </a:ext>
            </a:extLst>
          </p:cNvPr>
          <p:cNvCxnSpPr>
            <a:stCxn id="12" idx="3"/>
            <a:endCxn id="13" idx="1"/>
          </p:cNvCxnSpPr>
          <p:nvPr/>
        </p:nvCxnSpPr>
        <p:spPr>
          <a:xfrm>
            <a:off x="4859667" y="400739"/>
            <a:ext cx="151817" cy="0"/>
          </a:xfrm>
          <a:prstGeom prst="straightConnector1">
            <a:avLst/>
          </a:prstGeom>
          <a:noFill/>
          <a:ln w="6350" cap="flat" cmpd="sng" algn="ctr">
            <a:solidFill>
              <a:schemeClr val="bg2"/>
            </a:solidFill>
            <a:prstDash val="solid"/>
            <a:miter lim="800000"/>
            <a:tailEnd type="triangle"/>
          </a:ln>
          <a:effectLst/>
        </p:spPr>
      </p:cxnSp>
      <p:cxnSp>
        <p:nvCxnSpPr>
          <p:cNvPr id="19" name="Straight Arrow Connector 18">
            <a:extLst>
              <a:ext uri="{FF2B5EF4-FFF2-40B4-BE49-F238E27FC236}">
                <a16:creationId xmlns:a16="http://schemas.microsoft.com/office/drawing/2014/main" id="{8E48440F-8D9C-4E77-9AC1-DF1767A6B1F8}"/>
              </a:ext>
            </a:extLst>
          </p:cNvPr>
          <p:cNvCxnSpPr>
            <a:cxnSpLocks/>
            <a:stCxn id="13" idx="3"/>
          </p:cNvCxnSpPr>
          <p:nvPr/>
        </p:nvCxnSpPr>
        <p:spPr>
          <a:xfrm>
            <a:off x="6036483" y="400739"/>
            <a:ext cx="151818" cy="1"/>
          </a:xfrm>
          <a:prstGeom prst="straightConnector1">
            <a:avLst/>
          </a:prstGeom>
          <a:noFill/>
          <a:ln w="6350" cap="flat" cmpd="sng" algn="ctr">
            <a:solidFill>
              <a:schemeClr val="bg2"/>
            </a:solidFill>
            <a:prstDash val="solid"/>
            <a:miter lim="800000"/>
            <a:tailEnd type="triangle"/>
          </a:ln>
          <a:effectLst/>
        </p:spPr>
      </p:cxnSp>
      <p:cxnSp>
        <p:nvCxnSpPr>
          <p:cNvPr id="20" name="Straight Arrow Connector 19">
            <a:extLst>
              <a:ext uri="{FF2B5EF4-FFF2-40B4-BE49-F238E27FC236}">
                <a16:creationId xmlns:a16="http://schemas.microsoft.com/office/drawing/2014/main" id="{3A26276D-21FA-4D83-B103-DA276E47B2B1}"/>
              </a:ext>
            </a:extLst>
          </p:cNvPr>
          <p:cNvCxnSpPr>
            <a:cxnSpLocks/>
            <a:endCxn id="11" idx="1"/>
          </p:cNvCxnSpPr>
          <p:nvPr/>
        </p:nvCxnSpPr>
        <p:spPr>
          <a:xfrm flipV="1">
            <a:off x="6899400" y="400739"/>
            <a:ext cx="151817" cy="2"/>
          </a:xfrm>
          <a:prstGeom prst="straightConnector1">
            <a:avLst/>
          </a:prstGeom>
          <a:noFill/>
          <a:ln w="6350" cap="flat" cmpd="sng" algn="ctr">
            <a:solidFill>
              <a:schemeClr val="bg2"/>
            </a:solidFill>
            <a:prstDash val="solid"/>
            <a:miter lim="800000"/>
            <a:tailEnd type="triangle"/>
          </a:ln>
          <a:effectLst/>
        </p:spPr>
      </p:cxnSp>
      <p:cxnSp>
        <p:nvCxnSpPr>
          <p:cNvPr id="21" name="Straight Arrow Connector 20">
            <a:extLst>
              <a:ext uri="{FF2B5EF4-FFF2-40B4-BE49-F238E27FC236}">
                <a16:creationId xmlns:a16="http://schemas.microsoft.com/office/drawing/2014/main" id="{206BC1CC-E5B9-479C-B39C-7FB54CC0D5B5}"/>
              </a:ext>
            </a:extLst>
          </p:cNvPr>
          <p:cNvCxnSpPr>
            <a:stCxn id="11" idx="3"/>
            <a:endCxn id="10" idx="1"/>
          </p:cNvCxnSpPr>
          <p:nvPr/>
        </p:nvCxnSpPr>
        <p:spPr>
          <a:xfrm>
            <a:off x="7722313" y="400739"/>
            <a:ext cx="151817" cy="0"/>
          </a:xfrm>
          <a:prstGeom prst="straightConnector1">
            <a:avLst/>
          </a:prstGeom>
          <a:noFill/>
          <a:ln w="6350" cap="flat" cmpd="sng" algn="ctr">
            <a:solidFill>
              <a:schemeClr val="bg2"/>
            </a:solidFill>
            <a:prstDash val="solid"/>
            <a:miter lim="800000"/>
            <a:tailEnd type="triangle"/>
          </a:ln>
          <a:effectLst/>
        </p:spPr>
      </p:cxnSp>
      <p:sp>
        <p:nvSpPr>
          <p:cNvPr id="22" name="TextBox 21">
            <a:extLst>
              <a:ext uri="{FF2B5EF4-FFF2-40B4-BE49-F238E27FC236}">
                <a16:creationId xmlns:a16="http://schemas.microsoft.com/office/drawing/2014/main" id="{7BBB6DCC-892B-4748-97CF-3C1799443991}"/>
              </a:ext>
            </a:extLst>
          </p:cNvPr>
          <p:cNvSpPr txBox="1"/>
          <p:nvPr/>
        </p:nvSpPr>
        <p:spPr>
          <a:xfrm>
            <a:off x="6188301" y="169905"/>
            <a:ext cx="692362" cy="461665"/>
          </a:xfrm>
          <a:prstGeom prst="rect">
            <a:avLst/>
          </a:prstGeom>
          <a:solidFill>
            <a:srgbClr val="FFFF00"/>
          </a:solidFill>
          <a:ln w="12700" cap="flat" cmpd="sng" algn="ctr">
            <a:solidFill>
              <a:schemeClr val="bg2"/>
            </a:solidFill>
            <a:prstDash val="solid"/>
            <a:miter lim="800000"/>
          </a:ln>
          <a:effectLst/>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kumimoji="0" sz="1200" b="0" i="0" u="none" strike="noStrike" kern="0" cap="none" spc="0" normalizeH="0" baseline="0">
                <a:ln>
                  <a:noFill/>
                </a:ln>
                <a:effectLst/>
                <a:uLnTx/>
                <a:uFillTx/>
                <a:latin typeface="Calibri" panose="020F0502020204030204"/>
                <a:ea typeface="+mn-ea"/>
              </a:defRPr>
            </a:lvl1pPr>
          </a:lstStyle>
          <a:p>
            <a:r>
              <a:rPr lang="en-US" dirty="0">
                <a:solidFill>
                  <a:schemeClr val="bg2"/>
                </a:solidFill>
              </a:rPr>
              <a:t>RM in Industry</a:t>
            </a: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3128" y="4118224"/>
            <a:ext cx="2237583" cy="2237583"/>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SzTx/>
              <a:buFontTx/>
              <a:buNone/>
            </a:pPr>
            <a:fld id="{AE29385A-2F34-48D5-BB60-15D8765CC589}" type="slidenum">
              <a:rPr lang="en-US" altLang="en-US" sz="1200" b="1">
                <a:solidFill>
                  <a:srgbClr val="000000"/>
                </a:solidFill>
                <a:latin typeface="Arial" panose="020B0604020202020204" pitchFamily="34" charset="0"/>
                <a:cs typeface="Arial" panose="020B0604020202020204" pitchFamily="34" charset="0"/>
              </a:rPr>
              <a:pPr algn="r" eaLnBrk="1" hangingPunct="1">
                <a:spcBef>
                  <a:spcPct val="0"/>
                </a:spcBef>
                <a:buClrTx/>
                <a:buSzTx/>
                <a:buFontTx/>
                <a:buNone/>
              </a:pPr>
              <a:t>2</a:t>
            </a:fld>
            <a:endParaRPr lang="en-US" altLang="en-US" sz="1200" b="1">
              <a:solidFill>
                <a:srgbClr val="000000"/>
              </a:solidFill>
              <a:latin typeface="Arial" panose="020B0604020202020204" pitchFamily="34" charset="0"/>
              <a:cs typeface="Arial" panose="020B0604020202020204" pitchFamily="34" charset="0"/>
            </a:endParaRPr>
          </a:p>
        </p:txBody>
      </p:sp>
      <p:sp>
        <p:nvSpPr>
          <p:cNvPr id="9219" name="Rectangle 3"/>
          <p:cNvSpPr>
            <a:spLocks noChangeArrowheads="1"/>
          </p:cNvSpPr>
          <p:nvPr/>
        </p:nvSpPr>
        <p:spPr bwMode="auto">
          <a:xfrm>
            <a:off x="455613" y="730250"/>
            <a:ext cx="8229600" cy="5484813"/>
          </a:xfrm>
          <a:prstGeom prst="rect">
            <a:avLst/>
          </a:prstGeom>
          <a:solidFill>
            <a:schemeClr val="accent1">
              <a:alpha val="70195"/>
            </a:schemeClr>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ts val="0"/>
              </a:spcBef>
              <a:buClr>
                <a:srgbClr val="000000"/>
              </a:buClr>
              <a:buSzTx/>
              <a:buFont typeface="Wingdings" panose="05000000000000000000" pitchFamily="2" charset="2"/>
              <a:buChar char="Ø"/>
            </a:pPr>
            <a:endParaRPr lang="en-US" altLang="en-US" sz="2000" dirty="0">
              <a:solidFill>
                <a:srgbClr val="000000"/>
              </a:solidFill>
              <a:latin typeface="Arial" panose="020B0604020202020204" pitchFamily="34" charset="0"/>
            </a:endParaRPr>
          </a:p>
          <a:p>
            <a:pPr eaLnBrk="1" hangingPunct="1">
              <a:spcBef>
                <a:spcPts val="0"/>
              </a:spcBef>
              <a:buClr>
                <a:srgbClr val="000000"/>
              </a:buClr>
              <a:buSzTx/>
              <a:buFont typeface="Wingdings" panose="05000000000000000000" pitchFamily="2" charset="2"/>
              <a:buChar char="Ø"/>
            </a:pPr>
            <a:r>
              <a:rPr lang="en-US" altLang="en-US" sz="2000" u="sng" dirty="0">
                <a:solidFill>
                  <a:srgbClr val="000000"/>
                </a:solidFill>
                <a:latin typeface="Arial" panose="020B0604020202020204" pitchFamily="34" charset="0"/>
              </a:rPr>
              <a:t>Judge a situation</a:t>
            </a:r>
            <a:r>
              <a:rPr lang="en-US" altLang="en-US" sz="2000" dirty="0">
                <a:solidFill>
                  <a:srgbClr val="000000"/>
                </a:solidFill>
                <a:latin typeface="Arial" panose="020B0604020202020204" pitchFamily="34" charset="0"/>
              </a:rPr>
              <a:t> where issues/concerns are evident or perceived, in order to make a decision or recommendation.  </a:t>
            </a:r>
          </a:p>
          <a:p>
            <a:pPr eaLnBrk="1" hangingPunct="1">
              <a:spcBef>
                <a:spcPts val="0"/>
              </a:spcBef>
              <a:buClr>
                <a:srgbClr val="000000"/>
              </a:buClr>
              <a:buSzTx/>
              <a:buFont typeface="Wingdings" panose="05000000000000000000" pitchFamily="2" charset="2"/>
              <a:buChar char="Ø"/>
            </a:pPr>
            <a:endParaRPr lang="en-US" altLang="en-US" sz="2000" dirty="0">
              <a:solidFill>
                <a:srgbClr val="000000"/>
              </a:solidFill>
              <a:latin typeface="Arial" panose="020B0604020202020204" pitchFamily="34" charset="0"/>
            </a:endParaRPr>
          </a:p>
          <a:p>
            <a:pPr eaLnBrk="1" hangingPunct="1">
              <a:spcBef>
                <a:spcPts val="0"/>
              </a:spcBef>
              <a:buClr>
                <a:srgbClr val="000000"/>
              </a:buClr>
              <a:buSzTx/>
              <a:buFont typeface="Wingdings" panose="05000000000000000000" pitchFamily="2" charset="2"/>
              <a:buChar char="Ø"/>
            </a:pPr>
            <a:r>
              <a:rPr lang="en-US" altLang="en-US" sz="2000" u="sng" dirty="0">
                <a:solidFill>
                  <a:srgbClr val="000000"/>
                </a:solidFill>
                <a:latin typeface="Arial" panose="020B0604020202020204" pitchFamily="34" charset="0"/>
              </a:rPr>
              <a:t>Make decisions in an enabled and empowered manner</a:t>
            </a:r>
            <a:r>
              <a:rPr lang="en-US" altLang="en-US" sz="2000" dirty="0">
                <a:solidFill>
                  <a:srgbClr val="000000"/>
                </a:solidFill>
                <a:latin typeface="Arial" panose="020B0604020202020204" pitchFamily="34" charset="0"/>
              </a:rPr>
              <a:t>, when faced with confusing or conflicting or incomplete information, guidance, direction, or messaging, and often under significant time constraints.</a:t>
            </a:r>
          </a:p>
        </p:txBody>
      </p:sp>
      <p:sp>
        <p:nvSpPr>
          <p:cNvPr id="9220" name="Rectangle 2"/>
          <p:cNvSpPr>
            <a:spLocks noChangeArrowheads="1"/>
          </p:cNvSpPr>
          <p:nvPr/>
        </p:nvSpPr>
        <p:spPr bwMode="auto">
          <a:xfrm>
            <a:off x="455614" y="182880"/>
            <a:ext cx="82296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1" hangingPunct="1"/>
            <a:r>
              <a:rPr lang="en-US" altLang="en-US" b="1" i="1" dirty="0">
                <a:solidFill>
                  <a:srgbClr val="000000"/>
                </a:solidFill>
              </a:rPr>
              <a:t>Learning Outcomes:</a:t>
            </a:r>
          </a:p>
        </p:txBody>
      </p:sp>
      <p:sp>
        <p:nvSpPr>
          <p:cNvPr id="7" name="Rectangle 2"/>
          <p:cNvSpPr>
            <a:spLocks noChangeArrowheads="1"/>
          </p:cNvSpPr>
          <p:nvPr/>
        </p:nvSpPr>
        <p:spPr bwMode="auto">
          <a:xfrm>
            <a:off x="455612" y="6309360"/>
            <a:ext cx="53949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ClrTx/>
              <a:buSzTx/>
              <a:buFontTx/>
              <a:buNone/>
            </a:pPr>
            <a:r>
              <a:rPr lang="en-US" altLang="en-US" sz="1600" b="1" i="1" dirty="0" smtClean="0">
                <a:solidFill>
                  <a:srgbClr val="000000"/>
                </a:solidFill>
              </a:rPr>
              <a:t>Chapter 1.1: </a:t>
            </a:r>
            <a:r>
              <a:rPr lang="en-US" altLang="en-US" sz="1600" b="1" i="1" dirty="0">
                <a:solidFill>
                  <a:srgbClr val="000000"/>
                </a:solidFill>
              </a:rPr>
              <a:t>The Engineer’s Survival </a:t>
            </a:r>
            <a:r>
              <a:rPr lang="en-US" altLang="en-US" sz="1600" b="1" i="1" dirty="0" smtClean="0">
                <a:solidFill>
                  <a:srgbClr val="000000"/>
                </a:solidFill>
              </a:rPr>
              <a:t>Guide - Applied </a:t>
            </a:r>
            <a:endParaRPr lang="en-US" altLang="en-US" sz="1600" b="1" i="1" dirty="0">
              <a:solidFill>
                <a:srgbClr val="000000"/>
              </a:solidFill>
            </a:endParaRPr>
          </a:p>
        </p:txBody>
      </p:sp>
    </p:spTree>
    <p:extLst>
      <p:ext uri="{BB962C8B-B14F-4D97-AF65-F5344CB8AC3E}">
        <p14:creationId xmlns:p14="http://schemas.microsoft.com/office/powerpoint/2010/main" val="10800793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SzTx/>
              <a:buFontTx/>
              <a:buNone/>
            </a:pPr>
            <a:fld id="{E2EE6401-02D0-49A2-99DA-68ADC8D5998A}" type="slidenum">
              <a:rPr lang="en-US" altLang="en-US" sz="1200" b="1">
                <a:solidFill>
                  <a:srgbClr val="000000"/>
                </a:solidFill>
                <a:latin typeface="Arial" panose="020B0604020202020204" pitchFamily="34" charset="0"/>
                <a:cs typeface="Arial" panose="020B0604020202020204" pitchFamily="34" charset="0"/>
              </a:rPr>
              <a:pPr algn="r" eaLnBrk="1" hangingPunct="1">
                <a:spcBef>
                  <a:spcPct val="0"/>
                </a:spcBef>
                <a:buClrTx/>
                <a:buSzTx/>
                <a:buFontTx/>
                <a:buNone/>
              </a:pPr>
              <a:t>3</a:t>
            </a:fld>
            <a:endParaRPr lang="en-US" altLang="en-US" sz="1200" b="1">
              <a:solidFill>
                <a:srgbClr val="000000"/>
              </a:solidFill>
              <a:latin typeface="Arial" panose="020B0604020202020204" pitchFamily="34" charset="0"/>
              <a:cs typeface="Arial" panose="020B0604020202020204" pitchFamily="34" charset="0"/>
            </a:endParaRPr>
          </a:p>
        </p:txBody>
      </p:sp>
      <p:sp>
        <p:nvSpPr>
          <p:cNvPr id="29699" name="Rectangle 3"/>
          <p:cNvSpPr>
            <a:spLocks noChangeArrowheads="1"/>
          </p:cNvSpPr>
          <p:nvPr/>
        </p:nvSpPr>
        <p:spPr bwMode="auto">
          <a:xfrm>
            <a:off x="455613" y="730250"/>
            <a:ext cx="8229600" cy="5484813"/>
          </a:xfrm>
          <a:prstGeom prst="rect">
            <a:avLst/>
          </a:prstGeom>
          <a:solidFill>
            <a:schemeClr val="accent1">
              <a:alpha val="70195"/>
            </a:schemeClr>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Clr>
                <a:srgbClr val="000000"/>
              </a:buClr>
              <a:buSzTx/>
              <a:buFont typeface="Wingdings" panose="05000000000000000000" pitchFamily="2" charset="2"/>
              <a:buChar char="Ø"/>
            </a:pPr>
            <a:endPar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eaLnBrk="1" hangingPunct="1">
              <a:spcBef>
                <a:spcPct val="0"/>
              </a:spcBef>
              <a:buClr>
                <a:srgbClr val="000000"/>
              </a:buClr>
              <a:buSzTx/>
              <a:buFont typeface="Wingdings" panose="05000000000000000000" pitchFamily="2" charset="2"/>
              <a:buChar char="Ø"/>
            </a:pP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The Key Points can be applied in any situation for any decision-making process e.g. a case study or a dilemma in the workplace.</a:t>
            </a:r>
          </a:p>
          <a:p>
            <a:pPr eaLnBrk="1" hangingPunct="1">
              <a:spcBef>
                <a:spcPct val="0"/>
              </a:spcBef>
              <a:buClr>
                <a:srgbClr val="000000"/>
              </a:buClr>
              <a:buSzTx/>
              <a:buFont typeface="Wingdings" panose="05000000000000000000" pitchFamily="2" charset="2"/>
              <a:buChar char="Ø"/>
            </a:pPr>
            <a:endPar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eaLnBrk="1" hangingPunct="1">
              <a:spcBef>
                <a:spcPct val="0"/>
              </a:spcBef>
              <a:buClr>
                <a:srgbClr val="000000"/>
              </a:buClr>
              <a:buSzTx/>
              <a:buFont typeface="Wingdings" panose="05000000000000000000" pitchFamily="2" charset="2"/>
              <a:buChar char="Ø"/>
            </a:pP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The purpose is to </a:t>
            </a:r>
            <a:r>
              <a:rPr lang="en-US" altLang="en-US" sz="2000" u="sng" dirty="0">
                <a:solidFill>
                  <a:srgbClr val="000000"/>
                </a:solidFill>
                <a:latin typeface="Arial" panose="020B0604020202020204" pitchFamily="34" charset="0"/>
                <a:ea typeface="Times New Roman" panose="02020603050405020304" pitchFamily="18" charset="0"/>
                <a:cs typeface="Arial" panose="020B0604020202020204" pitchFamily="34" charset="0"/>
              </a:rPr>
              <a:t>make a decision or recommendation</a:t>
            </a: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consistent with the Engineer’s Survival </a:t>
            </a: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Guide</a:t>
            </a: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eaLnBrk="1" hangingPunct="1">
              <a:spcBef>
                <a:spcPct val="0"/>
              </a:spcBef>
              <a:buClr>
                <a:srgbClr val="000000"/>
              </a:buClr>
              <a:buSzTx/>
              <a:buFont typeface="Wingdings" panose="05000000000000000000" pitchFamily="2" charset="2"/>
              <a:buChar char="Ø"/>
            </a:pPr>
            <a:endPar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lvl="1" eaLnBrk="1" hangingPunct="1">
              <a:spcBef>
                <a:spcPct val="0"/>
              </a:spcBef>
              <a:buClr>
                <a:srgbClr val="000000"/>
              </a:buClr>
              <a:buFont typeface="Wingdings" panose="05000000000000000000" pitchFamily="2" charset="2"/>
              <a:buChar char="Ø"/>
            </a:pP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Given the available data, </a:t>
            </a: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information</a:t>
            </a: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and </a:t>
            </a: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resources, </a:t>
            </a:r>
            <a:endPar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lvl="1" eaLnBrk="1" hangingPunct="1">
              <a:spcBef>
                <a:spcPct val="0"/>
              </a:spcBef>
              <a:buClr>
                <a:srgbClr val="000000"/>
              </a:buClr>
              <a:buFont typeface="Wingdings" panose="05000000000000000000" pitchFamily="2" charset="2"/>
              <a:buChar char="Ø"/>
            </a:pPr>
            <a:endPar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lvl="1" eaLnBrk="1" hangingPunct="1">
              <a:spcBef>
                <a:spcPct val="0"/>
              </a:spcBef>
              <a:buClr>
                <a:srgbClr val="000000"/>
              </a:buClr>
              <a:buFont typeface="Wingdings" panose="05000000000000000000" pitchFamily="2" charset="2"/>
              <a:buChar char="Ø"/>
            </a:pP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In </a:t>
            </a: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order to maximize or </a:t>
            </a:r>
            <a:r>
              <a:rPr lang="en-US" altLang="en-US" sz="2000" u="sng"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optimize</a:t>
            </a: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b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b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the </a:t>
            </a: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realization </a:t>
            </a: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of </a:t>
            </a: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a </a:t>
            </a:r>
            <a:r>
              <a:rPr lang="en-US" altLang="en-US" sz="2000" u="sng" dirty="0">
                <a:solidFill>
                  <a:srgbClr val="000000"/>
                </a:solidFill>
                <a:latin typeface="Arial" panose="020B0604020202020204" pitchFamily="34" charset="0"/>
                <a:ea typeface="Times New Roman" panose="02020603050405020304" pitchFamily="18" charset="0"/>
                <a:cs typeface="Arial" panose="020B0604020202020204" pitchFamily="34" charset="0"/>
              </a:rPr>
              <a:t>desired </a:t>
            </a:r>
            <a:r>
              <a:rPr lang="en-US" altLang="en-US" sz="2000" u="sng"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r>
            <a:br>
              <a:rPr lang="en-US" altLang="en-US" sz="2000" u="sng"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br>
            <a:r>
              <a:rPr lang="en-US" altLang="en-US" sz="2000" u="sng"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outcome</a:t>
            </a: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or </a:t>
            </a: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acceptable </a:t>
            </a: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condition.  </a:t>
            </a:r>
          </a:p>
        </p:txBody>
      </p:sp>
      <p:sp>
        <p:nvSpPr>
          <p:cNvPr id="29700" name="Rectangle 2"/>
          <p:cNvSpPr>
            <a:spLocks noChangeArrowheads="1"/>
          </p:cNvSpPr>
          <p:nvPr/>
        </p:nvSpPr>
        <p:spPr bwMode="auto">
          <a:xfrm>
            <a:off x="455614" y="182880"/>
            <a:ext cx="82296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1" hangingPunct="1"/>
            <a:r>
              <a:rPr lang="en-US" altLang="en-US" b="1" i="1" dirty="0">
                <a:solidFill>
                  <a:srgbClr val="000000"/>
                </a:solidFill>
              </a:rPr>
              <a:t>How To Apply the Key Points:</a:t>
            </a:r>
          </a:p>
        </p:txBody>
      </p:sp>
      <p:pic>
        <p:nvPicPr>
          <p:cNvPr id="3" name="Picture 2"/>
          <p:cNvPicPr>
            <a:picLocks noChangeAspect="1"/>
          </p:cNvPicPr>
          <p:nvPr/>
        </p:nvPicPr>
        <p:blipFill>
          <a:blip r:embed="rId3"/>
          <a:stretch>
            <a:fillRect/>
          </a:stretch>
        </p:blipFill>
        <p:spPr>
          <a:xfrm>
            <a:off x="5577840" y="3840480"/>
            <a:ext cx="3047999" cy="2286000"/>
          </a:xfrm>
          <a:prstGeom prst="rect">
            <a:avLst/>
          </a:prstGeom>
          <a:ln>
            <a:solidFill>
              <a:schemeClr val="bg2"/>
            </a:solidFill>
          </a:ln>
        </p:spPr>
      </p:pic>
      <p:sp>
        <p:nvSpPr>
          <p:cNvPr id="2" name="Right Arrow 1"/>
          <p:cNvSpPr/>
          <p:nvPr/>
        </p:nvSpPr>
        <p:spPr bwMode="auto">
          <a:xfrm>
            <a:off x="3505200" y="5326116"/>
            <a:ext cx="2438400" cy="685800"/>
          </a:xfrm>
          <a:prstGeom prst="rightArrow">
            <a:avLst/>
          </a:prstGeom>
          <a:solidFill>
            <a:srgbClr val="FFFF00"/>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CA" sz="2000" b="0" i="1" u="none" strike="noStrike" cap="none" normalizeH="0" baseline="0" dirty="0" smtClean="0">
                <a:ln>
                  <a:noFill/>
                </a:ln>
                <a:solidFill>
                  <a:schemeClr val="bg2"/>
                </a:solidFill>
                <a:effectLst/>
                <a:latin typeface="Arial" panose="020B0604020202020204" pitchFamily="34" charset="0"/>
                <a:cs typeface="Arial" panose="020B0604020202020204" pitchFamily="34" charset="0"/>
              </a:rPr>
              <a:t>Memorize!</a:t>
            </a:r>
            <a:endParaRPr kumimoji="0" lang="en-CA" sz="2000" b="0" i="1"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p:txBody>
      </p:sp>
      <p:sp>
        <p:nvSpPr>
          <p:cNvPr id="9" name="Rectangle 2"/>
          <p:cNvSpPr>
            <a:spLocks noChangeArrowheads="1"/>
          </p:cNvSpPr>
          <p:nvPr/>
        </p:nvSpPr>
        <p:spPr bwMode="auto">
          <a:xfrm>
            <a:off x="455612" y="6309360"/>
            <a:ext cx="53949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ClrTx/>
              <a:buSzTx/>
              <a:buFontTx/>
              <a:buNone/>
            </a:pPr>
            <a:r>
              <a:rPr lang="en-US" altLang="en-US" sz="1600" b="1" i="1" dirty="0" smtClean="0">
                <a:solidFill>
                  <a:srgbClr val="000000"/>
                </a:solidFill>
              </a:rPr>
              <a:t>Chapter 1.1: </a:t>
            </a:r>
            <a:r>
              <a:rPr lang="en-US" altLang="en-US" sz="1600" b="1" i="1" dirty="0">
                <a:solidFill>
                  <a:srgbClr val="000000"/>
                </a:solidFill>
              </a:rPr>
              <a:t>The Engineer’s Survival </a:t>
            </a:r>
            <a:r>
              <a:rPr lang="en-US" altLang="en-US" sz="1600" b="1" i="1" dirty="0" smtClean="0">
                <a:solidFill>
                  <a:srgbClr val="000000"/>
                </a:solidFill>
              </a:rPr>
              <a:t>Guide - Applied </a:t>
            </a:r>
            <a:endParaRPr lang="en-US" altLang="en-US" sz="1600" b="1" i="1" dirty="0">
              <a:solidFill>
                <a:srgbClr val="000000"/>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SzTx/>
              <a:buFontTx/>
              <a:buNone/>
            </a:pPr>
            <a:fld id="{BC888A67-9D66-4A6E-9516-5752E2090959}" type="slidenum">
              <a:rPr lang="en-US" altLang="en-US" sz="1200" b="1">
                <a:solidFill>
                  <a:srgbClr val="000000"/>
                </a:solidFill>
                <a:latin typeface="Arial" panose="020B0604020202020204" pitchFamily="34" charset="0"/>
                <a:cs typeface="Arial" panose="020B0604020202020204" pitchFamily="34" charset="0"/>
              </a:rPr>
              <a:pPr algn="r" eaLnBrk="1" hangingPunct="1">
                <a:spcBef>
                  <a:spcPct val="0"/>
                </a:spcBef>
                <a:buClrTx/>
                <a:buSzTx/>
                <a:buFontTx/>
                <a:buNone/>
              </a:pPr>
              <a:t>4</a:t>
            </a:fld>
            <a:endParaRPr lang="en-US" altLang="en-US" sz="1200" b="1">
              <a:solidFill>
                <a:srgbClr val="000000"/>
              </a:solidFill>
              <a:latin typeface="Arial" panose="020B0604020202020204" pitchFamily="34" charset="0"/>
              <a:cs typeface="Arial" panose="020B0604020202020204" pitchFamily="34" charset="0"/>
            </a:endParaRPr>
          </a:p>
        </p:txBody>
      </p:sp>
      <p:sp>
        <p:nvSpPr>
          <p:cNvPr id="31747" name="Rectangle 3"/>
          <p:cNvSpPr>
            <a:spLocks noChangeArrowheads="1"/>
          </p:cNvSpPr>
          <p:nvPr/>
        </p:nvSpPr>
        <p:spPr bwMode="auto">
          <a:xfrm>
            <a:off x="455613" y="730250"/>
            <a:ext cx="8229600" cy="5484813"/>
          </a:xfrm>
          <a:prstGeom prst="rect">
            <a:avLst/>
          </a:prstGeom>
          <a:solidFill>
            <a:schemeClr val="accent1">
              <a:alpha val="70195"/>
            </a:schemeClr>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609600" indent="-609600">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990600" indent="-53340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371600" indent="-4572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752600" indent="-3810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209800" indent="-3810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667000" indent="-3810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3124200" indent="-3810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581400" indent="-3810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4038600" indent="-3810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Clr>
                <a:srgbClr val="000000"/>
              </a:buClr>
              <a:buSzTx/>
              <a:buFont typeface="Wingdings" panose="05000000000000000000" pitchFamily="2" charset="2"/>
              <a:buChar char="Ø"/>
            </a:pPr>
            <a:endPar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eaLnBrk="1" hangingPunct="1">
              <a:spcBef>
                <a:spcPct val="0"/>
              </a:spcBef>
              <a:buClr>
                <a:srgbClr val="000000"/>
              </a:buClr>
              <a:buSzTx/>
              <a:buFont typeface="Wingdings" panose="05000000000000000000" pitchFamily="2" charset="2"/>
              <a:buChar char="Ø"/>
            </a:pP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Consider </a:t>
            </a: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these points and answer in terms relative to a Key Point:</a:t>
            </a:r>
          </a:p>
          <a:p>
            <a:pPr lvl="1" eaLnBrk="1" hangingPunct="1">
              <a:spcBef>
                <a:spcPct val="0"/>
              </a:spcBef>
              <a:buClr>
                <a:srgbClr val="000000"/>
              </a:buClr>
              <a:buFont typeface="Wingdings" panose="05000000000000000000" pitchFamily="2" charset="2"/>
              <a:buAutoNum type="alphaLcParenR"/>
            </a:pP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What is the Loss Incident?</a:t>
            </a:r>
          </a:p>
          <a:p>
            <a:pPr lvl="1" eaLnBrk="1" hangingPunct="1">
              <a:spcBef>
                <a:spcPct val="0"/>
              </a:spcBef>
              <a:buClr>
                <a:srgbClr val="000000"/>
              </a:buClr>
              <a:buFont typeface="Wingdings" panose="05000000000000000000" pitchFamily="2" charset="2"/>
              <a:buAutoNum type="alphaLcParenR"/>
            </a:pP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What Key Point is being applied?</a:t>
            </a:r>
          </a:p>
          <a:p>
            <a:pPr lvl="1" eaLnBrk="1" hangingPunct="1">
              <a:spcBef>
                <a:spcPct val="0"/>
              </a:spcBef>
              <a:buClr>
                <a:srgbClr val="000000"/>
              </a:buClr>
              <a:buFont typeface="Wingdings" panose="05000000000000000000" pitchFamily="2" charset="2"/>
              <a:buAutoNum type="alphaLcParenR"/>
            </a:pP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What is the situation?</a:t>
            </a:r>
          </a:p>
          <a:p>
            <a:pPr lvl="1" eaLnBrk="1" hangingPunct="1">
              <a:spcBef>
                <a:spcPct val="0"/>
              </a:spcBef>
              <a:buClr>
                <a:srgbClr val="000000"/>
              </a:buClr>
              <a:buFont typeface="Wingdings" panose="05000000000000000000" pitchFamily="2" charset="2"/>
              <a:buAutoNum type="alphaLcParenR"/>
            </a:pP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What is the issue with that situation, in terms relative to the selected key point?</a:t>
            </a:r>
          </a:p>
          <a:p>
            <a:pPr lvl="1" eaLnBrk="1" hangingPunct="1">
              <a:spcBef>
                <a:spcPct val="0"/>
              </a:spcBef>
              <a:buClr>
                <a:srgbClr val="000000"/>
              </a:buClr>
              <a:buFont typeface="Wingdings" panose="05000000000000000000" pitchFamily="2" charset="2"/>
              <a:buAutoNum type="alphaLcParenR"/>
            </a:pP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What would you have done or what should you have done, again in terms relative to the selected key point?</a:t>
            </a:r>
          </a:p>
          <a:p>
            <a:pPr lvl="1" eaLnBrk="1" hangingPunct="1">
              <a:spcBef>
                <a:spcPct val="0"/>
              </a:spcBef>
              <a:buClr>
                <a:srgbClr val="000000"/>
              </a:buClr>
              <a:buFont typeface="Wingdings" panose="05000000000000000000" pitchFamily="2" charset="2"/>
              <a:buAutoNum type="alphaLcParenR"/>
            </a:pP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What would have been the </a:t>
            </a: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probable </a:t>
            </a: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outcome had it been done?</a:t>
            </a:r>
          </a:p>
          <a:p>
            <a:pPr eaLnBrk="1" hangingPunct="1">
              <a:spcBef>
                <a:spcPct val="0"/>
              </a:spcBef>
              <a:buClr>
                <a:srgbClr val="000000"/>
              </a:buClr>
              <a:buFont typeface="Wingdings" panose="05000000000000000000" pitchFamily="2" charset="2"/>
              <a:buChar char="Ø"/>
            </a:pPr>
            <a:endPar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eaLnBrk="1" hangingPunct="1">
              <a:spcBef>
                <a:spcPct val="0"/>
              </a:spcBef>
              <a:buClr>
                <a:srgbClr val="000000"/>
              </a:buClr>
              <a:buSzTx/>
              <a:buFont typeface="Wingdings" panose="05000000000000000000" pitchFamily="2" charset="2"/>
              <a:buChar char="Ø"/>
            </a:pP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Case Study #1 Example in your </a:t>
            </a: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r>
            <a:b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b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handbook </a:t>
            </a: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demonstrates the depth </a:t>
            </a: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r>
            <a:b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b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of </a:t>
            </a: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application expected in </a:t>
            </a:r>
            <a:r>
              <a:rPr lang="en-US" alt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the class. </a:t>
            </a:r>
            <a:endPar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31748" name="Rectangle 2"/>
          <p:cNvSpPr>
            <a:spLocks noChangeArrowheads="1"/>
          </p:cNvSpPr>
          <p:nvPr/>
        </p:nvSpPr>
        <p:spPr bwMode="auto">
          <a:xfrm>
            <a:off x="455614" y="182880"/>
            <a:ext cx="82296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1" hangingPunct="1"/>
            <a:r>
              <a:rPr lang="en-US" altLang="en-US" b="1" i="1" dirty="0">
                <a:solidFill>
                  <a:srgbClr val="000000"/>
                </a:solidFill>
              </a:rPr>
              <a:t>How To Apply the Key Points:</a:t>
            </a:r>
          </a:p>
        </p:txBody>
      </p:sp>
      <p:pic>
        <p:nvPicPr>
          <p:cNvPr id="2" name="Picture 1"/>
          <p:cNvPicPr>
            <a:picLocks noChangeAspect="1"/>
          </p:cNvPicPr>
          <p:nvPr/>
        </p:nvPicPr>
        <p:blipFill>
          <a:blip r:embed="rId3"/>
          <a:stretch>
            <a:fillRect/>
          </a:stretch>
        </p:blipFill>
        <p:spPr>
          <a:xfrm>
            <a:off x="5577840" y="3840480"/>
            <a:ext cx="3047999" cy="2286000"/>
          </a:xfrm>
          <a:prstGeom prst="rect">
            <a:avLst/>
          </a:prstGeom>
          <a:ln>
            <a:solidFill>
              <a:schemeClr val="bg2"/>
            </a:solidFill>
          </a:ln>
        </p:spPr>
      </p:pic>
      <p:sp>
        <p:nvSpPr>
          <p:cNvPr id="10" name="Right Arrow 9"/>
          <p:cNvSpPr/>
          <p:nvPr/>
        </p:nvSpPr>
        <p:spPr bwMode="auto">
          <a:xfrm>
            <a:off x="3505200" y="5326116"/>
            <a:ext cx="2438400" cy="685800"/>
          </a:xfrm>
          <a:prstGeom prst="rightArrow">
            <a:avLst/>
          </a:prstGeom>
          <a:solidFill>
            <a:srgbClr val="FFFF00"/>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CA" sz="2000" b="0" i="1" u="none" strike="noStrike" cap="none" normalizeH="0" baseline="0" dirty="0" smtClean="0">
                <a:ln>
                  <a:noFill/>
                </a:ln>
                <a:solidFill>
                  <a:schemeClr val="bg2"/>
                </a:solidFill>
                <a:effectLst/>
                <a:latin typeface="Arial" panose="020B0604020202020204" pitchFamily="34" charset="0"/>
                <a:cs typeface="Arial" panose="020B0604020202020204" pitchFamily="34" charset="0"/>
              </a:rPr>
              <a:t>Apply!</a:t>
            </a:r>
            <a:endParaRPr kumimoji="0" lang="en-CA" sz="2000" b="0" i="1"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p:txBody>
      </p:sp>
      <p:sp>
        <p:nvSpPr>
          <p:cNvPr id="11" name="Rectangle 2"/>
          <p:cNvSpPr>
            <a:spLocks noChangeArrowheads="1"/>
          </p:cNvSpPr>
          <p:nvPr/>
        </p:nvSpPr>
        <p:spPr bwMode="auto">
          <a:xfrm>
            <a:off x="455612" y="6309360"/>
            <a:ext cx="53949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ClrTx/>
              <a:buSzTx/>
              <a:buFontTx/>
              <a:buNone/>
            </a:pPr>
            <a:r>
              <a:rPr lang="en-US" altLang="en-US" sz="1600" b="1" i="1" dirty="0" smtClean="0">
                <a:solidFill>
                  <a:srgbClr val="000000"/>
                </a:solidFill>
              </a:rPr>
              <a:t>Chapter 1.1: </a:t>
            </a:r>
            <a:r>
              <a:rPr lang="en-US" altLang="en-US" sz="1600" b="1" i="1" dirty="0">
                <a:solidFill>
                  <a:srgbClr val="000000"/>
                </a:solidFill>
              </a:rPr>
              <a:t>The Engineer’s Survival </a:t>
            </a:r>
            <a:r>
              <a:rPr lang="en-US" altLang="en-US" sz="1600" b="1" i="1" dirty="0" smtClean="0">
                <a:solidFill>
                  <a:srgbClr val="000000"/>
                </a:solidFill>
              </a:rPr>
              <a:t>Guide - Applied </a:t>
            </a:r>
            <a:endParaRPr lang="en-US" altLang="en-US" sz="1600" b="1" i="1" dirty="0">
              <a:solidFill>
                <a:srgbClr val="000000"/>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SzTx/>
              <a:buFontTx/>
              <a:buNone/>
            </a:pPr>
            <a:fld id="{BC888A67-9D66-4A6E-9516-5752E2090959}" type="slidenum">
              <a:rPr lang="en-US" altLang="en-US" sz="1200" b="1">
                <a:solidFill>
                  <a:srgbClr val="000000"/>
                </a:solidFill>
                <a:latin typeface="Arial" panose="020B0604020202020204" pitchFamily="34" charset="0"/>
                <a:cs typeface="Arial" panose="020B0604020202020204" pitchFamily="34" charset="0"/>
              </a:rPr>
              <a:pPr algn="r" eaLnBrk="1" hangingPunct="1">
                <a:spcBef>
                  <a:spcPct val="0"/>
                </a:spcBef>
                <a:buClrTx/>
                <a:buSzTx/>
                <a:buFontTx/>
                <a:buNone/>
              </a:pPr>
              <a:t>5</a:t>
            </a:fld>
            <a:endParaRPr lang="en-US" altLang="en-US" sz="1200" b="1">
              <a:solidFill>
                <a:srgbClr val="000000"/>
              </a:solidFill>
              <a:latin typeface="Arial" panose="020B0604020202020204" pitchFamily="34" charset="0"/>
              <a:cs typeface="Arial" panose="020B0604020202020204" pitchFamily="34" charset="0"/>
            </a:endParaRPr>
          </a:p>
        </p:txBody>
      </p:sp>
      <p:sp>
        <p:nvSpPr>
          <p:cNvPr id="31748" name="Rectangle 2"/>
          <p:cNvSpPr>
            <a:spLocks noChangeArrowheads="1"/>
          </p:cNvSpPr>
          <p:nvPr/>
        </p:nvSpPr>
        <p:spPr bwMode="auto">
          <a:xfrm>
            <a:off x="455614" y="182880"/>
            <a:ext cx="82296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1" hangingPunct="1"/>
            <a:r>
              <a:rPr lang="en-US" altLang="en-US" b="1" i="1" dirty="0">
                <a:solidFill>
                  <a:srgbClr val="000000"/>
                </a:solidFill>
              </a:rPr>
              <a:t>Recall BP-Macondo Deepwater </a:t>
            </a:r>
            <a:r>
              <a:rPr lang="en-US" altLang="en-US" b="1" i="1" dirty="0" smtClean="0">
                <a:solidFill>
                  <a:srgbClr val="000000"/>
                </a:solidFill>
              </a:rPr>
              <a:t>Horizon LI:</a:t>
            </a:r>
            <a:endParaRPr lang="en-US" altLang="en-US" b="1" i="1" dirty="0">
              <a:solidFill>
                <a:srgbClr val="000000"/>
              </a:solidFill>
            </a:endParaRPr>
          </a:p>
        </p:txBody>
      </p:sp>
      <p:pic>
        <p:nvPicPr>
          <p:cNvPr id="4" name="Picture 3"/>
          <p:cNvPicPr>
            <a:picLocks noChangeAspect="1"/>
          </p:cNvPicPr>
          <p:nvPr/>
        </p:nvPicPr>
        <p:blipFill>
          <a:blip r:embed="rId3"/>
          <a:stretch>
            <a:fillRect/>
          </a:stretch>
        </p:blipFill>
        <p:spPr>
          <a:xfrm>
            <a:off x="457200" y="822959"/>
            <a:ext cx="4876799" cy="3657600"/>
          </a:xfrm>
          <a:prstGeom prst="rect">
            <a:avLst/>
          </a:prstGeom>
          <a:ln>
            <a:solidFill>
              <a:schemeClr val="bg2"/>
            </a:solidFill>
          </a:ln>
        </p:spPr>
      </p:pic>
      <p:pic>
        <p:nvPicPr>
          <p:cNvPr id="5" name="Picture 4"/>
          <p:cNvPicPr>
            <a:picLocks noChangeAspect="1"/>
          </p:cNvPicPr>
          <p:nvPr/>
        </p:nvPicPr>
        <p:blipFill>
          <a:blip r:embed="rId4"/>
          <a:stretch>
            <a:fillRect/>
          </a:stretch>
        </p:blipFill>
        <p:spPr>
          <a:xfrm>
            <a:off x="3657600" y="2560320"/>
            <a:ext cx="4876799" cy="3657600"/>
          </a:xfrm>
          <a:prstGeom prst="rect">
            <a:avLst/>
          </a:prstGeom>
          <a:ln>
            <a:solidFill>
              <a:schemeClr val="bg2"/>
            </a:solidFill>
          </a:ln>
        </p:spPr>
      </p:pic>
      <p:sp>
        <p:nvSpPr>
          <p:cNvPr id="7" name="Rectangle 2"/>
          <p:cNvSpPr>
            <a:spLocks noChangeArrowheads="1"/>
          </p:cNvSpPr>
          <p:nvPr/>
        </p:nvSpPr>
        <p:spPr bwMode="auto">
          <a:xfrm>
            <a:off x="455612" y="6309360"/>
            <a:ext cx="53949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ClrTx/>
              <a:buSzTx/>
              <a:buFontTx/>
              <a:buNone/>
            </a:pPr>
            <a:r>
              <a:rPr lang="en-US" altLang="en-US" sz="1600" b="1" i="1" dirty="0" smtClean="0">
                <a:solidFill>
                  <a:srgbClr val="000000"/>
                </a:solidFill>
              </a:rPr>
              <a:t>Chapter 1.1: </a:t>
            </a:r>
            <a:r>
              <a:rPr lang="en-US" altLang="en-US" sz="1600" b="1" i="1" dirty="0">
                <a:solidFill>
                  <a:srgbClr val="000000"/>
                </a:solidFill>
              </a:rPr>
              <a:t>The Engineer’s Survival </a:t>
            </a:r>
            <a:r>
              <a:rPr lang="en-US" altLang="en-US" sz="1600" b="1" i="1" dirty="0" smtClean="0">
                <a:solidFill>
                  <a:srgbClr val="000000"/>
                </a:solidFill>
              </a:rPr>
              <a:t>Guide - Applied </a:t>
            </a:r>
            <a:endParaRPr lang="en-US" altLang="en-US" sz="1600" b="1" i="1" dirty="0">
              <a:solidFill>
                <a:srgbClr val="000000"/>
              </a:solidFill>
            </a:endParaRPr>
          </a:p>
        </p:txBody>
      </p:sp>
    </p:spTree>
    <p:extLst>
      <p:ext uri="{BB962C8B-B14F-4D97-AF65-F5344CB8AC3E}">
        <p14:creationId xmlns:p14="http://schemas.microsoft.com/office/powerpoint/2010/main" val="385618261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C888A67-9D66-4A6E-9516-5752E2090959}"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31747" name="Rectangle 3"/>
          <p:cNvSpPr>
            <a:spLocks noChangeArrowheads="1"/>
          </p:cNvSpPr>
          <p:nvPr/>
        </p:nvSpPr>
        <p:spPr bwMode="auto">
          <a:xfrm>
            <a:off x="455613" y="822960"/>
            <a:ext cx="8229600" cy="5484813"/>
          </a:xfrm>
          <a:prstGeom prst="rect">
            <a:avLst/>
          </a:prstGeom>
          <a:solidFill>
            <a:schemeClr val="accent1">
              <a:alpha val="70195"/>
            </a:schemeClr>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609600" indent="-609600">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990600" indent="-53340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371600" indent="-4572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752600" indent="-3810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209800" indent="-3810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667000" indent="-3810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3124200" indent="-3810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581400" indent="-3810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4038600" indent="-3810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609600" marR="0" lvl="0" indent="-609600" algn="l" defTabSz="914400" rtl="0" eaLnBrk="1" fontAlgn="base" latinLnBrk="0" hangingPunct="1">
              <a:lnSpc>
                <a:spcPct val="100000"/>
              </a:lnSpc>
              <a:spcBef>
                <a:spcPct val="0"/>
              </a:spcBef>
              <a:spcAft>
                <a:spcPct val="0"/>
              </a:spcAft>
              <a:buClr>
                <a:srgbClr val="000000"/>
              </a:buClr>
              <a:buSzTx/>
              <a:buFont typeface="Wingdings" panose="05000000000000000000" pitchFamily="2" charset="2"/>
              <a:buNone/>
              <a:tabLst/>
              <a:defRPr/>
            </a:pPr>
            <a:r>
              <a:rPr lang="en-US" sz="1600" b="1" dirty="0">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Quoted </a:t>
            </a:r>
            <a:r>
              <a:rPr lang="en-US" sz="1600" b="1" dirty="0" smtClean="0">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from </a:t>
            </a:r>
            <a:r>
              <a:rPr lang="en-US" sz="1600" b="1" dirty="0">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Chapter 1.1 of your Textbook.</a:t>
            </a:r>
          </a:p>
          <a:p>
            <a:pPr marL="609600" marR="0" lvl="0" indent="-609600" algn="l" defTabSz="914400" rtl="0" eaLnBrk="1" fontAlgn="base" latinLnBrk="0" hangingPunct="1">
              <a:lnSpc>
                <a:spcPct val="100000"/>
              </a:lnSpc>
              <a:spcBef>
                <a:spcPct val="0"/>
              </a:spcBef>
              <a:spcAft>
                <a:spcPct val="0"/>
              </a:spcAft>
              <a:buClr>
                <a:srgbClr val="000000"/>
              </a:buClr>
              <a:buSzTx/>
              <a:buFont typeface="Wingdings" panose="05000000000000000000" pitchFamily="2" charset="2"/>
              <a:buNone/>
              <a:tabLst/>
              <a:defRPr/>
            </a:pPr>
            <a:endParaRPr lang="en-US" sz="1100" b="1" dirty="0">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l" defTabSz="914400" rtl="0" eaLnBrk="0" fontAlgn="base" latinLnBrk="0" hangingPunct="0">
              <a:lnSpc>
                <a:spcPct val="100000"/>
              </a:lnSpc>
              <a:spcBef>
                <a:spcPts val="0"/>
              </a:spcBef>
              <a:spcAft>
                <a:spcPts val="0"/>
              </a:spcAft>
              <a:buClrTx/>
              <a:buSzPct val="100000"/>
              <a:buFont typeface="+mj-lt"/>
              <a:buAutoNum type="alphaLcParenR"/>
              <a:tabLst>
                <a:tab pos="685800" algn="l"/>
              </a:tabLst>
              <a:defRPr/>
            </a:pPr>
            <a:r>
              <a:rPr kumimoji="0" lang="en-US" sz="1200" b="1" i="0"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What is the Loss Incident? </a:t>
            </a:r>
            <a:endParaRPr kumimoji="0" lang="en-US" sz="1200" b="0" i="0"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685800" marR="0" lvl="0" indent="-609600" algn="l" defTabSz="914400" rtl="0" eaLnBrk="0" fontAlgn="base" latinLnBrk="0" hangingPunct="0">
              <a:lnSpc>
                <a:spcPct val="100000"/>
              </a:lnSpc>
              <a:spcBef>
                <a:spcPts val="0"/>
              </a:spcBef>
              <a:spcAft>
                <a:spcPts val="0"/>
              </a:spcAft>
              <a:buClrTx/>
              <a:buSzPct val="100000"/>
              <a:buFont typeface="Wingdings" panose="05000000000000000000" pitchFamily="2" charset="2"/>
              <a:buChar char="Ø"/>
              <a:tabLst/>
              <a:defRPr/>
            </a:pPr>
            <a: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The loss incident is that which is being examined in the course, the </a:t>
            </a:r>
            <a:b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br>
            <a: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team project loss incident under study, or work experience.  This is </a:t>
            </a:r>
            <a:b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br>
            <a: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a  simple statement of facts such as the facility, the location, and the </a:t>
            </a:r>
            <a:b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br>
            <a: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nature of the loss incident. In some cases, the title is sufficient. </a:t>
            </a:r>
          </a:p>
          <a:p>
            <a:pPr marL="685800" marR="0" lvl="0" indent="-609600" algn="l" defTabSz="914400" rtl="0" eaLnBrk="0" fontAlgn="base" latinLnBrk="0" hangingPunct="0">
              <a:lnSpc>
                <a:spcPct val="100000"/>
              </a:lnSpc>
              <a:spcBef>
                <a:spcPts val="0"/>
              </a:spcBef>
              <a:spcAft>
                <a:spcPts val="0"/>
              </a:spcAft>
              <a:buClrTx/>
              <a:buSzPct val="100000"/>
              <a:buFont typeface="Wingdings" panose="05000000000000000000" pitchFamily="2" charset="2"/>
              <a:buChar char="Ø"/>
              <a:tabLst/>
              <a:defRPr/>
            </a:pPr>
            <a:endParaRPr kumimoji="0" lang="en-US" sz="1100" b="0" i="0"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l" defTabSz="914400" rtl="0" eaLnBrk="0" fontAlgn="base" latinLnBrk="0" hangingPunct="0">
              <a:lnSpc>
                <a:spcPct val="100000"/>
              </a:lnSpc>
              <a:spcBef>
                <a:spcPts val="0"/>
              </a:spcBef>
              <a:spcAft>
                <a:spcPts val="0"/>
              </a:spcAft>
              <a:buClrTx/>
              <a:buSzPct val="100000"/>
              <a:buFont typeface="+mj-lt"/>
              <a:buAutoNum type="alphaLcParenR" startAt="2"/>
              <a:tabLst>
                <a:tab pos="685800" algn="l"/>
              </a:tabLst>
              <a:defRPr/>
            </a:pPr>
            <a:r>
              <a:rPr kumimoji="0" lang="en-US" sz="1200" b="1" i="0"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What Key Point is being applied? </a:t>
            </a:r>
          </a:p>
          <a:p>
            <a:pPr marL="685800" marR="0" lvl="0" indent="-609600" algn="l" defTabSz="914400" rtl="0" eaLnBrk="0" fontAlgn="base" latinLnBrk="0" hangingPunct="0">
              <a:lnSpc>
                <a:spcPct val="100000"/>
              </a:lnSpc>
              <a:spcBef>
                <a:spcPts val="0"/>
              </a:spcBef>
              <a:spcAft>
                <a:spcPts val="0"/>
              </a:spcAft>
              <a:buClrTx/>
              <a:buSzPct val="100000"/>
              <a:buFont typeface="Wingdings" panose="05000000000000000000" pitchFamily="2" charset="2"/>
              <a:buChar char="Ø"/>
              <a:tabLst/>
              <a:defRPr/>
            </a:pPr>
            <a: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This is one of the Four Key Points. </a:t>
            </a:r>
            <a:r>
              <a:rPr kumimoji="0" lang="en-US" sz="1100" b="0" i="1" u="sng"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State it! </a:t>
            </a:r>
            <a: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 </a:t>
            </a:r>
          </a:p>
          <a:p>
            <a:pPr marL="685800" marR="0" lvl="0" indent="-609600" algn="l" defTabSz="914400" rtl="0" eaLnBrk="0" fontAlgn="base" latinLnBrk="0" hangingPunct="0">
              <a:lnSpc>
                <a:spcPct val="100000"/>
              </a:lnSpc>
              <a:spcBef>
                <a:spcPts val="0"/>
              </a:spcBef>
              <a:spcAft>
                <a:spcPts val="0"/>
              </a:spcAft>
              <a:buClrTx/>
              <a:buSzPct val="100000"/>
              <a:buFont typeface="Wingdings" panose="05000000000000000000" pitchFamily="2" charset="2"/>
              <a:buChar char="Ø"/>
              <a:tabLst/>
              <a:defRPr/>
            </a:pPr>
            <a:endPar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l" defTabSz="914400" rtl="0" eaLnBrk="0" fontAlgn="base" latinLnBrk="0" hangingPunct="0">
              <a:lnSpc>
                <a:spcPct val="100000"/>
              </a:lnSpc>
              <a:spcBef>
                <a:spcPts val="0"/>
              </a:spcBef>
              <a:spcAft>
                <a:spcPts val="0"/>
              </a:spcAft>
              <a:buClrTx/>
              <a:buSzPct val="100000"/>
              <a:buFont typeface="+mj-lt"/>
              <a:buAutoNum type="alphaLcParenR" startAt="3"/>
              <a:tabLst>
                <a:tab pos="685800" algn="l"/>
              </a:tabLst>
              <a:defRPr/>
            </a:pPr>
            <a:r>
              <a:rPr kumimoji="0" lang="en-US" sz="1200" b="1" i="0"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What is the situation? </a:t>
            </a:r>
          </a:p>
          <a:p>
            <a:pPr marL="685800" lvl="0">
              <a:spcBef>
                <a:spcPts val="0"/>
              </a:spcBef>
              <a:spcAft>
                <a:spcPts val="0"/>
              </a:spcAft>
              <a:buClrTx/>
              <a:buSzPct val="100000"/>
              <a:buFont typeface="Wingdings" panose="05000000000000000000" pitchFamily="2" charset="2"/>
              <a:buChar char="Ø"/>
              <a:defRPr/>
            </a:pPr>
            <a: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This is the description of the </a:t>
            </a:r>
            <a:r>
              <a:rPr lang="en-US" sz="1100" i="1" dirty="0">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activity that covers three points:</a:t>
            </a:r>
            <a:endPar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1066800" marR="0" lvl="1" indent="-533400" algn="l" defTabSz="914400" rtl="0" eaLnBrk="0" fontAlgn="base" latinLnBrk="0" hangingPunct="0">
              <a:lnSpc>
                <a:spcPct val="100000"/>
              </a:lnSpc>
              <a:spcBef>
                <a:spcPts val="0"/>
              </a:spcBef>
              <a:spcAft>
                <a:spcPts val="0"/>
              </a:spcAft>
              <a:buClrTx/>
              <a:buSzPct val="100000"/>
              <a:buFont typeface="Wingdings" panose="05000000000000000000" pitchFamily="2" charset="2"/>
              <a:buChar char="Ø"/>
              <a:tabLst>
                <a:tab pos="914400" algn="l"/>
              </a:tabLst>
              <a:defRPr/>
            </a:pPr>
            <a: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The facility or operation;</a:t>
            </a:r>
          </a:p>
          <a:p>
            <a:pPr marL="1066800" marR="0" lvl="1" indent="-533400" algn="l" defTabSz="914400" rtl="0" eaLnBrk="0" fontAlgn="base" latinLnBrk="0" hangingPunct="0">
              <a:lnSpc>
                <a:spcPct val="100000"/>
              </a:lnSpc>
              <a:spcBef>
                <a:spcPts val="0"/>
              </a:spcBef>
              <a:spcAft>
                <a:spcPts val="0"/>
              </a:spcAft>
              <a:buClrTx/>
              <a:buSzPct val="100000"/>
              <a:buFont typeface="Wingdings" panose="05000000000000000000" pitchFamily="2" charset="2"/>
              <a:buChar char="Ø"/>
              <a:tabLst>
                <a:tab pos="914400" algn="l"/>
              </a:tabLst>
              <a:defRPr/>
            </a:pPr>
            <a: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The hazards and risks posed by the facility / operation prior to the loss incident;</a:t>
            </a:r>
          </a:p>
          <a:p>
            <a:pPr marL="1066800" marR="0" lvl="1" indent="-533400" algn="l" defTabSz="914400" rtl="0" eaLnBrk="0" fontAlgn="base" latinLnBrk="0" hangingPunct="0">
              <a:lnSpc>
                <a:spcPct val="100000"/>
              </a:lnSpc>
              <a:spcBef>
                <a:spcPts val="0"/>
              </a:spcBef>
              <a:spcAft>
                <a:spcPts val="0"/>
              </a:spcAft>
              <a:buClrTx/>
              <a:buSzPct val="100000"/>
              <a:buFont typeface="Wingdings" panose="05000000000000000000" pitchFamily="2" charset="2"/>
              <a:buChar char="Ø"/>
              <a:tabLst>
                <a:tab pos="914400" algn="l"/>
              </a:tabLst>
              <a:defRPr/>
            </a:pPr>
            <a: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A brief summary of any deficiencies in the control measures of the activity. </a:t>
            </a:r>
          </a:p>
          <a:p>
            <a:pPr marL="685800" marR="0" lvl="0" indent="-609600" algn="l" defTabSz="914400" rtl="0" eaLnBrk="0" fontAlgn="base" latinLnBrk="0" hangingPunct="0">
              <a:lnSpc>
                <a:spcPct val="100000"/>
              </a:lnSpc>
              <a:spcBef>
                <a:spcPts val="0"/>
              </a:spcBef>
              <a:spcAft>
                <a:spcPts val="0"/>
              </a:spcAft>
              <a:buClrTx/>
              <a:buSzPct val="100000"/>
              <a:buFont typeface="Wingdings" panose="05000000000000000000" pitchFamily="2" charset="2"/>
              <a:buChar char="Ø"/>
              <a:tabLst/>
              <a:defRPr/>
            </a:pPr>
            <a: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This is NOT a long description of the sequence of events of the loss incident. </a:t>
            </a:r>
            <a:r>
              <a:rPr kumimoji="0" lang="en-US" sz="1100" b="1" i="0"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 </a:t>
            </a:r>
          </a:p>
          <a:p>
            <a:pPr marL="685800" marR="0" lvl="0" indent="-609600" algn="l" defTabSz="914400" rtl="0" eaLnBrk="0" fontAlgn="base" latinLnBrk="0" hangingPunct="0">
              <a:lnSpc>
                <a:spcPct val="100000"/>
              </a:lnSpc>
              <a:spcBef>
                <a:spcPts val="0"/>
              </a:spcBef>
              <a:spcAft>
                <a:spcPts val="0"/>
              </a:spcAft>
              <a:buClrTx/>
              <a:buSzPct val="100000"/>
              <a:buFont typeface="Wingdings" panose="05000000000000000000" pitchFamily="2" charset="2"/>
              <a:buChar char="Ø"/>
              <a:tabLst/>
              <a:defRPr/>
            </a:pPr>
            <a:endParaRPr kumimoji="0" lang="en-US" sz="1100" b="0" i="0"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l" defTabSz="914400" rtl="0" eaLnBrk="0" fontAlgn="base" latinLnBrk="0" hangingPunct="0">
              <a:lnSpc>
                <a:spcPct val="100000"/>
              </a:lnSpc>
              <a:spcBef>
                <a:spcPts val="0"/>
              </a:spcBef>
              <a:spcAft>
                <a:spcPts val="0"/>
              </a:spcAft>
              <a:buClrTx/>
              <a:buSzPct val="100000"/>
              <a:buFont typeface="+mj-lt"/>
              <a:buAutoNum type="alphaLcParenR" startAt="4"/>
              <a:tabLst>
                <a:tab pos="685800" algn="l"/>
              </a:tabLst>
              <a:defRPr/>
            </a:pPr>
            <a:r>
              <a:rPr kumimoji="0" lang="en-US" sz="1200" b="1" i="0"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What is the issue with that situation? </a:t>
            </a:r>
          </a:p>
          <a:p>
            <a:pPr marL="685800" marR="0" lvl="0" indent="-609600" algn="l" defTabSz="914400" rtl="0" eaLnBrk="0" fontAlgn="base" latinLnBrk="0" hangingPunct="0">
              <a:lnSpc>
                <a:spcPct val="100000"/>
              </a:lnSpc>
              <a:spcBef>
                <a:spcPts val="0"/>
              </a:spcBef>
              <a:spcAft>
                <a:spcPts val="0"/>
              </a:spcAft>
              <a:buClrTx/>
              <a:buSzPct val="100000"/>
              <a:buFont typeface="Wingdings" panose="05000000000000000000" pitchFamily="2" charset="2"/>
              <a:buChar char="Ø"/>
              <a:tabLst/>
              <a:defRPr/>
            </a:pPr>
            <a: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This drives into the details of the deficiencies in the control measures of the activity leading to the particular loss incident and relates the situation / circumstance to the issue or concern in terms relevant to the selected Key Point. This can be best described by the hazard (process or occupational), the risk of that hazard becoming uncontrolled under the current deficiencies, and a notion about management’s awareness of the issue or concern. Articulate this in terms of the selected Key Point if not obvious. </a:t>
            </a:r>
          </a:p>
          <a:p>
            <a:pPr marL="685800" marR="0" lvl="0" indent="-609600" algn="l" defTabSz="914400" rtl="0" eaLnBrk="0" fontAlgn="base" latinLnBrk="0" hangingPunct="0">
              <a:lnSpc>
                <a:spcPct val="100000"/>
              </a:lnSpc>
              <a:spcBef>
                <a:spcPts val="0"/>
              </a:spcBef>
              <a:spcAft>
                <a:spcPts val="0"/>
              </a:spcAft>
              <a:buClrTx/>
              <a:buSzPct val="100000"/>
              <a:buFont typeface="Wingdings" panose="05000000000000000000" pitchFamily="2" charset="2"/>
              <a:buChar char="Ø"/>
              <a:tabLst/>
              <a:defRPr/>
            </a:pPr>
            <a:endParaRPr kumimoji="0" lang="en-US" sz="1100" b="0" i="0"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l" defTabSz="914400" rtl="0" eaLnBrk="0" fontAlgn="base" latinLnBrk="0" hangingPunct="0">
              <a:lnSpc>
                <a:spcPct val="100000"/>
              </a:lnSpc>
              <a:spcBef>
                <a:spcPts val="0"/>
              </a:spcBef>
              <a:spcAft>
                <a:spcPts val="0"/>
              </a:spcAft>
              <a:buClrTx/>
              <a:buSzPct val="100000"/>
              <a:buFont typeface="+mj-lt"/>
              <a:buAutoNum type="alphaLcParenR" startAt="5"/>
              <a:tabLst>
                <a:tab pos="685800" algn="l"/>
              </a:tabLst>
              <a:defRPr/>
            </a:pPr>
            <a:r>
              <a:rPr kumimoji="0" lang="en-US" sz="1200" b="1" i="0"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What should have been done? </a:t>
            </a:r>
          </a:p>
          <a:p>
            <a:pPr marL="685800" marR="0" lvl="0" indent="-609600" algn="l" defTabSz="914400" rtl="0" eaLnBrk="0" fontAlgn="base" latinLnBrk="0" hangingPunct="0">
              <a:lnSpc>
                <a:spcPct val="100000"/>
              </a:lnSpc>
              <a:spcBef>
                <a:spcPts val="0"/>
              </a:spcBef>
              <a:spcAft>
                <a:spcPts val="0"/>
              </a:spcAft>
              <a:buClrTx/>
              <a:buSzPct val="100000"/>
              <a:buFont typeface="Wingdings" panose="05000000000000000000" pitchFamily="2" charset="2"/>
              <a:buChar char="Ø"/>
              <a:tabLst/>
              <a:defRPr/>
            </a:pPr>
            <a: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Describe one action (or more) that would address the concern, how that action addresses that concern, and how that action is aligned with satisfying the selected Key Point (if not obvious). </a:t>
            </a:r>
          </a:p>
          <a:p>
            <a:pPr marL="685800" marR="0" lvl="0" indent="-609600" algn="l" defTabSz="914400" rtl="0" eaLnBrk="0" fontAlgn="base" latinLnBrk="0" hangingPunct="0">
              <a:lnSpc>
                <a:spcPct val="100000"/>
              </a:lnSpc>
              <a:spcBef>
                <a:spcPts val="0"/>
              </a:spcBef>
              <a:spcAft>
                <a:spcPts val="0"/>
              </a:spcAft>
              <a:buClrTx/>
              <a:buSzPct val="100000"/>
              <a:buFont typeface="Wingdings" panose="05000000000000000000" pitchFamily="2" charset="2"/>
              <a:buChar char="Ø"/>
              <a:tabLst/>
              <a:defRPr/>
            </a:pPr>
            <a:endParaRPr kumimoji="0" lang="en-US" sz="1100" b="0" i="0"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l" defTabSz="914400" rtl="0" eaLnBrk="0" fontAlgn="base" latinLnBrk="0" hangingPunct="0">
              <a:lnSpc>
                <a:spcPct val="100000"/>
              </a:lnSpc>
              <a:spcBef>
                <a:spcPts val="0"/>
              </a:spcBef>
              <a:spcAft>
                <a:spcPts val="0"/>
              </a:spcAft>
              <a:buClrTx/>
              <a:buSzPct val="100000"/>
              <a:buFont typeface="+mj-lt"/>
              <a:buAutoNum type="alphaLcParenR" startAt="6"/>
              <a:tabLst>
                <a:tab pos="685800" algn="l"/>
              </a:tabLst>
              <a:defRPr/>
            </a:pPr>
            <a:r>
              <a:rPr kumimoji="0" lang="en-US" sz="1200" b="1" i="0"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What would have been the probable outcome had it been done? </a:t>
            </a:r>
          </a:p>
          <a:p>
            <a:pPr marL="685800" marR="0" lvl="0" indent="-609600" algn="l" defTabSz="914400" rtl="0" eaLnBrk="0" fontAlgn="base" latinLnBrk="0" hangingPunct="0">
              <a:lnSpc>
                <a:spcPct val="100000"/>
              </a:lnSpc>
              <a:spcBef>
                <a:spcPts val="0"/>
              </a:spcBef>
              <a:spcAft>
                <a:spcPts val="0"/>
              </a:spcAft>
              <a:buClrTx/>
              <a:buSzPct val="100000"/>
              <a:buFont typeface="Wingdings" panose="05000000000000000000" pitchFamily="2" charset="2"/>
              <a:buChar char="Ø"/>
              <a:tabLst/>
              <a:defRPr/>
            </a:pPr>
            <a:r>
              <a:rPr kumimoji="0" 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rPr>
              <a:t>Describe the status of the risk / hazard associated with the activity, and the outcome of the activity. </a:t>
            </a:r>
            <a:endParaRPr kumimoji="0" lang="en-US" altLang="en-US" sz="1100" b="0" i="1" u="none" strike="noStrike" kern="1200" cap="none" spc="0" normalizeH="0" baseline="0" noProof="0" dirty="0">
              <a:ln>
                <a:noFill/>
              </a:ln>
              <a:solidFill>
                <a:schemeClr val="tx1">
                  <a:lumMod val="75000"/>
                </a:schemeClr>
              </a:solidFill>
              <a:effectLst/>
              <a:uLnTx/>
              <a:uFillTx/>
              <a:latin typeface="Arial" panose="020B0604020202020204" pitchFamily="34" charset="0"/>
              <a:ea typeface="Times New Roman" panose="02020603050405020304" pitchFamily="18" charset="0"/>
              <a:cs typeface="Arial" panose="020B0604020202020204" pitchFamily="34" charset="0"/>
            </a:endParaRPr>
          </a:p>
        </p:txBody>
      </p:sp>
      <p:sp>
        <p:nvSpPr>
          <p:cNvPr id="31748" name="Rectangle 2"/>
          <p:cNvSpPr>
            <a:spLocks noChangeArrowheads="1"/>
          </p:cNvSpPr>
          <p:nvPr/>
        </p:nvSpPr>
        <p:spPr bwMode="auto">
          <a:xfrm>
            <a:off x="455614" y="182880"/>
            <a:ext cx="82296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1" hangingPunct="1"/>
            <a:r>
              <a:rPr lang="en-US" altLang="en-US" b="1" i="1" dirty="0" smtClean="0">
                <a:solidFill>
                  <a:srgbClr val="000000"/>
                </a:solidFill>
              </a:rPr>
              <a:t>The Framework to Apply One of </a:t>
            </a:r>
            <a:r>
              <a:rPr lang="en-US" altLang="en-US" b="1" i="1" dirty="0">
                <a:solidFill>
                  <a:srgbClr val="000000"/>
                </a:solidFill>
              </a:rPr>
              <a:t>the Key Points:</a:t>
            </a:r>
          </a:p>
        </p:txBody>
      </p:sp>
      <p:sp>
        <p:nvSpPr>
          <p:cNvPr id="8" name="Rectangle 2"/>
          <p:cNvSpPr>
            <a:spLocks noChangeArrowheads="1"/>
          </p:cNvSpPr>
          <p:nvPr/>
        </p:nvSpPr>
        <p:spPr bwMode="auto">
          <a:xfrm>
            <a:off x="5640387" y="838200"/>
            <a:ext cx="3046413" cy="2057400"/>
          </a:xfrm>
          <a:prstGeom prst="rect">
            <a:avLst/>
          </a:prstGeom>
          <a:solidFill>
            <a:srgbClr val="000099"/>
          </a:solidFill>
          <a:ln w="28575">
            <a:solidFill>
              <a:srgbClr val="FFFFFF"/>
            </a:solidFill>
          </a:ln>
          <a:extLst/>
        </p:spPr>
        <p:txBody>
          <a:bodyPr wrap="square" rtlCol="0">
            <a:noAutofit/>
          </a:bodyPr>
          <a:lstStyle/>
          <a:p>
            <a:r>
              <a:rPr lang="en-US" altLang="en-US" sz="1600" i="1" dirty="0">
                <a:solidFill>
                  <a:srgbClr val="FFFFFF"/>
                </a:solidFill>
                <a:latin typeface="Arial" panose="020B0604020202020204" pitchFamily="34" charset="0"/>
                <a:ea typeface="+mn-ea"/>
                <a:cs typeface="Arial" panose="020B0604020202020204" pitchFamily="34" charset="0"/>
              </a:rPr>
              <a:t>With your colleague, </a:t>
            </a:r>
            <a:r>
              <a:rPr lang="en-US" altLang="en-US" sz="1600" i="1" u="sng" dirty="0" smtClean="0">
                <a:solidFill>
                  <a:srgbClr val="FFFFFF"/>
                </a:solidFill>
                <a:latin typeface="Arial" panose="020B0604020202020204" pitchFamily="34" charset="0"/>
                <a:ea typeface="+mn-ea"/>
                <a:cs typeface="Arial" panose="020B0604020202020204" pitchFamily="34" charset="0"/>
              </a:rPr>
              <a:t>select and apply one</a:t>
            </a:r>
            <a:r>
              <a:rPr lang="en-US" altLang="en-US" sz="1600" i="1" dirty="0" smtClean="0">
                <a:solidFill>
                  <a:srgbClr val="FFFFFF"/>
                </a:solidFill>
                <a:latin typeface="Arial" panose="020B0604020202020204" pitchFamily="34" charset="0"/>
                <a:ea typeface="+mn-ea"/>
                <a:cs typeface="Arial" panose="020B0604020202020204" pitchFamily="34" charset="0"/>
              </a:rPr>
              <a:t> </a:t>
            </a:r>
            <a:r>
              <a:rPr lang="en-US" altLang="en-US" sz="1600" i="1" dirty="0">
                <a:solidFill>
                  <a:srgbClr val="FFFFFF"/>
                </a:solidFill>
                <a:latin typeface="Arial" panose="020B0604020202020204" pitchFamily="34" charset="0"/>
                <a:ea typeface="+mn-ea"/>
                <a:cs typeface="Arial" panose="020B0604020202020204" pitchFamily="34" charset="0"/>
              </a:rPr>
              <a:t>of the Four Key Points to ANY situation on the BP-Macondo Deepwater Horizon Loss Incident</a:t>
            </a:r>
            <a:r>
              <a:rPr lang="en-US" altLang="en-US" sz="1600" i="1" dirty="0" smtClean="0">
                <a:solidFill>
                  <a:srgbClr val="FFFFFF"/>
                </a:solidFill>
                <a:latin typeface="Arial" panose="020B0604020202020204" pitchFamily="34" charset="0"/>
                <a:ea typeface="+mn-ea"/>
                <a:cs typeface="Arial" panose="020B0604020202020204" pitchFamily="34" charset="0"/>
              </a:rPr>
              <a:t>. Advance to the next slide to get you started. </a:t>
            </a:r>
            <a:r>
              <a:rPr lang="en-US" altLang="en-US" sz="1600" i="1" dirty="0">
                <a:solidFill>
                  <a:srgbClr val="FFFFFF"/>
                </a:solidFill>
                <a:latin typeface="Arial" panose="020B0604020202020204" pitchFamily="34" charset="0"/>
                <a:ea typeface="+mn-ea"/>
                <a:cs typeface="Arial" panose="020B0604020202020204" pitchFamily="34" charset="0"/>
              </a:rPr>
              <a:t>Please confer for 5 minutes. (Not MM)</a:t>
            </a:r>
          </a:p>
        </p:txBody>
      </p:sp>
      <p:sp>
        <p:nvSpPr>
          <p:cNvPr id="9" name="Rectangle 2"/>
          <p:cNvSpPr>
            <a:spLocks noChangeArrowheads="1"/>
          </p:cNvSpPr>
          <p:nvPr/>
        </p:nvSpPr>
        <p:spPr bwMode="auto">
          <a:xfrm>
            <a:off x="455612" y="6309360"/>
            <a:ext cx="53949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ClrTx/>
              <a:buSzTx/>
              <a:buFontTx/>
              <a:buNone/>
            </a:pPr>
            <a:r>
              <a:rPr lang="en-US" altLang="en-US" sz="1600" b="1" i="1" dirty="0" smtClean="0">
                <a:solidFill>
                  <a:srgbClr val="000000"/>
                </a:solidFill>
              </a:rPr>
              <a:t>Chapter 1.1: </a:t>
            </a:r>
            <a:r>
              <a:rPr lang="en-US" altLang="en-US" sz="1600" b="1" i="1" dirty="0">
                <a:solidFill>
                  <a:srgbClr val="000000"/>
                </a:solidFill>
              </a:rPr>
              <a:t>The Engineer’s Survival </a:t>
            </a:r>
            <a:r>
              <a:rPr lang="en-US" altLang="en-US" sz="1600" b="1" i="1" dirty="0" smtClean="0">
                <a:solidFill>
                  <a:srgbClr val="000000"/>
                </a:solidFill>
              </a:rPr>
              <a:t>Guide - Applied </a:t>
            </a:r>
            <a:endParaRPr lang="en-US" altLang="en-US" sz="1600" b="1" i="1" dirty="0">
              <a:solidFill>
                <a:srgbClr val="000000"/>
              </a:solidFill>
            </a:endParaRPr>
          </a:p>
        </p:txBody>
      </p:sp>
    </p:spTree>
    <p:extLst>
      <p:ext uri="{BB962C8B-B14F-4D97-AF65-F5344CB8AC3E}">
        <p14:creationId xmlns:p14="http://schemas.microsoft.com/office/powerpoint/2010/main" val="38696240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SzTx/>
              <a:buFontTx/>
              <a:buNone/>
            </a:pPr>
            <a:fld id="{AE29385A-2F34-48D5-BB60-15D8765CC589}" type="slidenum">
              <a:rPr lang="en-US" altLang="en-US" sz="1200" b="1">
                <a:solidFill>
                  <a:srgbClr val="000000"/>
                </a:solidFill>
                <a:latin typeface="Arial" panose="020B0604020202020204" pitchFamily="34" charset="0"/>
                <a:cs typeface="Arial" panose="020B0604020202020204" pitchFamily="34" charset="0"/>
              </a:rPr>
              <a:pPr algn="r" eaLnBrk="1" hangingPunct="1">
                <a:spcBef>
                  <a:spcPct val="0"/>
                </a:spcBef>
                <a:buClrTx/>
                <a:buSzTx/>
                <a:buFontTx/>
                <a:buNone/>
              </a:pPr>
              <a:t>7</a:t>
            </a:fld>
            <a:endParaRPr lang="en-US" altLang="en-US" sz="1200" b="1">
              <a:solidFill>
                <a:srgbClr val="000000"/>
              </a:solidFill>
              <a:latin typeface="Arial" panose="020B0604020202020204" pitchFamily="34" charset="0"/>
              <a:cs typeface="Arial" panose="020B0604020202020204" pitchFamily="34" charset="0"/>
            </a:endParaRPr>
          </a:p>
        </p:txBody>
      </p:sp>
      <p:sp>
        <p:nvSpPr>
          <p:cNvPr id="9219" name="Rectangle 3"/>
          <p:cNvSpPr>
            <a:spLocks noChangeArrowheads="1"/>
          </p:cNvSpPr>
          <p:nvPr/>
        </p:nvSpPr>
        <p:spPr bwMode="auto">
          <a:xfrm>
            <a:off x="455613" y="730250"/>
            <a:ext cx="8229600" cy="5484813"/>
          </a:xfrm>
          <a:prstGeom prst="rect">
            <a:avLst/>
          </a:prstGeom>
          <a:solidFill>
            <a:srgbClr val="FFFFFF"/>
          </a:solidFill>
          <a:ln w="9525" algn="ctr">
            <a:solidFill>
              <a:srgbClr val="000000"/>
            </a:solidFill>
            <a:miter lim="800000"/>
            <a:headEnd/>
            <a:tailEnd/>
          </a:ln>
          <a:effectLst/>
          <a:extLst/>
        </p:spPr>
        <p:txBody>
          <a:bodyPr/>
          <a:lstStyle>
            <a:lvl1pPr marL="457200" indent="-457200">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ts val="0"/>
              </a:spcBef>
              <a:buClr>
                <a:srgbClr val="000000"/>
              </a:buClr>
              <a:buSzTx/>
              <a:buFont typeface="Wingdings" panose="05000000000000000000" pitchFamily="2" charset="2"/>
              <a:buChar char="Ø"/>
            </a:pPr>
            <a:r>
              <a:rPr lang="en-US" altLang="en-US" sz="2000" dirty="0">
                <a:solidFill>
                  <a:srgbClr val="000000"/>
                </a:solidFill>
                <a:latin typeface="Arial" panose="020B0604020202020204" pitchFamily="34" charset="0"/>
              </a:rPr>
              <a:t>The ESG is a corner-stone for assessing case studies … </a:t>
            </a:r>
            <a:br>
              <a:rPr lang="en-US" altLang="en-US" sz="2000" dirty="0">
                <a:solidFill>
                  <a:srgbClr val="000000"/>
                </a:solidFill>
                <a:latin typeface="Arial" panose="020B0604020202020204" pitchFamily="34" charset="0"/>
              </a:rPr>
            </a:br>
            <a:r>
              <a:rPr lang="en-US" altLang="en-US" sz="2000" dirty="0">
                <a:solidFill>
                  <a:srgbClr val="000000"/>
                </a:solidFill>
                <a:latin typeface="Arial" panose="020B0604020202020204" pitchFamily="34" charset="0"/>
              </a:rPr>
              <a:t>… and </a:t>
            </a:r>
            <a:r>
              <a:rPr lang="en-US" altLang="en-US" sz="2000" u="sng" dirty="0">
                <a:solidFill>
                  <a:srgbClr val="000000"/>
                </a:solidFill>
                <a:latin typeface="Arial" panose="020B0604020202020204" pitchFamily="34" charset="0"/>
              </a:rPr>
              <a:t>real-world situations</a:t>
            </a:r>
            <a:r>
              <a:rPr lang="en-US" altLang="en-US" sz="2000" dirty="0">
                <a:solidFill>
                  <a:srgbClr val="000000"/>
                </a:solidFill>
                <a:latin typeface="Arial" panose="020B0604020202020204" pitchFamily="34" charset="0"/>
              </a:rPr>
              <a:t> in which you will find yourself during </a:t>
            </a:r>
            <a:r>
              <a:rPr lang="en-US" altLang="en-US" sz="2000" u="sng" dirty="0">
                <a:solidFill>
                  <a:srgbClr val="000000"/>
                </a:solidFill>
                <a:latin typeface="Arial" panose="020B0604020202020204" pitchFamily="34" charset="0"/>
              </a:rPr>
              <a:t>your career</a:t>
            </a:r>
            <a:r>
              <a:rPr lang="en-US" altLang="en-US" sz="2000" dirty="0">
                <a:solidFill>
                  <a:srgbClr val="000000"/>
                </a:solidFill>
                <a:latin typeface="Arial" panose="020B0604020202020204" pitchFamily="34" charset="0"/>
              </a:rPr>
              <a:t>! </a:t>
            </a:r>
          </a:p>
          <a:p>
            <a:pPr eaLnBrk="1" hangingPunct="1">
              <a:spcBef>
                <a:spcPts val="0"/>
              </a:spcBef>
              <a:buClr>
                <a:srgbClr val="000000"/>
              </a:buClr>
              <a:buSzTx/>
              <a:buFont typeface="Wingdings" panose="05000000000000000000" pitchFamily="2" charset="2"/>
              <a:buNone/>
            </a:pPr>
            <a:endParaRPr lang="en-US" altLang="en-US" sz="2000" dirty="0">
              <a:solidFill>
                <a:srgbClr val="000000"/>
              </a:solidFill>
              <a:latin typeface="Arial" panose="020B0604020202020204" pitchFamily="34" charset="0"/>
            </a:endParaRPr>
          </a:p>
          <a:p>
            <a:pPr eaLnBrk="1" hangingPunct="1">
              <a:spcBef>
                <a:spcPts val="0"/>
              </a:spcBef>
              <a:buClr>
                <a:srgbClr val="000000"/>
              </a:buClr>
              <a:buSzTx/>
              <a:buNone/>
            </a:pPr>
            <a:r>
              <a:rPr lang="en-US" altLang="en-US" sz="2000" dirty="0">
                <a:solidFill>
                  <a:srgbClr val="000000"/>
                </a:solidFill>
                <a:latin typeface="Arial" panose="020B0604020202020204" pitchFamily="34" charset="0"/>
              </a:rPr>
              <a:t>You should be able to:</a:t>
            </a:r>
          </a:p>
          <a:p>
            <a:pPr eaLnBrk="1" hangingPunct="1">
              <a:spcBef>
                <a:spcPts val="0"/>
              </a:spcBef>
              <a:buClr>
                <a:srgbClr val="000000"/>
              </a:buClr>
              <a:buSzTx/>
              <a:buFont typeface="Wingdings" panose="05000000000000000000" pitchFamily="2" charset="2"/>
              <a:buChar char="Ø"/>
            </a:pPr>
            <a:endParaRPr lang="en-US" altLang="en-US" sz="2000" dirty="0">
              <a:solidFill>
                <a:srgbClr val="000000"/>
              </a:solidFill>
              <a:latin typeface="Arial" panose="020B0604020202020204" pitchFamily="34" charset="0"/>
            </a:endParaRPr>
          </a:p>
          <a:p>
            <a:pPr eaLnBrk="1" hangingPunct="1">
              <a:spcBef>
                <a:spcPts val="0"/>
              </a:spcBef>
              <a:buClr>
                <a:srgbClr val="000000"/>
              </a:buClr>
              <a:buSzTx/>
              <a:buFont typeface="Wingdings" panose="05000000000000000000" pitchFamily="2" charset="2"/>
              <a:buChar char="Ø"/>
            </a:pPr>
            <a:r>
              <a:rPr lang="en-US" altLang="en-US" sz="2000" u="sng" dirty="0">
                <a:solidFill>
                  <a:srgbClr val="000000"/>
                </a:solidFill>
                <a:latin typeface="Arial" panose="020B0604020202020204" pitchFamily="34" charset="0"/>
              </a:rPr>
              <a:t>Judge a situation</a:t>
            </a:r>
            <a:r>
              <a:rPr lang="en-US" altLang="en-US" sz="2000" dirty="0">
                <a:solidFill>
                  <a:srgbClr val="000000"/>
                </a:solidFill>
                <a:latin typeface="Arial" panose="020B0604020202020204" pitchFamily="34" charset="0"/>
              </a:rPr>
              <a:t> where issues/concerns are evident or perceived, in order to </a:t>
            </a:r>
            <a:r>
              <a:rPr lang="en-US" altLang="en-US" sz="2000" u="sng" dirty="0">
                <a:solidFill>
                  <a:srgbClr val="000000"/>
                </a:solidFill>
                <a:latin typeface="Arial" panose="020B0604020202020204" pitchFamily="34" charset="0"/>
              </a:rPr>
              <a:t>make a decision or recommendation</a:t>
            </a:r>
            <a:r>
              <a:rPr lang="en-US" altLang="en-US" sz="2000" dirty="0">
                <a:solidFill>
                  <a:srgbClr val="000000"/>
                </a:solidFill>
                <a:latin typeface="Arial" panose="020B0604020202020204" pitchFamily="34" charset="0"/>
              </a:rPr>
              <a:t>.  </a:t>
            </a:r>
          </a:p>
          <a:p>
            <a:pPr eaLnBrk="1" hangingPunct="1">
              <a:spcBef>
                <a:spcPts val="0"/>
              </a:spcBef>
              <a:buClr>
                <a:srgbClr val="000000"/>
              </a:buClr>
              <a:buSzTx/>
              <a:buFont typeface="Wingdings" panose="05000000000000000000" pitchFamily="2" charset="2"/>
              <a:buChar char="Ø"/>
            </a:pPr>
            <a:endParaRPr lang="en-US" altLang="en-US" sz="2000" dirty="0">
              <a:solidFill>
                <a:srgbClr val="000000"/>
              </a:solidFill>
              <a:latin typeface="Arial" panose="020B0604020202020204" pitchFamily="34" charset="0"/>
            </a:endParaRPr>
          </a:p>
          <a:p>
            <a:pPr eaLnBrk="1" hangingPunct="1">
              <a:spcBef>
                <a:spcPts val="0"/>
              </a:spcBef>
              <a:buClr>
                <a:srgbClr val="000000"/>
              </a:buClr>
              <a:buSzTx/>
              <a:buFont typeface="Wingdings" panose="05000000000000000000" pitchFamily="2" charset="2"/>
              <a:buChar char="Ø"/>
            </a:pPr>
            <a:r>
              <a:rPr lang="en-US" altLang="en-US" sz="2000" u="sng" dirty="0">
                <a:solidFill>
                  <a:srgbClr val="000000"/>
                </a:solidFill>
                <a:latin typeface="Arial" panose="020B0604020202020204" pitchFamily="34" charset="0"/>
              </a:rPr>
              <a:t>Make decisions</a:t>
            </a:r>
            <a:r>
              <a:rPr lang="en-US" altLang="en-US" sz="2000" dirty="0">
                <a:solidFill>
                  <a:srgbClr val="000000"/>
                </a:solidFill>
                <a:latin typeface="Arial" panose="020B0604020202020204" pitchFamily="34" charset="0"/>
              </a:rPr>
              <a:t> in an enabled and empowered manner, when faced with confusing or conflicting or incomplete information, guidance, direction, or messaging, and often under significant time constraints.</a:t>
            </a:r>
          </a:p>
        </p:txBody>
      </p:sp>
      <p:sp>
        <p:nvSpPr>
          <p:cNvPr id="9220" name="Rectangle 2"/>
          <p:cNvSpPr>
            <a:spLocks noChangeArrowheads="1"/>
          </p:cNvSpPr>
          <p:nvPr/>
        </p:nvSpPr>
        <p:spPr bwMode="auto">
          <a:xfrm>
            <a:off x="455612" y="182880"/>
            <a:ext cx="82296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ClrTx/>
              <a:buSzTx/>
              <a:buFontTx/>
              <a:buNone/>
            </a:pPr>
            <a:r>
              <a:rPr lang="en-US" altLang="en-US" sz="2400" b="1" i="1" dirty="0">
                <a:solidFill>
                  <a:srgbClr val="000000"/>
                </a:solidFill>
              </a:rPr>
              <a:t>Summary and Key Lessons:</a:t>
            </a:r>
          </a:p>
        </p:txBody>
      </p:sp>
      <p:sp>
        <p:nvSpPr>
          <p:cNvPr id="6" name="Rectangle 2"/>
          <p:cNvSpPr>
            <a:spLocks noChangeArrowheads="1"/>
          </p:cNvSpPr>
          <p:nvPr/>
        </p:nvSpPr>
        <p:spPr bwMode="auto">
          <a:xfrm>
            <a:off x="455612" y="5029200"/>
            <a:ext cx="8226425" cy="1185863"/>
          </a:xfrm>
          <a:prstGeom prst="rect">
            <a:avLst/>
          </a:prstGeom>
          <a:solidFill>
            <a:schemeClr val="bg2"/>
          </a:solidFill>
          <a:ln>
            <a:solidFill>
              <a:schemeClr val="bg2"/>
            </a:solidFill>
          </a:ln>
          <a:extLst/>
        </p:spPr>
        <p:txBody>
          <a:bodyPr wrap="square" rtlCol="0">
            <a:noAutofit/>
          </a:bodyPr>
          <a:lstStyle/>
          <a:p>
            <a:r>
              <a:rPr lang="en-CA" altLang="en-US" sz="2000" i="1" dirty="0">
                <a:solidFill>
                  <a:srgbClr val="FFFFFF"/>
                </a:solidFill>
                <a:latin typeface="Arial" panose="020B0604020202020204" pitchFamily="34" charset="0"/>
                <a:ea typeface="+mn-ea"/>
                <a:cs typeface="Arial" panose="020B0604020202020204" pitchFamily="34" charset="0"/>
              </a:rPr>
              <a:t>You should be able to apply </a:t>
            </a:r>
            <a:r>
              <a:rPr lang="en-CA" altLang="en-US" sz="2000" i="1" dirty="0" smtClean="0">
                <a:solidFill>
                  <a:srgbClr val="FFFFFF"/>
                </a:solidFill>
                <a:latin typeface="Arial" panose="020B0604020202020204" pitchFamily="34" charset="0"/>
                <a:ea typeface="+mn-ea"/>
                <a:cs typeface="Arial" panose="020B0604020202020204" pitchFamily="34" charset="0"/>
              </a:rPr>
              <a:t>any one of the key points of The </a:t>
            </a:r>
            <a:r>
              <a:rPr lang="en-CA" altLang="en-US" sz="2000" i="1" dirty="0">
                <a:solidFill>
                  <a:srgbClr val="FFFFFF"/>
                </a:solidFill>
                <a:latin typeface="Arial" panose="020B0604020202020204" pitchFamily="34" charset="0"/>
                <a:ea typeface="+mn-ea"/>
                <a:cs typeface="Arial" panose="020B0604020202020204" pitchFamily="34" charset="0"/>
              </a:rPr>
              <a:t>Engineer’s Survival </a:t>
            </a:r>
            <a:r>
              <a:rPr lang="en-CA" altLang="en-US" sz="2000" i="1" dirty="0" smtClean="0">
                <a:solidFill>
                  <a:srgbClr val="FFFFFF"/>
                </a:solidFill>
                <a:latin typeface="Arial" panose="020B0604020202020204" pitchFamily="34" charset="0"/>
                <a:ea typeface="+mn-ea"/>
                <a:cs typeface="Arial" panose="020B0604020202020204" pitchFamily="34" charset="0"/>
              </a:rPr>
              <a:t>Guide </a:t>
            </a:r>
            <a:r>
              <a:rPr lang="en-CA" altLang="en-US" sz="2000" i="1" dirty="0">
                <a:solidFill>
                  <a:srgbClr val="FFFFFF"/>
                </a:solidFill>
                <a:latin typeface="Arial" panose="020B0604020202020204" pitchFamily="34" charset="0"/>
                <a:ea typeface="+mn-ea"/>
                <a:cs typeface="Arial" panose="020B0604020202020204" pitchFamily="34" charset="0"/>
              </a:rPr>
              <a:t>to your team project loss incident or a real workplace experience!</a:t>
            </a:r>
          </a:p>
        </p:txBody>
      </p:sp>
      <p:sp>
        <p:nvSpPr>
          <p:cNvPr id="8" name="Rectangle 2"/>
          <p:cNvSpPr>
            <a:spLocks noChangeArrowheads="1"/>
          </p:cNvSpPr>
          <p:nvPr/>
        </p:nvSpPr>
        <p:spPr bwMode="auto">
          <a:xfrm>
            <a:off x="455612" y="6309360"/>
            <a:ext cx="53949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ClrTx/>
              <a:buSzTx/>
              <a:buFontTx/>
              <a:buNone/>
            </a:pPr>
            <a:r>
              <a:rPr lang="en-US" altLang="en-US" sz="1600" b="1" i="1" dirty="0" smtClean="0">
                <a:solidFill>
                  <a:srgbClr val="000000"/>
                </a:solidFill>
              </a:rPr>
              <a:t>Chapter 1.1: </a:t>
            </a:r>
            <a:r>
              <a:rPr lang="en-US" altLang="en-US" sz="1600" b="1" i="1" dirty="0">
                <a:solidFill>
                  <a:srgbClr val="000000"/>
                </a:solidFill>
              </a:rPr>
              <a:t>The Engineer’s Survival </a:t>
            </a:r>
            <a:r>
              <a:rPr lang="en-US" altLang="en-US" sz="1600" b="1" i="1" dirty="0" smtClean="0">
                <a:solidFill>
                  <a:srgbClr val="000000"/>
                </a:solidFill>
              </a:rPr>
              <a:t>Guide - Applied </a:t>
            </a:r>
            <a:endParaRPr lang="en-US" altLang="en-US" sz="1600" b="1" i="1" dirty="0">
              <a:solidFill>
                <a:srgbClr val="000000"/>
              </a:solidFill>
            </a:endParaRPr>
          </a:p>
        </p:txBody>
      </p:sp>
    </p:spTree>
    <p:extLst>
      <p:ext uri="{BB962C8B-B14F-4D97-AF65-F5344CB8AC3E}">
        <p14:creationId xmlns:p14="http://schemas.microsoft.com/office/powerpoint/2010/main" val="40322383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SzTx/>
              <a:buFontTx/>
              <a:buNone/>
            </a:pPr>
            <a:fld id="{BC888A67-9D66-4A6E-9516-5752E2090959}" type="slidenum">
              <a:rPr lang="en-US" altLang="en-US" sz="1200" b="1">
                <a:solidFill>
                  <a:srgbClr val="000000"/>
                </a:solidFill>
                <a:latin typeface="Arial" panose="020B0604020202020204" pitchFamily="34" charset="0"/>
                <a:cs typeface="Arial" panose="020B0604020202020204" pitchFamily="34" charset="0"/>
              </a:rPr>
              <a:pPr algn="r" eaLnBrk="1" hangingPunct="1">
                <a:spcBef>
                  <a:spcPct val="0"/>
                </a:spcBef>
                <a:buClrTx/>
                <a:buSzTx/>
                <a:buFontTx/>
                <a:buNone/>
              </a:pPr>
              <a:t>8</a:t>
            </a:fld>
            <a:endParaRPr lang="en-US" altLang="en-US" sz="1200" b="1">
              <a:solidFill>
                <a:srgbClr val="000000"/>
              </a:solidFill>
              <a:latin typeface="Arial" panose="020B0604020202020204" pitchFamily="34" charset="0"/>
              <a:cs typeface="Arial" panose="020B0604020202020204" pitchFamily="34" charset="0"/>
            </a:endParaRPr>
          </a:p>
        </p:txBody>
      </p:sp>
      <p:sp>
        <p:nvSpPr>
          <p:cNvPr id="31747" name="Rectangle 3"/>
          <p:cNvSpPr>
            <a:spLocks noChangeArrowheads="1"/>
          </p:cNvSpPr>
          <p:nvPr/>
        </p:nvSpPr>
        <p:spPr bwMode="auto">
          <a:xfrm>
            <a:off x="455613" y="822960"/>
            <a:ext cx="8229600" cy="5484813"/>
          </a:xfrm>
          <a:prstGeom prst="rect">
            <a:avLst/>
          </a:prstGeom>
          <a:solidFill>
            <a:schemeClr val="bg2"/>
          </a:solidFill>
          <a:ln w="9525" algn="ctr">
            <a:solidFill>
              <a:schemeClr val="bg2"/>
            </a:solidFill>
            <a:miter lim="800000"/>
            <a:headEnd/>
            <a:tailEnd/>
          </a:ln>
          <a:effectLst/>
          <a:extLst/>
        </p:spPr>
        <p:txBody>
          <a:bodyPr/>
          <a:lstStyle/>
          <a:p>
            <a:pPr eaLnBrk="1" hangingPunct="1">
              <a:buClr>
                <a:srgbClr val="000000"/>
              </a:buClr>
              <a:buFont typeface="Wingdings" panose="05000000000000000000" pitchFamily="2" charset="2"/>
              <a:buNone/>
            </a:pPr>
            <a:r>
              <a:rPr lang="en-US" sz="1100" dirty="0" smtClean="0">
                <a:solidFill>
                  <a:srgbClr val="FFFFFF"/>
                </a:solidFill>
                <a:latin typeface="Arial" panose="020B0604020202020204" pitchFamily="34" charset="0"/>
                <a:ea typeface="Times New Roman" panose="02020603050405020304" pitchFamily="18" charset="0"/>
                <a:cs typeface="Arial" panose="020B0604020202020204" pitchFamily="34" charset="0"/>
              </a:rPr>
              <a:t>a) What </a:t>
            </a:r>
            <a:r>
              <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rPr>
              <a:t>is the Loss Incident? </a:t>
            </a:r>
            <a:r>
              <a:rPr lang="en-US" sz="1100" dirty="0" smtClean="0">
                <a:solidFill>
                  <a:srgbClr val="FFFFFF"/>
                </a:solidFill>
                <a:latin typeface="Arial" panose="020B0604020202020204" pitchFamily="34" charset="0"/>
                <a:ea typeface="Times New Roman" panose="02020603050405020304" pitchFamily="18" charset="0"/>
                <a:cs typeface="Arial" panose="020B0604020202020204" pitchFamily="34" charset="0"/>
              </a:rPr>
              <a:t>BP-DWH </a:t>
            </a:r>
            <a:r>
              <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rPr>
              <a:t>offshore drilling rig, </a:t>
            </a:r>
            <a:r>
              <a:rPr lang="en-US" sz="1100" dirty="0" smtClean="0">
                <a:solidFill>
                  <a:srgbClr val="FFFFFF"/>
                </a:solidFill>
                <a:latin typeface="Arial" panose="020B0604020202020204" pitchFamily="34" charset="0"/>
                <a:ea typeface="Times New Roman" panose="02020603050405020304" pitchFamily="18" charset="0"/>
                <a:cs typeface="Arial" panose="020B0604020202020204" pitchFamily="34" charset="0"/>
              </a:rPr>
              <a:t>Gulf </a:t>
            </a:r>
            <a:r>
              <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rPr>
              <a:t>of Mexico off the coast of </a:t>
            </a:r>
            <a:r>
              <a:rPr lang="en-US" sz="1100" dirty="0" smtClean="0">
                <a:solidFill>
                  <a:srgbClr val="FFFFFF"/>
                </a:solidFill>
                <a:latin typeface="Arial" panose="020B0604020202020204" pitchFamily="34" charset="0"/>
                <a:ea typeface="Times New Roman" panose="02020603050405020304" pitchFamily="18" charset="0"/>
                <a:cs typeface="Arial" panose="020B0604020202020204" pitchFamily="34" charset="0"/>
              </a:rPr>
              <a:t>Louisiana</a:t>
            </a:r>
            <a:endPar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endParaRPr>
          </a:p>
          <a:p>
            <a:pPr eaLnBrk="1" hangingPunct="1">
              <a:buClr>
                <a:srgbClr val="000000"/>
              </a:buClr>
              <a:buFont typeface="Wingdings" panose="05000000000000000000" pitchFamily="2" charset="2"/>
              <a:buNone/>
            </a:pPr>
            <a:endPar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endParaRPr>
          </a:p>
          <a:p>
            <a:pPr eaLnBrk="1" hangingPunct="1">
              <a:buClr>
                <a:srgbClr val="000000"/>
              </a:buClr>
              <a:buFont typeface="Wingdings" panose="05000000000000000000" pitchFamily="2" charset="2"/>
              <a:buNone/>
            </a:pPr>
            <a:r>
              <a:rPr lang="en-US" sz="1100" dirty="0" smtClean="0">
                <a:solidFill>
                  <a:srgbClr val="FFFFFF"/>
                </a:solidFill>
                <a:latin typeface="Arial" panose="020B0604020202020204" pitchFamily="34" charset="0"/>
                <a:ea typeface="Times New Roman" panose="02020603050405020304" pitchFamily="18" charset="0"/>
                <a:cs typeface="Arial" panose="020B0604020202020204" pitchFamily="34" charset="0"/>
              </a:rPr>
              <a:t>b) What </a:t>
            </a:r>
            <a:r>
              <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rPr>
              <a:t>Key Point is being applied? </a:t>
            </a:r>
            <a:r>
              <a:rPr lang="en-US" sz="1100" dirty="0" smtClean="0">
                <a:solidFill>
                  <a:srgbClr val="FFFFFF"/>
                </a:solidFill>
                <a:latin typeface="Arial" panose="020B0604020202020204" pitchFamily="34" charset="0"/>
                <a:ea typeface="Times New Roman" panose="02020603050405020304" pitchFamily="18" charset="0"/>
                <a:cs typeface="Arial" panose="020B0604020202020204" pitchFamily="34" charset="0"/>
              </a:rPr>
              <a:t>KP </a:t>
            </a:r>
            <a:r>
              <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rPr>
              <a:t>#3: Put safety ahead of any other objective. </a:t>
            </a:r>
          </a:p>
          <a:p>
            <a:pPr eaLnBrk="1" hangingPunct="1">
              <a:buClr>
                <a:srgbClr val="000000"/>
              </a:buClr>
              <a:buFont typeface="Wingdings" panose="05000000000000000000" pitchFamily="2" charset="2"/>
              <a:buNone/>
            </a:pPr>
            <a:endPar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endParaRPr>
          </a:p>
          <a:p>
            <a:pPr eaLnBrk="1" hangingPunct="1">
              <a:buClr>
                <a:srgbClr val="000000"/>
              </a:buClr>
              <a:buFont typeface="Wingdings" panose="05000000000000000000" pitchFamily="2" charset="2"/>
              <a:buNone/>
            </a:pPr>
            <a:r>
              <a:rPr lang="en-US" sz="1100" dirty="0" smtClean="0">
                <a:solidFill>
                  <a:srgbClr val="FFFFFF"/>
                </a:solidFill>
                <a:latin typeface="Arial" panose="020B0604020202020204" pitchFamily="34" charset="0"/>
                <a:ea typeface="Times New Roman" panose="02020603050405020304" pitchFamily="18" charset="0"/>
                <a:cs typeface="Arial" panose="020B0604020202020204" pitchFamily="34" charset="0"/>
              </a:rPr>
              <a:t>c) What </a:t>
            </a:r>
            <a:r>
              <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rPr>
              <a:t>is the situation? </a:t>
            </a:r>
          </a:p>
          <a:p>
            <a:pPr eaLnBrk="1" hangingPunct="1">
              <a:buFont typeface="+mj-lt"/>
              <a:buAutoNum type="arabicParenR"/>
            </a:pPr>
            <a:r>
              <a:rPr lang="en-CA" sz="1100" i="1" dirty="0" smtClean="0">
                <a:solidFill>
                  <a:srgbClr val="FFFFFF"/>
                </a:solidFill>
                <a:latin typeface="Arial" panose="020B0604020202020204" pitchFamily="34" charset="0"/>
                <a:ea typeface="Times New Roman" panose="02020603050405020304" pitchFamily="18" charset="0"/>
                <a:cs typeface="Arial" panose="020B0604020202020204" pitchFamily="34" charset="0"/>
              </a:rPr>
              <a:t>The drilling deck and downhole operation where the well is being cemented and completed. </a:t>
            </a:r>
          </a:p>
          <a:p>
            <a:pPr eaLnBrk="1" hangingPunct="1">
              <a:buFont typeface="+mj-lt"/>
              <a:buAutoNum type="arabicParenR" startAt="2"/>
            </a:pPr>
            <a:r>
              <a:rPr lang="en-CA" sz="1100" i="1" dirty="0" smtClean="0">
                <a:solidFill>
                  <a:srgbClr val="FFFFFF"/>
                </a:solidFill>
                <a:latin typeface="Arial" panose="020B0604020202020204" pitchFamily="34" charset="0"/>
                <a:ea typeface="Times New Roman" panose="02020603050405020304" pitchFamily="18" charset="0"/>
                <a:cs typeface="Arial" panose="020B0604020202020204" pitchFamily="34" charset="0"/>
              </a:rPr>
              <a:t>Downhole pressure is controlled by mud density and by the cement plugs at completion. If the downhole pressure exceeds mud density or cement plugs, then an uncontrolled “kick” or blowout can happen i.e. gas and oil blow-out onto the drilling deck and rig, and pose a fire risk. </a:t>
            </a:r>
          </a:p>
          <a:p>
            <a:pPr eaLnBrk="1" hangingPunct="1">
              <a:buFont typeface="+mj-lt"/>
              <a:buAutoNum type="arabicParenR" startAt="3"/>
            </a:pPr>
            <a:r>
              <a:rPr lang="en-CA" sz="1100" i="1" dirty="0" smtClean="0">
                <a:solidFill>
                  <a:srgbClr val="FFFFFF"/>
                </a:solidFill>
                <a:latin typeface="Arial" panose="020B0604020202020204" pitchFamily="34" charset="0"/>
                <a:ea typeface="Times New Roman" panose="02020603050405020304" pitchFamily="18" charset="0"/>
                <a:cs typeface="Arial" panose="020B0604020202020204" pitchFamily="34" charset="0"/>
              </a:rPr>
              <a:t>Improper mud density control or inferior completion / hardening of the cement plugs can lead to an inability to contain high down-hole pressures. If this situation becomes uncontrolled, the well could blow-out. The blow-out preventer (BOP) is the last line of defense for stopping a blow-out. </a:t>
            </a:r>
          </a:p>
          <a:p>
            <a:pPr eaLnBrk="1" hangingPunct="1">
              <a:buClr>
                <a:srgbClr val="000000"/>
              </a:buClr>
              <a:buFont typeface="Wingdings" panose="05000000000000000000" pitchFamily="2" charset="2"/>
              <a:buNone/>
            </a:pPr>
            <a:endParaRPr lang="en-US" sz="1100" dirty="0" smtClean="0">
              <a:solidFill>
                <a:srgbClr val="FFFFFF"/>
              </a:solidFill>
              <a:latin typeface="Arial" panose="020B0604020202020204" pitchFamily="34" charset="0"/>
              <a:ea typeface="Times New Roman" panose="02020603050405020304" pitchFamily="18" charset="0"/>
              <a:cs typeface="Arial" panose="020B0604020202020204" pitchFamily="34" charset="0"/>
            </a:endParaRPr>
          </a:p>
          <a:p>
            <a:pPr eaLnBrk="1" hangingPunct="1">
              <a:buClr>
                <a:srgbClr val="000000"/>
              </a:buClr>
              <a:buFont typeface="Wingdings" panose="05000000000000000000" pitchFamily="2" charset="2"/>
              <a:buNone/>
            </a:pPr>
            <a:r>
              <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rPr>
              <a:t>d) What is the issue with that situation? </a:t>
            </a:r>
            <a:endParaRPr lang="en-US" sz="1100" dirty="0" smtClean="0">
              <a:solidFill>
                <a:srgbClr val="FFFFFF"/>
              </a:solidFill>
              <a:latin typeface="Arial" panose="020B0604020202020204" pitchFamily="34" charset="0"/>
              <a:ea typeface="Times New Roman" panose="02020603050405020304" pitchFamily="18" charset="0"/>
              <a:cs typeface="Arial" panose="020B0604020202020204" pitchFamily="34" charset="0"/>
            </a:endParaRPr>
          </a:p>
          <a:p>
            <a:pPr eaLnBrk="1" hangingPunct="1">
              <a:buClr>
                <a:srgbClr val="000000"/>
              </a:buClr>
              <a:buFont typeface="Wingdings" panose="05000000000000000000" pitchFamily="2" charset="2"/>
              <a:buNone/>
            </a:pPr>
            <a:r>
              <a:rPr lang="en-US" sz="1100" dirty="0" smtClean="0">
                <a:solidFill>
                  <a:srgbClr val="FFFFFF"/>
                </a:solidFill>
                <a:latin typeface="Arial" panose="020B0604020202020204" pitchFamily="34" charset="0"/>
                <a:ea typeface="Times New Roman" panose="02020603050405020304" pitchFamily="18" charset="0"/>
                <a:cs typeface="Arial" panose="020B0604020202020204" pitchFamily="34" charset="0"/>
              </a:rPr>
              <a:t>The </a:t>
            </a:r>
            <a:r>
              <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rPr>
              <a:t>issue was that management made the decision to proceed with completion of the well (retract the downhole drilling tools and cement the well), despite known deficiencies including: the mud density, the less than the recommended number of cement plugs, and the less than the recommended cure time for the cement plugs. </a:t>
            </a:r>
          </a:p>
          <a:p>
            <a:pPr eaLnBrk="1" hangingPunct="1">
              <a:buClr>
                <a:srgbClr val="000000"/>
              </a:buClr>
              <a:buFont typeface="Wingdings" panose="05000000000000000000" pitchFamily="2" charset="2"/>
              <a:buNone/>
            </a:pPr>
            <a:r>
              <a:rPr lang="en-US" sz="1100" dirty="0" smtClean="0">
                <a:solidFill>
                  <a:srgbClr val="FFFFFF"/>
                </a:solidFill>
                <a:latin typeface="Arial" panose="020B0604020202020204" pitchFamily="34" charset="0"/>
                <a:ea typeface="Times New Roman" panose="02020603050405020304" pitchFamily="18" charset="0"/>
                <a:cs typeface="Arial" panose="020B0604020202020204" pitchFamily="34" charset="0"/>
              </a:rPr>
              <a:t>In </a:t>
            </a:r>
            <a:r>
              <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rPr>
              <a:t>other words, management rushed to complete the well, a major project milestone, and move on to the next stage of the project even though certain control measures were not as effectively implemented as they could be. This violated  “Put safety ahead of any other objective</a:t>
            </a:r>
            <a:r>
              <a:rPr lang="en-US" sz="1100" dirty="0" smtClean="0">
                <a:solidFill>
                  <a:srgbClr val="FFFFFF"/>
                </a:solidFill>
                <a:latin typeface="Arial" panose="020B0604020202020204" pitchFamily="34" charset="0"/>
                <a:ea typeface="Times New Roman" panose="02020603050405020304" pitchFamily="18" charset="0"/>
                <a:cs typeface="Arial" panose="020B0604020202020204" pitchFamily="34" charset="0"/>
              </a:rPr>
              <a:t>”.</a:t>
            </a:r>
          </a:p>
          <a:p>
            <a:pPr eaLnBrk="1" hangingPunct="1">
              <a:buClr>
                <a:srgbClr val="000000"/>
              </a:buClr>
              <a:buFont typeface="Wingdings" panose="05000000000000000000" pitchFamily="2" charset="2"/>
              <a:buNone/>
            </a:pPr>
            <a:endPar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endParaRPr>
          </a:p>
          <a:p>
            <a:pPr eaLnBrk="1" hangingPunct="1">
              <a:buClr>
                <a:srgbClr val="000000"/>
              </a:buClr>
              <a:buFont typeface="Wingdings" panose="05000000000000000000" pitchFamily="2" charset="2"/>
              <a:buNone/>
            </a:pPr>
            <a:r>
              <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rPr>
              <a:t>e) What should have been done? </a:t>
            </a:r>
          </a:p>
          <a:p>
            <a:pPr eaLnBrk="1" hangingPunct="1">
              <a:buClr>
                <a:srgbClr val="000000"/>
              </a:buClr>
              <a:buFont typeface="Wingdings" panose="05000000000000000000" pitchFamily="2" charset="2"/>
              <a:buNone/>
            </a:pPr>
            <a:r>
              <a:rPr lang="en-US" sz="1100" dirty="0" smtClean="0">
                <a:solidFill>
                  <a:srgbClr val="FFFFFF"/>
                </a:solidFill>
                <a:latin typeface="Arial" panose="020B0604020202020204" pitchFamily="34" charset="0"/>
                <a:ea typeface="Times New Roman" panose="02020603050405020304" pitchFamily="18" charset="0"/>
                <a:cs typeface="Arial" panose="020B0604020202020204" pitchFamily="34" charset="0"/>
              </a:rPr>
              <a:t>The </a:t>
            </a:r>
            <a:r>
              <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rPr>
              <a:t>mud density should have been increased to contain the pressure. More cement plugs should have been installed to complete the well (contain the pressure). More time should have been allowed to cure (harden) the cement plugs and complete the well. Any / all three of these actions would decrease the likelihood of an uncontrolled kick and blow-out. </a:t>
            </a:r>
            <a:r>
              <a:rPr lang="en-US" sz="1100" dirty="0" smtClean="0">
                <a:solidFill>
                  <a:srgbClr val="FFFFFF"/>
                </a:solidFill>
                <a:latin typeface="Arial" panose="020B0604020202020204" pitchFamily="34" charset="0"/>
                <a:ea typeface="Times New Roman" panose="02020603050405020304" pitchFamily="18" charset="0"/>
                <a:cs typeface="Arial" panose="020B0604020202020204" pitchFamily="34" charset="0"/>
              </a:rPr>
              <a:t>These </a:t>
            </a:r>
            <a:r>
              <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rPr>
              <a:t>actions demonstrate “put safety ahead of any other objective”. </a:t>
            </a:r>
            <a:endParaRPr lang="en-US" sz="1100" dirty="0" smtClean="0">
              <a:solidFill>
                <a:srgbClr val="FFFFFF"/>
              </a:solidFill>
              <a:latin typeface="Arial" panose="020B0604020202020204" pitchFamily="34" charset="0"/>
              <a:ea typeface="Times New Roman" panose="02020603050405020304" pitchFamily="18" charset="0"/>
              <a:cs typeface="Arial" panose="020B0604020202020204" pitchFamily="34" charset="0"/>
            </a:endParaRPr>
          </a:p>
          <a:p>
            <a:pPr eaLnBrk="1" hangingPunct="1">
              <a:buClr>
                <a:srgbClr val="000000"/>
              </a:buClr>
              <a:buFont typeface="Wingdings" panose="05000000000000000000" pitchFamily="2" charset="2"/>
              <a:buNone/>
            </a:pPr>
            <a:endParaRPr lang="en-US" sz="1100" dirty="0" smtClean="0">
              <a:solidFill>
                <a:srgbClr val="FFFFFF"/>
              </a:solidFill>
              <a:latin typeface="Arial" panose="020B0604020202020204" pitchFamily="34" charset="0"/>
              <a:ea typeface="Times New Roman" panose="02020603050405020304" pitchFamily="18" charset="0"/>
              <a:cs typeface="Arial" panose="020B0604020202020204" pitchFamily="34" charset="0"/>
            </a:endParaRPr>
          </a:p>
          <a:p>
            <a:pPr eaLnBrk="1" hangingPunct="1">
              <a:buClr>
                <a:srgbClr val="000000"/>
              </a:buClr>
              <a:buFont typeface="Wingdings" panose="05000000000000000000" pitchFamily="2" charset="2"/>
              <a:buNone/>
            </a:pPr>
            <a:r>
              <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rPr>
              <a:t>f) What would have been the probable outcome had it been done? </a:t>
            </a:r>
          </a:p>
          <a:p>
            <a:pPr eaLnBrk="1" hangingPunct="1">
              <a:buClr>
                <a:srgbClr val="000000"/>
              </a:buClr>
              <a:buFont typeface="Wingdings" panose="05000000000000000000" pitchFamily="2" charset="2"/>
              <a:buNone/>
            </a:pPr>
            <a:r>
              <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rPr>
              <a:t>With the control measures in place, there would not have been an uncontrolled blowout, no explosion, and no fire. The loss incident would have been prevented, and there would not have been any impacts on PEAP. </a:t>
            </a:r>
          </a:p>
          <a:p>
            <a:pPr eaLnBrk="1" hangingPunct="1">
              <a:buClr>
                <a:srgbClr val="000000"/>
              </a:buClr>
              <a:buFont typeface="Wingdings" panose="05000000000000000000" pitchFamily="2" charset="2"/>
              <a:buNone/>
            </a:pPr>
            <a:endParaRPr lang="en-US" sz="1100" dirty="0">
              <a:solidFill>
                <a:srgbClr val="FFFFFF"/>
              </a:solidFill>
              <a:latin typeface="Arial" panose="020B0604020202020204" pitchFamily="34" charset="0"/>
              <a:ea typeface="Times New Roman" panose="02020603050405020304" pitchFamily="18" charset="0"/>
              <a:cs typeface="Arial" panose="020B0604020202020204" pitchFamily="34" charset="0"/>
            </a:endParaRPr>
          </a:p>
        </p:txBody>
      </p:sp>
      <p:sp>
        <p:nvSpPr>
          <p:cNvPr id="6" name="Rectangle 2"/>
          <p:cNvSpPr>
            <a:spLocks noChangeArrowheads="1"/>
          </p:cNvSpPr>
          <p:nvPr/>
        </p:nvSpPr>
        <p:spPr bwMode="auto">
          <a:xfrm>
            <a:off x="455614" y="227013"/>
            <a:ext cx="822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1" hangingPunct="1"/>
            <a:r>
              <a:rPr lang="en-US" altLang="en-US" b="1" i="1" dirty="0" smtClean="0">
                <a:solidFill>
                  <a:srgbClr val="000000"/>
                </a:solidFill>
              </a:rPr>
              <a:t>An Example: </a:t>
            </a:r>
            <a:r>
              <a:rPr lang="en-US" altLang="en-US" b="1" i="1" dirty="0">
                <a:solidFill>
                  <a:srgbClr val="000000"/>
                </a:solidFill>
              </a:rPr>
              <a:t>Apply the Key Points of the ESG</a:t>
            </a:r>
          </a:p>
        </p:txBody>
      </p:sp>
      <p:sp>
        <p:nvSpPr>
          <p:cNvPr id="7" name="Rectangle 2"/>
          <p:cNvSpPr>
            <a:spLocks noChangeArrowheads="1"/>
          </p:cNvSpPr>
          <p:nvPr/>
        </p:nvSpPr>
        <p:spPr bwMode="auto">
          <a:xfrm>
            <a:off x="455612" y="6309360"/>
            <a:ext cx="539496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ClrTx/>
              <a:buSzTx/>
              <a:buFontTx/>
              <a:buNone/>
            </a:pPr>
            <a:r>
              <a:rPr lang="en-US" altLang="en-US" sz="1600" b="1" i="1" dirty="0" smtClean="0">
                <a:solidFill>
                  <a:srgbClr val="000000"/>
                </a:solidFill>
              </a:rPr>
              <a:t>Chapter 1.1: </a:t>
            </a:r>
            <a:r>
              <a:rPr lang="en-US" altLang="en-US" sz="1600" b="1" i="1" dirty="0">
                <a:solidFill>
                  <a:srgbClr val="000000"/>
                </a:solidFill>
              </a:rPr>
              <a:t>The Engineer’s Survival </a:t>
            </a:r>
            <a:r>
              <a:rPr lang="en-US" altLang="en-US" sz="1600" b="1" i="1" dirty="0" smtClean="0">
                <a:solidFill>
                  <a:srgbClr val="000000"/>
                </a:solidFill>
              </a:rPr>
              <a:t>Guide - Applied </a:t>
            </a:r>
            <a:endParaRPr lang="en-US" altLang="en-US" sz="1600" b="1" i="1" dirty="0">
              <a:solidFill>
                <a:srgbClr val="000000"/>
              </a:solidFill>
            </a:endParaRPr>
          </a:p>
        </p:txBody>
      </p:sp>
    </p:spTree>
    <p:extLst>
      <p:ext uri="{BB962C8B-B14F-4D97-AF65-F5344CB8AC3E}">
        <p14:creationId xmlns:p14="http://schemas.microsoft.com/office/powerpoint/2010/main" val="4219301050"/>
      </p:ext>
    </p:extLst>
  </p:cSld>
  <p:clrMapOvr>
    <a:masterClrMapping/>
  </p:clrMapOvr>
  <p:transition>
    <p:fade/>
  </p:transition>
</p:sld>
</file>

<file path=ppt/theme/theme1.xml><?xml version="1.0" encoding="utf-8"?>
<a:theme xmlns:a="http://schemas.openxmlformats.org/drawingml/2006/main" name="Sakura">
  <a:themeElements>
    <a:clrScheme name="Sakura 1">
      <a:dk1>
        <a:srgbClr val="463634"/>
      </a:dk1>
      <a:lt1>
        <a:srgbClr val="AA947E"/>
      </a:lt1>
      <a:dk2>
        <a:srgbClr val="795241"/>
      </a:dk2>
      <a:lt2>
        <a:srgbClr val="000000"/>
      </a:lt2>
      <a:accent1>
        <a:srgbClr val="F9DBD3"/>
      </a:accent1>
      <a:accent2>
        <a:srgbClr val="DACA9C"/>
      </a:accent2>
      <a:accent3>
        <a:srgbClr val="D2C8C0"/>
      </a:accent3>
      <a:accent4>
        <a:srgbClr val="3A2D2B"/>
      </a:accent4>
      <a:accent5>
        <a:srgbClr val="FBEAE6"/>
      </a:accent5>
      <a:accent6>
        <a:srgbClr val="C5B78D"/>
      </a:accent6>
      <a:hlink>
        <a:srgbClr val="393A18"/>
      </a:hlink>
      <a:folHlink>
        <a:srgbClr val="560000"/>
      </a:folHlink>
    </a:clrScheme>
    <a:fontScheme name="Sakur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akura 1">
        <a:dk1>
          <a:srgbClr val="463634"/>
        </a:dk1>
        <a:lt1>
          <a:srgbClr val="AA947E"/>
        </a:lt1>
        <a:dk2>
          <a:srgbClr val="795241"/>
        </a:dk2>
        <a:lt2>
          <a:srgbClr val="000000"/>
        </a:lt2>
        <a:accent1>
          <a:srgbClr val="F9DBD3"/>
        </a:accent1>
        <a:accent2>
          <a:srgbClr val="DACA9C"/>
        </a:accent2>
        <a:accent3>
          <a:srgbClr val="D2C8C0"/>
        </a:accent3>
        <a:accent4>
          <a:srgbClr val="3A2D2B"/>
        </a:accent4>
        <a:accent5>
          <a:srgbClr val="FBEAE6"/>
        </a:accent5>
        <a:accent6>
          <a:srgbClr val="C5B78D"/>
        </a:accent6>
        <a:hlink>
          <a:srgbClr val="393A18"/>
        </a:hlink>
        <a:folHlink>
          <a:srgbClr val="560000"/>
        </a:folHlink>
      </a:clrScheme>
      <a:clrMap bg1="lt1" tx1="dk1" bg2="lt2" tx2="dk2" accent1="accent1" accent2="accent2" accent3="accent3" accent4="accent4" accent5="accent5" accent6="accent6" hlink="hlink" folHlink="folHlink"/>
    </a:extraClrScheme>
    <a:extraClrScheme>
      <a:clrScheme name="Sakura 2">
        <a:dk1>
          <a:srgbClr val="463634"/>
        </a:dk1>
        <a:lt1>
          <a:srgbClr val="FFFFCC"/>
        </a:lt1>
        <a:dk2>
          <a:srgbClr val="795241"/>
        </a:dk2>
        <a:lt2>
          <a:srgbClr val="000000"/>
        </a:lt2>
        <a:accent1>
          <a:srgbClr val="F9DBD3"/>
        </a:accent1>
        <a:accent2>
          <a:srgbClr val="DACA9C"/>
        </a:accent2>
        <a:accent3>
          <a:srgbClr val="FFFFE2"/>
        </a:accent3>
        <a:accent4>
          <a:srgbClr val="3A2D2B"/>
        </a:accent4>
        <a:accent5>
          <a:srgbClr val="FBEAE6"/>
        </a:accent5>
        <a:accent6>
          <a:srgbClr val="C5B78D"/>
        </a:accent6>
        <a:hlink>
          <a:srgbClr val="393A18"/>
        </a:hlink>
        <a:folHlink>
          <a:srgbClr val="560000"/>
        </a:folHlink>
      </a:clrScheme>
      <a:clrMap bg1="lt1" tx1="dk1" bg2="lt2" tx2="dk2" accent1="accent1" accent2="accent2" accent3="accent3" accent4="accent4" accent5="accent5" accent6="accent6" hlink="hlink" folHlink="folHlink"/>
    </a:extraClrScheme>
    <a:extraClrScheme>
      <a:clrScheme name="Sakur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3596</TotalTime>
  <Words>1398</Words>
  <Application>Microsoft Office PowerPoint</Application>
  <PresentationFormat>On-screen Show (4:3)</PresentationFormat>
  <Paragraphs>143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ＭＳ Ｐゴシック</vt:lpstr>
      <vt:lpstr>Arial</vt:lpstr>
      <vt:lpstr>Calibri</vt:lpstr>
      <vt:lpstr>Times New Roman</vt:lpstr>
      <vt:lpstr>Wingdings</vt:lpstr>
      <vt:lpstr>Sakura</vt:lpstr>
      <vt:lpstr>On Becoming a Leader  in Risk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Alberta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ESRM</dc:title>
  <dc:creator>JR Cocchio</dc:creator>
  <cp:lastModifiedBy>JR Cocchio</cp:lastModifiedBy>
  <cp:revision>304</cp:revision>
  <cp:lastPrinted>2013-09-06T14:05:34Z</cp:lastPrinted>
  <dcterms:created xsi:type="dcterms:W3CDTF">2011-09-07T03:22:54Z</dcterms:created>
  <dcterms:modified xsi:type="dcterms:W3CDTF">2019-10-28T19:41:00Z</dcterms:modified>
</cp:coreProperties>
</file>