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1"/>
  </p:sldMasterIdLst>
  <p:notesMasterIdLst>
    <p:notesMasterId r:id="rId33"/>
  </p:notesMasterIdLst>
  <p:handoutMasterIdLst>
    <p:handoutMasterId r:id="rId34"/>
  </p:handoutMasterIdLst>
  <p:sldIdLst>
    <p:sldId id="303" r:id="rId2"/>
    <p:sldId id="586" r:id="rId3"/>
    <p:sldId id="604" r:id="rId4"/>
    <p:sldId id="587" r:id="rId5"/>
    <p:sldId id="307" r:id="rId6"/>
    <p:sldId id="372" r:id="rId7"/>
    <p:sldId id="323" r:id="rId8"/>
    <p:sldId id="343" r:id="rId9"/>
    <p:sldId id="305" r:id="rId10"/>
    <p:sldId id="588" r:id="rId11"/>
    <p:sldId id="589" r:id="rId12"/>
    <p:sldId id="330" r:id="rId13"/>
    <p:sldId id="376" r:id="rId14"/>
    <p:sldId id="607" r:id="rId15"/>
    <p:sldId id="609" r:id="rId16"/>
    <p:sldId id="610" r:id="rId17"/>
    <p:sldId id="603" r:id="rId18"/>
    <p:sldId id="595" r:id="rId19"/>
    <p:sldId id="374" r:id="rId20"/>
    <p:sldId id="612" r:id="rId21"/>
    <p:sldId id="600" r:id="rId22"/>
    <p:sldId id="597" r:id="rId23"/>
    <p:sldId id="598" r:id="rId24"/>
    <p:sldId id="346" r:id="rId25"/>
    <p:sldId id="356" r:id="rId26"/>
    <p:sldId id="613" r:id="rId27"/>
    <p:sldId id="611" r:id="rId28"/>
    <p:sldId id="333" r:id="rId29"/>
    <p:sldId id="335" r:id="rId30"/>
    <p:sldId id="591" r:id="rId31"/>
    <p:sldId id="602" r:id="rId32"/>
  </p:sldIdLst>
  <p:sldSz cx="9144000" cy="6858000" type="screen4x3"/>
  <p:notesSz cx="6954838" cy="93091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688">
          <p15:clr>
            <a:srgbClr val="A4A3A4"/>
          </p15:clr>
        </p15:guide>
      </p15:sldGuideLst>
    </p:ext>
    <p:ext uri="{2D200454-40CA-4A62-9FC3-DE9A4176ACB9}">
      <p15:notesGuideLst xmlns:p15="http://schemas.microsoft.com/office/powerpoint/2012/main">
        <p15:guide id="1" orient="horz" pos="2933"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33CC"/>
    <a:srgbClr val="000000"/>
    <a:srgbClr val="000099"/>
    <a:srgbClr val="F9DBD3"/>
    <a:srgbClr val="00FF00"/>
    <a:srgbClr val="CC0000"/>
    <a:srgbClr val="48945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89528" autoAdjust="0"/>
  </p:normalViewPr>
  <p:slideViewPr>
    <p:cSldViewPr>
      <p:cViewPr varScale="1">
        <p:scale>
          <a:sx n="104" d="100"/>
          <a:sy n="104" d="100"/>
        </p:scale>
        <p:origin x="1482" y="108"/>
      </p:cViewPr>
      <p:guideLst>
        <p:guide orient="horz" pos="2160"/>
        <p:guide pos="26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varScale="1">
        <p:scale>
          <a:sx n="87" d="100"/>
          <a:sy n="87" d="100"/>
        </p:scale>
        <p:origin x="3816" y="90"/>
      </p:cViewPr>
      <p:guideLst>
        <p:guide orient="horz" pos="2933"/>
        <p:guide pos="21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4" tIns="46632" rIns="93264" bIns="46632" numCol="1" anchor="t" anchorCtr="0" compatLnSpc="1">
            <a:prstTxWarp prst="textNoShape">
              <a:avLst/>
            </a:prstTxWarp>
          </a:bodyPr>
          <a:lstStyle>
            <a:lvl1pPr defTabSz="930895" eaLnBrk="1" hangingPunct="1">
              <a:defRPr sz="1200"/>
            </a:lvl1pPr>
          </a:lstStyle>
          <a:p>
            <a:pPr>
              <a:defRPr/>
            </a:pPr>
            <a:r>
              <a:rPr lang="en-CA" altLang="en-US" dirty="0"/>
              <a:t>2017-2018</a:t>
            </a:r>
          </a:p>
        </p:txBody>
      </p:sp>
      <p:sp>
        <p:nvSpPr>
          <p:cNvPr id="3" name="Date Placeholder 2"/>
          <p:cNvSpPr>
            <a:spLocks noGrp="1"/>
          </p:cNvSpPr>
          <p:nvPr>
            <p:ph type="dt" sz="quarter" idx="1"/>
          </p:nvPr>
        </p:nvSpPr>
        <p:spPr bwMode="auto">
          <a:xfrm>
            <a:off x="3939968" y="1"/>
            <a:ext cx="3013684"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4" tIns="46632" rIns="93264" bIns="46632" numCol="1" anchor="t" anchorCtr="0" compatLnSpc="1">
            <a:prstTxWarp prst="textNoShape">
              <a:avLst/>
            </a:prstTxWarp>
          </a:bodyPr>
          <a:lstStyle>
            <a:lvl1pPr algn="r" defTabSz="930895" eaLnBrk="1" hangingPunct="1">
              <a:defRPr sz="1200"/>
            </a:lvl1pPr>
          </a:lstStyle>
          <a:p>
            <a:pPr>
              <a:defRPr/>
            </a:pPr>
            <a:endParaRPr lang="en-CA" altLang="en-US"/>
          </a:p>
        </p:txBody>
      </p:sp>
      <p:sp>
        <p:nvSpPr>
          <p:cNvPr id="4" name="Footer Placeholder 3"/>
          <p:cNvSpPr>
            <a:spLocks noGrp="1"/>
          </p:cNvSpPr>
          <p:nvPr>
            <p:ph type="ftr" sz="quarter" idx="2"/>
          </p:nvPr>
        </p:nvSpPr>
        <p:spPr bwMode="auto">
          <a:xfrm>
            <a:off x="0" y="8843751"/>
            <a:ext cx="3012498" cy="46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4" tIns="46632" rIns="93264" bIns="46632" numCol="1" anchor="b" anchorCtr="0" compatLnSpc="1">
            <a:prstTxWarp prst="textNoShape">
              <a:avLst/>
            </a:prstTxWarp>
          </a:bodyPr>
          <a:lstStyle>
            <a:lvl1pPr defTabSz="930895" eaLnBrk="1" hangingPunct="1">
              <a:defRPr sz="1200"/>
            </a:lvl1pPr>
          </a:lstStyle>
          <a:p>
            <a:pPr>
              <a:defRPr/>
            </a:pPr>
            <a:endParaRPr lang="en-CA" altLang="en-US"/>
          </a:p>
        </p:txBody>
      </p:sp>
      <p:sp>
        <p:nvSpPr>
          <p:cNvPr id="5" name="Slide Number Placeholder 4"/>
          <p:cNvSpPr>
            <a:spLocks noGrp="1"/>
          </p:cNvSpPr>
          <p:nvPr>
            <p:ph type="sldNum" sz="quarter" idx="3"/>
          </p:nvPr>
        </p:nvSpPr>
        <p:spPr bwMode="auto">
          <a:xfrm>
            <a:off x="3939968" y="8843751"/>
            <a:ext cx="3013684" cy="46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4" tIns="46632" rIns="93264" bIns="46632" numCol="1" anchor="b" anchorCtr="0" compatLnSpc="1">
            <a:prstTxWarp prst="textNoShape">
              <a:avLst/>
            </a:prstTxWarp>
          </a:bodyPr>
          <a:lstStyle>
            <a:lvl1pPr algn="r" defTabSz="930895" eaLnBrk="1" hangingPunct="1">
              <a:defRPr sz="1200"/>
            </a:lvl1pPr>
          </a:lstStyle>
          <a:p>
            <a:pPr>
              <a:defRPr/>
            </a:pPr>
            <a:fld id="{CC92C488-0664-489B-AA7C-51818FE42A25}" type="slidenum">
              <a:rPr lang="en-CA" altLang="en-US"/>
              <a:pPr>
                <a:defRPr/>
              </a:pPr>
              <a:t>‹#›</a:t>
            </a:fld>
            <a:endParaRPr lang="en-CA" altLang="en-US"/>
          </a:p>
        </p:txBody>
      </p:sp>
    </p:spTree>
    <p:extLst>
      <p:ext uri="{BB962C8B-B14F-4D97-AF65-F5344CB8AC3E}">
        <p14:creationId xmlns:p14="http://schemas.microsoft.com/office/powerpoint/2010/main" val="192749038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264" tIns="46632" rIns="93264" bIns="46632" numCol="1" anchor="t" anchorCtr="0" compatLnSpc="1">
            <a:prstTxWarp prst="textNoShape">
              <a:avLst/>
            </a:prstTxWarp>
          </a:bodyPr>
          <a:lstStyle>
            <a:lvl1pPr defTabSz="930895" eaLnBrk="1" hangingPunct="1">
              <a:defRPr sz="1200">
                <a:latin typeface="Tahoma" panose="020B0604030504040204" pitchFamily="34" charset="0"/>
              </a:defRPr>
            </a:lvl1pPr>
          </a:lstStyle>
          <a:p>
            <a:pPr>
              <a:defRPr/>
            </a:pPr>
            <a:r>
              <a:rPr lang="en-US" altLang="en-US"/>
              <a:t>ENGG406 2015WENGG404 2014F</a:t>
            </a:r>
          </a:p>
        </p:txBody>
      </p:sp>
      <p:sp>
        <p:nvSpPr>
          <p:cNvPr id="19459" name="Rectangle 3"/>
          <p:cNvSpPr>
            <a:spLocks noGrp="1" noChangeArrowheads="1"/>
          </p:cNvSpPr>
          <p:nvPr>
            <p:ph type="dt" idx="1"/>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264" tIns="46632" rIns="93264" bIns="46632" numCol="1" anchor="t" anchorCtr="0" compatLnSpc="1">
            <a:prstTxWarp prst="textNoShape">
              <a:avLst/>
            </a:prstTxWarp>
          </a:bodyPr>
          <a:lstStyle>
            <a:lvl1pPr algn="r" defTabSz="930895" eaLnBrk="1" hangingPunct="1">
              <a:defRPr sz="1200">
                <a:latin typeface="Tahoma" panose="020B0604030504040204" pitchFamily="34" charset="0"/>
              </a:defRPr>
            </a:lvl1pPr>
          </a:lstStyle>
          <a:p>
            <a:pPr>
              <a:defRPr/>
            </a:pPr>
            <a:fld id="{D1BAA2F4-9580-4380-8BFB-D445194E418E}" type="datetime3">
              <a:rPr lang="en-US" altLang="en-US"/>
              <a:pPr>
                <a:defRPr/>
              </a:pPr>
              <a:t>26 November 2019</a:t>
            </a:fld>
            <a:endParaRPr lang="en-US" altLang="en-US"/>
          </a:p>
        </p:txBody>
      </p:sp>
      <p:sp>
        <p:nvSpPr>
          <p:cNvPr id="2052" name="Rectangle 4"/>
          <p:cNvSpPr>
            <a:spLocks noGrp="1" noRot="1" noChangeAspect="1" noChangeArrowheads="1" noTextEdit="1"/>
          </p:cNvSpPr>
          <p:nvPr>
            <p:ph type="sldImg" idx="2"/>
          </p:nvPr>
        </p:nvSpPr>
        <p:spPr bwMode="auto">
          <a:xfrm>
            <a:off x="1150938" y="696913"/>
            <a:ext cx="4652962" cy="3490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27470" y="4419751"/>
            <a:ext cx="5099898" cy="419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264" tIns="46632" rIns="93264" bIns="4663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264" tIns="46632" rIns="93264" bIns="46632" numCol="1" anchor="b" anchorCtr="0" compatLnSpc="1">
            <a:prstTxWarp prst="textNoShape">
              <a:avLst/>
            </a:prstTxWarp>
          </a:bodyPr>
          <a:lstStyle>
            <a:lvl1pPr defTabSz="930895" eaLnBrk="1" hangingPunct="1">
              <a:defRPr sz="1200">
                <a:latin typeface="Tahoma" panose="020B0604030504040204" pitchFamily="34" charset="0"/>
              </a:defRPr>
            </a:lvl1pPr>
          </a:lstStyle>
          <a:p>
            <a:pPr>
              <a:defRPr/>
            </a:pPr>
            <a:r>
              <a:rPr lang="en-US" altLang="en-US"/>
              <a:t>30-March-2015</a:t>
            </a:r>
          </a:p>
        </p:txBody>
      </p:sp>
      <p:sp>
        <p:nvSpPr>
          <p:cNvPr id="19463" name="Rectangle 7"/>
          <p:cNvSpPr>
            <a:spLocks noGrp="1" noChangeArrowheads="1"/>
          </p:cNvSpPr>
          <p:nvPr>
            <p:ph type="sldNum" sz="quarter" idx="5"/>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264" tIns="46632" rIns="93264" bIns="46632" numCol="1" anchor="b" anchorCtr="0" compatLnSpc="1">
            <a:prstTxWarp prst="textNoShape">
              <a:avLst/>
            </a:prstTxWarp>
          </a:bodyPr>
          <a:lstStyle>
            <a:lvl1pPr algn="r" defTabSz="930895" eaLnBrk="1" hangingPunct="1">
              <a:defRPr sz="1200">
                <a:latin typeface="Tahoma" panose="020B0604030504040204" pitchFamily="34" charset="0"/>
              </a:defRPr>
            </a:lvl1pPr>
          </a:lstStyle>
          <a:p>
            <a:pPr>
              <a:defRPr/>
            </a:pPr>
            <a:fld id="{EAE719C0-BCC6-4429-A953-AFC0C08164EA}" type="slidenum">
              <a:rPr lang="en-US" altLang="en-US"/>
              <a:pPr>
                <a:defRPr/>
              </a:pPr>
              <a:t>‹#›</a:t>
            </a:fld>
            <a:endParaRPr lang="en-US" altLang="en-US"/>
          </a:p>
        </p:txBody>
      </p:sp>
    </p:spTree>
    <p:extLst>
      <p:ext uri="{BB962C8B-B14F-4D97-AF65-F5344CB8AC3E}">
        <p14:creationId xmlns:p14="http://schemas.microsoft.com/office/powerpoint/2010/main" val="42890414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Whistleblower"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5123"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5A457C02-D9AB-40C4-B389-FC5A0E0E4F09}"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5124"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5125"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31557AF8-C5E8-4A78-8D7B-E510065ACD65}" type="slidenum">
              <a:rPr lang="en-US" altLang="en-US" sz="1200" smtClean="0">
                <a:latin typeface="Tahoma" panose="020B0604030504040204" pitchFamily="34" charset="0"/>
              </a:rPr>
              <a:pPr/>
              <a:t>1</a:t>
            </a:fld>
            <a:endParaRPr lang="en-US" altLang="en-US" sz="1200">
              <a:latin typeface="Tahoma" panose="020B0604030504040204" pitchFamily="34" charset="0"/>
            </a:endParaRPr>
          </a:p>
        </p:txBody>
      </p:sp>
      <p:sp>
        <p:nvSpPr>
          <p:cNvPr id="5126"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5127"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40D2631E-C724-4C6A-95E1-9BFE2C74C7E5}" type="slidenum">
              <a:rPr lang="en-US" altLang="en-US" sz="1200">
                <a:latin typeface="Tahoma" panose="020B0604030504040204" pitchFamily="34" charset="0"/>
              </a:rPr>
              <a:pPr algn="r" eaLnBrk="1" hangingPunct="1"/>
              <a:t>1</a:t>
            </a:fld>
            <a:endParaRPr lang="en-US" altLang="en-US" sz="1200">
              <a:latin typeface="Tahoma" panose="020B0604030504040204" pitchFamily="34" charset="0"/>
            </a:endParaRPr>
          </a:p>
        </p:txBody>
      </p:sp>
      <p:sp>
        <p:nvSpPr>
          <p:cNvPr id="512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9" tIns="47505" rIns="95009" bIns="47505"/>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a:t>ENGG404 Lecture 00 - Day 1</a:t>
            </a:r>
          </a:p>
        </p:txBody>
      </p:sp>
      <p:sp>
        <p:nvSpPr>
          <p:cNvPr id="5129" name="Rectangle 6"/>
          <p:cNvSpPr txBox="1">
            <a:spLocks noGrp="1" noChangeArrowheads="1"/>
          </p:cNvSpPr>
          <p:nvPr/>
        </p:nvSpPr>
        <p:spPr bwMode="auto">
          <a:xfrm>
            <a:off x="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9" tIns="47505" rIns="95009" bIns="47505"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a:t>2012 Fall</a:t>
            </a:r>
          </a:p>
        </p:txBody>
      </p:sp>
      <p:sp>
        <p:nvSpPr>
          <p:cNvPr id="513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9" tIns="47505" rIns="95009" bIns="47505"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939DED13-5AAC-4DCF-B4E0-D92C53C6AA29}" type="slidenum">
              <a:rPr lang="en-US" altLang="en-US"/>
              <a:pPr algn="r" eaLnBrk="1" hangingPunct="1">
                <a:spcBef>
                  <a:spcPct val="0"/>
                </a:spcBef>
              </a:pPr>
              <a:t>1</a:t>
            </a:fld>
            <a:endParaRPr lang="en-US" altLang="en-US"/>
          </a:p>
        </p:txBody>
      </p:sp>
      <p:sp>
        <p:nvSpPr>
          <p:cNvPr id="5131"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9" tIns="47510" rIns="95019" bIns="47510" anchor="b"/>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42C4DF34-BC95-459C-87CC-2D8AA8AA732D}" type="slidenum">
              <a:rPr lang="en-US" altLang="en-US"/>
              <a:pPr algn="r" eaLnBrk="1" hangingPunct="1">
                <a:spcBef>
                  <a:spcPct val="0"/>
                </a:spcBef>
              </a:pPr>
              <a:t>1</a:t>
            </a:fld>
            <a:endParaRPr lang="en-US" altLang="en-US"/>
          </a:p>
        </p:txBody>
      </p:sp>
      <p:sp>
        <p:nvSpPr>
          <p:cNvPr id="5132" name="Rectangle 2"/>
          <p:cNvSpPr>
            <a:spLocks noGrp="1" noRot="1" noChangeAspect="1" noChangeArrowheads="1" noTextEdit="1"/>
          </p:cNvSpPr>
          <p:nvPr>
            <p:ph type="sldImg"/>
          </p:nvPr>
        </p:nvSpPr>
        <p:spPr>
          <a:xfrm>
            <a:off x="1152525" y="696913"/>
            <a:ext cx="4652963" cy="3490912"/>
          </a:xfrm>
          <a:ln/>
        </p:spPr>
      </p:sp>
      <p:sp>
        <p:nvSpPr>
          <p:cNvPr id="5133" name="Rectangle 3"/>
          <p:cNvSpPr>
            <a:spLocks noGrp="1" noChangeArrowheads="1"/>
          </p:cNvSpPr>
          <p:nvPr>
            <p:ph type="body" idx="1"/>
          </p:nvPr>
        </p:nvSpPr>
        <p:spPr>
          <a:noFill/>
        </p:spPr>
        <p:txBody>
          <a:bodyPr wrap="square" lIns="95009" tIns="47506" rIns="95009" bIns="47506"/>
          <a:lstStyle/>
          <a:p>
            <a:pPr>
              <a:lnSpc>
                <a:spcPct val="150000"/>
              </a:lnSpc>
            </a:pPr>
            <a:endParaRPr lang="en-US" altLang="en-US"/>
          </a:p>
        </p:txBody>
      </p:sp>
      <p:sp>
        <p:nvSpPr>
          <p:cNvPr id="5134"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7ED8412E-61BC-4624-B956-9F7EB35001FD}"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138133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2355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4E57B01A-86F4-453D-8821-D0D15C613687}"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355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2355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E6FB0EC4-43AA-4D38-8C87-7E9B27A61896}"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355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2355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333D1210-81FF-44E9-B8BD-A66430449A84}"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356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1A4D5B-D8E4-4CF6-BAD6-63A380B6E1A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61" name="Rectangle 2"/>
          <p:cNvSpPr>
            <a:spLocks noGrp="1" noRot="1" noChangeAspect="1" noChangeArrowheads="1" noTextEdit="1"/>
          </p:cNvSpPr>
          <p:nvPr>
            <p:ph type="sldImg"/>
          </p:nvPr>
        </p:nvSpPr>
        <p:spPr>
          <a:xfrm>
            <a:off x="1152525" y="696913"/>
            <a:ext cx="4652963" cy="3490912"/>
          </a:xfrm>
          <a:ln/>
        </p:spPr>
      </p:sp>
      <p:sp>
        <p:nvSpPr>
          <p:cNvPr id="23562" name="Rectangle 3"/>
          <p:cNvSpPr>
            <a:spLocks noGrp="1" noChangeArrowheads="1"/>
          </p:cNvSpPr>
          <p:nvPr>
            <p:ph type="body" idx="1"/>
          </p:nvPr>
        </p:nvSpPr>
        <p:spPr>
          <a:noFill/>
        </p:spPr>
        <p:txBody>
          <a:bodyPr wrap="square" lIns="93248" tIns="46624" rIns="93248" bIns="46624"/>
          <a:lstStyle/>
          <a:p>
            <a:endParaRPr lang="en-US" altLang="en-US"/>
          </a:p>
        </p:txBody>
      </p:sp>
      <p:sp>
        <p:nvSpPr>
          <p:cNvPr id="2356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E59B56D6-7F85-4957-BDDF-B5C8C6E2D952}"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444971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39939"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B445BBE5-9AEE-4F28-AB81-84FFC69CE671}"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39940"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39941"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EFA8788-026E-43B5-A0E3-143D40F457C4}" type="slidenum">
              <a:rPr lang="en-US" altLang="en-US" sz="1200" smtClean="0">
                <a:latin typeface="Tahoma" panose="020B0604030504040204" pitchFamily="34" charset="0"/>
              </a:rPr>
              <a:pPr/>
              <a:t>12</a:t>
            </a:fld>
            <a:endParaRPr lang="en-US" altLang="en-US" sz="1200">
              <a:latin typeface="Tahoma" panose="020B0604030504040204" pitchFamily="34" charset="0"/>
            </a:endParaRPr>
          </a:p>
        </p:txBody>
      </p:sp>
      <p:sp>
        <p:nvSpPr>
          <p:cNvPr id="39942"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39943"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60525508-1C0D-437B-9027-CFC2C35379A4}" type="slidenum">
              <a:rPr lang="en-US" altLang="en-US" sz="1200">
                <a:latin typeface="Tahoma" panose="020B0604030504040204" pitchFamily="34" charset="0"/>
              </a:rPr>
              <a:pPr algn="r" eaLnBrk="1" hangingPunct="1"/>
              <a:t>12</a:t>
            </a:fld>
            <a:endParaRPr lang="en-US" altLang="en-US" sz="1200">
              <a:latin typeface="Tahoma" panose="020B0604030504040204" pitchFamily="34" charset="0"/>
            </a:endParaRPr>
          </a:p>
        </p:txBody>
      </p:sp>
      <p:sp>
        <p:nvSpPr>
          <p:cNvPr id="39944"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8BE8B0A8-D480-4518-BDBE-F0078C55F373}" type="slidenum">
              <a:rPr lang="en-US" altLang="en-US"/>
              <a:pPr algn="r" eaLnBrk="1" hangingPunct="1">
                <a:spcBef>
                  <a:spcPct val="0"/>
                </a:spcBef>
              </a:pPr>
              <a:t>12</a:t>
            </a:fld>
            <a:endParaRPr lang="en-US" altLang="en-US"/>
          </a:p>
        </p:txBody>
      </p:sp>
      <p:sp>
        <p:nvSpPr>
          <p:cNvPr id="39945" name="Rectangle 2"/>
          <p:cNvSpPr>
            <a:spLocks noGrp="1" noRot="1" noChangeAspect="1" noChangeArrowheads="1" noTextEdit="1"/>
          </p:cNvSpPr>
          <p:nvPr>
            <p:ph type="sldImg"/>
          </p:nvPr>
        </p:nvSpPr>
        <p:spPr>
          <a:xfrm>
            <a:off x="1152525" y="696913"/>
            <a:ext cx="4652963" cy="3490912"/>
          </a:xfrm>
          <a:ln/>
        </p:spPr>
      </p:sp>
      <p:sp>
        <p:nvSpPr>
          <p:cNvPr id="39946" name="Rectangle 3"/>
          <p:cNvSpPr>
            <a:spLocks noGrp="1" noChangeArrowheads="1"/>
          </p:cNvSpPr>
          <p:nvPr>
            <p:ph type="body" idx="1"/>
          </p:nvPr>
        </p:nvSpPr>
        <p:spPr>
          <a:noFill/>
        </p:spPr>
        <p:txBody>
          <a:bodyPr wrap="square" lIns="93248" tIns="46624" rIns="93248" bIns="46624"/>
          <a:lstStyle/>
          <a:p>
            <a:endParaRPr lang="en-US" altLang="en-US"/>
          </a:p>
        </p:txBody>
      </p:sp>
      <p:sp>
        <p:nvSpPr>
          <p:cNvPr id="39947"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3A674AD9-5A83-4F89-BE9B-42C818142C25}"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3629132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25603"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67D95A71-827D-42D9-9912-103A63BD9529}"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25604"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25605"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D5A26CA8-AD08-42BB-9CE6-B6A22CFAD24F}" type="slidenum">
              <a:rPr lang="en-US" altLang="en-US" sz="1200" smtClean="0">
                <a:latin typeface="Tahoma" panose="020B0604030504040204" pitchFamily="34" charset="0"/>
              </a:rPr>
              <a:pPr/>
              <a:t>13</a:t>
            </a:fld>
            <a:endParaRPr lang="en-US" altLang="en-US" sz="1200">
              <a:latin typeface="Tahoma" panose="020B0604030504040204" pitchFamily="34" charset="0"/>
            </a:endParaRPr>
          </a:p>
        </p:txBody>
      </p:sp>
      <p:sp>
        <p:nvSpPr>
          <p:cNvPr id="25606"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25607"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AEE0BCD0-53E3-432D-BCF9-0987C7E41FFE}" type="slidenum">
              <a:rPr lang="en-US" altLang="en-US" sz="1200">
                <a:latin typeface="Tahoma" panose="020B0604030504040204" pitchFamily="34" charset="0"/>
              </a:rPr>
              <a:pPr algn="r" eaLnBrk="1" hangingPunct="1"/>
              <a:t>13</a:t>
            </a:fld>
            <a:endParaRPr lang="en-US" altLang="en-US" sz="1200">
              <a:latin typeface="Tahoma" panose="020B0604030504040204" pitchFamily="34" charset="0"/>
            </a:endParaRPr>
          </a:p>
        </p:txBody>
      </p:sp>
      <p:sp>
        <p:nvSpPr>
          <p:cNvPr id="25608"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E052D724-6EAC-4B25-A6F2-E4BB43940FE2}" type="slidenum">
              <a:rPr lang="en-US" altLang="en-US"/>
              <a:pPr algn="r" eaLnBrk="1" hangingPunct="1">
                <a:spcBef>
                  <a:spcPct val="0"/>
                </a:spcBef>
              </a:pPr>
              <a:t>13</a:t>
            </a:fld>
            <a:endParaRPr lang="en-US" altLang="en-US"/>
          </a:p>
        </p:txBody>
      </p:sp>
      <p:sp>
        <p:nvSpPr>
          <p:cNvPr id="25609" name="Rectangle 2"/>
          <p:cNvSpPr>
            <a:spLocks noGrp="1" noRot="1" noChangeAspect="1" noChangeArrowheads="1" noTextEdit="1"/>
          </p:cNvSpPr>
          <p:nvPr>
            <p:ph type="sldImg"/>
          </p:nvPr>
        </p:nvSpPr>
        <p:spPr>
          <a:xfrm>
            <a:off x="1152525" y="696913"/>
            <a:ext cx="4652963" cy="3490912"/>
          </a:xfrm>
          <a:ln/>
        </p:spPr>
      </p:sp>
      <p:sp>
        <p:nvSpPr>
          <p:cNvPr id="25610" name="Rectangle 3"/>
          <p:cNvSpPr>
            <a:spLocks noGrp="1" noChangeArrowheads="1"/>
          </p:cNvSpPr>
          <p:nvPr>
            <p:ph type="body" idx="1"/>
          </p:nvPr>
        </p:nvSpPr>
        <p:spPr>
          <a:noFill/>
        </p:spPr>
        <p:txBody>
          <a:bodyPr wrap="square" lIns="93248" tIns="46624" rIns="93248" bIns="46624"/>
          <a:lstStyle/>
          <a:p>
            <a:endParaRPr lang="en-US" altLang="en-US"/>
          </a:p>
        </p:txBody>
      </p:sp>
      <p:sp>
        <p:nvSpPr>
          <p:cNvPr id="25611"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4CDD46E6-22DA-4532-B9DA-EF93B4CFD87D}"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3910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200">
                <a:solidFill>
                  <a:srgbClr val="000000"/>
                </a:solidFill>
                <a:latin typeface="Tahoma" panose="020B0604030504040204" pitchFamily="34" charset="0"/>
              </a:rPr>
              <a:t>ENGG406 2015WENGG404 2014F</a:t>
            </a:r>
          </a:p>
        </p:txBody>
      </p:sp>
      <p:sp>
        <p:nvSpPr>
          <p:cNvPr id="3379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F82051A6-81E6-4390-8981-57B30F151306}" type="datetime3">
              <a:rPr lang="en-US" altLang="en-US" sz="1200" smtClean="0">
                <a:solidFill>
                  <a:srgbClr val="000000"/>
                </a:solidFill>
                <a:latin typeface="Tahoma" panose="020B0604030504040204" pitchFamily="34" charset="0"/>
              </a:rPr>
              <a:pPr>
                <a:defRPr/>
              </a:pPr>
              <a:t>26 November 2019</a:t>
            </a:fld>
            <a:endParaRPr lang="en-US" altLang="en-US" sz="1200">
              <a:solidFill>
                <a:srgbClr val="000000"/>
              </a:solidFill>
              <a:latin typeface="Tahoma" panose="020B0604030504040204" pitchFamily="34" charset="0"/>
            </a:endParaRPr>
          </a:p>
        </p:txBody>
      </p:sp>
      <p:sp>
        <p:nvSpPr>
          <p:cNvPr id="3379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200">
                <a:solidFill>
                  <a:srgbClr val="000000"/>
                </a:solidFill>
                <a:latin typeface="Tahoma" panose="020B0604030504040204" pitchFamily="34" charset="0"/>
              </a:rPr>
              <a:t>30-March-2015</a:t>
            </a:r>
          </a:p>
        </p:txBody>
      </p:sp>
      <p:sp>
        <p:nvSpPr>
          <p:cNvPr id="3379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30C566E2-4777-47A6-A30D-62E99D8852E6}" type="slidenum">
              <a:rPr lang="en-US" altLang="en-US" sz="1200" smtClean="0">
                <a:solidFill>
                  <a:srgbClr val="000000"/>
                </a:solidFill>
                <a:latin typeface="Tahoma" panose="020B0604030504040204" pitchFamily="34" charset="0"/>
              </a:rPr>
              <a:pPr>
                <a:defRPr/>
              </a:pPr>
              <a:t>14</a:t>
            </a:fld>
            <a:endParaRPr lang="en-US" altLang="en-US" sz="1200">
              <a:solidFill>
                <a:srgbClr val="000000"/>
              </a:solidFill>
              <a:latin typeface="Tahoma" panose="020B0604030504040204" pitchFamily="34" charset="0"/>
            </a:endParaRPr>
          </a:p>
        </p:txBody>
      </p:sp>
      <p:sp>
        <p:nvSpPr>
          <p:cNvPr id="3379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r>
              <a:rPr lang="en-US" altLang="en-US" sz="1200">
                <a:solidFill>
                  <a:srgbClr val="000000"/>
                </a:solidFill>
                <a:latin typeface="Tahoma" panose="020B0604030504040204" pitchFamily="34" charset="0"/>
              </a:rPr>
              <a:t>ENGG404 2014F</a:t>
            </a:r>
          </a:p>
        </p:txBody>
      </p:sp>
      <p:sp>
        <p:nvSpPr>
          <p:cNvPr id="3379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defRPr/>
            </a:pPr>
            <a:fld id="{E025787C-200B-436B-A9EB-BA1C907E85E0}" type="slidenum">
              <a:rPr lang="en-US" altLang="en-US" sz="1200">
                <a:solidFill>
                  <a:srgbClr val="000000"/>
                </a:solidFill>
                <a:latin typeface="Tahoma" panose="020B0604030504040204" pitchFamily="34" charset="0"/>
              </a:rPr>
              <a:pPr algn="r" eaLnBrk="1" hangingPunct="1">
                <a:defRPr/>
              </a:pPr>
              <a:t>14</a:t>
            </a:fld>
            <a:endParaRPr lang="en-US" altLang="en-US" sz="1200">
              <a:solidFill>
                <a:srgbClr val="000000"/>
              </a:solidFill>
              <a:latin typeface="Tahoma" panose="020B0604030504040204" pitchFamily="34" charset="0"/>
            </a:endParaRPr>
          </a:p>
        </p:txBody>
      </p:sp>
      <p:sp>
        <p:nvSpPr>
          <p:cNvPr id="3380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defRPr/>
            </a:pPr>
            <a:fld id="{604DEAB0-4DAD-41DA-BB68-EDFDBBFADD83}" type="slidenum">
              <a:rPr lang="en-US" altLang="en-US">
                <a:solidFill>
                  <a:srgbClr val="000000"/>
                </a:solidFill>
              </a:rPr>
              <a:pPr algn="r" eaLnBrk="1" hangingPunct="1">
                <a:spcBef>
                  <a:spcPct val="0"/>
                </a:spcBef>
                <a:defRPr/>
              </a:pPr>
              <a:t>14</a:t>
            </a:fld>
            <a:endParaRPr lang="en-US" altLang="en-US">
              <a:solidFill>
                <a:srgbClr val="000000"/>
              </a:solidFill>
            </a:endParaRPr>
          </a:p>
        </p:txBody>
      </p:sp>
      <p:sp>
        <p:nvSpPr>
          <p:cNvPr id="33801" name="Rectangle 2"/>
          <p:cNvSpPr>
            <a:spLocks noGrp="1" noRot="1" noChangeAspect="1" noChangeArrowheads="1" noTextEdit="1"/>
          </p:cNvSpPr>
          <p:nvPr>
            <p:ph type="sldImg"/>
          </p:nvPr>
        </p:nvSpPr>
        <p:spPr>
          <a:xfrm>
            <a:off x="1152525" y="696913"/>
            <a:ext cx="4652963" cy="3490912"/>
          </a:xfrm>
          <a:ln/>
        </p:spPr>
      </p:sp>
      <p:sp>
        <p:nvSpPr>
          <p:cNvPr id="33802" name="Rectangle 3"/>
          <p:cNvSpPr>
            <a:spLocks noGrp="1" noChangeArrowheads="1"/>
          </p:cNvSpPr>
          <p:nvPr>
            <p:ph type="body" idx="1"/>
          </p:nvPr>
        </p:nvSpPr>
        <p:spPr>
          <a:noFill/>
        </p:spPr>
        <p:txBody>
          <a:bodyPr wrap="square" lIns="93248" tIns="46624" rIns="93248" bIns="46624"/>
          <a:lstStyle/>
          <a:p>
            <a:endParaRPr lang="en-US" altLang="en-US"/>
          </a:p>
        </p:txBody>
      </p:sp>
      <p:sp>
        <p:nvSpPr>
          <p:cNvPr id="3380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defRPr/>
            </a:pPr>
            <a:fld id="{95258A55-CEEE-4B2D-889E-0EE4148FF05A}" type="datetime3">
              <a:rPr lang="en-US" altLang="en-US" sz="1200">
                <a:solidFill>
                  <a:srgbClr val="000000"/>
                </a:solidFill>
                <a:latin typeface="Tahoma" panose="020B0604030504040204" pitchFamily="34" charset="0"/>
              </a:rPr>
              <a:pPr algn="r" eaLnBrk="1" hangingPunct="1">
                <a:defRPr/>
              </a:pPr>
              <a:t>26 November 2019</a:t>
            </a:fld>
            <a:endParaRPr lang="en-US" altLang="en-US" sz="1200">
              <a:solidFill>
                <a:srgbClr val="000000"/>
              </a:solidFill>
              <a:latin typeface="Tahoma" panose="020B0604030504040204" pitchFamily="34" charset="0"/>
            </a:endParaRPr>
          </a:p>
        </p:txBody>
      </p:sp>
    </p:spTree>
    <p:extLst>
      <p:ext uri="{BB962C8B-B14F-4D97-AF65-F5344CB8AC3E}">
        <p14:creationId xmlns:p14="http://schemas.microsoft.com/office/powerpoint/2010/main" val="380601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3379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F82051A6-81E6-4390-8981-57B30F151306}"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379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3379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30C566E2-4777-47A6-A30D-62E99D8852E6}"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379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3379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E025787C-200B-436B-A9EB-BA1C907E85E0}"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380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4DEAB0-4DAD-41DA-BB68-EDFDBBFADD83}"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01" name="Rectangle 2"/>
          <p:cNvSpPr>
            <a:spLocks noGrp="1" noRot="1" noChangeAspect="1" noChangeArrowheads="1" noTextEdit="1"/>
          </p:cNvSpPr>
          <p:nvPr>
            <p:ph type="sldImg"/>
          </p:nvPr>
        </p:nvSpPr>
        <p:spPr>
          <a:xfrm>
            <a:off x="1152525" y="696913"/>
            <a:ext cx="4652963" cy="3490912"/>
          </a:xfrm>
          <a:ln/>
        </p:spPr>
      </p:sp>
      <p:sp>
        <p:nvSpPr>
          <p:cNvPr id="33802" name="Rectangle 3"/>
          <p:cNvSpPr>
            <a:spLocks noGrp="1" noChangeArrowheads="1"/>
          </p:cNvSpPr>
          <p:nvPr>
            <p:ph type="body" idx="1"/>
          </p:nvPr>
        </p:nvSpPr>
        <p:spPr>
          <a:noFill/>
        </p:spPr>
        <p:txBody>
          <a:bodyPr wrap="square" lIns="93248" tIns="46624" rIns="93248" bIns="46624"/>
          <a:lstStyle/>
          <a:p>
            <a:endParaRPr lang="en-US" altLang="en-US"/>
          </a:p>
        </p:txBody>
      </p:sp>
      <p:sp>
        <p:nvSpPr>
          <p:cNvPr id="3380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95258A55-CEEE-4B2D-889E-0EE4148FF05A}"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379692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3379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F82051A6-81E6-4390-8981-57B30F151306}"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379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3379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30C566E2-4777-47A6-A30D-62E99D8852E6}"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379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3379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E025787C-200B-436B-A9EB-BA1C907E85E0}"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380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4DEAB0-4DAD-41DA-BB68-EDFDBBFADD83}"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01" name="Rectangle 2"/>
          <p:cNvSpPr>
            <a:spLocks noGrp="1" noRot="1" noChangeAspect="1" noChangeArrowheads="1" noTextEdit="1"/>
          </p:cNvSpPr>
          <p:nvPr>
            <p:ph type="sldImg"/>
          </p:nvPr>
        </p:nvSpPr>
        <p:spPr>
          <a:xfrm>
            <a:off x="1152525" y="696913"/>
            <a:ext cx="4652963" cy="3490912"/>
          </a:xfrm>
          <a:ln/>
        </p:spPr>
      </p:sp>
      <p:sp>
        <p:nvSpPr>
          <p:cNvPr id="33802" name="Rectangle 3"/>
          <p:cNvSpPr>
            <a:spLocks noGrp="1" noChangeArrowheads="1"/>
          </p:cNvSpPr>
          <p:nvPr>
            <p:ph type="body" idx="1"/>
          </p:nvPr>
        </p:nvSpPr>
        <p:spPr>
          <a:noFill/>
        </p:spPr>
        <p:txBody>
          <a:bodyPr wrap="square" lIns="93248" tIns="46624" rIns="93248" bIns="46624"/>
          <a:lstStyle/>
          <a:p>
            <a:r>
              <a:rPr lang="en-US" altLang="en-US" dirty="0" smtClean="0"/>
              <a:t>Even</a:t>
            </a:r>
            <a:r>
              <a:rPr lang="en-US" altLang="en-US" baseline="0" dirty="0" smtClean="0"/>
              <a:t> if we did not know about “insider trading”, we do know about our professional code of ethics and responsibility to our employer and by extension our client. </a:t>
            </a:r>
          </a:p>
          <a:p>
            <a:endParaRPr lang="en-US" altLang="en-US" baseline="0" dirty="0" smtClean="0"/>
          </a:p>
          <a:p>
            <a:r>
              <a:rPr lang="en-US" altLang="en-US" baseline="0" dirty="0" smtClean="0"/>
              <a:t>Personal values may or may not come into play. For example, we may highly value wealth and money, but realize that the consequences of using this confidential information may out-weight any benefit. </a:t>
            </a:r>
          </a:p>
          <a:p>
            <a:endParaRPr lang="en-US" altLang="en-US" dirty="0"/>
          </a:p>
        </p:txBody>
      </p:sp>
      <p:sp>
        <p:nvSpPr>
          <p:cNvPr id="3380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95258A55-CEEE-4B2D-889E-0EE4148FF05A}"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638034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4403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B6491B2D-4679-400B-A315-0C8BDA84BDCC}"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4403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6EB49918-A581-4389-9EC9-0D6E9C84323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4403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90A1C542-73EC-4DCB-8B1F-0BE0CFE23A84}"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4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83464F-D401-46E7-920F-8D55FF5B5BD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4041" name="Rectangle 2"/>
          <p:cNvSpPr>
            <a:spLocks noGrp="1" noRot="1" noChangeAspect="1" noChangeArrowheads="1" noTextEdit="1"/>
          </p:cNvSpPr>
          <p:nvPr>
            <p:ph type="sldImg"/>
          </p:nvPr>
        </p:nvSpPr>
        <p:spPr>
          <a:xfrm>
            <a:off x="1152525" y="696913"/>
            <a:ext cx="4652963" cy="3490912"/>
          </a:xfrm>
          <a:ln/>
        </p:spPr>
      </p:sp>
      <p:sp>
        <p:nvSpPr>
          <p:cNvPr id="44042" name="Rectangle 3"/>
          <p:cNvSpPr>
            <a:spLocks noGrp="1" noChangeArrowheads="1"/>
          </p:cNvSpPr>
          <p:nvPr>
            <p:ph type="body" idx="1"/>
          </p:nvPr>
        </p:nvSpPr>
        <p:spPr>
          <a:noFill/>
        </p:spPr>
        <p:txBody>
          <a:bodyPr wrap="square" lIns="93248" tIns="46624" rIns="93248" bIns="46624"/>
          <a:lstStyle/>
          <a:p>
            <a:endParaRPr lang="en-US" altLang="en-US"/>
          </a:p>
        </p:txBody>
      </p:sp>
      <p:sp>
        <p:nvSpPr>
          <p:cNvPr id="4404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3B9528D0-308D-4748-9A56-C211B01DBD68}"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41833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4403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B6491B2D-4679-400B-A315-0C8BDA84BDCC}"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4403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6EB49918-A581-4389-9EC9-0D6E9C84323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4403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90A1C542-73EC-4DCB-8B1F-0BE0CFE23A84}"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4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83464F-D401-46E7-920F-8D55FF5B5BD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4041" name="Rectangle 2"/>
          <p:cNvSpPr>
            <a:spLocks noGrp="1" noRot="1" noChangeAspect="1" noChangeArrowheads="1" noTextEdit="1"/>
          </p:cNvSpPr>
          <p:nvPr>
            <p:ph type="sldImg"/>
          </p:nvPr>
        </p:nvSpPr>
        <p:spPr>
          <a:xfrm>
            <a:off x="1152525" y="696913"/>
            <a:ext cx="4652963" cy="3490912"/>
          </a:xfrm>
          <a:ln/>
        </p:spPr>
      </p:sp>
      <p:sp>
        <p:nvSpPr>
          <p:cNvPr id="44042" name="Rectangle 3"/>
          <p:cNvSpPr>
            <a:spLocks noGrp="1" noChangeArrowheads="1"/>
          </p:cNvSpPr>
          <p:nvPr>
            <p:ph type="body" idx="1"/>
          </p:nvPr>
        </p:nvSpPr>
        <p:spPr>
          <a:noFill/>
        </p:spPr>
        <p:txBody>
          <a:bodyPr wrap="square" lIns="93248" tIns="46624" rIns="93248" bIns="46624"/>
          <a:lstStyle/>
          <a:p>
            <a:endParaRPr lang="en-US" altLang="en-US"/>
          </a:p>
        </p:txBody>
      </p:sp>
      <p:sp>
        <p:nvSpPr>
          <p:cNvPr id="4404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3B9528D0-308D-4748-9A56-C211B01DBD68}"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795481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46083"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908AB236-2FE6-4667-9A37-8F95DB2FEF1A}"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46084"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46085"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44263518-CFE5-462A-9319-F74449A18412}" type="slidenum">
              <a:rPr lang="en-US" altLang="en-US" sz="1200" smtClean="0">
                <a:latin typeface="Tahoma" panose="020B0604030504040204" pitchFamily="34" charset="0"/>
              </a:rPr>
              <a:pPr/>
              <a:t>19</a:t>
            </a:fld>
            <a:endParaRPr lang="en-US" altLang="en-US" sz="1200">
              <a:latin typeface="Tahoma" panose="020B0604030504040204" pitchFamily="34" charset="0"/>
            </a:endParaRPr>
          </a:p>
        </p:txBody>
      </p:sp>
      <p:sp>
        <p:nvSpPr>
          <p:cNvPr id="46086"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46087"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D823C800-049C-4605-9770-BDE3BA8284FA}" type="slidenum">
              <a:rPr lang="en-US" altLang="en-US" sz="1200">
                <a:latin typeface="Tahoma" panose="020B0604030504040204" pitchFamily="34" charset="0"/>
              </a:rPr>
              <a:pPr algn="r" eaLnBrk="1" hangingPunct="1"/>
              <a:t>19</a:t>
            </a:fld>
            <a:endParaRPr lang="en-US" altLang="en-US" sz="1200">
              <a:latin typeface="Tahoma" panose="020B0604030504040204" pitchFamily="34" charset="0"/>
            </a:endParaRPr>
          </a:p>
        </p:txBody>
      </p:sp>
      <p:sp>
        <p:nvSpPr>
          <p:cNvPr id="46088"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11EBE018-293C-414D-8540-559E61179491}" type="slidenum">
              <a:rPr lang="en-US" altLang="en-US"/>
              <a:pPr algn="r" eaLnBrk="1" hangingPunct="1">
                <a:spcBef>
                  <a:spcPct val="0"/>
                </a:spcBef>
              </a:pPr>
              <a:t>19</a:t>
            </a:fld>
            <a:endParaRPr lang="en-US" altLang="en-US"/>
          </a:p>
        </p:txBody>
      </p:sp>
      <p:sp>
        <p:nvSpPr>
          <p:cNvPr id="46089" name="Rectangle 2"/>
          <p:cNvSpPr>
            <a:spLocks noGrp="1" noRot="1" noChangeAspect="1" noChangeArrowheads="1" noTextEdit="1"/>
          </p:cNvSpPr>
          <p:nvPr>
            <p:ph type="sldImg"/>
          </p:nvPr>
        </p:nvSpPr>
        <p:spPr>
          <a:xfrm>
            <a:off x="1152525" y="696913"/>
            <a:ext cx="4652963" cy="3490912"/>
          </a:xfrm>
          <a:ln/>
        </p:spPr>
      </p:sp>
      <p:sp>
        <p:nvSpPr>
          <p:cNvPr id="46090" name="Rectangle 3"/>
          <p:cNvSpPr>
            <a:spLocks noGrp="1" noChangeArrowheads="1"/>
          </p:cNvSpPr>
          <p:nvPr>
            <p:ph type="body" idx="1"/>
          </p:nvPr>
        </p:nvSpPr>
        <p:spPr>
          <a:noFill/>
        </p:spPr>
        <p:txBody>
          <a:bodyPr wrap="square" lIns="93248" tIns="46624" rIns="93248" bIns="46624"/>
          <a:lstStyle/>
          <a:p>
            <a:r>
              <a:rPr lang="en-US" altLang="en-US" dirty="0" smtClean="0"/>
              <a:t>Co-option is assimilating</a:t>
            </a:r>
            <a:r>
              <a:rPr lang="en-US" altLang="en-US" baseline="0" dirty="0" smtClean="0"/>
              <a:t> opposition from members of a group by appointing members supportive of the ideas of the rest of the group</a:t>
            </a:r>
            <a:endParaRPr lang="en-US" altLang="en-US" dirty="0"/>
          </a:p>
        </p:txBody>
      </p:sp>
      <p:sp>
        <p:nvSpPr>
          <p:cNvPr id="46091"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A13CE1D4-641D-4D28-9B96-477DC8E75E87}"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2048783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4403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B6491B2D-4679-400B-A315-0C8BDA84BDCC}"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4403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6EB49918-A581-4389-9EC9-0D6E9C84323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4403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90A1C542-73EC-4DCB-8B1F-0BE0CFE23A84}"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4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83464F-D401-46E7-920F-8D55FF5B5BD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4041" name="Rectangle 2"/>
          <p:cNvSpPr>
            <a:spLocks noGrp="1" noRot="1" noChangeAspect="1" noChangeArrowheads="1" noTextEdit="1"/>
          </p:cNvSpPr>
          <p:nvPr>
            <p:ph type="sldImg"/>
          </p:nvPr>
        </p:nvSpPr>
        <p:spPr>
          <a:xfrm>
            <a:off x="1152525" y="696913"/>
            <a:ext cx="4652963" cy="3490912"/>
          </a:xfrm>
          <a:ln/>
        </p:spPr>
      </p:sp>
      <p:sp>
        <p:nvSpPr>
          <p:cNvPr id="44042" name="Rectangle 3"/>
          <p:cNvSpPr>
            <a:spLocks noGrp="1" noChangeArrowheads="1"/>
          </p:cNvSpPr>
          <p:nvPr>
            <p:ph type="body" idx="1"/>
          </p:nvPr>
        </p:nvSpPr>
        <p:spPr>
          <a:noFill/>
        </p:spPr>
        <p:txBody>
          <a:bodyPr wrap="square" lIns="93248" tIns="46624" rIns="93248" bIns="46624"/>
          <a:lstStyle/>
          <a:p>
            <a:endParaRPr lang="en-US" altLang="en-US"/>
          </a:p>
        </p:txBody>
      </p:sp>
      <p:sp>
        <p:nvSpPr>
          <p:cNvPr id="4404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3B9528D0-308D-4748-9A56-C211B01DBD68}"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83434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a:noFill/>
        </p:spPr>
        <p:txBody>
          <a:bodyPr/>
          <a:lstStyle>
            <a:lvl1pPr defTabSz="967579">
              <a:defRPr sz="2500">
                <a:solidFill>
                  <a:schemeClr val="tx1"/>
                </a:solidFill>
                <a:latin typeface="Times New Roman" panose="02020603050405020304" pitchFamily="18" charset="0"/>
              </a:defRPr>
            </a:lvl1pPr>
            <a:lvl2pPr marL="766138" indent="-293906" defTabSz="967579">
              <a:defRPr sz="2500">
                <a:solidFill>
                  <a:schemeClr val="tx1"/>
                </a:solidFill>
                <a:latin typeface="Times New Roman" panose="02020603050405020304" pitchFamily="18" charset="0"/>
              </a:defRPr>
            </a:lvl2pPr>
            <a:lvl3pPr marL="1178927" indent="-234465" defTabSz="967579">
              <a:defRPr sz="2500">
                <a:solidFill>
                  <a:schemeClr val="tx1"/>
                </a:solidFill>
                <a:latin typeface="Times New Roman" panose="02020603050405020304" pitchFamily="18" charset="0"/>
              </a:defRPr>
            </a:lvl3pPr>
            <a:lvl4pPr marL="1651159" indent="-234465" defTabSz="967579">
              <a:defRPr sz="2500">
                <a:solidFill>
                  <a:schemeClr val="tx1"/>
                </a:solidFill>
                <a:latin typeface="Times New Roman" panose="02020603050405020304" pitchFamily="18" charset="0"/>
              </a:defRPr>
            </a:lvl4pPr>
            <a:lvl5pPr marL="2121740" indent="-234465" defTabSz="967579">
              <a:defRPr sz="2500">
                <a:solidFill>
                  <a:schemeClr val="tx1"/>
                </a:solidFill>
                <a:latin typeface="Times New Roman" panose="02020603050405020304" pitchFamily="18" charset="0"/>
              </a:defRPr>
            </a:lvl5pPr>
            <a:lvl6pPr marL="2597273" indent="-234465" defTabSz="967579" eaLnBrk="0" fontAlgn="base" hangingPunct="0">
              <a:spcBef>
                <a:spcPct val="0"/>
              </a:spcBef>
              <a:spcAft>
                <a:spcPct val="0"/>
              </a:spcAft>
              <a:defRPr sz="2500">
                <a:solidFill>
                  <a:schemeClr val="tx1"/>
                </a:solidFill>
                <a:latin typeface="Times New Roman" panose="02020603050405020304" pitchFamily="18" charset="0"/>
              </a:defRPr>
            </a:lvl6pPr>
            <a:lvl7pPr marL="3072807" indent="-234465" defTabSz="967579" eaLnBrk="0" fontAlgn="base" hangingPunct="0">
              <a:spcBef>
                <a:spcPct val="0"/>
              </a:spcBef>
              <a:spcAft>
                <a:spcPct val="0"/>
              </a:spcAft>
              <a:defRPr sz="2500">
                <a:solidFill>
                  <a:schemeClr val="tx1"/>
                </a:solidFill>
                <a:latin typeface="Times New Roman" panose="02020603050405020304" pitchFamily="18" charset="0"/>
              </a:defRPr>
            </a:lvl7pPr>
            <a:lvl8pPr marL="3548341" indent="-234465" defTabSz="967579" eaLnBrk="0" fontAlgn="base" hangingPunct="0">
              <a:spcBef>
                <a:spcPct val="0"/>
              </a:spcBef>
              <a:spcAft>
                <a:spcPct val="0"/>
              </a:spcAft>
              <a:defRPr sz="2500">
                <a:solidFill>
                  <a:schemeClr val="tx1"/>
                </a:solidFill>
                <a:latin typeface="Times New Roman" panose="02020603050405020304" pitchFamily="18" charset="0"/>
              </a:defRPr>
            </a:lvl8pPr>
            <a:lvl9pPr marL="4023874" indent="-234465" defTabSz="967579"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7171" name="Rectangle 3"/>
          <p:cNvSpPr>
            <a:spLocks noGrp="1" noChangeArrowheads="1"/>
          </p:cNvSpPr>
          <p:nvPr>
            <p:ph type="dt" sz="quarter" idx="1"/>
          </p:nvPr>
        </p:nvSpPr>
        <p:spPr>
          <a:noFill/>
        </p:spPr>
        <p:txBody>
          <a:bodyPr/>
          <a:lstStyle>
            <a:lvl1pPr defTabSz="967579">
              <a:defRPr sz="2500">
                <a:solidFill>
                  <a:schemeClr val="tx1"/>
                </a:solidFill>
                <a:latin typeface="Times New Roman" panose="02020603050405020304" pitchFamily="18" charset="0"/>
              </a:defRPr>
            </a:lvl1pPr>
            <a:lvl2pPr marL="766138" indent="-293906" defTabSz="967579">
              <a:defRPr sz="2500">
                <a:solidFill>
                  <a:schemeClr val="tx1"/>
                </a:solidFill>
                <a:latin typeface="Times New Roman" panose="02020603050405020304" pitchFamily="18" charset="0"/>
              </a:defRPr>
            </a:lvl2pPr>
            <a:lvl3pPr marL="1178927" indent="-234465" defTabSz="967579">
              <a:defRPr sz="2500">
                <a:solidFill>
                  <a:schemeClr val="tx1"/>
                </a:solidFill>
                <a:latin typeface="Times New Roman" panose="02020603050405020304" pitchFamily="18" charset="0"/>
              </a:defRPr>
            </a:lvl3pPr>
            <a:lvl4pPr marL="1651159" indent="-234465" defTabSz="967579">
              <a:defRPr sz="2500">
                <a:solidFill>
                  <a:schemeClr val="tx1"/>
                </a:solidFill>
                <a:latin typeface="Times New Roman" panose="02020603050405020304" pitchFamily="18" charset="0"/>
              </a:defRPr>
            </a:lvl4pPr>
            <a:lvl5pPr marL="2121740" indent="-234465" defTabSz="967579">
              <a:defRPr sz="2500">
                <a:solidFill>
                  <a:schemeClr val="tx1"/>
                </a:solidFill>
                <a:latin typeface="Times New Roman" panose="02020603050405020304" pitchFamily="18" charset="0"/>
              </a:defRPr>
            </a:lvl5pPr>
            <a:lvl6pPr marL="2597273" indent="-234465" defTabSz="967579" eaLnBrk="0" fontAlgn="base" hangingPunct="0">
              <a:spcBef>
                <a:spcPct val="0"/>
              </a:spcBef>
              <a:spcAft>
                <a:spcPct val="0"/>
              </a:spcAft>
              <a:defRPr sz="2500">
                <a:solidFill>
                  <a:schemeClr val="tx1"/>
                </a:solidFill>
                <a:latin typeface="Times New Roman" panose="02020603050405020304" pitchFamily="18" charset="0"/>
              </a:defRPr>
            </a:lvl6pPr>
            <a:lvl7pPr marL="3072807" indent="-234465" defTabSz="967579" eaLnBrk="0" fontAlgn="base" hangingPunct="0">
              <a:spcBef>
                <a:spcPct val="0"/>
              </a:spcBef>
              <a:spcAft>
                <a:spcPct val="0"/>
              </a:spcAft>
              <a:defRPr sz="2500">
                <a:solidFill>
                  <a:schemeClr val="tx1"/>
                </a:solidFill>
                <a:latin typeface="Times New Roman" panose="02020603050405020304" pitchFamily="18" charset="0"/>
              </a:defRPr>
            </a:lvl7pPr>
            <a:lvl8pPr marL="3548341" indent="-234465" defTabSz="967579" eaLnBrk="0" fontAlgn="base" hangingPunct="0">
              <a:spcBef>
                <a:spcPct val="0"/>
              </a:spcBef>
              <a:spcAft>
                <a:spcPct val="0"/>
              </a:spcAft>
              <a:defRPr sz="2500">
                <a:solidFill>
                  <a:schemeClr val="tx1"/>
                </a:solidFill>
                <a:latin typeface="Times New Roman" panose="02020603050405020304" pitchFamily="18" charset="0"/>
              </a:defRPr>
            </a:lvl8pPr>
            <a:lvl9pPr marL="4023874" indent="-234465" defTabSz="967579" eaLnBrk="0" fontAlgn="base" hangingPunct="0">
              <a:spcBef>
                <a:spcPct val="0"/>
              </a:spcBef>
              <a:spcAft>
                <a:spcPct val="0"/>
              </a:spcAft>
              <a:defRPr sz="2500">
                <a:solidFill>
                  <a:schemeClr val="tx1"/>
                </a:solidFill>
                <a:latin typeface="Times New Roman" panose="02020603050405020304" pitchFamily="18" charset="0"/>
              </a:defRPr>
            </a:lvl9pPr>
          </a:lstStyle>
          <a:p>
            <a:fld id="{DC8F80FA-68B2-4730-A9A8-8F6932A20E76}" type="datetime3">
              <a:rPr lang="en-US" altLang="en-US" sz="1200">
                <a:latin typeface="Tahoma" panose="020B0604030504040204" pitchFamily="34" charset="0"/>
              </a:rPr>
              <a:pPr/>
              <a:t>26 November 2019</a:t>
            </a:fld>
            <a:endParaRPr lang="en-US" altLang="en-US" sz="1200">
              <a:latin typeface="Tahoma" panose="020B0604030504040204" pitchFamily="34" charset="0"/>
            </a:endParaRPr>
          </a:p>
        </p:txBody>
      </p:sp>
      <p:sp>
        <p:nvSpPr>
          <p:cNvPr id="7172" name="Rectangle 6"/>
          <p:cNvSpPr>
            <a:spLocks noGrp="1" noChangeArrowheads="1"/>
          </p:cNvSpPr>
          <p:nvPr>
            <p:ph type="ftr" sz="quarter" idx="4"/>
          </p:nvPr>
        </p:nvSpPr>
        <p:spPr>
          <a:noFill/>
        </p:spPr>
        <p:txBody>
          <a:bodyPr/>
          <a:lstStyle>
            <a:lvl1pPr defTabSz="967579">
              <a:defRPr sz="2500">
                <a:solidFill>
                  <a:schemeClr val="tx1"/>
                </a:solidFill>
                <a:latin typeface="Times New Roman" panose="02020603050405020304" pitchFamily="18" charset="0"/>
              </a:defRPr>
            </a:lvl1pPr>
            <a:lvl2pPr marL="766138" indent="-293906" defTabSz="967579">
              <a:defRPr sz="2500">
                <a:solidFill>
                  <a:schemeClr val="tx1"/>
                </a:solidFill>
                <a:latin typeface="Times New Roman" panose="02020603050405020304" pitchFamily="18" charset="0"/>
              </a:defRPr>
            </a:lvl2pPr>
            <a:lvl3pPr marL="1178927" indent="-234465" defTabSz="967579">
              <a:defRPr sz="2500">
                <a:solidFill>
                  <a:schemeClr val="tx1"/>
                </a:solidFill>
                <a:latin typeface="Times New Roman" panose="02020603050405020304" pitchFamily="18" charset="0"/>
              </a:defRPr>
            </a:lvl3pPr>
            <a:lvl4pPr marL="1651159" indent="-234465" defTabSz="967579">
              <a:defRPr sz="2500">
                <a:solidFill>
                  <a:schemeClr val="tx1"/>
                </a:solidFill>
                <a:latin typeface="Times New Roman" panose="02020603050405020304" pitchFamily="18" charset="0"/>
              </a:defRPr>
            </a:lvl4pPr>
            <a:lvl5pPr marL="2121740" indent="-234465" defTabSz="967579">
              <a:defRPr sz="2500">
                <a:solidFill>
                  <a:schemeClr val="tx1"/>
                </a:solidFill>
                <a:latin typeface="Times New Roman" panose="02020603050405020304" pitchFamily="18" charset="0"/>
              </a:defRPr>
            </a:lvl5pPr>
            <a:lvl6pPr marL="2597273" indent="-234465" defTabSz="967579" eaLnBrk="0" fontAlgn="base" hangingPunct="0">
              <a:spcBef>
                <a:spcPct val="0"/>
              </a:spcBef>
              <a:spcAft>
                <a:spcPct val="0"/>
              </a:spcAft>
              <a:defRPr sz="2500">
                <a:solidFill>
                  <a:schemeClr val="tx1"/>
                </a:solidFill>
                <a:latin typeface="Times New Roman" panose="02020603050405020304" pitchFamily="18" charset="0"/>
              </a:defRPr>
            </a:lvl6pPr>
            <a:lvl7pPr marL="3072807" indent="-234465" defTabSz="967579" eaLnBrk="0" fontAlgn="base" hangingPunct="0">
              <a:spcBef>
                <a:spcPct val="0"/>
              </a:spcBef>
              <a:spcAft>
                <a:spcPct val="0"/>
              </a:spcAft>
              <a:defRPr sz="2500">
                <a:solidFill>
                  <a:schemeClr val="tx1"/>
                </a:solidFill>
                <a:latin typeface="Times New Roman" panose="02020603050405020304" pitchFamily="18" charset="0"/>
              </a:defRPr>
            </a:lvl7pPr>
            <a:lvl8pPr marL="3548341" indent="-234465" defTabSz="967579" eaLnBrk="0" fontAlgn="base" hangingPunct="0">
              <a:spcBef>
                <a:spcPct val="0"/>
              </a:spcBef>
              <a:spcAft>
                <a:spcPct val="0"/>
              </a:spcAft>
              <a:defRPr sz="2500">
                <a:solidFill>
                  <a:schemeClr val="tx1"/>
                </a:solidFill>
                <a:latin typeface="Times New Roman" panose="02020603050405020304" pitchFamily="18" charset="0"/>
              </a:defRPr>
            </a:lvl8pPr>
            <a:lvl9pPr marL="4023874" indent="-234465" defTabSz="967579"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7173" name="Rectangle 7"/>
          <p:cNvSpPr>
            <a:spLocks noGrp="1" noChangeArrowheads="1"/>
          </p:cNvSpPr>
          <p:nvPr>
            <p:ph type="sldNum" sz="quarter" idx="5"/>
          </p:nvPr>
        </p:nvSpPr>
        <p:spPr>
          <a:noFill/>
        </p:spPr>
        <p:txBody>
          <a:bodyPr/>
          <a:lstStyle>
            <a:lvl1pPr defTabSz="967579">
              <a:defRPr sz="2500">
                <a:solidFill>
                  <a:schemeClr val="tx1"/>
                </a:solidFill>
                <a:latin typeface="Times New Roman" panose="02020603050405020304" pitchFamily="18" charset="0"/>
              </a:defRPr>
            </a:lvl1pPr>
            <a:lvl2pPr marL="766138" indent="-293906" defTabSz="967579">
              <a:defRPr sz="2500">
                <a:solidFill>
                  <a:schemeClr val="tx1"/>
                </a:solidFill>
                <a:latin typeface="Times New Roman" panose="02020603050405020304" pitchFamily="18" charset="0"/>
              </a:defRPr>
            </a:lvl2pPr>
            <a:lvl3pPr marL="1178927" indent="-234465" defTabSz="967579">
              <a:defRPr sz="2500">
                <a:solidFill>
                  <a:schemeClr val="tx1"/>
                </a:solidFill>
                <a:latin typeface="Times New Roman" panose="02020603050405020304" pitchFamily="18" charset="0"/>
              </a:defRPr>
            </a:lvl3pPr>
            <a:lvl4pPr marL="1651159" indent="-234465" defTabSz="967579">
              <a:defRPr sz="2500">
                <a:solidFill>
                  <a:schemeClr val="tx1"/>
                </a:solidFill>
                <a:latin typeface="Times New Roman" panose="02020603050405020304" pitchFamily="18" charset="0"/>
              </a:defRPr>
            </a:lvl4pPr>
            <a:lvl5pPr marL="2121740" indent="-234465" defTabSz="967579">
              <a:defRPr sz="2500">
                <a:solidFill>
                  <a:schemeClr val="tx1"/>
                </a:solidFill>
                <a:latin typeface="Times New Roman" panose="02020603050405020304" pitchFamily="18" charset="0"/>
              </a:defRPr>
            </a:lvl5pPr>
            <a:lvl6pPr marL="2597273" indent="-234465" defTabSz="967579" eaLnBrk="0" fontAlgn="base" hangingPunct="0">
              <a:spcBef>
                <a:spcPct val="0"/>
              </a:spcBef>
              <a:spcAft>
                <a:spcPct val="0"/>
              </a:spcAft>
              <a:defRPr sz="2500">
                <a:solidFill>
                  <a:schemeClr val="tx1"/>
                </a:solidFill>
                <a:latin typeface="Times New Roman" panose="02020603050405020304" pitchFamily="18" charset="0"/>
              </a:defRPr>
            </a:lvl6pPr>
            <a:lvl7pPr marL="3072807" indent="-234465" defTabSz="967579" eaLnBrk="0" fontAlgn="base" hangingPunct="0">
              <a:spcBef>
                <a:spcPct val="0"/>
              </a:spcBef>
              <a:spcAft>
                <a:spcPct val="0"/>
              </a:spcAft>
              <a:defRPr sz="2500">
                <a:solidFill>
                  <a:schemeClr val="tx1"/>
                </a:solidFill>
                <a:latin typeface="Times New Roman" panose="02020603050405020304" pitchFamily="18" charset="0"/>
              </a:defRPr>
            </a:lvl7pPr>
            <a:lvl8pPr marL="3548341" indent="-234465" defTabSz="967579" eaLnBrk="0" fontAlgn="base" hangingPunct="0">
              <a:spcBef>
                <a:spcPct val="0"/>
              </a:spcBef>
              <a:spcAft>
                <a:spcPct val="0"/>
              </a:spcAft>
              <a:defRPr sz="2500">
                <a:solidFill>
                  <a:schemeClr val="tx1"/>
                </a:solidFill>
                <a:latin typeface="Times New Roman" panose="02020603050405020304" pitchFamily="18" charset="0"/>
              </a:defRPr>
            </a:lvl8pPr>
            <a:lvl9pPr marL="4023874" indent="-234465" defTabSz="967579" eaLnBrk="0" fontAlgn="base" hangingPunct="0">
              <a:spcBef>
                <a:spcPct val="0"/>
              </a:spcBef>
              <a:spcAft>
                <a:spcPct val="0"/>
              </a:spcAft>
              <a:defRPr sz="2500">
                <a:solidFill>
                  <a:schemeClr val="tx1"/>
                </a:solidFill>
                <a:latin typeface="Times New Roman" panose="02020603050405020304" pitchFamily="18" charset="0"/>
              </a:defRPr>
            </a:lvl9pPr>
          </a:lstStyle>
          <a:p>
            <a:fld id="{3A3953A7-C693-496D-8B78-FF893ADF7140}"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sp>
        <p:nvSpPr>
          <p:cNvPr id="7174" name="Rectangle 2"/>
          <p:cNvSpPr txBox="1">
            <a:spLocks noGrp="1" noChangeArrowheads="1"/>
          </p:cNvSpPr>
          <p:nvPr/>
        </p:nvSpPr>
        <p:spPr bwMode="auto">
          <a:xfrm>
            <a:off x="0" y="1"/>
            <a:ext cx="3168589" cy="47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004" tIns="48502" rIns="97004" bIns="4850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7175" name="Rectangle 7"/>
          <p:cNvSpPr txBox="1">
            <a:spLocks noGrp="1" noChangeArrowheads="1"/>
          </p:cNvSpPr>
          <p:nvPr/>
        </p:nvSpPr>
        <p:spPr bwMode="auto">
          <a:xfrm>
            <a:off x="4146611" y="9121250"/>
            <a:ext cx="3168589" cy="47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004" tIns="48502" rIns="97004" bIns="4850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07273CCA-F1D9-4777-BC5E-ED02D6E76EE8}" type="slidenum">
              <a:rPr lang="en-US" altLang="en-US" sz="1200">
                <a:latin typeface="Tahoma" panose="020B0604030504040204" pitchFamily="34" charset="0"/>
              </a:rPr>
              <a:pPr algn="r" eaLnBrk="1" hangingPunct="1"/>
              <a:t>3</a:t>
            </a:fld>
            <a:endParaRPr lang="en-US" altLang="en-US" sz="1200">
              <a:latin typeface="Tahoma" panose="020B0604030504040204" pitchFamily="34" charset="0"/>
            </a:endParaRPr>
          </a:p>
        </p:txBody>
      </p:sp>
      <p:sp>
        <p:nvSpPr>
          <p:cNvPr id="7176" name="Rectangle 7"/>
          <p:cNvSpPr txBox="1">
            <a:spLocks noGrp="1" noChangeArrowheads="1"/>
          </p:cNvSpPr>
          <p:nvPr/>
        </p:nvSpPr>
        <p:spPr bwMode="auto">
          <a:xfrm>
            <a:off x="4146611" y="9121250"/>
            <a:ext cx="3168589" cy="47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87" tIns="48494" rIns="96987" bIns="4849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532B13A4-F5F9-4D49-8B23-6583D7F430D3}" type="slidenum">
              <a:rPr lang="en-US" altLang="en-US"/>
              <a:pPr algn="r" eaLnBrk="1" hangingPunct="1">
                <a:spcBef>
                  <a:spcPct val="0"/>
                </a:spcBef>
              </a:pPr>
              <a:t>3</a:t>
            </a:fld>
            <a:endParaRPr lang="en-US" altLang="en-US"/>
          </a:p>
        </p:txBody>
      </p:sp>
      <p:sp>
        <p:nvSpPr>
          <p:cNvPr id="7177" name="Rectangle 2"/>
          <p:cNvSpPr>
            <a:spLocks noGrp="1" noRot="1" noChangeAspect="1" noChangeArrowheads="1" noTextEdit="1"/>
          </p:cNvSpPr>
          <p:nvPr>
            <p:ph type="sldImg"/>
          </p:nvPr>
        </p:nvSpPr>
        <p:spPr>
          <a:xfrm>
            <a:off x="1258888" y="719138"/>
            <a:ext cx="4800600" cy="3600450"/>
          </a:xfrm>
          <a:ln/>
        </p:spPr>
      </p:sp>
      <p:sp>
        <p:nvSpPr>
          <p:cNvPr id="7178" name="Rectangle 3"/>
          <p:cNvSpPr>
            <a:spLocks noGrp="1" noChangeArrowheads="1"/>
          </p:cNvSpPr>
          <p:nvPr>
            <p:ph type="body" idx="1"/>
          </p:nvPr>
        </p:nvSpPr>
        <p:spPr>
          <a:noFill/>
        </p:spPr>
        <p:txBody>
          <a:bodyPr wrap="square" lIns="96987" tIns="48494" rIns="96987" bIns="48494"/>
          <a:lstStyle/>
          <a:p>
            <a:endParaRPr lang="en-US" altLang="en-US"/>
          </a:p>
        </p:txBody>
      </p:sp>
      <p:sp>
        <p:nvSpPr>
          <p:cNvPr id="7179" name="Date Placeholder 1"/>
          <p:cNvSpPr txBox="1">
            <a:spLocks noGrp="1"/>
          </p:cNvSpPr>
          <p:nvPr/>
        </p:nvSpPr>
        <p:spPr bwMode="auto">
          <a:xfrm>
            <a:off x="4146611" y="1"/>
            <a:ext cx="3168589" cy="47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004" tIns="48502" rIns="97004" bIns="4850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008E9E8C-CB3B-443D-85A9-42A40C76F749}"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2726649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4403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B6491B2D-4679-400B-A315-0C8BDA84BDCC}"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4403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6EB49918-A581-4389-9EC9-0D6E9C84323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4403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90A1C542-73EC-4DCB-8B1F-0BE0CFE23A84}"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4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83464F-D401-46E7-920F-8D55FF5B5BD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4041" name="Rectangle 2"/>
          <p:cNvSpPr>
            <a:spLocks noGrp="1" noRot="1" noChangeAspect="1" noChangeArrowheads="1" noTextEdit="1"/>
          </p:cNvSpPr>
          <p:nvPr>
            <p:ph type="sldImg"/>
          </p:nvPr>
        </p:nvSpPr>
        <p:spPr>
          <a:xfrm>
            <a:off x="1152525" y="696913"/>
            <a:ext cx="4652963" cy="3490912"/>
          </a:xfrm>
          <a:ln/>
        </p:spPr>
      </p:sp>
      <p:sp>
        <p:nvSpPr>
          <p:cNvPr id="44042" name="Rectangle 3"/>
          <p:cNvSpPr>
            <a:spLocks noGrp="1" noChangeArrowheads="1"/>
          </p:cNvSpPr>
          <p:nvPr>
            <p:ph type="body" idx="1"/>
          </p:nvPr>
        </p:nvSpPr>
        <p:spPr>
          <a:noFill/>
        </p:spPr>
        <p:txBody>
          <a:bodyPr wrap="square" lIns="93248" tIns="46624" rIns="93248" bIns="46624"/>
          <a:lstStyle/>
          <a:p>
            <a:endParaRPr lang="en-US" altLang="en-US"/>
          </a:p>
        </p:txBody>
      </p:sp>
      <p:sp>
        <p:nvSpPr>
          <p:cNvPr id="4404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3B9528D0-308D-4748-9A56-C211B01DBD68}"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389997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58371"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75E8D353-9A46-484B-B5AD-75B136E8C053}"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58372"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58373"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0E85BDFF-8036-4C80-9078-913A525C1927}"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58374"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58375"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D593D0AD-5FF2-4FD5-A7FE-6EB5F74496CF}"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58376"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99A0D9-0DC5-4A7C-84C7-06C1588438B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77" name="Rectangle 2"/>
          <p:cNvSpPr>
            <a:spLocks noGrp="1" noRot="1" noChangeAspect="1" noChangeArrowheads="1" noTextEdit="1"/>
          </p:cNvSpPr>
          <p:nvPr>
            <p:ph type="sldImg"/>
          </p:nvPr>
        </p:nvSpPr>
        <p:spPr>
          <a:xfrm>
            <a:off x="1152525" y="696913"/>
            <a:ext cx="4652963" cy="3490912"/>
          </a:xfrm>
          <a:ln/>
        </p:spPr>
      </p:sp>
      <p:sp>
        <p:nvSpPr>
          <p:cNvPr id="58378" name="Rectangle 3"/>
          <p:cNvSpPr>
            <a:spLocks noGrp="1" noChangeArrowheads="1"/>
          </p:cNvSpPr>
          <p:nvPr>
            <p:ph type="body" idx="1"/>
          </p:nvPr>
        </p:nvSpPr>
        <p:spPr>
          <a:noFill/>
        </p:spPr>
        <p:txBody>
          <a:bodyPr wrap="square" lIns="93248" tIns="46624" rIns="93248" bIns="46624"/>
          <a:lstStyle/>
          <a:p>
            <a:endParaRPr lang="en-US" altLang="en-US"/>
          </a:p>
        </p:txBody>
      </p:sp>
      <p:sp>
        <p:nvSpPr>
          <p:cNvPr id="58379"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FA4AF00F-51E7-41E2-8D20-CE2C69755482}"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257799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58371"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75E8D353-9A46-484B-B5AD-75B136E8C053}"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58372"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58373"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0E85BDFF-8036-4C80-9078-913A525C1927}" type="slidenum">
              <a:rPr lang="en-US" altLang="en-US" sz="1200" smtClean="0">
                <a:latin typeface="Tahoma" panose="020B0604030504040204" pitchFamily="34" charset="0"/>
              </a:rPr>
              <a:pPr/>
              <a:t>23</a:t>
            </a:fld>
            <a:endParaRPr lang="en-US" altLang="en-US" sz="1200">
              <a:latin typeface="Tahoma" panose="020B0604030504040204" pitchFamily="34" charset="0"/>
            </a:endParaRPr>
          </a:p>
        </p:txBody>
      </p:sp>
      <p:sp>
        <p:nvSpPr>
          <p:cNvPr id="58374"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58375"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D593D0AD-5FF2-4FD5-A7FE-6EB5F74496CF}" type="slidenum">
              <a:rPr lang="en-US" altLang="en-US" sz="1200">
                <a:latin typeface="Tahoma" panose="020B0604030504040204" pitchFamily="34" charset="0"/>
              </a:rPr>
              <a:pPr algn="r" eaLnBrk="1" hangingPunct="1"/>
              <a:t>23</a:t>
            </a:fld>
            <a:endParaRPr lang="en-US" altLang="en-US" sz="1200">
              <a:latin typeface="Tahoma" panose="020B0604030504040204" pitchFamily="34" charset="0"/>
            </a:endParaRPr>
          </a:p>
        </p:txBody>
      </p:sp>
      <p:sp>
        <p:nvSpPr>
          <p:cNvPr id="58376"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B199A0D9-0DC5-4A7C-84C7-06C1588438B8}" type="slidenum">
              <a:rPr lang="en-US" altLang="en-US"/>
              <a:pPr algn="r" eaLnBrk="1" hangingPunct="1">
                <a:spcBef>
                  <a:spcPct val="0"/>
                </a:spcBef>
              </a:pPr>
              <a:t>23</a:t>
            </a:fld>
            <a:endParaRPr lang="en-US" altLang="en-US"/>
          </a:p>
        </p:txBody>
      </p:sp>
      <p:sp>
        <p:nvSpPr>
          <p:cNvPr id="58377" name="Rectangle 2"/>
          <p:cNvSpPr>
            <a:spLocks noGrp="1" noRot="1" noChangeAspect="1" noChangeArrowheads="1" noTextEdit="1"/>
          </p:cNvSpPr>
          <p:nvPr>
            <p:ph type="sldImg"/>
          </p:nvPr>
        </p:nvSpPr>
        <p:spPr>
          <a:xfrm>
            <a:off x="1152525" y="696913"/>
            <a:ext cx="4652963" cy="3490912"/>
          </a:xfrm>
          <a:ln/>
        </p:spPr>
      </p:sp>
      <p:sp>
        <p:nvSpPr>
          <p:cNvPr id="58378" name="Rectangle 3"/>
          <p:cNvSpPr>
            <a:spLocks noGrp="1" noChangeArrowheads="1"/>
          </p:cNvSpPr>
          <p:nvPr>
            <p:ph type="body" idx="1"/>
          </p:nvPr>
        </p:nvSpPr>
        <p:spPr>
          <a:noFill/>
        </p:spPr>
        <p:txBody>
          <a:bodyPr wrap="square" lIns="93248" tIns="46624" rIns="93248" bIns="46624"/>
          <a:lstStyle/>
          <a:p>
            <a:endParaRPr lang="en-US" altLang="en-US"/>
          </a:p>
        </p:txBody>
      </p:sp>
      <p:sp>
        <p:nvSpPr>
          <p:cNvPr id="58379"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FA4AF00F-51E7-41E2-8D20-CE2C69755482}"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150395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50179"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E367C36-B6E5-4537-8651-39803401FDAB}"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50180"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50181"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EA5303CD-491B-4F6C-B47D-6B4BC9F169AA}" type="slidenum">
              <a:rPr lang="en-US" altLang="en-US" sz="1200" smtClean="0">
                <a:latin typeface="Tahoma" panose="020B0604030504040204" pitchFamily="34" charset="0"/>
              </a:rPr>
              <a:pPr/>
              <a:t>24</a:t>
            </a:fld>
            <a:endParaRPr lang="en-US" altLang="en-US" sz="1200">
              <a:latin typeface="Tahoma" panose="020B0604030504040204" pitchFamily="34" charset="0"/>
            </a:endParaRPr>
          </a:p>
        </p:txBody>
      </p:sp>
      <p:sp>
        <p:nvSpPr>
          <p:cNvPr id="50182"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50183"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176F87D-02A7-49EF-9593-EA17D4731E72}" type="slidenum">
              <a:rPr lang="en-US" altLang="en-US" sz="1200">
                <a:latin typeface="Tahoma" panose="020B0604030504040204" pitchFamily="34" charset="0"/>
              </a:rPr>
              <a:pPr algn="r" eaLnBrk="1" hangingPunct="1"/>
              <a:t>24</a:t>
            </a:fld>
            <a:endParaRPr lang="en-US" altLang="en-US" sz="1200">
              <a:latin typeface="Tahoma" panose="020B0604030504040204" pitchFamily="34" charset="0"/>
            </a:endParaRPr>
          </a:p>
        </p:txBody>
      </p:sp>
      <p:sp>
        <p:nvSpPr>
          <p:cNvPr id="50184"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9901A0D-ECC3-4E8F-BE34-9A1A6076FB9B}" type="slidenum">
              <a:rPr lang="en-US" altLang="en-US"/>
              <a:pPr algn="r" eaLnBrk="1" hangingPunct="1">
                <a:spcBef>
                  <a:spcPct val="0"/>
                </a:spcBef>
              </a:pPr>
              <a:t>24</a:t>
            </a:fld>
            <a:endParaRPr lang="en-US" altLang="en-US"/>
          </a:p>
        </p:txBody>
      </p:sp>
      <p:sp>
        <p:nvSpPr>
          <p:cNvPr id="50185" name="Rectangle 2"/>
          <p:cNvSpPr>
            <a:spLocks noGrp="1" noRot="1" noChangeAspect="1" noChangeArrowheads="1" noTextEdit="1"/>
          </p:cNvSpPr>
          <p:nvPr>
            <p:ph type="sldImg"/>
          </p:nvPr>
        </p:nvSpPr>
        <p:spPr>
          <a:xfrm>
            <a:off x="1152525" y="696913"/>
            <a:ext cx="4652963" cy="3490912"/>
          </a:xfrm>
          <a:ln/>
        </p:spPr>
      </p:sp>
      <p:sp>
        <p:nvSpPr>
          <p:cNvPr id="50186" name="Rectangle 3"/>
          <p:cNvSpPr>
            <a:spLocks noGrp="1" noChangeArrowheads="1"/>
          </p:cNvSpPr>
          <p:nvPr>
            <p:ph type="body" idx="1"/>
          </p:nvPr>
        </p:nvSpPr>
        <p:spPr>
          <a:noFill/>
        </p:spPr>
        <p:txBody>
          <a:bodyPr wrap="square" lIns="93248" tIns="46624" rIns="93248" bIns="46624"/>
          <a:lstStyle/>
          <a:p>
            <a:endParaRPr lang="en-US" altLang="en-US"/>
          </a:p>
        </p:txBody>
      </p:sp>
      <p:sp>
        <p:nvSpPr>
          <p:cNvPr id="50187"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6D340F08-66A3-433B-BF38-0BE2BB0DE8FD}"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211338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50179"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E367C36-B6E5-4537-8651-39803401FDAB}"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50180"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50181"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EA5303CD-491B-4F6C-B47D-6B4BC9F169AA}" type="slidenum">
              <a:rPr lang="en-US" altLang="en-US" sz="1200" smtClean="0">
                <a:latin typeface="Tahoma" panose="020B0604030504040204" pitchFamily="34" charset="0"/>
              </a:rPr>
              <a:pPr/>
              <a:t>25</a:t>
            </a:fld>
            <a:endParaRPr lang="en-US" altLang="en-US" sz="1200">
              <a:latin typeface="Tahoma" panose="020B0604030504040204" pitchFamily="34" charset="0"/>
            </a:endParaRPr>
          </a:p>
        </p:txBody>
      </p:sp>
      <p:sp>
        <p:nvSpPr>
          <p:cNvPr id="50182"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50183"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176F87D-02A7-49EF-9593-EA17D4731E72}" type="slidenum">
              <a:rPr lang="en-US" altLang="en-US" sz="1200">
                <a:latin typeface="Tahoma" panose="020B0604030504040204" pitchFamily="34" charset="0"/>
              </a:rPr>
              <a:pPr algn="r" eaLnBrk="1" hangingPunct="1"/>
              <a:t>25</a:t>
            </a:fld>
            <a:endParaRPr lang="en-US" altLang="en-US" sz="1200">
              <a:latin typeface="Tahoma" panose="020B0604030504040204" pitchFamily="34" charset="0"/>
            </a:endParaRPr>
          </a:p>
        </p:txBody>
      </p:sp>
      <p:sp>
        <p:nvSpPr>
          <p:cNvPr id="50184"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9901A0D-ECC3-4E8F-BE34-9A1A6076FB9B}" type="slidenum">
              <a:rPr lang="en-US" altLang="en-US"/>
              <a:pPr algn="r" eaLnBrk="1" hangingPunct="1">
                <a:spcBef>
                  <a:spcPct val="0"/>
                </a:spcBef>
              </a:pPr>
              <a:t>25</a:t>
            </a:fld>
            <a:endParaRPr lang="en-US" altLang="en-US"/>
          </a:p>
        </p:txBody>
      </p:sp>
      <p:sp>
        <p:nvSpPr>
          <p:cNvPr id="50185" name="Rectangle 2"/>
          <p:cNvSpPr>
            <a:spLocks noGrp="1" noRot="1" noChangeAspect="1" noChangeArrowheads="1" noTextEdit="1"/>
          </p:cNvSpPr>
          <p:nvPr>
            <p:ph type="sldImg"/>
          </p:nvPr>
        </p:nvSpPr>
        <p:spPr>
          <a:xfrm>
            <a:off x="1152525" y="696913"/>
            <a:ext cx="4652963" cy="3490912"/>
          </a:xfrm>
          <a:ln/>
        </p:spPr>
      </p:sp>
      <p:sp>
        <p:nvSpPr>
          <p:cNvPr id="50186" name="Rectangle 3"/>
          <p:cNvSpPr>
            <a:spLocks noGrp="1" noChangeArrowheads="1"/>
          </p:cNvSpPr>
          <p:nvPr>
            <p:ph type="body" idx="1"/>
          </p:nvPr>
        </p:nvSpPr>
        <p:spPr>
          <a:noFill/>
        </p:spPr>
        <p:txBody>
          <a:bodyPr wrap="square" lIns="93248" tIns="46624" rIns="93248" bIns="46624"/>
          <a:lstStyle/>
          <a:p>
            <a:endParaRPr lang="en-US" altLang="en-US"/>
          </a:p>
        </p:txBody>
      </p:sp>
      <p:sp>
        <p:nvSpPr>
          <p:cNvPr id="50187"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6D340F08-66A3-433B-BF38-0BE2BB0DE8FD}"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421943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50179"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E367C36-B6E5-4537-8651-39803401FDAB}"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50180"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50181"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EA5303CD-491B-4F6C-B47D-6B4BC9F169AA}" type="slidenum">
              <a:rPr lang="en-US" altLang="en-US" sz="1200" smtClean="0">
                <a:latin typeface="Tahoma" panose="020B0604030504040204" pitchFamily="34" charset="0"/>
              </a:rPr>
              <a:pPr/>
              <a:t>26</a:t>
            </a:fld>
            <a:endParaRPr lang="en-US" altLang="en-US" sz="1200">
              <a:latin typeface="Tahoma" panose="020B0604030504040204" pitchFamily="34" charset="0"/>
            </a:endParaRPr>
          </a:p>
        </p:txBody>
      </p:sp>
      <p:sp>
        <p:nvSpPr>
          <p:cNvPr id="50182"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50183"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176F87D-02A7-49EF-9593-EA17D4731E72}" type="slidenum">
              <a:rPr lang="en-US" altLang="en-US" sz="1200">
                <a:latin typeface="Tahoma" panose="020B0604030504040204" pitchFamily="34" charset="0"/>
              </a:rPr>
              <a:pPr algn="r" eaLnBrk="1" hangingPunct="1"/>
              <a:t>26</a:t>
            </a:fld>
            <a:endParaRPr lang="en-US" altLang="en-US" sz="1200">
              <a:latin typeface="Tahoma" panose="020B0604030504040204" pitchFamily="34" charset="0"/>
            </a:endParaRPr>
          </a:p>
        </p:txBody>
      </p:sp>
      <p:sp>
        <p:nvSpPr>
          <p:cNvPr id="50184"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9901A0D-ECC3-4E8F-BE34-9A1A6076FB9B}" type="slidenum">
              <a:rPr lang="en-US" altLang="en-US"/>
              <a:pPr algn="r" eaLnBrk="1" hangingPunct="1">
                <a:spcBef>
                  <a:spcPct val="0"/>
                </a:spcBef>
              </a:pPr>
              <a:t>26</a:t>
            </a:fld>
            <a:endParaRPr lang="en-US" altLang="en-US"/>
          </a:p>
        </p:txBody>
      </p:sp>
      <p:sp>
        <p:nvSpPr>
          <p:cNvPr id="50185" name="Rectangle 2"/>
          <p:cNvSpPr>
            <a:spLocks noGrp="1" noRot="1" noChangeAspect="1" noChangeArrowheads="1" noTextEdit="1"/>
          </p:cNvSpPr>
          <p:nvPr>
            <p:ph type="sldImg"/>
          </p:nvPr>
        </p:nvSpPr>
        <p:spPr>
          <a:xfrm>
            <a:off x="1152525" y="696913"/>
            <a:ext cx="4652963" cy="3490912"/>
          </a:xfrm>
          <a:ln/>
        </p:spPr>
      </p:sp>
      <p:sp>
        <p:nvSpPr>
          <p:cNvPr id="50186" name="Rectangle 3"/>
          <p:cNvSpPr>
            <a:spLocks noGrp="1" noChangeArrowheads="1"/>
          </p:cNvSpPr>
          <p:nvPr>
            <p:ph type="body" idx="1"/>
          </p:nvPr>
        </p:nvSpPr>
        <p:spPr>
          <a:noFill/>
        </p:spPr>
        <p:txBody>
          <a:bodyPr wrap="square" lIns="93248" tIns="46624" rIns="93248" bIns="46624"/>
          <a:lstStyle/>
          <a:p>
            <a:endParaRPr lang="en-US" altLang="en-US" dirty="0"/>
          </a:p>
        </p:txBody>
      </p:sp>
      <p:sp>
        <p:nvSpPr>
          <p:cNvPr id="50187"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6D340F08-66A3-433B-BF38-0BE2BB0DE8FD}"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115735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50179"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E367C36-B6E5-4537-8651-39803401FDAB}"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50180"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50181"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EA5303CD-491B-4F6C-B47D-6B4BC9F169AA}" type="slidenum">
              <a:rPr lang="en-US" altLang="en-US" sz="1200" smtClean="0">
                <a:latin typeface="Tahoma" panose="020B0604030504040204" pitchFamily="34" charset="0"/>
              </a:rPr>
              <a:pPr/>
              <a:t>27</a:t>
            </a:fld>
            <a:endParaRPr lang="en-US" altLang="en-US" sz="1200">
              <a:latin typeface="Tahoma" panose="020B0604030504040204" pitchFamily="34" charset="0"/>
            </a:endParaRPr>
          </a:p>
        </p:txBody>
      </p:sp>
      <p:sp>
        <p:nvSpPr>
          <p:cNvPr id="50182"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50183"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176F87D-02A7-49EF-9593-EA17D4731E72}" type="slidenum">
              <a:rPr lang="en-US" altLang="en-US" sz="1200">
                <a:latin typeface="Tahoma" panose="020B0604030504040204" pitchFamily="34" charset="0"/>
              </a:rPr>
              <a:pPr algn="r" eaLnBrk="1" hangingPunct="1"/>
              <a:t>27</a:t>
            </a:fld>
            <a:endParaRPr lang="en-US" altLang="en-US" sz="1200">
              <a:latin typeface="Tahoma" panose="020B0604030504040204" pitchFamily="34" charset="0"/>
            </a:endParaRPr>
          </a:p>
        </p:txBody>
      </p:sp>
      <p:sp>
        <p:nvSpPr>
          <p:cNvPr id="50184"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9901A0D-ECC3-4E8F-BE34-9A1A6076FB9B}" type="slidenum">
              <a:rPr lang="en-US" altLang="en-US"/>
              <a:pPr algn="r" eaLnBrk="1" hangingPunct="1">
                <a:spcBef>
                  <a:spcPct val="0"/>
                </a:spcBef>
              </a:pPr>
              <a:t>27</a:t>
            </a:fld>
            <a:endParaRPr lang="en-US" altLang="en-US"/>
          </a:p>
        </p:txBody>
      </p:sp>
      <p:sp>
        <p:nvSpPr>
          <p:cNvPr id="50185" name="Rectangle 2"/>
          <p:cNvSpPr>
            <a:spLocks noGrp="1" noRot="1" noChangeAspect="1" noChangeArrowheads="1" noTextEdit="1"/>
          </p:cNvSpPr>
          <p:nvPr>
            <p:ph type="sldImg"/>
          </p:nvPr>
        </p:nvSpPr>
        <p:spPr>
          <a:xfrm>
            <a:off x="1152525" y="696913"/>
            <a:ext cx="4652963" cy="3490912"/>
          </a:xfrm>
          <a:ln/>
        </p:spPr>
      </p:sp>
      <p:sp>
        <p:nvSpPr>
          <p:cNvPr id="50186" name="Rectangle 3"/>
          <p:cNvSpPr>
            <a:spLocks noGrp="1" noChangeArrowheads="1"/>
          </p:cNvSpPr>
          <p:nvPr>
            <p:ph type="body" idx="1"/>
          </p:nvPr>
        </p:nvSpPr>
        <p:spPr>
          <a:noFill/>
        </p:spPr>
        <p:txBody>
          <a:bodyPr wrap="square" lIns="93248" tIns="46624" rIns="93248" bIns="46624"/>
          <a:lstStyle/>
          <a:p>
            <a:endParaRPr lang="en-US" altLang="en-US"/>
          </a:p>
        </p:txBody>
      </p:sp>
      <p:sp>
        <p:nvSpPr>
          <p:cNvPr id="50187"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6D340F08-66A3-433B-BF38-0BE2BB0DE8FD}"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4058492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52227"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2EEBEB47-666B-4571-AF79-8E600632731A}"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52228"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52229"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B11C4F8-2EBC-488B-8C48-06BD2F3661E0}" type="slidenum">
              <a:rPr lang="en-US" altLang="en-US" sz="1200" smtClean="0">
                <a:latin typeface="Tahoma" panose="020B0604030504040204" pitchFamily="34" charset="0"/>
              </a:rPr>
              <a:pPr/>
              <a:t>28</a:t>
            </a:fld>
            <a:endParaRPr lang="en-US" altLang="en-US" sz="1200">
              <a:latin typeface="Tahoma" panose="020B0604030504040204" pitchFamily="34" charset="0"/>
            </a:endParaRPr>
          </a:p>
        </p:txBody>
      </p:sp>
      <p:sp>
        <p:nvSpPr>
          <p:cNvPr id="52230"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52231"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842C79D9-F73B-417E-94FF-66A64B9851C4}" type="slidenum">
              <a:rPr lang="en-US" altLang="en-US" sz="1200">
                <a:latin typeface="Tahoma" panose="020B0604030504040204" pitchFamily="34" charset="0"/>
              </a:rPr>
              <a:pPr algn="r" eaLnBrk="1" hangingPunct="1"/>
              <a:t>28</a:t>
            </a:fld>
            <a:endParaRPr lang="en-US" altLang="en-US" sz="1200">
              <a:latin typeface="Tahoma" panose="020B0604030504040204" pitchFamily="34" charset="0"/>
            </a:endParaRPr>
          </a:p>
        </p:txBody>
      </p:sp>
      <p:sp>
        <p:nvSpPr>
          <p:cNvPr id="52232"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1716A8E2-491E-4F0F-B463-0AD3C5D3F90B}" type="slidenum">
              <a:rPr lang="en-US" altLang="en-US"/>
              <a:pPr algn="r" eaLnBrk="1" hangingPunct="1">
                <a:spcBef>
                  <a:spcPct val="0"/>
                </a:spcBef>
              </a:pPr>
              <a:t>28</a:t>
            </a:fld>
            <a:endParaRPr lang="en-US" altLang="en-US"/>
          </a:p>
        </p:txBody>
      </p:sp>
      <p:sp>
        <p:nvSpPr>
          <p:cNvPr id="52233" name="Rectangle 2"/>
          <p:cNvSpPr>
            <a:spLocks noGrp="1" noRot="1" noChangeAspect="1" noChangeArrowheads="1" noTextEdit="1"/>
          </p:cNvSpPr>
          <p:nvPr>
            <p:ph type="sldImg"/>
          </p:nvPr>
        </p:nvSpPr>
        <p:spPr>
          <a:xfrm>
            <a:off x="1152525" y="696913"/>
            <a:ext cx="4652963" cy="3490912"/>
          </a:xfrm>
          <a:ln/>
        </p:spPr>
      </p:sp>
      <p:sp>
        <p:nvSpPr>
          <p:cNvPr id="52234" name="Rectangle 3"/>
          <p:cNvSpPr>
            <a:spLocks noGrp="1" noChangeArrowheads="1"/>
          </p:cNvSpPr>
          <p:nvPr>
            <p:ph type="body" idx="1"/>
          </p:nvPr>
        </p:nvSpPr>
        <p:spPr>
          <a:noFill/>
        </p:spPr>
        <p:txBody>
          <a:bodyPr wrap="square" lIns="93248" tIns="46624" rIns="93248" bIns="46624"/>
          <a:lstStyle/>
          <a:p>
            <a:endParaRPr lang="en-US" altLang="en-US"/>
          </a:p>
        </p:txBody>
      </p:sp>
      <p:sp>
        <p:nvSpPr>
          <p:cNvPr id="52235"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E78FF52-002E-4A7F-9A45-75A8F618169A}"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4240114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5427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2976734-2908-4778-8C1C-8791B2A6849D}"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5427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5427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24441800-0524-46B2-B95E-BE7A8AA90A0F}" type="slidenum">
              <a:rPr lang="en-US" altLang="en-US" sz="1200" smtClean="0">
                <a:latin typeface="Tahoma" panose="020B0604030504040204" pitchFamily="34" charset="0"/>
              </a:rPr>
              <a:pPr/>
              <a:t>29</a:t>
            </a:fld>
            <a:endParaRPr lang="en-US" altLang="en-US" sz="1200">
              <a:latin typeface="Tahoma" panose="020B0604030504040204" pitchFamily="34" charset="0"/>
            </a:endParaRPr>
          </a:p>
        </p:txBody>
      </p:sp>
      <p:sp>
        <p:nvSpPr>
          <p:cNvPr id="5427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5427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7839DCFE-C32F-4E3C-9B5F-C63645E850AB}" type="slidenum">
              <a:rPr lang="en-US" altLang="en-US" sz="1200">
                <a:latin typeface="Tahoma" panose="020B0604030504040204" pitchFamily="34" charset="0"/>
              </a:rPr>
              <a:pPr algn="r" eaLnBrk="1" hangingPunct="1"/>
              <a:t>29</a:t>
            </a:fld>
            <a:endParaRPr lang="en-US" altLang="en-US" sz="1200">
              <a:latin typeface="Tahoma" panose="020B0604030504040204" pitchFamily="34" charset="0"/>
            </a:endParaRPr>
          </a:p>
        </p:txBody>
      </p:sp>
      <p:sp>
        <p:nvSpPr>
          <p:cNvPr id="5428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8387CF41-2D66-45E1-BAA5-69B23AAAAC17}" type="slidenum">
              <a:rPr lang="en-US" altLang="en-US"/>
              <a:pPr algn="r" eaLnBrk="1" hangingPunct="1">
                <a:spcBef>
                  <a:spcPct val="0"/>
                </a:spcBef>
              </a:pPr>
              <a:t>29</a:t>
            </a:fld>
            <a:endParaRPr lang="en-US" altLang="en-US"/>
          </a:p>
        </p:txBody>
      </p:sp>
      <p:sp>
        <p:nvSpPr>
          <p:cNvPr id="54281" name="Rectangle 2"/>
          <p:cNvSpPr>
            <a:spLocks noGrp="1" noRot="1" noChangeAspect="1" noChangeArrowheads="1" noTextEdit="1"/>
          </p:cNvSpPr>
          <p:nvPr>
            <p:ph type="sldImg"/>
          </p:nvPr>
        </p:nvSpPr>
        <p:spPr>
          <a:xfrm>
            <a:off x="1152525" y="696913"/>
            <a:ext cx="4652963" cy="3490912"/>
          </a:xfrm>
          <a:ln/>
        </p:spPr>
      </p:sp>
      <p:sp>
        <p:nvSpPr>
          <p:cNvPr id="54282" name="Rectangle 3"/>
          <p:cNvSpPr>
            <a:spLocks noGrp="1" noChangeArrowheads="1"/>
          </p:cNvSpPr>
          <p:nvPr>
            <p:ph type="body" idx="1"/>
          </p:nvPr>
        </p:nvSpPr>
        <p:spPr>
          <a:noFill/>
        </p:spPr>
        <p:txBody>
          <a:bodyPr wrap="square" lIns="93248" tIns="46624" rIns="93248" bIns="46624"/>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smtClean="0">
                <a:solidFill>
                  <a:srgbClr val="000000"/>
                </a:solidFill>
                <a:latin typeface="Arial" panose="020B0604020202020204" pitchFamily="34" charset="0"/>
                <a:cs typeface="Arial" panose="020B0604020202020204" pitchFamily="34" charset="0"/>
              </a:rPr>
              <a:t>Whistleblower: “</a:t>
            </a:r>
            <a:r>
              <a:rPr lang="en-CA" altLang="en-US" sz="1200" dirty="0" smtClean="0">
                <a:solidFill>
                  <a:srgbClr val="000000"/>
                </a:solidFill>
                <a:latin typeface="Arial" panose="020B0604020202020204" pitchFamily="34" charset="0"/>
                <a:cs typeface="Arial" panose="020B0604020202020204" pitchFamily="34" charset="0"/>
              </a:rPr>
              <a:t>A whistleblower is a person who exposes any kind of information or activity that is deemed illegal, unethical, or not correct within an organization that is either private or public.” </a:t>
            </a:r>
            <a:r>
              <a:rPr lang="en-CA" altLang="en-US" sz="1200" dirty="0" smtClean="0">
                <a:solidFill>
                  <a:srgbClr val="000000"/>
                </a:solidFill>
                <a:latin typeface="Arial" panose="020B0604020202020204" pitchFamily="34" charset="0"/>
                <a:cs typeface="Arial" panose="020B0604020202020204" pitchFamily="34" charset="0"/>
                <a:hlinkClick r:id="rId3"/>
              </a:rPr>
              <a:t>https://en.wikipedia.org/wiki/Whistleblower</a:t>
            </a:r>
            <a:r>
              <a:rPr lang="en-CA" altLang="en-US" sz="1200" dirty="0" smtClean="0">
                <a:solidFill>
                  <a:srgbClr val="000000"/>
                </a:solidFill>
                <a:latin typeface="Arial" panose="020B0604020202020204" pitchFamily="34" charset="0"/>
                <a:cs typeface="Arial" panose="020B0604020202020204" pitchFamily="34" charset="0"/>
              </a:rPr>
              <a:t> accessed 3-Dec-2016</a:t>
            </a:r>
            <a:endParaRPr lang="en-US" altLang="en-US" sz="1200" dirty="0" smtClean="0">
              <a:solidFill>
                <a:srgbClr val="000000"/>
              </a:solidFill>
              <a:latin typeface="Arial" panose="020B0604020202020204" pitchFamily="34" charset="0"/>
              <a:cs typeface="Arial" panose="020B0604020202020204" pitchFamily="34" charset="0"/>
            </a:endParaRPr>
          </a:p>
          <a:p>
            <a:endParaRPr lang="en-US" altLang="en-US" dirty="0"/>
          </a:p>
        </p:txBody>
      </p:sp>
      <p:sp>
        <p:nvSpPr>
          <p:cNvPr id="5428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4AD4EA51-6159-464E-8077-595F2151EFAC}"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166942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41987"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DCD8848C-EE11-4F7D-B1C6-3D1A65577C3A}"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41988"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41989"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12F4EA0C-61F2-40C4-BB46-1A49FD4A32AE}" type="slidenum">
              <a:rPr lang="en-US" altLang="en-US" sz="1200" smtClean="0">
                <a:latin typeface="Tahoma" panose="020B0604030504040204" pitchFamily="34" charset="0"/>
              </a:rPr>
              <a:pPr/>
              <a:t>30</a:t>
            </a:fld>
            <a:endParaRPr lang="en-US" altLang="en-US" sz="1200">
              <a:latin typeface="Tahoma" panose="020B0604030504040204" pitchFamily="34" charset="0"/>
            </a:endParaRPr>
          </a:p>
        </p:txBody>
      </p:sp>
      <p:sp>
        <p:nvSpPr>
          <p:cNvPr id="41990"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41991"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AB5D83FE-02BB-465D-B694-DB5810EEF6CB}" type="slidenum">
              <a:rPr lang="en-US" altLang="en-US" sz="1200">
                <a:latin typeface="Tahoma" panose="020B0604030504040204" pitchFamily="34" charset="0"/>
              </a:rPr>
              <a:pPr algn="r" eaLnBrk="1" hangingPunct="1"/>
              <a:t>30</a:t>
            </a:fld>
            <a:endParaRPr lang="en-US" altLang="en-US" sz="1200">
              <a:latin typeface="Tahoma" panose="020B0604030504040204" pitchFamily="34" charset="0"/>
            </a:endParaRPr>
          </a:p>
        </p:txBody>
      </p:sp>
      <p:sp>
        <p:nvSpPr>
          <p:cNvPr id="41992"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FC300E6C-0FAB-4DBE-8CE8-B53DB0009E80}" type="slidenum">
              <a:rPr lang="en-US" altLang="en-US"/>
              <a:pPr algn="r" eaLnBrk="1" hangingPunct="1">
                <a:spcBef>
                  <a:spcPct val="0"/>
                </a:spcBef>
              </a:pPr>
              <a:t>30</a:t>
            </a:fld>
            <a:endParaRPr lang="en-US" altLang="en-US"/>
          </a:p>
        </p:txBody>
      </p:sp>
      <p:sp>
        <p:nvSpPr>
          <p:cNvPr id="41993" name="Rectangle 2"/>
          <p:cNvSpPr>
            <a:spLocks noGrp="1" noRot="1" noChangeAspect="1" noChangeArrowheads="1" noTextEdit="1"/>
          </p:cNvSpPr>
          <p:nvPr>
            <p:ph type="sldImg"/>
          </p:nvPr>
        </p:nvSpPr>
        <p:spPr>
          <a:xfrm>
            <a:off x="1152525" y="696913"/>
            <a:ext cx="4652963" cy="3490912"/>
          </a:xfrm>
          <a:ln/>
        </p:spPr>
      </p:sp>
      <p:sp>
        <p:nvSpPr>
          <p:cNvPr id="41994" name="Rectangle 3"/>
          <p:cNvSpPr>
            <a:spLocks noGrp="1" noChangeArrowheads="1"/>
          </p:cNvSpPr>
          <p:nvPr>
            <p:ph type="body" idx="1"/>
          </p:nvPr>
        </p:nvSpPr>
        <p:spPr>
          <a:noFill/>
        </p:spPr>
        <p:txBody>
          <a:bodyPr wrap="square" lIns="93248" tIns="46624" rIns="93248" bIns="46624"/>
          <a:lstStyle/>
          <a:p>
            <a:endParaRPr lang="en-US" altLang="en-US"/>
          </a:p>
        </p:txBody>
      </p:sp>
      <p:sp>
        <p:nvSpPr>
          <p:cNvPr id="41995"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3203A03F-7082-4C06-91BE-A57449B7DA3B}"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145764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15363"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CF93F686-7349-4163-A3BE-DB6B304C0775}"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64"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15365"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78BBD3D-9F2E-4BF5-B5E9-6BFC2C955586}"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66"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15367"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B2D885CD-B41A-4574-BFF3-C1484AF6AB31}"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68"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A5DF317-34DE-4F09-AAAD-BB4F6715F71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9" name="Rectangle 2"/>
          <p:cNvSpPr>
            <a:spLocks noGrp="1" noRot="1" noChangeAspect="1" noChangeArrowheads="1" noTextEdit="1"/>
          </p:cNvSpPr>
          <p:nvPr>
            <p:ph type="sldImg"/>
          </p:nvPr>
        </p:nvSpPr>
        <p:spPr>
          <a:xfrm>
            <a:off x="1152525" y="696913"/>
            <a:ext cx="4652963" cy="3490912"/>
          </a:xfrm>
          <a:ln/>
        </p:spPr>
      </p:sp>
      <p:sp>
        <p:nvSpPr>
          <p:cNvPr id="15370" name="Rectangle 3"/>
          <p:cNvSpPr>
            <a:spLocks noGrp="1" noChangeArrowheads="1"/>
          </p:cNvSpPr>
          <p:nvPr>
            <p:ph type="body" idx="1"/>
          </p:nvPr>
        </p:nvSpPr>
        <p:spPr>
          <a:noFill/>
        </p:spPr>
        <p:txBody>
          <a:bodyPr wrap="square" lIns="93248" tIns="46624" rIns="93248" bIns="46624"/>
          <a:lstStyle/>
          <a:p>
            <a:endParaRPr lang="en-US" altLang="en-US"/>
          </a:p>
        </p:txBody>
      </p:sp>
      <p:sp>
        <p:nvSpPr>
          <p:cNvPr id="15371"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7209CCE1-5DAB-4B53-9992-3CCCB6A18809}"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514032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Tahoma" panose="020B0604030504040204" pitchFamily="34" charset="0"/>
              </a:rPr>
              <a:t>ENGG406 2015WENGG404 2014F</a:t>
            </a:r>
          </a:p>
        </p:txBody>
      </p:sp>
      <p:sp>
        <p:nvSpPr>
          <p:cNvPr id="62467"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03FA2345-EBB3-415B-8A91-C4A114E48392}" type="datetime3">
              <a:rPr lang="en-US" altLang="en-US" sz="1200" smtClean="0">
                <a:solidFill>
                  <a:srgbClr val="000000"/>
                </a:solidFill>
                <a:latin typeface="Tahoma" panose="020B0604030504040204" pitchFamily="34" charset="0"/>
              </a:rPr>
              <a:pPr/>
              <a:t>26 November 2019</a:t>
            </a:fld>
            <a:endParaRPr lang="en-US" altLang="en-US" sz="1200">
              <a:solidFill>
                <a:srgbClr val="000000"/>
              </a:solidFill>
              <a:latin typeface="Tahoma" panose="020B0604030504040204" pitchFamily="34" charset="0"/>
            </a:endParaRPr>
          </a:p>
        </p:txBody>
      </p:sp>
      <p:sp>
        <p:nvSpPr>
          <p:cNvPr id="62468"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Tahoma" panose="020B0604030504040204" pitchFamily="34" charset="0"/>
              </a:rPr>
              <a:t>30-March-2015</a:t>
            </a:r>
          </a:p>
        </p:txBody>
      </p:sp>
      <p:sp>
        <p:nvSpPr>
          <p:cNvPr id="62469"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806D6B4-A5EE-4A4C-A752-6AF1F3984B79}" type="slidenum">
              <a:rPr lang="en-US" altLang="en-US" sz="1200" smtClean="0">
                <a:solidFill>
                  <a:srgbClr val="000000"/>
                </a:solidFill>
                <a:latin typeface="Tahoma" panose="020B0604030504040204" pitchFamily="34" charset="0"/>
              </a:rPr>
              <a:pPr/>
              <a:t>31</a:t>
            </a:fld>
            <a:endParaRPr lang="en-US" altLang="en-US" sz="1200">
              <a:solidFill>
                <a:srgbClr val="000000"/>
              </a:solidFill>
              <a:latin typeface="Tahoma" panose="020B0604030504040204" pitchFamily="34" charset="0"/>
            </a:endParaRPr>
          </a:p>
        </p:txBody>
      </p:sp>
      <p:sp>
        <p:nvSpPr>
          <p:cNvPr id="62470"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000000"/>
                </a:solidFill>
                <a:latin typeface="Tahoma" panose="020B0604030504040204" pitchFamily="34" charset="0"/>
              </a:rPr>
              <a:t>ENGG404 2014F</a:t>
            </a:r>
          </a:p>
        </p:txBody>
      </p:sp>
      <p:sp>
        <p:nvSpPr>
          <p:cNvPr id="62471"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D8D6F0D9-1092-422B-A803-5925A3A5F1D1}" type="slidenum">
              <a:rPr lang="en-US" altLang="en-US" sz="1200">
                <a:solidFill>
                  <a:srgbClr val="000000"/>
                </a:solidFill>
                <a:latin typeface="Tahoma" panose="020B0604030504040204" pitchFamily="34" charset="0"/>
              </a:rPr>
              <a:pPr algn="r" eaLnBrk="1" hangingPunct="1"/>
              <a:t>31</a:t>
            </a:fld>
            <a:endParaRPr lang="en-US" altLang="en-US" sz="1200">
              <a:solidFill>
                <a:srgbClr val="000000"/>
              </a:solidFill>
              <a:latin typeface="Tahoma" panose="020B0604030504040204" pitchFamily="34" charset="0"/>
            </a:endParaRPr>
          </a:p>
        </p:txBody>
      </p:sp>
      <p:sp>
        <p:nvSpPr>
          <p:cNvPr id="62472"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C779AF22-46BC-427D-A8E3-37313DD7C02D}" type="slidenum">
              <a:rPr lang="en-US" altLang="en-US">
                <a:solidFill>
                  <a:srgbClr val="000000"/>
                </a:solidFill>
              </a:rPr>
              <a:pPr algn="r" eaLnBrk="1" hangingPunct="1">
                <a:spcBef>
                  <a:spcPct val="0"/>
                </a:spcBef>
              </a:pPr>
              <a:t>31</a:t>
            </a:fld>
            <a:endParaRPr lang="en-US" altLang="en-US">
              <a:solidFill>
                <a:srgbClr val="000000"/>
              </a:solidFill>
            </a:endParaRPr>
          </a:p>
        </p:txBody>
      </p:sp>
      <p:sp>
        <p:nvSpPr>
          <p:cNvPr id="62473" name="Rectangle 2"/>
          <p:cNvSpPr>
            <a:spLocks noGrp="1" noRot="1" noChangeAspect="1" noChangeArrowheads="1" noTextEdit="1"/>
          </p:cNvSpPr>
          <p:nvPr>
            <p:ph type="sldImg"/>
          </p:nvPr>
        </p:nvSpPr>
        <p:spPr>
          <a:xfrm>
            <a:off x="1152525" y="696913"/>
            <a:ext cx="4652963" cy="3490912"/>
          </a:xfrm>
          <a:ln/>
        </p:spPr>
      </p:sp>
      <p:sp>
        <p:nvSpPr>
          <p:cNvPr id="62474" name="Rectangle 3"/>
          <p:cNvSpPr>
            <a:spLocks noGrp="1" noChangeArrowheads="1"/>
          </p:cNvSpPr>
          <p:nvPr>
            <p:ph type="body" idx="1"/>
          </p:nvPr>
        </p:nvSpPr>
        <p:spPr>
          <a:noFill/>
        </p:spPr>
        <p:txBody>
          <a:bodyPr wrap="square" lIns="93248" tIns="46624" rIns="93248" bIns="46624"/>
          <a:lstStyle/>
          <a:p>
            <a:endParaRPr lang="en-US" altLang="en-US"/>
          </a:p>
        </p:txBody>
      </p:sp>
      <p:sp>
        <p:nvSpPr>
          <p:cNvPr id="62475"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6C06F051-4D37-471A-9C33-9091941EE307}" type="datetime3">
              <a:rPr lang="en-US" altLang="en-US" sz="1200">
                <a:solidFill>
                  <a:srgbClr val="000000"/>
                </a:solidFill>
                <a:latin typeface="Tahoma" panose="020B0604030504040204" pitchFamily="34" charset="0"/>
              </a:rPr>
              <a:pPr algn="r" eaLnBrk="1" hangingPunct="1"/>
              <a:t>26 November 2019</a:t>
            </a:fld>
            <a:endParaRPr lang="en-US" altLang="en-US" sz="1200">
              <a:solidFill>
                <a:srgbClr val="000000"/>
              </a:solidFill>
              <a:latin typeface="Tahoma" panose="020B0604030504040204" pitchFamily="34" charset="0"/>
            </a:endParaRPr>
          </a:p>
        </p:txBody>
      </p:sp>
    </p:spTree>
    <p:extLst>
      <p:ext uri="{BB962C8B-B14F-4D97-AF65-F5344CB8AC3E}">
        <p14:creationId xmlns:p14="http://schemas.microsoft.com/office/powerpoint/2010/main" val="370813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11267"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EA07C2B1-557E-4B5F-AF51-9D1DD9E51CEB}"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11268"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11269"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AF469624-5E2F-41B7-A543-B9B3E9917A29}" type="slidenum">
              <a:rPr lang="en-US" altLang="en-US" sz="1200" smtClean="0">
                <a:latin typeface="Tahoma" panose="020B0604030504040204" pitchFamily="34" charset="0"/>
              </a:rPr>
              <a:pPr/>
              <a:t>5</a:t>
            </a:fld>
            <a:endParaRPr lang="en-US" altLang="en-US" sz="1200">
              <a:latin typeface="Tahoma" panose="020B0604030504040204" pitchFamily="34" charset="0"/>
            </a:endParaRPr>
          </a:p>
        </p:txBody>
      </p:sp>
      <p:sp>
        <p:nvSpPr>
          <p:cNvPr id="11270"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11271"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FF02358E-D679-478B-A054-387991739F09}" type="slidenum">
              <a:rPr lang="en-US" altLang="en-US" sz="1200">
                <a:latin typeface="Tahoma" panose="020B0604030504040204" pitchFamily="34" charset="0"/>
              </a:rPr>
              <a:pPr algn="r" eaLnBrk="1" hangingPunct="1"/>
              <a:t>5</a:t>
            </a:fld>
            <a:endParaRPr lang="en-US" altLang="en-US" sz="1200">
              <a:latin typeface="Tahoma" panose="020B0604030504040204" pitchFamily="34" charset="0"/>
            </a:endParaRPr>
          </a:p>
        </p:txBody>
      </p:sp>
      <p:sp>
        <p:nvSpPr>
          <p:cNvPr id="11272"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74F954E5-88B3-4141-8059-CF6CBE25A7B4}" type="slidenum">
              <a:rPr lang="en-US" altLang="en-US"/>
              <a:pPr algn="r" eaLnBrk="1" hangingPunct="1">
                <a:spcBef>
                  <a:spcPct val="0"/>
                </a:spcBef>
              </a:pPr>
              <a:t>5</a:t>
            </a:fld>
            <a:endParaRPr lang="en-US" altLang="en-US"/>
          </a:p>
        </p:txBody>
      </p:sp>
      <p:sp>
        <p:nvSpPr>
          <p:cNvPr id="11273" name="Rectangle 2"/>
          <p:cNvSpPr>
            <a:spLocks noGrp="1" noRot="1" noChangeAspect="1" noChangeArrowheads="1" noTextEdit="1"/>
          </p:cNvSpPr>
          <p:nvPr>
            <p:ph type="sldImg"/>
          </p:nvPr>
        </p:nvSpPr>
        <p:spPr>
          <a:xfrm>
            <a:off x="1152525" y="696913"/>
            <a:ext cx="4652963" cy="3490912"/>
          </a:xfrm>
          <a:ln/>
        </p:spPr>
      </p:sp>
      <p:sp>
        <p:nvSpPr>
          <p:cNvPr id="11274" name="Rectangle 3"/>
          <p:cNvSpPr>
            <a:spLocks noGrp="1" noChangeArrowheads="1"/>
          </p:cNvSpPr>
          <p:nvPr>
            <p:ph type="body" idx="1"/>
          </p:nvPr>
        </p:nvSpPr>
        <p:spPr>
          <a:noFill/>
        </p:spPr>
        <p:txBody>
          <a:bodyPr wrap="square" lIns="93248" tIns="46624" rIns="93248" bIns="46624"/>
          <a:lstStyle/>
          <a:p>
            <a:endParaRPr lang="en-US" altLang="en-US"/>
          </a:p>
        </p:txBody>
      </p:sp>
      <p:sp>
        <p:nvSpPr>
          <p:cNvPr id="11275"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846F3B77-9B3B-43D0-BD9A-1936AACB4FD6}"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339114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13315"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24512D9F-77C0-4AE1-B64E-4D655AEC5B3B}"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13316"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13317"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90E43BCA-520B-48A0-9E6A-16FACC53F3ED}" type="slidenum">
              <a:rPr lang="en-US" altLang="en-US" sz="1200" smtClean="0">
                <a:latin typeface="Tahoma" panose="020B0604030504040204" pitchFamily="34" charset="0"/>
              </a:rPr>
              <a:pPr/>
              <a:t>6</a:t>
            </a:fld>
            <a:endParaRPr lang="en-US" altLang="en-US" sz="1200">
              <a:latin typeface="Tahoma" panose="020B0604030504040204" pitchFamily="34" charset="0"/>
            </a:endParaRPr>
          </a:p>
        </p:txBody>
      </p:sp>
      <p:sp>
        <p:nvSpPr>
          <p:cNvPr id="13318"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13319"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1EC7BA16-5711-47C6-8F60-4A9E9A5CBE9E}" type="slidenum">
              <a:rPr lang="en-US" altLang="en-US" sz="1200">
                <a:latin typeface="Tahoma" panose="020B0604030504040204" pitchFamily="34" charset="0"/>
              </a:rPr>
              <a:pPr algn="r" eaLnBrk="1" hangingPunct="1"/>
              <a:t>6</a:t>
            </a:fld>
            <a:endParaRPr lang="en-US" altLang="en-US" sz="1200">
              <a:latin typeface="Tahoma" panose="020B0604030504040204" pitchFamily="34" charset="0"/>
            </a:endParaRPr>
          </a:p>
        </p:txBody>
      </p:sp>
      <p:sp>
        <p:nvSpPr>
          <p:cNvPr id="13320"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70A95409-DB2F-48DA-B1E9-975ED8737910}" type="slidenum">
              <a:rPr lang="en-US" altLang="en-US"/>
              <a:pPr algn="r" eaLnBrk="1" hangingPunct="1">
                <a:spcBef>
                  <a:spcPct val="0"/>
                </a:spcBef>
              </a:pPr>
              <a:t>6</a:t>
            </a:fld>
            <a:endParaRPr lang="en-US" altLang="en-US"/>
          </a:p>
        </p:txBody>
      </p:sp>
      <p:sp>
        <p:nvSpPr>
          <p:cNvPr id="13321" name="Rectangle 2"/>
          <p:cNvSpPr>
            <a:spLocks noGrp="1" noRot="1" noChangeAspect="1" noChangeArrowheads="1" noTextEdit="1"/>
          </p:cNvSpPr>
          <p:nvPr>
            <p:ph type="sldImg"/>
          </p:nvPr>
        </p:nvSpPr>
        <p:spPr>
          <a:xfrm>
            <a:off x="1152525" y="696913"/>
            <a:ext cx="4652963" cy="3490912"/>
          </a:xfrm>
          <a:ln/>
        </p:spPr>
      </p:sp>
      <p:sp>
        <p:nvSpPr>
          <p:cNvPr id="13322" name="Rectangle 3"/>
          <p:cNvSpPr>
            <a:spLocks noGrp="1" noChangeArrowheads="1"/>
          </p:cNvSpPr>
          <p:nvPr>
            <p:ph type="body" idx="1"/>
          </p:nvPr>
        </p:nvSpPr>
        <p:spPr>
          <a:noFill/>
        </p:spPr>
        <p:txBody>
          <a:bodyPr wrap="square" lIns="93248" tIns="46624" rIns="93248" bIns="46624"/>
          <a:lstStyle/>
          <a:p>
            <a:endParaRPr lang="en-US" altLang="en-US"/>
          </a:p>
        </p:txBody>
      </p:sp>
      <p:sp>
        <p:nvSpPr>
          <p:cNvPr id="13323"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5AC51BD7-B9BE-44BC-9966-9495B68D0DFC}"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372253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19459"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35FFCC45-53A4-453B-A5C0-36A9D5A91CA6}"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19460"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19461"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444B2F8E-2164-4464-B1DC-9006EA56973A}" type="slidenum">
              <a:rPr lang="en-US" altLang="en-US" sz="1200" smtClean="0">
                <a:latin typeface="Tahoma" panose="020B0604030504040204" pitchFamily="34" charset="0"/>
              </a:rPr>
              <a:pPr/>
              <a:t>7</a:t>
            </a:fld>
            <a:endParaRPr lang="en-US" altLang="en-US" sz="1200">
              <a:latin typeface="Tahoma" panose="020B0604030504040204" pitchFamily="34" charset="0"/>
            </a:endParaRPr>
          </a:p>
        </p:txBody>
      </p:sp>
      <p:sp>
        <p:nvSpPr>
          <p:cNvPr id="19462"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19463"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5A271C63-6969-4C93-9774-8E10E8ACC759}" type="slidenum">
              <a:rPr lang="en-US" altLang="en-US" sz="1200">
                <a:latin typeface="Tahoma" panose="020B0604030504040204" pitchFamily="34" charset="0"/>
              </a:rPr>
              <a:pPr algn="r" eaLnBrk="1" hangingPunct="1"/>
              <a:t>7</a:t>
            </a:fld>
            <a:endParaRPr lang="en-US" altLang="en-US" sz="1200">
              <a:latin typeface="Tahoma" panose="020B0604030504040204" pitchFamily="34" charset="0"/>
            </a:endParaRPr>
          </a:p>
        </p:txBody>
      </p:sp>
      <p:sp>
        <p:nvSpPr>
          <p:cNvPr id="19464"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047B3DFE-7EEE-4998-AD3E-A73997D7278C}" type="slidenum">
              <a:rPr lang="en-US" altLang="en-US"/>
              <a:pPr algn="r" eaLnBrk="1" hangingPunct="1">
                <a:spcBef>
                  <a:spcPct val="0"/>
                </a:spcBef>
              </a:pPr>
              <a:t>7</a:t>
            </a:fld>
            <a:endParaRPr lang="en-US" altLang="en-US"/>
          </a:p>
        </p:txBody>
      </p:sp>
      <p:sp>
        <p:nvSpPr>
          <p:cNvPr id="19465" name="Rectangle 2"/>
          <p:cNvSpPr>
            <a:spLocks noGrp="1" noRot="1" noChangeAspect="1" noChangeArrowheads="1" noTextEdit="1"/>
          </p:cNvSpPr>
          <p:nvPr>
            <p:ph type="sldImg"/>
          </p:nvPr>
        </p:nvSpPr>
        <p:spPr>
          <a:xfrm>
            <a:off x="1152525" y="696913"/>
            <a:ext cx="4652963" cy="3490912"/>
          </a:xfrm>
          <a:ln/>
        </p:spPr>
      </p:sp>
      <p:sp>
        <p:nvSpPr>
          <p:cNvPr id="19466" name="Rectangle 3"/>
          <p:cNvSpPr>
            <a:spLocks noGrp="1" noChangeArrowheads="1"/>
          </p:cNvSpPr>
          <p:nvPr>
            <p:ph type="body" idx="1"/>
          </p:nvPr>
        </p:nvSpPr>
        <p:spPr>
          <a:noFill/>
        </p:spPr>
        <p:txBody>
          <a:bodyPr wrap="square" lIns="93248" tIns="46624" rIns="93248" bIns="46624"/>
          <a:lstStyle/>
          <a:p>
            <a:r>
              <a:rPr lang="en-US" altLang="en-US" dirty="0" smtClean="0"/>
              <a:t>APEGA disciplinary</a:t>
            </a:r>
            <a:r>
              <a:rPr lang="en-US" altLang="en-US" baseline="0" dirty="0" smtClean="0"/>
              <a:t> committee example – woman caught falsifying water testing results for a company in the province</a:t>
            </a:r>
          </a:p>
          <a:p>
            <a:r>
              <a:rPr lang="en-US" altLang="en-US" baseline="0" dirty="0" smtClean="0"/>
              <a:t>Essentially submitted the same results as for 2014 in 2017.</a:t>
            </a:r>
          </a:p>
          <a:p>
            <a:r>
              <a:rPr lang="en-US" altLang="en-US" baseline="0" dirty="0" smtClean="0"/>
              <a:t>License to practice was revoked for 3 years and paid a $10,000 fine.</a:t>
            </a:r>
          </a:p>
          <a:p>
            <a:endParaRPr lang="en-US" altLang="en-US" dirty="0"/>
          </a:p>
        </p:txBody>
      </p:sp>
      <p:sp>
        <p:nvSpPr>
          <p:cNvPr id="19467"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24CD0B3F-954E-482C-93BC-E9E5E6976450}"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98106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37891"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7B0E7762-82E9-4C9F-877F-FA7522B0EB67}"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37892"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37893"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F8F18970-BB50-40F3-9F78-894A246365F0}" type="slidenum">
              <a:rPr lang="en-US" altLang="en-US" sz="1200" smtClean="0">
                <a:latin typeface="Tahoma" panose="020B0604030504040204" pitchFamily="34" charset="0"/>
              </a:rPr>
              <a:pPr/>
              <a:t>8</a:t>
            </a:fld>
            <a:endParaRPr lang="en-US" altLang="en-US" sz="1200">
              <a:latin typeface="Tahoma" panose="020B0604030504040204" pitchFamily="34" charset="0"/>
            </a:endParaRPr>
          </a:p>
        </p:txBody>
      </p:sp>
      <p:sp>
        <p:nvSpPr>
          <p:cNvPr id="37894" name="Rectangle 7"/>
          <p:cNvSpPr txBox="1">
            <a:spLocks noGrp="1" noChangeArrowheads="1"/>
          </p:cNvSpPr>
          <p:nvPr/>
        </p:nvSpPr>
        <p:spPr bwMode="auto">
          <a:xfrm>
            <a:off x="3941155" y="8843751"/>
            <a:ext cx="3013684"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6" tIns="46638" rIns="93276" bIns="46638" anchor="b"/>
          <a:lstStyle>
            <a:lvl1pPr defTabSz="939800">
              <a:defRPr sz="2400">
                <a:solidFill>
                  <a:schemeClr val="tx1"/>
                </a:solidFill>
                <a:latin typeface="Times New Roman" panose="02020603050405020304" pitchFamily="18" charset="0"/>
              </a:defRPr>
            </a:lvl1pPr>
            <a:lvl2pPr marL="763588" indent="-293688" defTabSz="939800">
              <a:defRPr sz="2400">
                <a:solidFill>
                  <a:schemeClr val="tx1"/>
                </a:solidFill>
                <a:latin typeface="Times New Roman" panose="02020603050405020304" pitchFamily="18" charset="0"/>
              </a:defRPr>
            </a:lvl2pPr>
            <a:lvl3pPr marL="1174750" indent="-234950" defTabSz="939800">
              <a:defRPr sz="2400">
                <a:solidFill>
                  <a:schemeClr val="tx1"/>
                </a:solidFill>
                <a:latin typeface="Times New Roman" panose="02020603050405020304" pitchFamily="18" charset="0"/>
              </a:defRPr>
            </a:lvl3pPr>
            <a:lvl4pPr marL="1644650" indent="-234950" defTabSz="939800">
              <a:defRPr sz="2400">
                <a:solidFill>
                  <a:schemeClr val="tx1"/>
                </a:solidFill>
                <a:latin typeface="Times New Roman" panose="02020603050405020304" pitchFamily="18" charset="0"/>
              </a:defRPr>
            </a:lvl4pPr>
            <a:lvl5pPr marL="2114550" indent="-234950" defTabSz="939800">
              <a:defRPr sz="2400">
                <a:solidFill>
                  <a:schemeClr val="tx1"/>
                </a:solidFill>
                <a:latin typeface="Times New Roman" panose="02020603050405020304" pitchFamily="18" charset="0"/>
              </a:defRPr>
            </a:lvl5pPr>
            <a:lvl6pPr marL="2571750" indent="-234950" defTabSz="939800" eaLnBrk="0" fontAlgn="base" hangingPunct="0">
              <a:spcBef>
                <a:spcPct val="0"/>
              </a:spcBef>
              <a:spcAft>
                <a:spcPct val="0"/>
              </a:spcAft>
              <a:defRPr sz="2400">
                <a:solidFill>
                  <a:schemeClr val="tx1"/>
                </a:solidFill>
                <a:latin typeface="Times New Roman" panose="02020603050405020304" pitchFamily="18" charset="0"/>
              </a:defRPr>
            </a:lvl6pPr>
            <a:lvl7pPr marL="3028950" indent="-234950" defTabSz="939800" eaLnBrk="0" fontAlgn="base" hangingPunct="0">
              <a:spcBef>
                <a:spcPct val="0"/>
              </a:spcBef>
              <a:spcAft>
                <a:spcPct val="0"/>
              </a:spcAft>
              <a:defRPr sz="2400">
                <a:solidFill>
                  <a:schemeClr val="tx1"/>
                </a:solidFill>
                <a:latin typeface="Times New Roman" panose="02020603050405020304" pitchFamily="18" charset="0"/>
              </a:defRPr>
            </a:lvl7pPr>
            <a:lvl8pPr marL="3486150" indent="-234950" defTabSz="939800" eaLnBrk="0" fontAlgn="base" hangingPunct="0">
              <a:spcBef>
                <a:spcPct val="0"/>
              </a:spcBef>
              <a:spcAft>
                <a:spcPct val="0"/>
              </a:spcAft>
              <a:defRPr sz="2400">
                <a:solidFill>
                  <a:schemeClr val="tx1"/>
                </a:solidFill>
                <a:latin typeface="Times New Roman" panose="02020603050405020304" pitchFamily="18" charset="0"/>
              </a:defRPr>
            </a:lvl8pPr>
            <a:lvl9pPr marL="3943350" indent="-234950" defTabSz="9398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5911BDF-AD73-4B9F-B267-32390A2AFCAA}" type="slidenum">
              <a:rPr lang="en-US" altLang="en-US" sz="1200">
                <a:ea typeface="ＭＳ Ｐゴシック" panose="020B0600070205080204" pitchFamily="34" charset="-128"/>
              </a:rPr>
              <a:pPr algn="r"/>
              <a:t>8</a:t>
            </a:fld>
            <a:endParaRPr lang="en-US" altLang="en-US" sz="1200">
              <a:ea typeface="ＭＳ Ｐゴシック" panose="020B0600070205080204" pitchFamily="34" charset="-128"/>
            </a:endParaRPr>
          </a:p>
        </p:txBody>
      </p:sp>
      <p:sp>
        <p:nvSpPr>
          <p:cNvPr id="37895" name="Rectangle 2"/>
          <p:cNvSpPr>
            <a:spLocks noGrp="1" noRot="1" noChangeAspect="1" noChangeArrowheads="1" noTextEdit="1"/>
          </p:cNvSpPr>
          <p:nvPr>
            <p:ph type="sldImg"/>
          </p:nvPr>
        </p:nvSpPr>
        <p:spPr>
          <a:xfrm>
            <a:off x="1150938" y="696913"/>
            <a:ext cx="4652962" cy="3490912"/>
          </a:xfrm>
          <a:ln/>
        </p:spPr>
      </p:sp>
      <p:sp>
        <p:nvSpPr>
          <p:cNvPr id="37896" name="Rectangle 3"/>
          <p:cNvSpPr>
            <a:spLocks noGrp="1" noChangeArrowheads="1"/>
          </p:cNvSpPr>
          <p:nvPr>
            <p:ph type="body" idx="1"/>
          </p:nvPr>
        </p:nvSpPr>
        <p:spPr>
          <a:xfrm>
            <a:off x="927470" y="4421876"/>
            <a:ext cx="5099898" cy="4190263"/>
          </a:xfrm>
          <a:noFill/>
        </p:spPr>
        <p:txBody>
          <a:bodyPr lIns="93276" tIns="46638" rIns="93276" bIns="46638"/>
          <a:lstStyle/>
          <a:p>
            <a:endParaRPr lang="en-US" altLang="en-US"/>
          </a:p>
        </p:txBody>
      </p:sp>
    </p:spTree>
    <p:extLst>
      <p:ext uri="{BB962C8B-B14F-4D97-AF65-F5344CB8AC3E}">
        <p14:creationId xmlns:p14="http://schemas.microsoft.com/office/powerpoint/2010/main" val="1311233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ENGG406 2015WENGG404 2014F</a:t>
            </a:r>
          </a:p>
        </p:txBody>
      </p:sp>
      <p:sp>
        <p:nvSpPr>
          <p:cNvPr id="9219"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F696A4C7-157C-4E4A-9E15-14FF48326843}" type="datetime3">
              <a:rPr lang="en-US" altLang="en-US" sz="1200" smtClean="0">
                <a:latin typeface="Tahoma" panose="020B0604030504040204" pitchFamily="34" charset="0"/>
              </a:rPr>
              <a:pPr/>
              <a:t>26 November 2019</a:t>
            </a:fld>
            <a:endParaRPr lang="en-US" altLang="en-US" sz="1200">
              <a:latin typeface="Tahoma" panose="020B0604030504040204" pitchFamily="34" charset="0"/>
            </a:endParaRPr>
          </a:p>
        </p:txBody>
      </p:sp>
      <p:sp>
        <p:nvSpPr>
          <p:cNvPr id="9220"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Tahoma" panose="020B0604030504040204" pitchFamily="34" charset="0"/>
              </a:rPr>
              <a:t>30-March-2015</a:t>
            </a:r>
          </a:p>
        </p:txBody>
      </p:sp>
      <p:sp>
        <p:nvSpPr>
          <p:cNvPr id="9221"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226CD711-48CF-4CD3-84B4-9B80350873CA}" type="slidenum">
              <a:rPr lang="en-US" altLang="en-US" sz="1200" smtClean="0">
                <a:latin typeface="Tahoma" panose="020B0604030504040204" pitchFamily="34" charset="0"/>
              </a:rPr>
              <a:pPr/>
              <a:t>9</a:t>
            </a:fld>
            <a:endParaRPr lang="en-US" altLang="en-US" sz="1200">
              <a:latin typeface="Tahoma" panose="020B0604030504040204" pitchFamily="34" charset="0"/>
            </a:endParaRPr>
          </a:p>
        </p:txBody>
      </p:sp>
      <p:sp>
        <p:nvSpPr>
          <p:cNvPr id="9222"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latin typeface="Tahoma" panose="020B0604030504040204" pitchFamily="34" charset="0"/>
              </a:rPr>
              <a:t>ENGG404 2014F</a:t>
            </a:r>
          </a:p>
        </p:txBody>
      </p:sp>
      <p:sp>
        <p:nvSpPr>
          <p:cNvPr id="9223"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3979051C-5858-4A4F-984E-AD4B2573FFA7}" type="slidenum">
              <a:rPr lang="en-US" altLang="en-US" sz="1200">
                <a:latin typeface="Tahoma" panose="020B0604030504040204" pitchFamily="34" charset="0"/>
              </a:rPr>
              <a:pPr algn="r" eaLnBrk="1" hangingPunct="1"/>
              <a:t>9</a:t>
            </a:fld>
            <a:endParaRPr lang="en-US" altLang="en-US" sz="1200">
              <a:latin typeface="Tahoma" panose="020B0604030504040204" pitchFamily="34" charset="0"/>
            </a:endParaRPr>
          </a:p>
        </p:txBody>
      </p:sp>
      <p:sp>
        <p:nvSpPr>
          <p:cNvPr id="9224"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DFD8DD5A-4C3C-4A0B-B93B-BD5B510F328D}" type="slidenum">
              <a:rPr lang="en-US" altLang="en-US"/>
              <a:pPr algn="r" eaLnBrk="1" hangingPunct="1">
                <a:spcBef>
                  <a:spcPct val="0"/>
                </a:spcBef>
              </a:pPr>
              <a:t>9</a:t>
            </a:fld>
            <a:endParaRPr lang="en-US" altLang="en-US"/>
          </a:p>
        </p:txBody>
      </p:sp>
      <p:sp>
        <p:nvSpPr>
          <p:cNvPr id="9225" name="Rectangle 2"/>
          <p:cNvSpPr>
            <a:spLocks noGrp="1" noRot="1" noChangeAspect="1" noChangeArrowheads="1" noTextEdit="1"/>
          </p:cNvSpPr>
          <p:nvPr>
            <p:ph type="sldImg"/>
          </p:nvPr>
        </p:nvSpPr>
        <p:spPr>
          <a:xfrm>
            <a:off x="1152525" y="696913"/>
            <a:ext cx="4652963" cy="3490912"/>
          </a:xfrm>
          <a:ln/>
        </p:spPr>
      </p:sp>
      <p:sp>
        <p:nvSpPr>
          <p:cNvPr id="9226" name="Rectangle 3"/>
          <p:cNvSpPr>
            <a:spLocks noGrp="1" noChangeArrowheads="1"/>
          </p:cNvSpPr>
          <p:nvPr>
            <p:ph type="body" idx="1"/>
          </p:nvPr>
        </p:nvSpPr>
        <p:spPr>
          <a:noFill/>
        </p:spPr>
        <p:txBody>
          <a:bodyPr wrap="square" lIns="93248" tIns="46624" rIns="93248" bIns="46624"/>
          <a:lstStyle/>
          <a:p>
            <a:endParaRPr lang="en-US" altLang="en-US"/>
          </a:p>
        </p:txBody>
      </p:sp>
      <p:sp>
        <p:nvSpPr>
          <p:cNvPr id="9227"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4FB471FD-00AE-48E9-BB08-31CCAEA8EAB1}" type="datetime3">
              <a:rPr lang="en-US" altLang="en-US" sz="1200">
                <a:latin typeface="Tahoma" panose="020B0604030504040204" pitchFamily="34" charset="0"/>
              </a:rPr>
              <a:pPr algn="r" eaLnBrk="1" hangingPunct="1"/>
              <a:t>26 November 2019</a:t>
            </a:fld>
            <a:endParaRPr lang="en-US" altLang="en-US" sz="1200">
              <a:latin typeface="Tahoma" panose="020B0604030504040204" pitchFamily="34" charset="0"/>
            </a:endParaRPr>
          </a:p>
        </p:txBody>
      </p:sp>
    </p:spTree>
    <p:extLst>
      <p:ext uri="{BB962C8B-B14F-4D97-AF65-F5344CB8AC3E}">
        <p14:creationId xmlns:p14="http://schemas.microsoft.com/office/powerpoint/2010/main" val="3987765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2015WENGG404 2014F</a:t>
            </a:r>
          </a:p>
        </p:txBody>
      </p:sp>
      <p:sp>
        <p:nvSpPr>
          <p:cNvPr id="21507" name="Rectangle 3"/>
          <p:cNvSpPr>
            <a:spLocks noGrp="1" noChangeArrowheads="1"/>
          </p:cNvSpPr>
          <p:nvPr>
            <p:ph type="dt" sz="quarter" idx="1"/>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FDF96381-BE0A-48F9-9203-EBA18E148153}" type="datetime3">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1508" name="Rectangle 6"/>
          <p:cNvSpPr>
            <a:spLocks noGrp="1" noChangeArrowheads="1"/>
          </p:cNvSpPr>
          <p:nvPr>
            <p:ph type="ftr" sz="quarter" idx="4"/>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02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30-March-2015</a:t>
            </a:r>
          </a:p>
        </p:txBody>
      </p:sp>
      <p:sp>
        <p:nvSpPr>
          <p:cNvPr id="21509" name="Rectangle 7"/>
          <p:cNvSpPr>
            <a:spLocks noGrp="1" noChangeArrowheads="1"/>
          </p:cNvSpPr>
          <p:nvPr>
            <p:ph type="sldNum" sz="quarter" idx="5"/>
          </p:nvPr>
        </p:nvSpPr>
        <p:spPr>
          <a:noFill/>
        </p:spPr>
        <p:txBody>
          <a:bodyPr/>
          <a:lstStyle>
            <a:lvl1pPr defTabSz="930275">
              <a:defRPr sz="2400">
                <a:solidFill>
                  <a:schemeClr val="tx1"/>
                </a:solidFill>
                <a:latin typeface="Times New Roman" panose="02020603050405020304" pitchFamily="18" charset="0"/>
              </a:defRPr>
            </a:lvl1pPr>
            <a:lvl2pPr marL="736600" indent="-282575" defTabSz="930275">
              <a:defRPr sz="2400">
                <a:solidFill>
                  <a:schemeClr val="tx1"/>
                </a:solidFill>
                <a:latin typeface="Times New Roman" panose="02020603050405020304" pitchFamily="18" charset="0"/>
              </a:defRPr>
            </a:lvl2pPr>
            <a:lvl3pPr marL="1133475" indent="-225425" defTabSz="930275">
              <a:defRPr sz="2400">
                <a:solidFill>
                  <a:schemeClr val="tx1"/>
                </a:solidFill>
                <a:latin typeface="Times New Roman" panose="02020603050405020304" pitchFamily="18" charset="0"/>
              </a:defRPr>
            </a:lvl3pPr>
            <a:lvl4pPr marL="1587500" indent="-225425" defTabSz="930275">
              <a:defRPr sz="2400">
                <a:solidFill>
                  <a:schemeClr val="tx1"/>
                </a:solidFill>
                <a:latin typeface="Times New Roman" panose="02020603050405020304" pitchFamily="18" charset="0"/>
              </a:defRPr>
            </a:lvl4pPr>
            <a:lvl5pPr marL="2039938" indent="-225425" defTabSz="930275">
              <a:defRPr sz="2400">
                <a:solidFill>
                  <a:schemeClr val="tx1"/>
                </a:solidFill>
                <a:latin typeface="Times New Roman" panose="02020603050405020304" pitchFamily="18" charset="0"/>
              </a:defRPr>
            </a:lvl5pPr>
            <a:lvl6pPr marL="2497138" indent="-225425" defTabSz="930275" eaLnBrk="0" fontAlgn="base" hangingPunct="0">
              <a:spcBef>
                <a:spcPct val="0"/>
              </a:spcBef>
              <a:spcAft>
                <a:spcPct val="0"/>
              </a:spcAft>
              <a:defRPr sz="2400">
                <a:solidFill>
                  <a:schemeClr val="tx1"/>
                </a:solidFill>
                <a:latin typeface="Times New Roman" panose="02020603050405020304" pitchFamily="18" charset="0"/>
              </a:defRPr>
            </a:lvl6pPr>
            <a:lvl7pPr marL="2954338" indent="-225425" defTabSz="930275" eaLnBrk="0" fontAlgn="base" hangingPunct="0">
              <a:spcBef>
                <a:spcPct val="0"/>
              </a:spcBef>
              <a:spcAft>
                <a:spcPct val="0"/>
              </a:spcAft>
              <a:defRPr sz="2400">
                <a:solidFill>
                  <a:schemeClr val="tx1"/>
                </a:solidFill>
                <a:latin typeface="Times New Roman" panose="02020603050405020304" pitchFamily="18" charset="0"/>
              </a:defRPr>
            </a:lvl7pPr>
            <a:lvl8pPr marL="3411538" indent="-225425" defTabSz="930275" eaLnBrk="0" fontAlgn="base" hangingPunct="0">
              <a:spcBef>
                <a:spcPct val="0"/>
              </a:spcBef>
              <a:spcAft>
                <a:spcPct val="0"/>
              </a:spcAft>
              <a:defRPr sz="2400">
                <a:solidFill>
                  <a:schemeClr val="tx1"/>
                </a:solidFill>
                <a:latin typeface="Times New Roman" panose="02020603050405020304" pitchFamily="18" charset="0"/>
              </a:defRPr>
            </a:lvl8pPr>
            <a:lvl9pPr marL="3868738" indent="-225425"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9AE3CC14-52EC-4250-9CD3-5EAE8F8F6AE1}"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1510" name="Rectangle 2"/>
          <p:cNvSpPr txBox="1">
            <a:spLocks noGrp="1" noChangeArrowheads="1"/>
          </p:cNvSpPr>
          <p:nvPr/>
        </p:nvSpPr>
        <p:spPr bwMode="auto">
          <a:xfrm>
            <a:off x="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38213"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ENGG404 2014F</a:t>
            </a:r>
          </a:p>
        </p:txBody>
      </p:sp>
      <p:sp>
        <p:nvSpPr>
          <p:cNvPr id="21511"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nchor="b"/>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A765B729-8854-4A91-B1FF-D9BB2BCAA8DC}" type="slidenum">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1512" name="Rectangle 7"/>
          <p:cNvSpPr txBox="1">
            <a:spLocks noGrp="1" noChangeArrowheads="1"/>
          </p:cNvSpPr>
          <p:nvPr/>
        </p:nvSpPr>
        <p:spPr bwMode="auto">
          <a:xfrm>
            <a:off x="3942340" y="884375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8" tIns="46624" rIns="93248" bIns="46624"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57D053-E819-45C6-B04F-22D4DD893E2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13" name="Rectangle 2"/>
          <p:cNvSpPr>
            <a:spLocks noGrp="1" noRot="1" noChangeAspect="1" noChangeArrowheads="1" noTextEdit="1"/>
          </p:cNvSpPr>
          <p:nvPr>
            <p:ph type="sldImg"/>
          </p:nvPr>
        </p:nvSpPr>
        <p:spPr>
          <a:xfrm>
            <a:off x="1152525" y="696913"/>
            <a:ext cx="4652963" cy="3490912"/>
          </a:xfrm>
          <a:ln/>
        </p:spPr>
      </p:sp>
      <p:sp>
        <p:nvSpPr>
          <p:cNvPr id="21514" name="Rectangle 3"/>
          <p:cNvSpPr>
            <a:spLocks noGrp="1" noChangeArrowheads="1"/>
          </p:cNvSpPr>
          <p:nvPr>
            <p:ph type="body" idx="1"/>
          </p:nvPr>
        </p:nvSpPr>
        <p:spPr>
          <a:noFill/>
        </p:spPr>
        <p:txBody>
          <a:bodyPr wrap="square" lIns="93248" tIns="46624" rIns="93248" bIns="46624"/>
          <a:lstStyle/>
          <a:p>
            <a:endParaRPr lang="en-US" altLang="en-US"/>
          </a:p>
        </p:txBody>
      </p:sp>
      <p:sp>
        <p:nvSpPr>
          <p:cNvPr id="21515" name="Date Placeholder 1"/>
          <p:cNvSpPr txBox="1">
            <a:spLocks noGrp="1"/>
          </p:cNvSpPr>
          <p:nvPr/>
        </p:nvSpPr>
        <p:spPr bwMode="auto">
          <a:xfrm>
            <a:off x="3942340" y="1"/>
            <a:ext cx="3012498" cy="4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64" tIns="46632" rIns="93264" bIns="46632"/>
          <a:lstStyle>
            <a:lvl1pPr defTabSz="938213">
              <a:defRPr sz="2400">
                <a:solidFill>
                  <a:schemeClr val="tx1"/>
                </a:solidFill>
                <a:latin typeface="Times New Roman" panose="02020603050405020304" pitchFamily="18" charset="0"/>
              </a:defRPr>
            </a:lvl1pPr>
            <a:lvl2pPr marL="746125" indent="-287338" defTabSz="938213">
              <a:defRPr sz="2400">
                <a:solidFill>
                  <a:schemeClr val="tx1"/>
                </a:solidFill>
                <a:latin typeface="Times New Roman" panose="02020603050405020304" pitchFamily="18" charset="0"/>
              </a:defRPr>
            </a:lvl2pPr>
            <a:lvl3pPr marL="1149350" indent="-230188" defTabSz="938213">
              <a:defRPr sz="2400">
                <a:solidFill>
                  <a:schemeClr val="tx1"/>
                </a:solidFill>
                <a:latin typeface="Times New Roman" panose="02020603050405020304" pitchFamily="18" charset="0"/>
              </a:defRPr>
            </a:lvl3pPr>
            <a:lvl4pPr marL="1608138" indent="-230188" defTabSz="938213">
              <a:defRPr sz="2400">
                <a:solidFill>
                  <a:schemeClr val="tx1"/>
                </a:solidFill>
                <a:latin typeface="Times New Roman" panose="02020603050405020304" pitchFamily="18" charset="0"/>
              </a:defRPr>
            </a:lvl4pPr>
            <a:lvl5pPr marL="2068513" indent="-230188" defTabSz="938213">
              <a:defRPr sz="2400">
                <a:solidFill>
                  <a:schemeClr val="tx1"/>
                </a:solidFill>
                <a:latin typeface="Times New Roman" panose="02020603050405020304" pitchFamily="18" charset="0"/>
              </a:defRPr>
            </a:lvl5pPr>
            <a:lvl6pPr marL="2525713" indent="-230188" defTabSz="938213" eaLnBrk="0" fontAlgn="base" hangingPunct="0">
              <a:spcBef>
                <a:spcPct val="0"/>
              </a:spcBef>
              <a:spcAft>
                <a:spcPct val="0"/>
              </a:spcAft>
              <a:defRPr sz="2400">
                <a:solidFill>
                  <a:schemeClr val="tx1"/>
                </a:solidFill>
                <a:latin typeface="Times New Roman" panose="02020603050405020304" pitchFamily="18" charset="0"/>
              </a:defRPr>
            </a:lvl6pPr>
            <a:lvl7pPr marL="2982913" indent="-230188" defTabSz="938213" eaLnBrk="0" fontAlgn="base" hangingPunct="0">
              <a:spcBef>
                <a:spcPct val="0"/>
              </a:spcBef>
              <a:spcAft>
                <a:spcPct val="0"/>
              </a:spcAft>
              <a:defRPr sz="2400">
                <a:solidFill>
                  <a:schemeClr val="tx1"/>
                </a:solidFill>
                <a:latin typeface="Times New Roman" panose="02020603050405020304" pitchFamily="18" charset="0"/>
              </a:defRPr>
            </a:lvl7pPr>
            <a:lvl8pPr marL="3440113" indent="-230188" defTabSz="938213" eaLnBrk="0" fontAlgn="base" hangingPunct="0">
              <a:spcBef>
                <a:spcPct val="0"/>
              </a:spcBef>
              <a:spcAft>
                <a:spcPct val="0"/>
              </a:spcAft>
              <a:defRPr sz="2400">
                <a:solidFill>
                  <a:schemeClr val="tx1"/>
                </a:solidFill>
                <a:latin typeface="Times New Roman" panose="02020603050405020304" pitchFamily="18" charset="0"/>
              </a:defRPr>
            </a:lvl8pPr>
            <a:lvl9pPr marL="3897313" indent="-230188" defTabSz="9382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8213" rtl="0" eaLnBrk="1" fontAlgn="base" latinLnBrk="0" hangingPunct="1">
              <a:lnSpc>
                <a:spcPct val="100000"/>
              </a:lnSpc>
              <a:spcBef>
                <a:spcPct val="0"/>
              </a:spcBef>
              <a:spcAft>
                <a:spcPct val="0"/>
              </a:spcAft>
              <a:buClrTx/>
              <a:buSzTx/>
              <a:buFontTx/>
              <a:buNone/>
              <a:tabLst/>
              <a:defRPr/>
            </a:pPr>
            <a:fld id="{5DF11CE8-1333-40C3-AF69-4A6A4282BF2D}" type="datetime3">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38213" rtl="0" eaLnBrk="1" fontAlgn="base" latinLnBrk="0" hangingPunct="1">
                <a:lnSpc>
                  <a:spcPct val="100000"/>
                </a:lnSpc>
                <a:spcBef>
                  <a:spcPct val="0"/>
                </a:spcBef>
                <a:spcAft>
                  <a:spcPct val="0"/>
                </a:spcAft>
                <a:buClrTx/>
                <a:buSzTx/>
                <a:buFontTx/>
                <a:buNone/>
                <a:tabLst/>
                <a:defRPr/>
              </a:pPr>
              <a:t>26 November 2019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246582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6F4FD502-28F3-4C53-A71F-E159EDCF8E3B}" type="datetime1">
              <a:rPr lang="en-US" altLang="en-US" smtClean="0"/>
              <a:pPr>
                <a:defRPr/>
              </a:pPr>
              <a:t>11/26/2019</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CD89EB86-9C3B-4687-AD47-D3F98F2820CC}" type="slidenum">
              <a:rPr lang="en-US" altLang="en-US" smtClean="0"/>
              <a:pPr>
                <a:defRPr/>
              </a:pPr>
              <a:t>‹#›</a:t>
            </a:fld>
            <a:endParaRPr lang="en-US" altLang="en-US"/>
          </a:p>
        </p:txBody>
      </p:sp>
    </p:spTree>
    <p:extLst>
      <p:ext uri="{BB962C8B-B14F-4D97-AF65-F5344CB8AC3E}">
        <p14:creationId xmlns:p14="http://schemas.microsoft.com/office/powerpoint/2010/main" val="39536743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AC0FCCE7-798A-4491-9DDD-A96AF309450B}" type="datetime1">
              <a:rPr lang="en-US" altLang="en-US" smtClean="0"/>
              <a:pPr>
                <a:defRPr/>
              </a:pPr>
              <a:t>11/26/2019</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08EE139F-DB65-4085-BD27-32C50CEA7FCB}" type="slidenum">
              <a:rPr lang="en-US" altLang="en-US" smtClean="0"/>
              <a:pPr>
                <a:defRPr/>
              </a:pPr>
              <a:t>‹#›</a:t>
            </a:fld>
            <a:endParaRPr lang="en-US" altLang="en-US"/>
          </a:p>
        </p:txBody>
      </p:sp>
    </p:spTree>
    <p:extLst>
      <p:ext uri="{BB962C8B-B14F-4D97-AF65-F5344CB8AC3E}">
        <p14:creationId xmlns:p14="http://schemas.microsoft.com/office/powerpoint/2010/main" val="24577487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AC0FCCE7-798A-4491-9DDD-A96AF309450B}" type="datetime1">
              <a:rPr lang="en-US" altLang="en-US" smtClean="0"/>
              <a:pPr>
                <a:defRPr/>
              </a:pPr>
              <a:t>11/26/2019</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08EE139F-DB65-4085-BD27-32C50CEA7FCB}" type="slidenum">
              <a:rPr lang="en-US" altLang="en-US" smtClean="0"/>
              <a:pPr>
                <a:defRPr/>
              </a:pPr>
              <a:t>‹#›</a:t>
            </a:fld>
            <a:endParaRPr lang="en-US" altLang="en-US"/>
          </a:p>
        </p:txBody>
      </p:sp>
    </p:spTree>
    <p:extLst>
      <p:ext uri="{BB962C8B-B14F-4D97-AF65-F5344CB8AC3E}">
        <p14:creationId xmlns:p14="http://schemas.microsoft.com/office/powerpoint/2010/main" val="24448058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AC0FCCE7-798A-4491-9DDD-A96AF309450B}" type="datetime1">
              <a:rPr lang="en-US" altLang="en-US" smtClean="0"/>
              <a:pPr>
                <a:defRPr/>
              </a:pPr>
              <a:t>11/26/2019</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08EE139F-DB65-4085-BD27-32C50CEA7FCB}" type="slidenum">
              <a:rPr lang="en-US" altLang="en-US" smtClean="0"/>
              <a:pPr>
                <a:defRPr/>
              </a:pPr>
              <a:t>‹#›</a:t>
            </a:fld>
            <a:endParaRPr lang="en-US" alt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92991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AC0FCCE7-798A-4491-9DDD-A96AF309450B}" type="datetime1">
              <a:rPr lang="en-US" altLang="en-US" smtClean="0"/>
              <a:pPr>
                <a:defRPr/>
              </a:pPr>
              <a:t>11/26/2019</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08EE139F-DB65-4085-BD27-32C50CEA7FCB}" type="slidenum">
              <a:rPr lang="en-US" altLang="en-US" smtClean="0"/>
              <a:pPr>
                <a:defRPr/>
              </a:pPr>
              <a:t>‹#›</a:t>
            </a:fld>
            <a:endParaRPr lang="en-US" altLang="en-US"/>
          </a:p>
        </p:txBody>
      </p:sp>
    </p:spTree>
    <p:extLst>
      <p:ext uri="{BB962C8B-B14F-4D97-AF65-F5344CB8AC3E}">
        <p14:creationId xmlns:p14="http://schemas.microsoft.com/office/powerpoint/2010/main" val="25825109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a:defRPr/>
            </a:pPr>
            <a:fld id="{AC0FCCE7-798A-4491-9DDD-A96AF309450B}" type="datetime1">
              <a:rPr lang="en-US" altLang="en-US" smtClean="0"/>
              <a:pPr>
                <a:defRPr/>
              </a:pPr>
              <a:t>11/26/2019</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08EE139F-DB65-4085-BD27-32C50CEA7FCB}" type="slidenum">
              <a:rPr lang="en-US" altLang="en-US" smtClean="0"/>
              <a:pPr>
                <a:defRPr/>
              </a:pPr>
              <a:t>‹#›</a:t>
            </a:fld>
            <a:endParaRPr lang="en-US" altLang="en-US"/>
          </a:p>
        </p:txBody>
      </p:sp>
    </p:spTree>
    <p:extLst>
      <p:ext uri="{BB962C8B-B14F-4D97-AF65-F5344CB8AC3E}">
        <p14:creationId xmlns:p14="http://schemas.microsoft.com/office/powerpoint/2010/main" val="11395836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a:defRPr/>
            </a:pPr>
            <a:fld id="{AC0FCCE7-798A-4491-9DDD-A96AF309450B}" type="datetime1">
              <a:rPr lang="en-US" altLang="en-US" smtClean="0"/>
              <a:pPr>
                <a:defRPr/>
              </a:pPr>
              <a:t>11/26/2019</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08EE139F-DB65-4085-BD27-32C50CEA7FCB}" type="slidenum">
              <a:rPr lang="en-US" altLang="en-US" smtClean="0"/>
              <a:pPr>
                <a:defRPr/>
              </a:pPr>
              <a:t>‹#›</a:t>
            </a:fld>
            <a:endParaRPr lang="en-US" altLang="en-US"/>
          </a:p>
        </p:txBody>
      </p:sp>
    </p:spTree>
    <p:extLst>
      <p:ext uri="{BB962C8B-B14F-4D97-AF65-F5344CB8AC3E}">
        <p14:creationId xmlns:p14="http://schemas.microsoft.com/office/powerpoint/2010/main" val="509693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07830F1-5752-4A52-B3CA-1F765718308D}" type="datetime1">
              <a:rPr lang="en-US" altLang="en-US" smtClean="0"/>
              <a:pPr>
                <a:defRPr/>
              </a:pPr>
              <a:t>11/26/2019</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4CFAB894-4C59-45F0-8551-E7D1452924C1}" type="slidenum">
              <a:rPr lang="en-US" altLang="en-US" smtClean="0"/>
              <a:pPr>
                <a:defRPr/>
              </a:pPr>
              <a:t>‹#›</a:t>
            </a:fld>
            <a:endParaRPr lang="en-US" altLang="en-US"/>
          </a:p>
        </p:txBody>
      </p:sp>
    </p:spTree>
    <p:extLst>
      <p:ext uri="{BB962C8B-B14F-4D97-AF65-F5344CB8AC3E}">
        <p14:creationId xmlns:p14="http://schemas.microsoft.com/office/powerpoint/2010/main" val="893030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D1C1B04-DB8D-4234-B32E-B6191F52C4FC}" type="datetime1">
              <a:rPr lang="en-US" altLang="en-US" smtClean="0"/>
              <a:pPr>
                <a:defRPr/>
              </a:pPr>
              <a:t>11/26/2019</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336404C-8918-4585-8E16-36D8B4A01CC5}" type="slidenum">
              <a:rPr lang="en-US" altLang="en-US" smtClean="0"/>
              <a:pPr>
                <a:defRPr/>
              </a:pPr>
              <a:t>‹#›</a:t>
            </a:fld>
            <a:endParaRPr lang="en-US" altLang="en-US"/>
          </a:p>
        </p:txBody>
      </p:sp>
    </p:spTree>
    <p:extLst>
      <p:ext uri="{BB962C8B-B14F-4D97-AF65-F5344CB8AC3E}">
        <p14:creationId xmlns:p14="http://schemas.microsoft.com/office/powerpoint/2010/main" val="391002868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3C49769-F3EA-4F70-ACD3-0962B73953F2}" type="datetime1">
              <a:rPr lang="en-US" altLang="en-US" smtClean="0"/>
              <a:pPr>
                <a:defRPr/>
              </a:pPr>
              <a:t>11/26/2019</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1A1DF074-DE7A-473B-9ADB-DA49FC5F35FD}" type="slidenum">
              <a:rPr lang="en-US" altLang="en-US" smtClean="0"/>
              <a:pPr>
                <a:defRPr/>
              </a:pPr>
              <a:t>‹#›</a:t>
            </a:fld>
            <a:endParaRPr lang="en-US" altLang="en-US"/>
          </a:p>
        </p:txBody>
      </p:sp>
    </p:spTree>
    <p:extLst>
      <p:ext uri="{BB962C8B-B14F-4D97-AF65-F5344CB8AC3E}">
        <p14:creationId xmlns:p14="http://schemas.microsoft.com/office/powerpoint/2010/main" val="13385138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97875A18-543B-44E7-B3EF-769119826C24}" type="datetime1">
              <a:rPr lang="en-US" altLang="en-US" smtClean="0"/>
              <a:pPr>
                <a:defRPr/>
              </a:pPr>
              <a:t>11/26/2019</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9E0B5D2-40EC-4B27-B1F2-3792658D74ED}" type="slidenum">
              <a:rPr lang="en-US" altLang="en-US" smtClean="0"/>
              <a:pPr>
                <a:defRPr/>
              </a:pPr>
              <a:t>‹#›</a:t>
            </a:fld>
            <a:endParaRPr lang="en-US" altLang="en-US"/>
          </a:p>
        </p:txBody>
      </p:sp>
    </p:spTree>
    <p:extLst>
      <p:ext uri="{BB962C8B-B14F-4D97-AF65-F5344CB8AC3E}">
        <p14:creationId xmlns:p14="http://schemas.microsoft.com/office/powerpoint/2010/main" val="166358603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095268A-486E-4609-B554-7914A5AE1EEB}" type="datetime1">
              <a:rPr lang="en-US" altLang="en-US" smtClean="0"/>
              <a:pPr>
                <a:defRPr/>
              </a:pPr>
              <a:t>11/26/2019</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7757EDB2-FD33-4404-ADCE-8E02A9C67DCE}" type="slidenum">
              <a:rPr lang="en-US" altLang="en-US" smtClean="0"/>
              <a:pPr>
                <a:defRPr/>
              </a:pPr>
              <a:t>‹#›</a:t>
            </a:fld>
            <a:endParaRPr lang="en-US" altLang="en-US"/>
          </a:p>
        </p:txBody>
      </p:sp>
    </p:spTree>
    <p:extLst>
      <p:ext uri="{BB962C8B-B14F-4D97-AF65-F5344CB8AC3E}">
        <p14:creationId xmlns:p14="http://schemas.microsoft.com/office/powerpoint/2010/main" val="37916666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38FC3C1-78B4-474C-8BDE-0BB2C0AC3972}" type="datetime1">
              <a:rPr lang="en-US" altLang="en-US" smtClean="0"/>
              <a:pPr>
                <a:defRPr/>
              </a:pPr>
              <a:t>11/26/2019</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032F6865-919F-49F6-8C16-D3F558504048}" type="slidenum">
              <a:rPr lang="en-US" altLang="en-US" smtClean="0"/>
              <a:pPr>
                <a:defRPr/>
              </a:pPr>
              <a:t>‹#›</a:t>
            </a:fld>
            <a:endParaRPr lang="en-US" altLang="en-US"/>
          </a:p>
        </p:txBody>
      </p:sp>
    </p:spTree>
    <p:extLst>
      <p:ext uri="{BB962C8B-B14F-4D97-AF65-F5344CB8AC3E}">
        <p14:creationId xmlns:p14="http://schemas.microsoft.com/office/powerpoint/2010/main" val="20503982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BE87DA69-7CFC-4C4A-9240-8B66390254A6}" type="datetime1">
              <a:rPr lang="en-US" altLang="en-US" smtClean="0"/>
              <a:pPr>
                <a:defRPr/>
              </a:pPr>
              <a:t>11/26/2019</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2B611CD3-5C21-46ED-9966-4D3631C10D55}" type="slidenum">
              <a:rPr lang="en-US" altLang="en-US" smtClean="0"/>
              <a:pPr>
                <a:defRPr/>
              </a:pPr>
              <a:t>‹#›</a:t>
            </a:fld>
            <a:endParaRPr lang="en-US" altLang="en-US"/>
          </a:p>
        </p:txBody>
      </p:sp>
    </p:spTree>
    <p:extLst>
      <p:ext uri="{BB962C8B-B14F-4D97-AF65-F5344CB8AC3E}">
        <p14:creationId xmlns:p14="http://schemas.microsoft.com/office/powerpoint/2010/main" val="90225899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fld id="{2E6AD9A5-A0FC-4A91-A419-DA4020900081}" type="datetime1">
              <a:rPr lang="en-US" altLang="en-US" smtClean="0"/>
              <a:pPr>
                <a:defRPr/>
              </a:pPr>
              <a:t>11/26/2019</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F4ADCA26-F6FA-4C23-93E9-1E6F0A8A0FCD}" type="slidenum">
              <a:rPr lang="en-US" altLang="en-US" smtClean="0"/>
              <a:pPr>
                <a:defRPr/>
              </a:pPr>
              <a:t>‹#›</a:t>
            </a:fld>
            <a:endParaRPr lang="en-US" altLang="en-US"/>
          </a:p>
        </p:txBody>
      </p:sp>
    </p:spTree>
    <p:extLst>
      <p:ext uri="{BB962C8B-B14F-4D97-AF65-F5344CB8AC3E}">
        <p14:creationId xmlns:p14="http://schemas.microsoft.com/office/powerpoint/2010/main" val="84615389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6040D3A3-F7EF-45C6-9486-174A2CD6D80D}" type="datetime1">
              <a:rPr lang="en-US" altLang="en-US" smtClean="0"/>
              <a:pPr>
                <a:defRPr/>
              </a:pPr>
              <a:t>11/26/2019</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382AD3AB-1977-4BEE-A1C4-A0500B4CA648}" type="slidenum">
              <a:rPr lang="en-US" altLang="en-US" smtClean="0"/>
              <a:pPr>
                <a:defRPr/>
              </a:pPr>
              <a:t>‹#›</a:t>
            </a:fld>
            <a:endParaRPr lang="en-US" altLang="en-US"/>
          </a:p>
        </p:txBody>
      </p:sp>
    </p:spTree>
    <p:extLst>
      <p:ext uri="{BB962C8B-B14F-4D97-AF65-F5344CB8AC3E}">
        <p14:creationId xmlns:p14="http://schemas.microsoft.com/office/powerpoint/2010/main" val="142858175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CFE22FFA-C213-4EFB-AA59-541B1FA1236A}" type="datetime1">
              <a:rPr lang="en-US" altLang="en-US" smtClean="0"/>
              <a:pPr>
                <a:defRPr/>
              </a:pPr>
              <a:t>11/26/2019</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39BB1A0E-3EF0-4409-8768-9A642ABA53B0}" type="slidenum">
              <a:rPr lang="en-US" altLang="en-US" smtClean="0"/>
              <a:pPr>
                <a:defRPr/>
              </a:pPr>
              <a:t>‹#›</a:t>
            </a:fld>
            <a:endParaRPr lang="en-US" altLang="en-US"/>
          </a:p>
        </p:txBody>
      </p:sp>
    </p:spTree>
    <p:extLst>
      <p:ext uri="{BB962C8B-B14F-4D97-AF65-F5344CB8AC3E}">
        <p14:creationId xmlns:p14="http://schemas.microsoft.com/office/powerpoint/2010/main" val="15635423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fld id="{AC0FCCE7-798A-4491-9DDD-A96AF309450B}" type="datetime1">
              <a:rPr lang="en-US" altLang="en-US" smtClean="0"/>
              <a:pPr>
                <a:defRPr/>
              </a:pPr>
              <a:t>11/26/2019</a:t>
            </a:fld>
            <a:endParaRPr lang="en-US" alt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alt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pPr>
              <a:defRPr/>
            </a:pPr>
            <a:fld id="{08EE139F-DB65-4085-BD27-32C50CEA7FCB}" type="slidenum">
              <a:rPr lang="en-US" altLang="en-US" smtClean="0"/>
              <a:pPr>
                <a:defRPr/>
              </a:pPr>
              <a:t>‹#›</a:t>
            </a:fld>
            <a:endParaRPr lang="en-US" altLang="en-US"/>
          </a:p>
        </p:txBody>
      </p:sp>
    </p:spTree>
    <p:extLst>
      <p:ext uri="{BB962C8B-B14F-4D97-AF65-F5344CB8AC3E}">
        <p14:creationId xmlns:p14="http://schemas.microsoft.com/office/powerpoint/2010/main" val="292837324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transition>
    <p:fade/>
  </p:transition>
  <p:timing>
    <p:tnLst>
      <p:par>
        <p:cTn id="1" dur="indefinite" restart="never" nodeType="tmRoot"/>
      </p:par>
    </p:tnLst>
  </p:timing>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s://www.youtube.com/watch?v=7xjpUIEwVU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524000" y="2209800"/>
            <a:ext cx="6400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ctr" eaLnBrk="1" hangingPunct="1">
              <a:lnSpc>
                <a:spcPct val="90000"/>
              </a:lnSpc>
              <a:spcBef>
                <a:spcPct val="0"/>
              </a:spcBef>
              <a:buFont typeface="Wingdings" panose="05000000000000000000" pitchFamily="2" charset="2"/>
              <a:buNone/>
            </a:pPr>
            <a:r>
              <a:rPr lang="en-US" altLang="en-US" sz="3000" b="1" dirty="0">
                <a:latin typeface="Arial" panose="020B0604020202020204" pitchFamily="34" charset="0"/>
              </a:rPr>
              <a:t>ENGG404 – Lecture</a:t>
            </a:r>
          </a:p>
          <a:p>
            <a:pPr algn="ctr" eaLnBrk="1" hangingPunct="1">
              <a:lnSpc>
                <a:spcPct val="90000"/>
              </a:lnSpc>
              <a:spcBef>
                <a:spcPct val="0"/>
              </a:spcBef>
              <a:buNone/>
            </a:pPr>
            <a:endParaRPr lang="en-CA" altLang="en-US" sz="2800" dirty="0" smtClean="0">
              <a:latin typeface="Arial" panose="020B0604020202020204" pitchFamily="34" charset="0"/>
            </a:endParaRPr>
          </a:p>
          <a:p>
            <a:pPr algn="ctr" eaLnBrk="1" hangingPunct="1">
              <a:lnSpc>
                <a:spcPct val="90000"/>
              </a:lnSpc>
              <a:spcBef>
                <a:spcPct val="0"/>
              </a:spcBef>
              <a:buNone/>
            </a:pPr>
            <a:r>
              <a:rPr lang="en-CA" altLang="en-US" sz="2800" dirty="0" smtClean="0">
                <a:latin typeface="Arial" panose="020B0604020202020204" pitchFamily="34" charset="0"/>
              </a:rPr>
              <a:t>Chapter 6.4: </a:t>
            </a:r>
            <a:r>
              <a:rPr lang="en-CA" altLang="en-US" sz="2800" dirty="0">
                <a:latin typeface="Arial" panose="020B0604020202020204" pitchFamily="34" charset="0"/>
              </a:rPr>
              <a:t>Professionalism, </a:t>
            </a:r>
            <a:br>
              <a:rPr lang="en-CA" altLang="en-US" sz="2800" dirty="0">
                <a:latin typeface="Arial" panose="020B0604020202020204" pitchFamily="34" charset="0"/>
              </a:rPr>
            </a:br>
            <a:r>
              <a:rPr lang="en-CA" altLang="en-US" sz="2800" dirty="0">
                <a:latin typeface="Arial" panose="020B0604020202020204" pitchFamily="34" charset="0"/>
              </a:rPr>
              <a:t>Ethics and Equity, Integrity, and Conflict Of </a:t>
            </a:r>
            <a:r>
              <a:rPr lang="en-CA" altLang="en-US" sz="2800" dirty="0" smtClean="0">
                <a:latin typeface="Arial" panose="020B0604020202020204" pitchFamily="34" charset="0"/>
              </a:rPr>
              <a:t>Interest</a:t>
            </a:r>
            <a:endParaRPr lang="en-US" altLang="en-US" sz="1500" b="1" dirty="0">
              <a:latin typeface="Arial" panose="020B0604020202020204" pitchFamily="34" charset="0"/>
            </a:endParaRPr>
          </a:p>
        </p:txBody>
      </p:sp>
      <p:sp>
        <p:nvSpPr>
          <p:cNvPr id="4099" name="Rectangle 2"/>
          <p:cNvSpPr>
            <a:spLocks noGrp="1" noChangeArrowheads="1"/>
          </p:cNvSpPr>
          <p:nvPr>
            <p:ph type="ctrTitle" idx="4294967295"/>
          </p:nvPr>
        </p:nvSpPr>
        <p:spPr>
          <a:xfrm>
            <a:off x="152400" y="1066800"/>
            <a:ext cx="8877280" cy="1371600"/>
          </a:xfrm>
        </p:spPr>
        <p:txBody>
          <a:bodyPr>
            <a:normAutofit/>
          </a:bodyPr>
          <a:lstStyle/>
          <a:p>
            <a:pPr eaLnBrk="1" hangingPunct="1"/>
            <a:r>
              <a:rPr lang="en-US" altLang="en-US" b="1" i="1" cap="none" dirty="0" smtClean="0">
                <a:solidFill>
                  <a:srgbClr val="000099"/>
                </a:solidFill>
                <a:latin typeface="Times New Roman" panose="02020603050405020304" pitchFamily="18" charset="0"/>
                <a:cs typeface="Times New Roman" panose="02020603050405020304" pitchFamily="18" charset="0"/>
              </a:rPr>
              <a:t>On Becoming A Leader In Risk Management</a:t>
            </a:r>
            <a:endParaRPr lang="en-US" altLang="en-US" b="1" i="1" cap="none" dirty="0">
              <a:solidFill>
                <a:srgbClr val="000099"/>
              </a:solidFill>
              <a:latin typeface="Times New Roman" panose="02020603050405020304" pitchFamily="18" charset="0"/>
              <a:cs typeface="Times New Roman" panose="02020603050405020304" pitchFamily="18" charset="0"/>
            </a:endParaRPr>
          </a:p>
        </p:txBody>
      </p:sp>
      <p:sp>
        <p:nvSpPr>
          <p:cNvPr id="410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783637A4-47CC-4B99-BDA1-03F7728B1626}" type="slidenum">
              <a:rPr lang="en-US" altLang="en-US" sz="1200" b="1">
                <a:solidFill>
                  <a:srgbClr val="000000"/>
                </a:solidFill>
                <a:latin typeface="Arial" panose="020B0604020202020204" pitchFamily="34" charset="0"/>
              </a:rPr>
              <a:pPr algn="r" eaLnBrk="1" hangingPunct="1">
                <a:spcBef>
                  <a:spcPct val="0"/>
                </a:spcBef>
                <a:buClrTx/>
                <a:buSzTx/>
                <a:buFontTx/>
                <a:buNone/>
              </a:pPr>
              <a:t>1</a:t>
            </a:fld>
            <a:endParaRPr lang="en-US" altLang="en-US" sz="1200" b="1">
              <a:solidFill>
                <a:srgbClr val="000000"/>
              </a:solidFill>
              <a:latin typeface="Arial" panose="020B0604020202020204" pitchFamily="34" charset="0"/>
            </a:endParaRPr>
          </a:p>
        </p:txBody>
      </p:sp>
      <p:sp>
        <p:nvSpPr>
          <p:cNvPr id="8" name="TextBox 7">
            <a:extLst>
              <a:ext uri="{FF2B5EF4-FFF2-40B4-BE49-F238E27FC236}">
                <a16:creationId xmlns="" xmlns:a16="http://schemas.microsoft.com/office/drawing/2014/main" id="{1913F7FF-3CFE-4953-84A6-D7BFBC25356E}"/>
              </a:ext>
            </a:extLst>
          </p:cNvPr>
          <p:cNvSpPr txBox="1"/>
          <p:nvPr/>
        </p:nvSpPr>
        <p:spPr>
          <a:xfrm>
            <a:off x="152400" y="176013"/>
            <a:ext cx="1176817" cy="461665"/>
          </a:xfrm>
          <a:prstGeom prst="rect">
            <a:avLst/>
          </a:prstGeom>
          <a:solidFill>
            <a:sysClr val="window" lastClr="FFFFFF"/>
          </a:solidFill>
          <a:ln w="12700" cap="flat" cmpd="sng" algn="ctr">
            <a:solidFill>
              <a:schemeClr val="tx1"/>
            </a:solidFill>
            <a:prstDash val="solid"/>
            <a:miter lim="800000"/>
          </a:ln>
          <a:effectLst/>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a:ln>
                  <a:noFill/>
                </a:ln>
                <a:effectLst/>
                <a:uLnTx/>
                <a:uFillTx/>
                <a:latin typeface="Calibri" panose="020F0502020204030204"/>
                <a:cs typeface="+mn-cs"/>
              </a:defRPr>
            </a:lvl1pPr>
          </a:lstStyle>
          <a:p>
            <a:r>
              <a:rPr lang="en-US" dirty="0"/>
              <a:t>Fundamentals of RM</a:t>
            </a:r>
          </a:p>
        </p:txBody>
      </p:sp>
      <p:sp>
        <p:nvSpPr>
          <p:cNvPr id="9" name="TextBox 8">
            <a:extLst>
              <a:ext uri="{FF2B5EF4-FFF2-40B4-BE49-F238E27FC236}">
                <a16:creationId xmlns="" xmlns:a16="http://schemas.microsoft.com/office/drawing/2014/main" id="{E5821570-493F-4F79-ADAE-90EAC494F1B3}"/>
              </a:ext>
            </a:extLst>
          </p:cNvPr>
          <p:cNvSpPr txBox="1"/>
          <p:nvPr/>
        </p:nvSpPr>
        <p:spPr>
          <a:xfrm>
            <a:off x="1481035" y="169906"/>
            <a:ext cx="1024999" cy="461665"/>
          </a:xfrm>
          <a:prstGeom prst="rect">
            <a:avLst/>
          </a:prstGeom>
          <a:solidFill>
            <a:srgbClr val="FFFFFF"/>
          </a:solidFill>
          <a:ln w="12700" cap="flat" cmpd="sng" algn="ctr">
            <a:solidFill>
              <a:schemeClr val="tx1"/>
            </a:solidFill>
            <a:prstDash val="solid"/>
            <a:miter lim="800000"/>
          </a:ln>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200" b="0" i="0" u="none" strike="noStrike" kern="0" cap="none" spc="0" normalizeH="0" baseline="0">
                <a:ln>
                  <a:noFill/>
                </a:ln>
                <a:solidFill>
                  <a:prstClr val="black"/>
                </a:solidFill>
                <a:effectLst/>
                <a:uLnTx/>
                <a:uFillTx/>
                <a:latin typeface="Calibri" panose="020F0502020204030204"/>
              </a:defRPr>
            </a:lvl1pPr>
          </a:lstStyle>
          <a:p>
            <a:r>
              <a:rPr lang="en-US" dirty="0">
                <a:solidFill>
                  <a:schemeClr val="tx1"/>
                </a:solidFill>
              </a:rPr>
              <a:t>RM </a:t>
            </a:r>
            <a:r>
              <a:rPr lang="en-US" dirty="0" smtClean="0">
                <a:solidFill>
                  <a:schemeClr val="tx1"/>
                </a:solidFill>
              </a:rPr>
              <a:t>System </a:t>
            </a:r>
            <a:r>
              <a:rPr lang="en-US" dirty="0">
                <a:solidFill>
                  <a:schemeClr val="tx1"/>
                </a:solidFill>
              </a:rPr>
              <a:t>and Process</a:t>
            </a:r>
          </a:p>
        </p:txBody>
      </p:sp>
      <p:sp>
        <p:nvSpPr>
          <p:cNvPr id="10" name="TextBox 9">
            <a:extLst>
              <a:ext uri="{FF2B5EF4-FFF2-40B4-BE49-F238E27FC236}">
                <a16:creationId xmlns="" xmlns:a16="http://schemas.microsoft.com/office/drawing/2014/main" id="{C25BA936-2F9F-4D18-9D0E-C1173717B871}"/>
              </a:ext>
            </a:extLst>
          </p:cNvPr>
          <p:cNvSpPr txBox="1"/>
          <p:nvPr/>
        </p:nvSpPr>
        <p:spPr>
          <a:xfrm>
            <a:off x="7874130" y="169906"/>
            <a:ext cx="1155550" cy="461665"/>
          </a:xfrm>
          <a:prstGeom prst="rect">
            <a:avLst/>
          </a:prstGeom>
          <a:solidFill>
            <a:srgbClr val="FFFF00"/>
          </a:solidFill>
          <a:ln w="12700" cap="flat" cmpd="sng" algn="ctr">
            <a:solidFill>
              <a:schemeClr val="tx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Calibri" panose="020F0502020204030204"/>
                <a:ea typeface="+mn-ea"/>
                <a:cs typeface="+mn-cs"/>
              </a:rPr>
              <a:t>Applications &amp; Perspectives</a:t>
            </a:r>
          </a:p>
        </p:txBody>
      </p:sp>
      <p:sp>
        <p:nvSpPr>
          <p:cNvPr id="11" name="TextBox 10">
            <a:extLst>
              <a:ext uri="{FF2B5EF4-FFF2-40B4-BE49-F238E27FC236}">
                <a16:creationId xmlns="" xmlns:a16="http://schemas.microsoft.com/office/drawing/2014/main" id="{4F45782C-E5D6-4A4E-AE1D-B199E7753E1A}"/>
              </a:ext>
            </a:extLst>
          </p:cNvPr>
          <p:cNvSpPr txBox="1"/>
          <p:nvPr/>
        </p:nvSpPr>
        <p:spPr>
          <a:xfrm>
            <a:off x="7051217" y="169906"/>
            <a:ext cx="671096" cy="461665"/>
          </a:xfrm>
          <a:prstGeom prst="rect">
            <a:avLst/>
          </a:prstGeom>
          <a:solidFill>
            <a:srgbClr val="FFFF00"/>
          </a:solidFill>
          <a:ln w="12700" cap="flat" cmpd="sng" algn="ctr">
            <a:solidFill>
              <a:schemeClr val="tx1"/>
            </a:solidFill>
            <a:prstDash val="solid"/>
            <a:miter lim="800000"/>
          </a:ln>
          <a:effectLst/>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a:ln>
                  <a:noFill/>
                </a:ln>
                <a:solidFill>
                  <a:schemeClr val="bg2"/>
                </a:solidFill>
                <a:effectLst/>
                <a:uLnTx/>
                <a:uFillTx/>
                <a:latin typeface="Calibri" panose="020F0502020204030204"/>
                <a:ea typeface="+mn-ea"/>
              </a:defRPr>
            </a:lvl1pPr>
          </a:lstStyle>
          <a:p>
            <a:r>
              <a:rPr lang="en-US" dirty="0">
                <a:solidFill>
                  <a:schemeClr val="tx1"/>
                </a:solidFill>
              </a:rPr>
              <a:t>People &amp; Org.</a:t>
            </a:r>
          </a:p>
        </p:txBody>
      </p:sp>
      <p:sp>
        <p:nvSpPr>
          <p:cNvPr id="12" name="TextBox 11">
            <a:extLst>
              <a:ext uri="{FF2B5EF4-FFF2-40B4-BE49-F238E27FC236}">
                <a16:creationId xmlns="" xmlns:a16="http://schemas.microsoft.com/office/drawing/2014/main" id="{65AE6CF1-9E20-46D4-A666-B770B591F919}"/>
              </a:ext>
            </a:extLst>
          </p:cNvPr>
          <p:cNvSpPr txBox="1"/>
          <p:nvPr/>
        </p:nvSpPr>
        <p:spPr>
          <a:xfrm>
            <a:off x="3834668" y="169906"/>
            <a:ext cx="1024999" cy="461665"/>
          </a:xfrm>
          <a:prstGeom prst="rect">
            <a:avLst/>
          </a:prstGeom>
          <a:solidFill>
            <a:sysClr val="window" lastClr="FFFFFF"/>
          </a:solidFill>
          <a:ln w="12700" cap="flat" cmpd="sng" algn="ctr">
            <a:solidFill>
              <a:schemeClr val="tx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Calibri" panose="020F0502020204030204"/>
                <a:ea typeface="+mn-ea"/>
                <a:cs typeface="+mn-cs"/>
              </a:rPr>
              <a:t>Incident Investigation</a:t>
            </a:r>
          </a:p>
        </p:txBody>
      </p:sp>
      <p:sp>
        <p:nvSpPr>
          <p:cNvPr id="13" name="TextBox 12">
            <a:extLst>
              <a:ext uri="{FF2B5EF4-FFF2-40B4-BE49-F238E27FC236}">
                <a16:creationId xmlns="" xmlns:a16="http://schemas.microsoft.com/office/drawing/2014/main" id="{C810D30B-C69A-46A1-9CD3-27D648A18585}"/>
              </a:ext>
            </a:extLst>
          </p:cNvPr>
          <p:cNvSpPr txBox="1"/>
          <p:nvPr/>
        </p:nvSpPr>
        <p:spPr>
          <a:xfrm>
            <a:off x="5011484" y="169906"/>
            <a:ext cx="1024999" cy="461665"/>
          </a:xfrm>
          <a:prstGeom prst="rect">
            <a:avLst/>
          </a:prstGeom>
          <a:solidFill>
            <a:sysClr val="window" lastClr="FFFFFF"/>
          </a:solidFill>
          <a:ln w="12700" cap="flat" cmpd="sng" algn="ctr">
            <a:solidFill>
              <a:schemeClr val="tx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Calibri" panose="020F0502020204030204"/>
                <a:ea typeface="+mn-ea"/>
                <a:cs typeface="+mn-cs"/>
              </a:rPr>
              <a:t>RM Tools &amp; Challenges</a:t>
            </a:r>
          </a:p>
        </p:txBody>
      </p:sp>
      <p:sp>
        <p:nvSpPr>
          <p:cNvPr id="14" name="TextBox 13">
            <a:extLst>
              <a:ext uri="{FF2B5EF4-FFF2-40B4-BE49-F238E27FC236}">
                <a16:creationId xmlns="" xmlns:a16="http://schemas.microsoft.com/office/drawing/2014/main" id="{45C9C804-9526-4826-887C-A5BEF17D4922}"/>
              </a:ext>
            </a:extLst>
          </p:cNvPr>
          <p:cNvSpPr txBox="1"/>
          <p:nvPr/>
        </p:nvSpPr>
        <p:spPr>
          <a:xfrm>
            <a:off x="2657851" y="170430"/>
            <a:ext cx="1024999" cy="461665"/>
          </a:xfrm>
          <a:prstGeom prst="rect">
            <a:avLst/>
          </a:prstGeom>
          <a:solidFill>
            <a:srgbClr val="FFFF00"/>
          </a:solidFill>
          <a:ln w="12700" cap="flat" cmpd="sng" algn="ctr">
            <a:solidFill>
              <a:schemeClr val="tx1"/>
            </a:solidFill>
            <a:prstDash val="solid"/>
            <a:miter lim="800000"/>
          </a:ln>
          <a:effectLst/>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a:ln>
                  <a:noFill/>
                </a:ln>
                <a:effectLst/>
                <a:uLnTx/>
                <a:uFillTx/>
                <a:latin typeface="Calibri" panose="020F0502020204030204"/>
                <a:cs typeface="+mn-cs"/>
              </a:defRPr>
            </a:lvl1pPr>
          </a:lstStyle>
          <a:p>
            <a:r>
              <a:rPr lang="en-US" dirty="0"/>
              <a:t>Leadership in RM</a:t>
            </a:r>
          </a:p>
        </p:txBody>
      </p:sp>
      <p:cxnSp>
        <p:nvCxnSpPr>
          <p:cNvPr id="15" name="Straight Arrow Connector 14">
            <a:extLst>
              <a:ext uri="{FF2B5EF4-FFF2-40B4-BE49-F238E27FC236}">
                <a16:creationId xmlns="" xmlns:a16="http://schemas.microsoft.com/office/drawing/2014/main" id="{F2F93F61-5359-4ED7-B4AC-14D6704E1EC6}"/>
              </a:ext>
            </a:extLst>
          </p:cNvPr>
          <p:cNvCxnSpPr>
            <a:cxnSpLocks/>
            <a:stCxn id="8" idx="3"/>
            <a:endCxn id="9" idx="1"/>
          </p:cNvCxnSpPr>
          <p:nvPr/>
        </p:nvCxnSpPr>
        <p:spPr>
          <a:xfrm flipV="1">
            <a:off x="1329217" y="400739"/>
            <a:ext cx="151818" cy="6107"/>
          </a:xfrm>
          <a:prstGeom prst="straightConnector1">
            <a:avLst/>
          </a:prstGeom>
          <a:noFill/>
          <a:ln w="6350" cap="flat" cmpd="sng" algn="ctr">
            <a:solidFill>
              <a:schemeClr val="tx1"/>
            </a:solidFill>
            <a:prstDash val="solid"/>
            <a:miter lim="800000"/>
            <a:tailEnd type="triangle"/>
          </a:ln>
          <a:effectLst/>
        </p:spPr>
      </p:cxnSp>
      <p:cxnSp>
        <p:nvCxnSpPr>
          <p:cNvPr id="16" name="Straight Arrow Connector 15">
            <a:extLst>
              <a:ext uri="{FF2B5EF4-FFF2-40B4-BE49-F238E27FC236}">
                <a16:creationId xmlns="" xmlns:a16="http://schemas.microsoft.com/office/drawing/2014/main" id="{E56C0A1C-89EB-4AFD-92A7-F9BC2E80FC0D}"/>
              </a:ext>
            </a:extLst>
          </p:cNvPr>
          <p:cNvCxnSpPr>
            <a:stCxn id="9" idx="3"/>
            <a:endCxn id="14" idx="1"/>
          </p:cNvCxnSpPr>
          <p:nvPr/>
        </p:nvCxnSpPr>
        <p:spPr>
          <a:xfrm>
            <a:off x="2506034" y="400739"/>
            <a:ext cx="151817" cy="524"/>
          </a:xfrm>
          <a:prstGeom prst="straightConnector1">
            <a:avLst/>
          </a:prstGeom>
          <a:noFill/>
          <a:ln w="6350" cap="flat" cmpd="sng" algn="ctr">
            <a:solidFill>
              <a:schemeClr val="tx1"/>
            </a:solidFill>
            <a:prstDash val="solid"/>
            <a:miter lim="800000"/>
            <a:tailEnd type="triangle"/>
          </a:ln>
          <a:effectLst/>
        </p:spPr>
      </p:cxnSp>
      <p:cxnSp>
        <p:nvCxnSpPr>
          <p:cNvPr id="17" name="Straight Arrow Connector 16">
            <a:extLst>
              <a:ext uri="{FF2B5EF4-FFF2-40B4-BE49-F238E27FC236}">
                <a16:creationId xmlns="" xmlns:a16="http://schemas.microsoft.com/office/drawing/2014/main" id="{73CCD2A7-2A60-4A71-B59D-ABA1FC60125C}"/>
              </a:ext>
            </a:extLst>
          </p:cNvPr>
          <p:cNvCxnSpPr>
            <a:stCxn id="14" idx="3"/>
            <a:endCxn id="12" idx="1"/>
          </p:cNvCxnSpPr>
          <p:nvPr/>
        </p:nvCxnSpPr>
        <p:spPr>
          <a:xfrm flipV="1">
            <a:off x="3682851" y="400739"/>
            <a:ext cx="151817" cy="524"/>
          </a:xfrm>
          <a:prstGeom prst="straightConnector1">
            <a:avLst/>
          </a:prstGeom>
          <a:noFill/>
          <a:ln w="6350" cap="flat" cmpd="sng" algn="ctr">
            <a:solidFill>
              <a:schemeClr val="tx1"/>
            </a:solidFill>
            <a:prstDash val="solid"/>
            <a:miter lim="800000"/>
            <a:tailEnd type="triangle"/>
          </a:ln>
          <a:effectLst/>
        </p:spPr>
      </p:cxnSp>
      <p:cxnSp>
        <p:nvCxnSpPr>
          <p:cNvPr id="18" name="Straight Arrow Connector 17">
            <a:extLst>
              <a:ext uri="{FF2B5EF4-FFF2-40B4-BE49-F238E27FC236}">
                <a16:creationId xmlns="" xmlns:a16="http://schemas.microsoft.com/office/drawing/2014/main" id="{096823AB-8155-4787-8D01-3C7C643FFEDD}"/>
              </a:ext>
            </a:extLst>
          </p:cNvPr>
          <p:cNvCxnSpPr>
            <a:stCxn id="12" idx="3"/>
            <a:endCxn id="13" idx="1"/>
          </p:cNvCxnSpPr>
          <p:nvPr/>
        </p:nvCxnSpPr>
        <p:spPr>
          <a:xfrm>
            <a:off x="4859667" y="400739"/>
            <a:ext cx="151817" cy="0"/>
          </a:xfrm>
          <a:prstGeom prst="straightConnector1">
            <a:avLst/>
          </a:prstGeom>
          <a:noFill/>
          <a:ln w="6350" cap="flat" cmpd="sng" algn="ctr">
            <a:solidFill>
              <a:schemeClr val="tx1"/>
            </a:solidFill>
            <a:prstDash val="solid"/>
            <a:miter lim="800000"/>
            <a:tailEnd type="triangle"/>
          </a:ln>
          <a:effectLst/>
        </p:spPr>
      </p:cxnSp>
      <p:cxnSp>
        <p:nvCxnSpPr>
          <p:cNvPr id="19" name="Straight Arrow Connector 18">
            <a:extLst>
              <a:ext uri="{FF2B5EF4-FFF2-40B4-BE49-F238E27FC236}">
                <a16:creationId xmlns="" xmlns:a16="http://schemas.microsoft.com/office/drawing/2014/main" id="{05F0FD85-0BC6-4585-90A3-95FF8F1753D1}"/>
              </a:ext>
            </a:extLst>
          </p:cNvPr>
          <p:cNvCxnSpPr>
            <a:cxnSpLocks/>
            <a:stCxn id="13" idx="3"/>
          </p:cNvCxnSpPr>
          <p:nvPr/>
        </p:nvCxnSpPr>
        <p:spPr>
          <a:xfrm>
            <a:off x="6036483" y="400739"/>
            <a:ext cx="151818" cy="1"/>
          </a:xfrm>
          <a:prstGeom prst="straightConnector1">
            <a:avLst/>
          </a:prstGeom>
          <a:noFill/>
          <a:ln w="6350" cap="flat" cmpd="sng" algn="ctr">
            <a:solidFill>
              <a:schemeClr val="tx1"/>
            </a:solidFill>
            <a:prstDash val="solid"/>
            <a:miter lim="800000"/>
            <a:tailEnd type="triangle"/>
          </a:ln>
          <a:effectLst/>
        </p:spPr>
      </p:cxnSp>
      <p:cxnSp>
        <p:nvCxnSpPr>
          <p:cNvPr id="20" name="Straight Arrow Connector 19">
            <a:extLst>
              <a:ext uri="{FF2B5EF4-FFF2-40B4-BE49-F238E27FC236}">
                <a16:creationId xmlns="" xmlns:a16="http://schemas.microsoft.com/office/drawing/2014/main" id="{66C319C5-FA42-49DE-9EA6-BF5F15009009}"/>
              </a:ext>
            </a:extLst>
          </p:cNvPr>
          <p:cNvCxnSpPr>
            <a:cxnSpLocks/>
            <a:endCxn id="11" idx="1"/>
          </p:cNvCxnSpPr>
          <p:nvPr/>
        </p:nvCxnSpPr>
        <p:spPr>
          <a:xfrm flipV="1">
            <a:off x="6899400" y="400739"/>
            <a:ext cx="151817" cy="2"/>
          </a:xfrm>
          <a:prstGeom prst="straightConnector1">
            <a:avLst/>
          </a:prstGeom>
          <a:noFill/>
          <a:ln w="6350" cap="flat" cmpd="sng" algn="ctr">
            <a:solidFill>
              <a:schemeClr val="tx1"/>
            </a:solidFill>
            <a:prstDash val="solid"/>
            <a:miter lim="800000"/>
            <a:tailEnd type="triangle"/>
          </a:ln>
          <a:effectLst/>
        </p:spPr>
      </p:cxnSp>
      <p:cxnSp>
        <p:nvCxnSpPr>
          <p:cNvPr id="21" name="Straight Arrow Connector 20">
            <a:extLst>
              <a:ext uri="{FF2B5EF4-FFF2-40B4-BE49-F238E27FC236}">
                <a16:creationId xmlns="" xmlns:a16="http://schemas.microsoft.com/office/drawing/2014/main" id="{E811DDEA-049C-4AA0-BE6F-210974A2660E}"/>
              </a:ext>
            </a:extLst>
          </p:cNvPr>
          <p:cNvCxnSpPr>
            <a:stCxn id="11" idx="3"/>
            <a:endCxn id="10" idx="1"/>
          </p:cNvCxnSpPr>
          <p:nvPr/>
        </p:nvCxnSpPr>
        <p:spPr>
          <a:xfrm>
            <a:off x="7722313" y="400739"/>
            <a:ext cx="151817" cy="0"/>
          </a:xfrm>
          <a:prstGeom prst="straightConnector1">
            <a:avLst/>
          </a:prstGeom>
          <a:noFill/>
          <a:ln w="6350" cap="flat" cmpd="sng" algn="ctr">
            <a:solidFill>
              <a:schemeClr val="tx1"/>
            </a:solidFill>
            <a:prstDash val="solid"/>
            <a:miter lim="800000"/>
            <a:tailEnd type="triangle"/>
          </a:ln>
          <a:effectLst/>
        </p:spPr>
      </p:cxnSp>
      <p:sp>
        <p:nvSpPr>
          <p:cNvPr id="22" name="TextBox 21">
            <a:extLst>
              <a:ext uri="{FF2B5EF4-FFF2-40B4-BE49-F238E27FC236}">
                <a16:creationId xmlns="" xmlns:a16="http://schemas.microsoft.com/office/drawing/2014/main" id="{06A592DA-9B16-4C4F-A8DA-E1F8A1A2395B}"/>
              </a:ext>
            </a:extLst>
          </p:cNvPr>
          <p:cNvSpPr txBox="1"/>
          <p:nvPr/>
        </p:nvSpPr>
        <p:spPr>
          <a:xfrm>
            <a:off x="6188301" y="169905"/>
            <a:ext cx="692362" cy="461665"/>
          </a:xfrm>
          <a:prstGeom prst="rect">
            <a:avLst/>
          </a:prstGeom>
          <a:solidFill>
            <a:srgbClr val="FFFF00"/>
          </a:solidFill>
          <a:ln w="12700" cap="flat" cmpd="sng" algn="ctr">
            <a:solidFill>
              <a:schemeClr val="tx1"/>
            </a:solidFill>
            <a:prstDash val="solid"/>
            <a:miter lim="800000"/>
          </a:ln>
          <a:effectLst/>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a:ln>
                  <a:noFill/>
                </a:ln>
                <a:effectLst/>
                <a:uLnTx/>
                <a:uFillTx/>
                <a:latin typeface="Calibri" panose="020F0502020204030204"/>
                <a:cs typeface="+mn-cs"/>
              </a:defRPr>
            </a:lvl1pPr>
          </a:lstStyle>
          <a:p>
            <a:r>
              <a:rPr lang="en-US" dirty="0"/>
              <a:t>RM in Industry</a:t>
            </a:r>
          </a:p>
        </p:txBody>
      </p:sp>
      <p:graphicFrame>
        <p:nvGraphicFramePr>
          <p:cNvPr id="23" name="Object 6"/>
          <p:cNvGraphicFramePr>
            <a:graphicFrameLocks/>
          </p:cNvGraphicFramePr>
          <p:nvPr>
            <p:extLst>
              <p:ext uri="{D42A27DB-BD31-4B8C-83A1-F6EECF244321}">
                <p14:modId xmlns:p14="http://schemas.microsoft.com/office/powerpoint/2010/main" val="860718316"/>
              </p:ext>
            </p:extLst>
          </p:nvPr>
        </p:nvGraphicFramePr>
        <p:xfrm>
          <a:off x="512071" y="4799512"/>
          <a:ext cx="3113542" cy="1556295"/>
        </p:xfrm>
        <a:graphic>
          <a:graphicData uri="http://schemas.openxmlformats.org/presentationml/2006/ole">
            <mc:AlternateContent xmlns:mc="http://schemas.openxmlformats.org/markup-compatibility/2006">
              <mc:Choice xmlns:v="urn:schemas-microsoft-com:vml" Requires="v">
                <p:oleObj spid="_x0000_s4279" name="Clip" r:id="rId4" imgW="4039263" imgH="2534876" progId="MS_ClipArt_Gallery.2">
                  <p:embed/>
                </p:oleObj>
              </mc:Choice>
              <mc:Fallback>
                <p:oleObj name="Clip" r:id="rId4" imgW="4039263" imgH="2534876" progId="MS_ClipArt_Gallery.2">
                  <p:embed/>
                  <p:pic>
                    <p:nvPicPr>
                      <p:cNvPr id="6"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071" y="4799512"/>
                        <a:ext cx="3113542" cy="1556295"/>
                      </a:xfrm>
                      <a:prstGeom prst="rect">
                        <a:avLst/>
                      </a:prstGeom>
                      <a:noFill/>
                      <a:ln>
                        <a:noFill/>
                      </a:ln>
                      <a:effectLst/>
                    </p:spPr>
                  </p:pic>
                </p:oleObj>
              </mc:Fallback>
            </mc:AlternateContent>
          </a:graphicData>
        </a:graphic>
      </p:graphicFrame>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3128" y="4118224"/>
            <a:ext cx="2237583" cy="223758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455612" y="760413"/>
            <a:ext cx="8226425" cy="5454650"/>
          </a:xfrm>
          <a:solidFill>
            <a:schemeClr val="bg1"/>
          </a:solidFill>
          <a:ln>
            <a:solidFill>
              <a:srgbClr val="000000"/>
            </a:solidFill>
            <a:miter lim="800000"/>
            <a:headEnd/>
            <a:tailEnd/>
          </a:ln>
        </p:spPr>
        <p:txBody>
          <a:bodyPr>
            <a:normAutofit/>
          </a:bodyPr>
          <a:lstStyle/>
          <a:p>
            <a:pPr marL="609600" indent="-609600">
              <a:buClr>
                <a:srgbClr val="000000"/>
              </a:buClr>
              <a:buSzPct val="100000"/>
              <a:buFont typeface="Times New Roman" panose="02020603050405020304" pitchFamily="18" charset="0"/>
              <a:buNone/>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Revisit “</a:t>
            </a:r>
            <a:r>
              <a:rPr lang="en-US" altLang="en-US" sz="2000" i="1" cap="none" dirty="0" smtClean="0">
                <a:solidFill>
                  <a:srgbClr val="000000"/>
                </a:solidFill>
                <a:latin typeface="Arial" panose="020B0604020202020204" pitchFamily="34" charset="0"/>
                <a:cs typeface="Arial" panose="020B0604020202020204" pitchFamily="34" charset="0"/>
              </a:rPr>
              <a:t>… that concerns the </a:t>
            </a:r>
            <a:r>
              <a:rPr lang="en-US" altLang="en-US" sz="2000" i="1" u="sng" cap="none" dirty="0" smtClean="0">
                <a:solidFill>
                  <a:srgbClr val="000000"/>
                </a:solidFill>
                <a:latin typeface="Arial" panose="020B0604020202020204" pitchFamily="34" charset="0"/>
                <a:cs typeface="Arial" panose="020B0604020202020204" pitchFamily="34" charset="0"/>
              </a:rPr>
              <a:t>safeguarding</a:t>
            </a:r>
            <a:r>
              <a:rPr lang="en-US" altLang="en-US" sz="2000" i="1" cap="none" dirty="0" smtClean="0">
                <a:solidFill>
                  <a:srgbClr val="000000"/>
                </a:solidFill>
                <a:latin typeface="Arial" panose="020B0604020202020204" pitchFamily="34" charset="0"/>
                <a:cs typeface="Arial" panose="020B0604020202020204" pitchFamily="34" charset="0"/>
              </a:rPr>
              <a:t> of life, health, property, </a:t>
            </a:r>
            <a:r>
              <a:rPr lang="en-US" altLang="en-US" sz="2000" i="1" u="sng" cap="none" dirty="0" smtClean="0">
                <a:solidFill>
                  <a:srgbClr val="000000"/>
                </a:solidFill>
                <a:latin typeface="Arial" panose="020B0604020202020204" pitchFamily="34" charset="0"/>
                <a:cs typeface="Arial" panose="020B0604020202020204" pitchFamily="34" charset="0"/>
              </a:rPr>
              <a:t>economic interests</a:t>
            </a:r>
            <a:r>
              <a:rPr lang="en-US" altLang="en-US" sz="2000" i="1" cap="none" dirty="0" smtClean="0">
                <a:solidFill>
                  <a:srgbClr val="000000"/>
                </a:solidFill>
                <a:latin typeface="Arial" panose="020B0604020202020204" pitchFamily="34" charset="0"/>
                <a:cs typeface="Arial" panose="020B0604020202020204" pitchFamily="34" charset="0"/>
              </a:rPr>
              <a:t>, the public welfare or the environment</a:t>
            </a:r>
            <a:r>
              <a:rPr lang="en-US" altLang="en-US" sz="2000" cap="none" dirty="0" smtClean="0">
                <a:solidFill>
                  <a:srgbClr val="000000"/>
                </a:solidFill>
                <a:latin typeface="Arial" panose="020B0604020202020204" pitchFamily="34" charset="0"/>
                <a:cs typeface="Arial" panose="020B0604020202020204" pitchFamily="34" charset="0"/>
              </a:rPr>
              <a:t>”</a:t>
            </a:r>
          </a:p>
          <a:p>
            <a:pPr marL="609600" indent="-609600">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 “S</a:t>
            </a:r>
            <a:r>
              <a:rPr lang="en-US" altLang="en-US" sz="2000" i="1" cap="none" dirty="0" smtClean="0">
                <a:solidFill>
                  <a:srgbClr val="000000"/>
                </a:solidFill>
                <a:latin typeface="Arial" panose="020B0604020202020204" pitchFamily="34" charset="0"/>
                <a:cs typeface="Arial" panose="020B0604020202020204" pitchFamily="34" charset="0"/>
              </a:rPr>
              <a:t>afeguarding</a:t>
            </a:r>
            <a:r>
              <a:rPr lang="en-US" altLang="en-US" sz="2000" cap="none" dirty="0" smtClean="0">
                <a:solidFill>
                  <a:srgbClr val="000000"/>
                </a:solidFill>
                <a:latin typeface="Arial" panose="020B0604020202020204" pitchFamily="34" charset="0"/>
                <a:cs typeface="Arial" panose="020B0604020202020204" pitchFamily="34" charset="0"/>
              </a:rPr>
              <a:t>” means “the protection of”</a:t>
            </a:r>
          </a:p>
          <a:p>
            <a:pPr marL="609600" indent="-609600">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a:t>
            </a:r>
            <a:r>
              <a:rPr lang="en-US" altLang="en-US" sz="2000" i="1" u="sng" cap="none" dirty="0" smtClean="0">
                <a:solidFill>
                  <a:srgbClr val="000000"/>
                </a:solidFill>
                <a:latin typeface="Arial" panose="020B0604020202020204" pitchFamily="34" charset="0"/>
                <a:cs typeface="Arial" panose="020B0604020202020204" pitchFamily="34" charset="0"/>
              </a:rPr>
              <a:t>Economic interests</a:t>
            </a:r>
            <a:r>
              <a:rPr lang="en-US" altLang="en-US" sz="2000" cap="none" dirty="0" smtClean="0">
                <a:solidFill>
                  <a:srgbClr val="000000"/>
                </a:solidFill>
                <a:latin typeface="Arial" panose="020B0604020202020204" pitchFamily="34" charset="0"/>
                <a:cs typeface="Arial" panose="020B0604020202020204" pitchFamily="34" charset="0"/>
              </a:rPr>
              <a:t>” means: </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PE</a:t>
            </a:r>
            <a:r>
              <a:rPr lang="en-US" altLang="en-US" sz="2000" b="1" cap="none" dirty="0" smtClean="0">
                <a:solidFill>
                  <a:srgbClr val="000000"/>
                </a:solidFill>
                <a:latin typeface="Arial" panose="020B0604020202020204" pitchFamily="34" charset="0"/>
                <a:cs typeface="Arial" panose="020B0604020202020204" pitchFamily="34" charset="0"/>
              </a:rPr>
              <a:t>AP</a:t>
            </a:r>
            <a:r>
              <a:rPr lang="en-US" altLang="en-US" sz="2000" cap="none" dirty="0" smtClean="0">
                <a:solidFill>
                  <a:srgbClr val="000000"/>
                </a:solidFill>
                <a:latin typeface="Arial" panose="020B0604020202020204" pitchFamily="34" charset="0"/>
                <a:cs typeface="Arial" panose="020B0604020202020204" pitchFamily="34" charset="0"/>
              </a:rPr>
              <a:t> - </a:t>
            </a:r>
            <a:r>
              <a:rPr lang="en-US" altLang="en-US" sz="2000" b="1" cap="none" dirty="0" smtClean="0">
                <a:solidFill>
                  <a:srgbClr val="000000"/>
                </a:solidFill>
                <a:latin typeface="Arial" panose="020B0604020202020204" pitchFamily="34" charset="0"/>
                <a:cs typeface="Arial" panose="020B0604020202020204" pitchFamily="34" charset="0"/>
              </a:rPr>
              <a:t>a</a:t>
            </a:r>
            <a:r>
              <a:rPr lang="en-US" altLang="en-US" sz="2000" cap="none" dirty="0" smtClean="0">
                <a:solidFill>
                  <a:srgbClr val="000000"/>
                </a:solidFill>
                <a:latin typeface="Arial" panose="020B0604020202020204" pitchFamily="34" charset="0"/>
                <a:cs typeface="Arial" panose="020B0604020202020204" pitchFamily="34" charset="0"/>
              </a:rPr>
              <a:t>ssets and </a:t>
            </a:r>
            <a:r>
              <a:rPr lang="en-US" altLang="en-US" sz="2000" b="1" cap="none" dirty="0" smtClean="0">
                <a:solidFill>
                  <a:srgbClr val="000000"/>
                </a:solidFill>
                <a:latin typeface="Arial" panose="020B0604020202020204" pitchFamily="34" charset="0"/>
                <a:cs typeface="Arial" panose="020B0604020202020204" pitchFamily="34" charset="0"/>
              </a:rPr>
              <a:t>p</a:t>
            </a:r>
            <a:r>
              <a:rPr lang="en-US" altLang="en-US" sz="2000" cap="none" dirty="0" smtClean="0">
                <a:solidFill>
                  <a:srgbClr val="000000"/>
                </a:solidFill>
                <a:latin typeface="Arial" panose="020B0604020202020204" pitchFamily="34" charset="0"/>
                <a:cs typeface="Arial" panose="020B0604020202020204" pitchFamily="34" charset="0"/>
              </a:rPr>
              <a:t>roduction / productive capacity</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Business interests</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The funds and resources (including confidential </a:t>
            </a:r>
            <a:br>
              <a:rPr lang="en-US" altLang="en-US" sz="2000" cap="none" dirty="0" smtClean="0">
                <a:solidFill>
                  <a:srgbClr val="000000"/>
                </a:solidFill>
                <a:latin typeface="Arial" panose="020B0604020202020204" pitchFamily="34" charset="0"/>
                <a:cs typeface="Arial" panose="020B0604020202020204" pitchFamily="34" charset="0"/>
              </a:rPr>
            </a:br>
            <a:r>
              <a:rPr lang="en-US" altLang="en-US" sz="2000" cap="none" dirty="0" smtClean="0">
                <a:solidFill>
                  <a:srgbClr val="000000"/>
                </a:solidFill>
                <a:latin typeface="Arial" panose="020B0604020202020204" pitchFamily="34" charset="0"/>
                <a:cs typeface="Arial" panose="020B0604020202020204" pitchFamily="34" charset="0"/>
              </a:rPr>
              <a:t>information and data) entrusted to us. </a:t>
            </a:r>
            <a:endParaRPr lang="en-US" altLang="en-US" sz="2000" cap="none" dirty="0">
              <a:solidFill>
                <a:srgbClr val="000000"/>
              </a:solidFill>
              <a:latin typeface="Arial" panose="020B0604020202020204" pitchFamily="34" charset="0"/>
              <a:cs typeface="Arial" panose="020B0604020202020204" pitchFamily="34" charset="0"/>
            </a:endParaRPr>
          </a:p>
        </p:txBody>
      </p:sp>
      <p:sp>
        <p:nvSpPr>
          <p:cNvPr id="2048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5DD6E2-0A44-4A96-9F58-03AD8ED4679D}"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484"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Revisit the Definition of Professional Engineering:</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4782470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455612" y="760412"/>
            <a:ext cx="8226425" cy="5240337"/>
          </a:xfrm>
          <a:solidFill>
            <a:schemeClr val="bg1"/>
          </a:solidFill>
          <a:ln>
            <a:solidFill>
              <a:srgbClr val="000000"/>
            </a:solidFill>
            <a:miter lim="800000"/>
            <a:headEnd/>
            <a:tailEnd/>
          </a:ln>
        </p:spPr>
        <p:txBody>
          <a:bodyPr>
            <a:normAutofit lnSpcReduction="10000"/>
          </a:bodyPr>
          <a:lstStyle/>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The </a:t>
            </a:r>
            <a:r>
              <a:rPr lang="en-US" altLang="en-US" sz="2000" u="sng" cap="none" dirty="0" smtClean="0">
                <a:solidFill>
                  <a:srgbClr val="000000"/>
                </a:solidFill>
                <a:latin typeface="Arial" panose="020B0604020202020204" pitchFamily="34" charset="0"/>
                <a:cs typeface="Arial" panose="020B0604020202020204" pitchFamily="34" charset="0"/>
              </a:rPr>
              <a:t>manner</a:t>
            </a:r>
            <a:r>
              <a:rPr lang="en-US" altLang="en-US" sz="2000" cap="none" dirty="0" smtClean="0">
                <a:solidFill>
                  <a:srgbClr val="000000"/>
                </a:solidFill>
                <a:latin typeface="Arial" panose="020B0604020202020204" pitchFamily="34" charset="0"/>
                <a:cs typeface="Arial" panose="020B0604020202020204" pitchFamily="34" charset="0"/>
              </a:rPr>
              <a:t> in which we manage those resources and the </a:t>
            </a:r>
            <a:r>
              <a:rPr lang="en-US" altLang="en-US" sz="2000" u="sng" cap="none" dirty="0" smtClean="0">
                <a:solidFill>
                  <a:srgbClr val="000000"/>
                </a:solidFill>
                <a:latin typeface="Arial" panose="020B0604020202020204" pitchFamily="34" charset="0"/>
                <a:cs typeface="Arial" panose="020B0604020202020204" pitchFamily="34" charset="0"/>
              </a:rPr>
              <a:t>decisions we make</a:t>
            </a:r>
            <a:r>
              <a:rPr lang="en-US" altLang="en-US" sz="2000" cap="none" dirty="0" smtClean="0">
                <a:solidFill>
                  <a:srgbClr val="000000"/>
                </a:solidFill>
                <a:latin typeface="Arial" panose="020B0604020202020204" pitchFamily="34" charset="0"/>
                <a:cs typeface="Arial" panose="020B0604020202020204" pitchFamily="34" charset="0"/>
              </a:rPr>
              <a:t> concerning those funds are </a:t>
            </a:r>
            <a:r>
              <a:rPr lang="en-US" altLang="en-US" sz="2000" u="sng" cap="none" dirty="0" smtClean="0">
                <a:solidFill>
                  <a:srgbClr val="000000"/>
                </a:solidFill>
                <a:latin typeface="Arial" panose="020B0604020202020204" pitchFamily="34" charset="0"/>
                <a:cs typeface="Arial" panose="020B0604020202020204" pitchFamily="34" charset="0"/>
              </a:rPr>
              <a:t>fundamentally based on our values</a:t>
            </a:r>
            <a:r>
              <a:rPr lang="en-US" altLang="en-US" sz="2000" cap="none" dirty="0" smtClean="0">
                <a:solidFill>
                  <a:srgbClr val="000000"/>
                </a:solidFill>
                <a:latin typeface="Arial" panose="020B0604020202020204" pitchFamily="34" charset="0"/>
                <a:cs typeface="Arial" panose="020B0604020202020204" pitchFamily="34" charset="0"/>
              </a:rPr>
              <a:t>. </a:t>
            </a: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r>
              <a:rPr lang="en-US" altLang="en-US" sz="2000" i="1" cap="none" dirty="0" smtClean="0">
                <a:solidFill>
                  <a:srgbClr val="000000"/>
                </a:solidFill>
                <a:latin typeface="Arial" panose="020B0604020202020204" pitchFamily="34" charset="0"/>
                <a:cs typeface="Arial" panose="020B0604020202020204" pitchFamily="34" charset="0"/>
              </a:rPr>
              <a:t>Revisit this thought experiment … a lesson in “values”:</a:t>
            </a:r>
            <a:br>
              <a:rPr lang="en-US" altLang="en-US" sz="2000" i="1" cap="none" dirty="0" smtClean="0">
                <a:solidFill>
                  <a:srgbClr val="000000"/>
                </a:solidFill>
                <a:latin typeface="Arial" panose="020B0604020202020204" pitchFamily="34" charset="0"/>
                <a:cs typeface="Arial" panose="020B0604020202020204" pitchFamily="34" charset="0"/>
              </a:rPr>
            </a:br>
            <a:r>
              <a:rPr lang="en-US" altLang="en-US" sz="2000" i="1" cap="none" dirty="0" smtClean="0">
                <a:solidFill>
                  <a:srgbClr val="000000"/>
                </a:solidFill>
                <a:latin typeface="Arial" panose="020B0604020202020204" pitchFamily="34" charset="0"/>
                <a:cs typeface="Arial" panose="020B0604020202020204" pitchFamily="34" charset="0"/>
              </a:rPr>
              <a:t>you are walking the down the hall-way … </a:t>
            </a: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r>
              <a:rPr lang="en-US" altLang="en-US" sz="2000" b="1" i="1" u="sng" cap="none" dirty="0" smtClean="0">
                <a:solidFill>
                  <a:srgbClr val="000000"/>
                </a:solidFill>
                <a:latin typeface="Arial" panose="020B0604020202020204" pitchFamily="34" charset="0"/>
                <a:cs typeface="Arial" panose="020B0604020202020204" pitchFamily="34" charset="0"/>
              </a:rPr>
              <a:t>Our values drive our decisions!</a:t>
            </a:r>
            <a:endParaRPr lang="en-US" altLang="en-US" sz="2000" b="1" i="1" u="sng" cap="none" dirty="0">
              <a:solidFill>
                <a:srgbClr val="000000"/>
              </a:solidFill>
              <a:latin typeface="Arial" panose="020B0604020202020204" pitchFamily="34" charset="0"/>
              <a:cs typeface="Arial" panose="020B0604020202020204" pitchFamily="34" charset="0"/>
            </a:endParaRPr>
          </a:p>
        </p:txBody>
      </p:sp>
      <p:sp>
        <p:nvSpPr>
          <p:cNvPr id="2253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93532E6-B8BC-489E-BE0F-972C456F760F}"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p:cNvPicPr>
            <a:picLocks noChangeAspect="1"/>
          </p:cNvPicPr>
          <p:nvPr/>
        </p:nvPicPr>
        <p:blipFill>
          <a:blip r:embed="rId3"/>
          <a:stretch>
            <a:fillRect/>
          </a:stretch>
        </p:blipFill>
        <p:spPr>
          <a:xfrm>
            <a:off x="1219200" y="2971800"/>
            <a:ext cx="4703491" cy="2216912"/>
          </a:xfrm>
          <a:prstGeom prst="rect">
            <a:avLst/>
          </a:prstGeom>
        </p:spPr>
      </p:pic>
      <p:sp>
        <p:nvSpPr>
          <p:cNvPr id="11" name="Rectangle 2">
            <a:extLst>
              <a:ext uri="{FF2B5EF4-FFF2-40B4-BE49-F238E27FC236}">
                <a16:creationId xmlns="" xmlns:a16="http://schemas.microsoft.com/office/drawing/2014/main" id="{EBFBFDC2-0C83-451B-A9A8-E4B701BFD33B}"/>
              </a:ext>
            </a:extLst>
          </p:cNvPr>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Revisit the Definition of Professional Engineering:</a:t>
            </a:r>
          </a:p>
        </p:txBody>
      </p:sp>
      <p:sp>
        <p:nvSpPr>
          <p:cNvPr id="7"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26466151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455612" y="760413"/>
            <a:ext cx="8226425" cy="5454650"/>
          </a:xfrm>
          <a:solidFill>
            <a:schemeClr val="bg1"/>
          </a:solidFill>
          <a:ln>
            <a:solidFill>
              <a:srgbClr val="000000"/>
            </a:solidFill>
            <a:miter lim="800000"/>
            <a:headEnd/>
            <a:tailEnd/>
          </a:ln>
        </p:spPr>
        <p:txBody>
          <a:bodyPr>
            <a:normAutofit/>
          </a:bodyPr>
          <a:lstStyle/>
          <a:p>
            <a:pPr marL="609600" indent="-609600">
              <a:lnSpc>
                <a:spcPct val="80000"/>
              </a:lnSpc>
              <a:buClr>
                <a:srgbClr val="000000"/>
              </a:buClr>
              <a:buSzPct val="100000"/>
              <a:buNone/>
            </a:pPr>
            <a:endParaRPr lang="en-US" altLang="en-US" sz="2000" b="1" cap="none" dirty="0" smtClean="0">
              <a:solidFill>
                <a:srgbClr val="000000"/>
              </a:solidFill>
              <a:latin typeface="Arial" panose="020B0604020202020204" pitchFamily="34" charset="0"/>
              <a:cs typeface="Arial" panose="020B0604020202020204" pitchFamily="34" charset="0"/>
            </a:endParaRPr>
          </a:p>
          <a:p>
            <a:pPr marL="609600" indent="-609600">
              <a:lnSpc>
                <a:spcPct val="80000"/>
              </a:lnSpc>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We may be </a:t>
            </a:r>
            <a:r>
              <a:rPr lang="en-US" altLang="en-US" sz="2000" b="1" cap="none" dirty="0" smtClean="0">
                <a:solidFill>
                  <a:srgbClr val="000000"/>
                </a:solidFill>
                <a:latin typeface="Arial" panose="020B0604020202020204" pitchFamily="34" charset="0"/>
                <a:cs typeface="Arial" panose="020B0604020202020204" pitchFamily="34" charset="0"/>
              </a:rPr>
              <a:t>entrusted with sensitive (confidential, </a:t>
            </a:r>
            <a:br>
              <a:rPr lang="en-US" altLang="en-US" sz="2000" b="1" cap="none" dirty="0" smtClean="0">
                <a:solidFill>
                  <a:srgbClr val="000000"/>
                </a:solidFill>
                <a:latin typeface="Arial" panose="020B0604020202020204" pitchFamily="34" charset="0"/>
                <a:cs typeface="Arial" panose="020B0604020202020204" pitchFamily="34" charset="0"/>
              </a:rPr>
            </a:br>
            <a:r>
              <a:rPr lang="en-US" altLang="en-US" sz="2000" b="1" cap="none" dirty="0" smtClean="0">
                <a:solidFill>
                  <a:srgbClr val="000000"/>
                </a:solidFill>
                <a:latin typeface="Arial" panose="020B0604020202020204" pitchFamily="34" charset="0"/>
                <a:cs typeface="Arial" panose="020B0604020202020204" pitchFamily="34" charset="0"/>
              </a:rPr>
              <a:t>proprietary, private, personal) information</a:t>
            </a:r>
            <a:r>
              <a:rPr lang="en-US" altLang="en-US" sz="2000" cap="none" dirty="0" smtClean="0">
                <a:solidFill>
                  <a:srgbClr val="000000"/>
                </a:solidFill>
                <a:latin typeface="Arial" panose="020B0604020202020204" pitchFamily="34" charset="0"/>
                <a:cs typeface="Arial" panose="020B0604020202020204" pitchFamily="34" charset="0"/>
              </a:rPr>
              <a:t> that</a:t>
            </a:r>
            <a:br>
              <a:rPr lang="en-US" altLang="en-US" sz="2000" cap="none" dirty="0" smtClean="0">
                <a:solidFill>
                  <a:srgbClr val="000000"/>
                </a:solidFill>
                <a:latin typeface="Arial" panose="020B0604020202020204" pitchFamily="34" charset="0"/>
                <a:cs typeface="Arial" panose="020B0604020202020204" pitchFamily="34" charset="0"/>
              </a:rPr>
            </a:br>
            <a:r>
              <a:rPr lang="en-US" altLang="en-US" sz="2000" cap="none" dirty="0" smtClean="0">
                <a:solidFill>
                  <a:srgbClr val="000000"/>
                </a:solidFill>
                <a:latin typeface="Arial" panose="020B0604020202020204" pitchFamily="34" charset="0"/>
                <a:cs typeface="Arial" panose="020B0604020202020204" pitchFamily="34" charset="0"/>
              </a:rPr>
              <a:t>could give an unfair advantage to one party over another.</a:t>
            </a:r>
          </a:p>
          <a:p>
            <a:pPr marL="609600" indent="-609600">
              <a:lnSpc>
                <a:spcPct val="80000"/>
              </a:lnSpc>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80000"/>
              </a:lnSpc>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This </a:t>
            </a:r>
            <a:r>
              <a:rPr lang="en-US" altLang="en-US" sz="2000" u="sng" cap="none" dirty="0" smtClean="0">
                <a:solidFill>
                  <a:srgbClr val="000000"/>
                </a:solidFill>
                <a:latin typeface="Arial" panose="020B0604020202020204" pitchFamily="34" charset="0"/>
                <a:cs typeface="Arial" panose="020B0604020202020204" pitchFamily="34" charset="0"/>
              </a:rPr>
              <a:t>unfair advantage could be unethical or illegal!</a:t>
            </a:r>
          </a:p>
          <a:p>
            <a:pPr marL="609600" indent="-609600">
              <a:lnSpc>
                <a:spcPct val="80000"/>
              </a:lnSpc>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80000"/>
              </a:lnSpc>
              <a:buClr>
                <a:srgbClr val="000000"/>
              </a:buClr>
              <a:buSzPct val="100000"/>
              <a:buFont typeface="Wingdings" panose="05000000000000000000" pitchFamily="2" charset="2"/>
              <a:buChar char="Ø"/>
            </a:pPr>
            <a:r>
              <a:rPr lang="en-US" altLang="en-US" sz="2000" u="sng" cap="none" dirty="0" smtClean="0">
                <a:solidFill>
                  <a:srgbClr val="000000"/>
                </a:solidFill>
                <a:latin typeface="Arial" panose="020B0604020202020204" pitchFamily="34" charset="0"/>
                <a:cs typeface="Arial" panose="020B0604020202020204" pitchFamily="34" charset="0"/>
              </a:rPr>
              <a:t>Our decisions</a:t>
            </a:r>
            <a:r>
              <a:rPr lang="en-US" altLang="en-US" sz="2000" cap="none" dirty="0" smtClean="0">
                <a:solidFill>
                  <a:srgbClr val="000000"/>
                </a:solidFill>
                <a:latin typeface="Arial" panose="020B0604020202020204" pitchFamily="34" charset="0"/>
                <a:cs typeface="Arial" panose="020B0604020202020204" pitchFamily="34" charset="0"/>
              </a:rPr>
              <a:t> about using that information or decisions based on that information </a:t>
            </a:r>
            <a:r>
              <a:rPr lang="en-US" altLang="en-US" sz="2000" u="sng" cap="none" dirty="0" smtClean="0">
                <a:solidFill>
                  <a:srgbClr val="000000"/>
                </a:solidFill>
                <a:latin typeface="Arial" panose="020B0604020202020204" pitchFamily="34" charset="0"/>
                <a:cs typeface="Arial" panose="020B0604020202020204" pitchFamily="34" charset="0"/>
              </a:rPr>
              <a:t>must adhere to our principles and our ethics</a:t>
            </a:r>
            <a:r>
              <a:rPr lang="en-US" altLang="en-US" sz="2000" cap="none" dirty="0" smtClean="0">
                <a:solidFill>
                  <a:srgbClr val="000000"/>
                </a:solidFill>
                <a:latin typeface="Arial" panose="020B0604020202020204" pitchFamily="34" charset="0"/>
                <a:cs typeface="Arial" panose="020B0604020202020204" pitchFamily="34" charset="0"/>
              </a:rPr>
              <a:t>. </a:t>
            </a:r>
          </a:p>
          <a:p>
            <a:pPr marL="609600" indent="-609600">
              <a:lnSpc>
                <a:spcPct val="80000"/>
              </a:lnSpc>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lvl="0" indent="-609600">
              <a:buClr>
                <a:srgbClr val="000000"/>
              </a:buClr>
              <a:buSzPct val="100000"/>
              <a:buFont typeface="Wingdings" panose="05000000000000000000" pitchFamily="2" charset="2"/>
              <a:buChar char="Ø"/>
            </a:pPr>
            <a:r>
              <a:rPr lang="en-US" altLang="en-US" sz="2000" b="1" i="1" cap="none" dirty="0" smtClean="0">
                <a:solidFill>
                  <a:srgbClr val="000000"/>
                </a:solidFill>
                <a:latin typeface="Arial" panose="020B0604020202020204" pitchFamily="34" charset="0"/>
                <a:cs typeface="Arial" panose="020B0604020202020204" pitchFamily="34" charset="0"/>
              </a:rPr>
              <a:t>Professionalism, ethics and equity (accountability) means that your decisions as a professional engineer must fall within the meaning of professional engineering. </a:t>
            </a:r>
            <a:endParaRPr lang="en-US" altLang="en-US" sz="2000" cap="none" dirty="0">
              <a:solidFill>
                <a:srgbClr val="000000"/>
              </a:solidFill>
              <a:latin typeface="Arial" panose="020B0604020202020204" pitchFamily="34" charset="0"/>
              <a:cs typeface="Arial" panose="020B0604020202020204" pitchFamily="34" charset="0"/>
            </a:endParaRPr>
          </a:p>
        </p:txBody>
      </p:sp>
      <p:sp>
        <p:nvSpPr>
          <p:cNvPr id="3891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F77D50C6-E0C2-4266-9652-FA22BDAA1312}" type="slidenum">
              <a:rPr lang="en-US" altLang="en-US" sz="1200" b="1">
                <a:solidFill>
                  <a:srgbClr val="000000"/>
                </a:solidFill>
                <a:latin typeface="Arial" panose="020B0604020202020204" pitchFamily="34" charset="0"/>
              </a:rPr>
              <a:pPr algn="r" eaLnBrk="1" hangingPunct="1">
                <a:spcBef>
                  <a:spcPct val="0"/>
                </a:spcBef>
                <a:buClrTx/>
                <a:buSzTx/>
                <a:buFontTx/>
                <a:buNone/>
              </a:pPr>
              <a:t>12</a:t>
            </a:fld>
            <a:endParaRPr lang="en-US" altLang="en-US" sz="1200" b="1">
              <a:solidFill>
                <a:srgbClr val="000000"/>
              </a:solidFill>
              <a:latin typeface="Arial" panose="020B0604020202020204" pitchFamily="34" charset="0"/>
            </a:endParaRPr>
          </a:p>
        </p:txBody>
      </p:sp>
      <p:sp>
        <p:nvSpPr>
          <p:cNvPr id="38916"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Areas of Potential Ethical Problems</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455612" y="760413"/>
            <a:ext cx="8233611" cy="5270500"/>
          </a:xfrm>
          <a:prstGeom prst="rect">
            <a:avLst/>
          </a:prstGeom>
          <a:solidFill>
            <a:schemeClr val="bg1"/>
          </a:solidFill>
          <a:ln>
            <a:solidFill>
              <a:srgbClr val="000000"/>
            </a:solidFill>
            <a:miter lim="800000"/>
            <a:headEnd/>
            <a:tailEnd/>
          </a:ln>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609600" indent="-609600" fontAlgn="auto">
              <a:lnSpc>
                <a:spcPct val="100000"/>
              </a:lnSpc>
              <a:spcBef>
                <a:spcPts val="0"/>
              </a:spcBef>
              <a:spcAft>
                <a:spcPts val="0"/>
              </a:spcAft>
              <a:buClr>
                <a:srgbClr val="000000"/>
              </a:buClr>
              <a:buSzPct val="100000"/>
              <a:buFont typeface="Arial" panose="020B0604020202020204" pitchFamily="34" charset="0"/>
              <a:buNone/>
            </a:pPr>
            <a:r>
              <a:rPr lang="en-US" altLang="en-US" b="1" cap="none" dirty="0">
                <a:latin typeface="Arial" panose="020B0604020202020204" pitchFamily="34" charset="0"/>
                <a:cs typeface="Arial" panose="020B0604020202020204" pitchFamily="34" charset="0"/>
              </a:rPr>
              <a:t>C</a:t>
            </a:r>
            <a:r>
              <a:rPr lang="en-US" altLang="en-US" b="1" cap="none" dirty="0" smtClean="0">
                <a:latin typeface="Arial" panose="020B0604020202020204" pitchFamily="34" charset="0"/>
                <a:cs typeface="Arial" panose="020B0604020202020204" pitchFamily="34" charset="0"/>
              </a:rPr>
              <a:t>ase </a:t>
            </a:r>
            <a:r>
              <a:rPr lang="en-US" altLang="en-US" b="1" cap="none" dirty="0">
                <a:latin typeface="Arial" panose="020B0604020202020204" pitchFamily="34" charset="0"/>
                <a:cs typeface="Arial" panose="020B0604020202020204" pitchFamily="34" charset="0"/>
              </a:rPr>
              <a:t>S</a:t>
            </a:r>
            <a:r>
              <a:rPr lang="en-US" altLang="en-US" b="1" cap="none" dirty="0" smtClean="0">
                <a:latin typeface="Arial" panose="020B0604020202020204" pitchFamily="34" charset="0"/>
                <a:cs typeface="Arial" panose="020B0604020202020204" pitchFamily="34" charset="0"/>
              </a:rPr>
              <a:t>tudy: </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r>
              <a:rPr lang="en-US" altLang="en-US" cap="none" dirty="0" smtClean="0">
                <a:latin typeface="Arial" panose="020B0604020202020204" pitchFamily="34" charset="0"/>
                <a:cs typeface="Arial" panose="020B0604020202020204" pitchFamily="34" charset="0"/>
              </a:rPr>
              <a:t>You are a </a:t>
            </a:r>
            <a:r>
              <a:rPr lang="en-US" altLang="en-US" u="sng" cap="none" dirty="0" smtClean="0">
                <a:latin typeface="Arial" panose="020B0604020202020204" pitchFamily="34" charset="0"/>
                <a:cs typeface="Arial" panose="020B0604020202020204" pitchFamily="34" charset="0"/>
              </a:rPr>
              <a:t>petroleum engineer</a:t>
            </a:r>
            <a:r>
              <a:rPr lang="en-US" altLang="en-US" cap="none" dirty="0" smtClean="0">
                <a:latin typeface="Arial" panose="020B0604020202020204" pitchFamily="34" charset="0"/>
                <a:cs typeface="Arial" panose="020B0604020202020204" pitchFamily="34" charset="0"/>
              </a:rPr>
              <a:t> working for a well-survey company.</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r>
              <a:rPr lang="en-US" altLang="en-US" cap="none" dirty="0" smtClean="0">
                <a:latin typeface="Arial" panose="020B0604020202020204" pitchFamily="34" charset="0"/>
                <a:cs typeface="Arial" panose="020B0604020202020204" pitchFamily="34" charset="0"/>
              </a:rPr>
              <a:t>You learn about much higher than expected reserves through a report that comes across your desk. </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r>
              <a:rPr lang="en-US" altLang="en-US" cap="none" dirty="0" smtClean="0">
                <a:latin typeface="Arial" panose="020B0604020202020204" pitchFamily="34" charset="0"/>
                <a:cs typeface="Arial" panose="020B0604020202020204" pitchFamily="34" charset="0"/>
              </a:rPr>
              <a:t>The client of the well survey company owns this intellectual property, the report.  </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r>
              <a:rPr lang="en-US" altLang="en-US" cap="none" dirty="0" smtClean="0">
                <a:latin typeface="Arial" panose="020B0604020202020204" pitchFamily="34" charset="0"/>
                <a:cs typeface="Arial" panose="020B0604020202020204" pitchFamily="34" charset="0"/>
              </a:rPr>
              <a:t>You recognize that this information is valuable to yourself and/or someone outside of the organization. </a:t>
            </a:r>
            <a:endParaRPr lang="en-US" altLang="en-US" cap="none" dirty="0">
              <a:latin typeface="Arial" panose="020B0604020202020204" pitchFamily="34" charset="0"/>
              <a:cs typeface="Arial" panose="020B0604020202020204" pitchFamily="34" charset="0"/>
            </a:endParaRPr>
          </a:p>
        </p:txBody>
      </p:sp>
      <p:sp>
        <p:nvSpPr>
          <p:cNvPr id="24579"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187C8A2F-1F7D-46A1-8C28-C97F8FBEC740}" type="slidenum">
              <a:rPr lang="en-US" altLang="en-US" sz="1200" b="1">
                <a:solidFill>
                  <a:srgbClr val="000000"/>
                </a:solidFill>
                <a:latin typeface="Arial" panose="020B0604020202020204" pitchFamily="34" charset="0"/>
              </a:rPr>
              <a:pPr algn="r" eaLnBrk="1" hangingPunct="1">
                <a:spcBef>
                  <a:spcPct val="0"/>
                </a:spcBef>
                <a:buClrTx/>
                <a:buSzTx/>
                <a:buFontTx/>
                <a:buNone/>
              </a:pPr>
              <a:t>13</a:t>
            </a:fld>
            <a:endParaRPr lang="en-US" altLang="en-US" sz="1200" b="1">
              <a:solidFill>
                <a:srgbClr val="000000"/>
              </a:solidFill>
              <a:latin typeface="Arial" panose="020B0604020202020204" pitchFamily="34" charset="0"/>
            </a:endParaRPr>
          </a:p>
        </p:txBody>
      </p:sp>
      <p:sp>
        <p:nvSpPr>
          <p:cNvPr id="7" name="Text Box 7"/>
          <p:cNvSpPr txBox="1">
            <a:spLocks noChangeArrowheads="1"/>
          </p:cNvSpPr>
          <p:nvPr/>
        </p:nvSpPr>
        <p:spPr bwMode="auto">
          <a:xfrm>
            <a:off x="457200" y="3291840"/>
            <a:ext cx="8229600" cy="2926080"/>
          </a:xfrm>
          <a:prstGeom prst="rect">
            <a:avLst/>
          </a:prstGeom>
          <a:solidFill>
            <a:schemeClr val="tx1"/>
          </a:solidFill>
          <a:ln>
            <a:solidFill>
              <a:schemeClr val="tx1"/>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pPr marL="342900" indent="-342900">
              <a:buFont typeface="Wingdings" panose="05000000000000000000" pitchFamily="2" charset="2"/>
              <a:buChar char="Ø"/>
            </a:pPr>
            <a:r>
              <a:rPr lang="en-US" altLang="en-US" sz="1800" u="sng" dirty="0"/>
              <a:t>Possible decisions</a:t>
            </a:r>
            <a:r>
              <a:rPr lang="en-US" altLang="en-US" sz="1800" dirty="0"/>
              <a:t>: </a:t>
            </a:r>
            <a:endParaRPr lang="en-US" altLang="en-US" sz="1800" dirty="0" smtClean="0"/>
          </a:p>
          <a:p>
            <a:pPr marL="800100" lvl="1" indent="-342900">
              <a:buFont typeface="Wingdings" panose="05000000000000000000" pitchFamily="2" charset="2"/>
              <a:buChar char="q"/>
            </a:pPr>
            <a:r>
              <a:rPr lang="en-US" altLang="en-US" sz="1800" dirty="0" smtClean="0">
                <a:solidFill>
                  <a:srgbClr val="FFFFFF"/>
                </a:solidFill>
                <a:latin typeface="Arial" panose="020B0604020202020204" pitchFamily="34" charset="0"/>
                <a:cs typeface="Arial" panose="020B0604020202020204" pitchFamily="34" charset="0"/>
              </a:rPr>
              <a:t>Call </a:t>
            </a:r>
            <a:r>
              <a:rPr lang="en-US" altLang="en-US" sz="1800" dirty="0">
                <a:solidFill>
                  <a:srgbClr val="FFFFFF"/>
                </a:solidFill>
                <a:latin typeface="Arial" panose="020B0604020202020204" pitchFamily="34" charset="0"/>
                <a:cs typeface="Arial" panose="020B0604020202020204" pitchFamily="34" charset="0"/>
              </a:rPr>
              <a:t>your broker to buy stock in the client company. </a:t>
            </a:r>
            <a:endParaRPr lang="en-US" altLang="en-US" sz="1800" dirty="0" smtClean="0">
              <a:solidFill>
                <a:srgbClr val="FFFFFF"/>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q"/>
            </a:pPr>
            <a:r>
              <a:rPr lang="en-US" altLang="en-US" sz="1800" dirty="0" smtClean="0">
                <a:solidFill>
                  <a:srgbClr val="FFFFFF"/>
                </a:solidFill>
                <a:latin typeface="Arial" panose="020B0604020202020204" pitchFamily="34" charset="0"/>
                <a:cs typeface="Arial" panose="020B0604020202020204" pitchFamily="34" charset="0"/>
              </a:rPr>
              <a:t>Contact </a:t>
            </a:r>
            <a:r>
              <a:rPr lang="en-US" altLang="en-US" sz="1800" dirty="0">
                <a:solidFill>
                  <a:srgbClr val="FFFFFF"/>
                </a:solidFill>
                <a:latin typeface="Arial" panose="020B0604020202020204" pitchFamily="34" charset="0"/>
                <a:cs typeface="Arial" panose="020B0604020202020204" pitchFamily="34" charset="0"/>
              </a:rPr>
              <a:t>a competitor and sell the information. </a:t>
            </a:r>
            <a:endParaRPr lang="en-US" altLang="en-US" sz="1800" dirty="0" smtClean="0">
              <a:solidFill>
                <a:srgbClr val="FFFFFF"/>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q"/>
            </a:pPr>
            <a:r>
              <a:rPr lang="en-US" altLang="en-US" sz="1800" dirty="0" smtClean="0">
                <a:solidFill>
                  <a:srgbClr val="FFFFFF"/>
                </a:solidFill>
                <a:latin typeface="Arial" panose="020B0604020202020204" pitchFamily="34" charset="0"/>
                <a:cs typeface="Arial" panose="020B0604020202020204" pitchFamily="34" charset="0"/>
              </a:rPr>
              <a:t>Discuss </a:t>
            </a:r>
            <a:r>
              <a:rPr lang="en-US" altLang="en-US" sz="1800" dirty="0">
                <a:solidFill>
                  <a:srgbClr val="FFFFFF"/>
                </a:solidFill>
                <a:latin typeface="Arial" panose="020B0604020202020204" pitchFamily="34" charset="0"/>
                <a:cs typeface="Arial" panose="020B0604020202020204" pitchFamily="34" charset="0"/>
              </a:rPr>
              <a:t>the information only with authorized persons in your company.  </a:t>
            </a:r>
          </a:p>
          <a:p>
            <a:pPr marL="342900" indent="-342900">
              <a:buFont typeface="Wingdings" panose="05000000000000000000" pitchFamily="2" charset="2"/>
              <a:buChar char="Ø"/>
            </a:pPr>
            <a:endParaRPr lang="en-US" altLang="en-US" sz="1800" u="sng" dirty="0" smtClean="0"/>
          </a:p>
          <a:p>
            <a:pPr marL="342900" indent="-342900">
              <a:buFont typeface="Wingdings" panose="05000000000000000000" pitchFamily="2" charset="2"/>
              <a:buChar char="Ø"/>
            </a:pPr>
            <a:r>
              <a:rPr lang="en-US" altLang="en-US" sz="1800" u="sng" dirty="0" smtClean="0"/>
              <a:t>The </a:t>
            </a:r>
            <a:r>
              <a:rPr lang="en-US" altLang="en-US" sz="1800" u="sng" dirty="0"/>
              <a:t>right and only decision</a:t>
            </a:r>
            <a:r>
              <a:rPr lang="en-US" altLang="en-US" sz="1800" u="sng" dirty="0" smtClean="0"/>
              <a:t>:</a:t>
            </a:r>
            <a:endParaRPr lang="en-US" altLang="en-US" sz="1800" dirty="0"/>
          </a:p>
          <a:p>
            <a:pPr marL="800100" lvl="1" indent="-342900">
              <a:buFont typeface="Wingdings" panose="05000000000000000000" pitchFamily="2" charset="2"/>
              <a:buChar char="ü"/>
            </a:pPr>
            <a:r>
              <a:rPr lang="en-US" altLang="en-US" sz="1800" dirty="0">
                <a:solidFill>
                  <a:srgbClr val="FFFFFF"/>
                </a:solidFill>
                <a:latin typeface="Arial" panose="020B0604020202020204" pitchFamily="34" charset="0"/>
                <a:cs typeface="Arial" panose="020B0604020202020204" pitchFamily="34" charset="0"/>
              </a:rPr>
              <a:t>Discuss the information only with authorized persons in your company.  </a:t>
            </a:r>
          </a:p>
          <a:p>
            <a:pPr marL="342900" indent="-342900">
              <a:buFont typeface="Wingdings" panose="05000000000000000000" pitchFamily="2" charset="2"/>
              <a:buChar char="Ø"/>
            </a:pPr>
            <a:endParaRPr lang="en-US" altLang="en-US" sz="1800" u="sng" dirty="0" smtClean="0"/>
          </a:p>
          <a:p>
            <a:pPr marL="342900" indent="-342900">
              <a:buFont typeface="Wingdings" panose="05000000000000000000" pitchFamily="2" charset="2"/>
              <a:buChar char="Ø"/>
            </a:pPr>
            <a:r>
              <a:rPr lang="en-US" altLang="en-US" sz="1800" u="sng" dirty="0" smtClean="0"/>
              <a:t>Values</a:t>
            </a:r>
            <a:r>
              <a:rPr lang="en-US" altLang="en-US" sz="1800" u="sng" dirty="0"/>
              <a:t>:</a:t>
            </a:r>
            <a:r>
              <a:rPr lang="en-US" altLang="en-US" sz="1800" dirty="0"/>
              <a:t> Rightful ownership of intellectual property. Client </a:t>
            </a:r>
            <a:r>
              <a:rPr lang="en-US" altLang="en-US" sz="1800" dirty="0" smtClean="0"/>
              <a:t>confidentiality and secured IP. Honesty</a:t>
            </a:r>
            <a:r>
              <a:rPr lang="en-US" altLang="en-US" sz="1800" dirty="0"/>
              <a:t>. Integrity. Accountability in your job as an employee.  </a:t>
            </a:r>
          </a:p>
        </p:txBody>
      </p:sp>
      <p:sp>
        <p:nvSpPr>
          <p:cNvPr id="9" name="Rectangle 2">
            <a:extLst>
              <a:ext uri="{FF2B5EF4-FFF2-40B4-BE49-F238E27FC236}">
                <a16:creationId xmlns="" xmlns:a16="http://schemas.microsoft.com/office/drawing/2014/main" id="{C50B9FE3-6260-40DF-B435-5AB01CE76DB9}"/>
              </a:ext>
            </a:extLst>
          </p:cNvPr>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smtClean="0">
                <a:solidFill>
                  <a:srgbClr val="000000"/>
                </a:solidFill>
              </a:rPr>
              <a:t>Areas of Potential Ethical Problems</a:t>
            </a:r>
            <a:endParaRPr lang="en-CA" altLang="en-US" sz="2400" b="1" i="1" dirty="0">
              <a:solidFill>
                <a:srgbClr val="000000"/>
              </a:solidFill>
            </a:endParaRPr>
          </a:p>
        </p:txBody>
      </p:sp>
      <p:sp>
        <p:nvSpPr>
          <p:cNvPr id="11"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247065760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455612" y="760412"/>
            <a:ext cx="8226425" cy="5411787"/>
          </a:xfrm>
          <a:solidFill>
            <a:schemeClr val="bg1"/>
          </a:solidFill>
          <a:ln>
            <a:solidFill>
              <a:srgbClr val="000000"/>
            </a:solidFill>
            <a:miter lim="800000"/>
            <a:headEnd/>
            <a:tailEnd/>
          </a:ln>
        </p:spPr>
        <p:txBody>
          <a:bodyPr>
            <a:normAutofit/>
          </a:bodyPr>
          <a:lstStyle/>
          <a:p>
            <a:pPr marL="609600" indent="-609600">
              <a:spcBef>
                <a:spcPts val="60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Ethics is the study of the moral issues and making decisions that  confront individuals and organizations</a:t>
            </a:r>
            <a:r>
              <a:rPr lang="en-US" altLang="en-US" cap="none" dirty="0">
                <a:solidFill>
                  <a:srgbClr val="000000"/>
                </a:solidFill>
                <a:latin typeface="Arial" panose="020B0604020202020204" pitchFamily="34" charset="0"/>
                <a:cs typeface="Arial" panose="020B0604020202020204" pitchFamily="34" charset="0"/>
              </a:rPr>
              <a:t> </a:t>
            </a:r>
            <a:r>
              <a:rPr lang="en-US" altLang="en-US" cap="none" dirty="0" smtClean="0">
                <a:solidFill>
                  <a:srgbClr val="000000"/>
                </a:solidFill>
                <a:latin typeface="Arial" panose="020B0604020202020204" pitchFamily="34" charset="0"/>
                <a:cs typeface="Arial" panose="020B0604020202020204" pitchFamily="34" charset="0"/>
              </a:rPr>
              <a:t>i.e. </a:t>
            </a:r>
            <a:r>
              <a:rPr lang="en-US" altLang="en-US" sz="2000" cap="none" dirty="0" smtClean="0">
                <a:solidFill>
                  <a:srgbClr val="000000"/>
                </a:solidFill>
                <a:latin typeface="Arial" panose="020B0604020202020204" pitchFamily="34" charset="0"/>
                <a:cs typeface="Arial" panose="020B0604020202020204" pitchFamily="34" charset="0"/>
              </a:rPr>
              <a:t>“right and wrong”.</a:t>
            </a:r>
          </a:p>
          <a:p>
            <a:pPr marL="609600" indent="-609600">
              <a:spcBef>
                <a:spcPts val="60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spcBef>
                <a:spcPts val="600"/>
              </a:spcBef>
              <a:buClr>
                <a:srgbClr val="000000"/>
              </a:buClr>
              <a:buSzPct val="100000"/>
              <a:buFont typeface="Wingdings" panose="05000000000000000000" pitchFamily="2" charset="2"/>
              <a:buChar char="Ø"/>
            </a:pPr>
            <a:r>
              <a:rPr lang="en-CA" altLang="en-US" cap="none" dirty="0" smtClean="0">
                <a:solidFill>
                  <a:srgbClr val="000000"/>
                </a:solidFill>
                <a:latin typeface="Arial" panose="020B0604020202020204" pitchFamily="34" charset="0"/>
                <a:cs typeface="Arial" panose="020B0604020202020204" pitchFamily="34" charset="0"/>
              </a:rPr>
              <a:t>Ethics can be further refined as:</a:t>
            </a:r>
            <a:endParaRPr lang="en-CA" altLang="en-US" sz="2000" cap="none" dirty="0" smtClean="0">
              <a:solidFill>
                <a:srgbClr val="000000"/>
              </a:solidFill>
              <a:latin typeface="Arial" panose="020B0604020202020204" pitchFamily="34" charset="0"/>
              <a:cs typeface="Arial" panose="020B0604020202020204" pitchFamily="34" charset="0"/>
            </a:endParaRPr>
          </a:p>
          <a:p>
            <a:pPr marL="609600" indent="-609600">
              <a:spcBef>
                <a:spcPts val="600"/>
              </a:spcBef>
              <a:buClr>
                <a:srgbClr val="000000"/>
              </a:buClr>
              <a:buSzPct val="100000"/>
              <a:buFont typeface="Wingdings" panose="05000000000000000000" pitchFamily="2" charset="2"/>
              <a:buChar char="Ø"/>
            </a:pPr>
            <a:endParaRPr lang="en-CA" altLang="en-US" sz="2000" i="1" cap="none" dirty="0" smtClean="0">
              <a:solidFill>
                <a:srgbClr val="000000"/>
              </a:solidFill>
              <a:latin typeface="Arial" panose="020B0604020202020204" pitchFamily="34" charset="0"/>
              <a:cs typeface="Arial" panose="020B0604020202020204" pitchFamily="34" charset="0"/>
            </a:endParaRPr>
          </a:p>
          <a:p>
            <a:pPr marL="1009650" lvl="1" indent="-609600">
              <a:spcBef>
                <a:spcPts val="600"/>
              </a:spcBef>
              <a:buClr>
                <a:srgbClr val="000000"/>
              </a:buClr>
              <a:buSzPct val="100000"/>
              <a:buFont typeface="Wingdings" panose="05000000000000000000" pitchFamily="2" charset="2"/>
              <a:buChar char="Ø"/>
            </a:pPr>
            <a:r>
              <a:rPr lang="en-CA" altLang="en-US" sz="2000" i="1" cap="none" dirty="0">
                <a:solidFill>
                  <a:srgbClr val="000000"/>
                </a:solidFill>
                <a:latin typeface="Arial" panose="020B0604020202020204" pitchFamily="34" charset="0"/>
                <a:cs typeface="Arial" panose="020B0604020202020204" pitchFamily="34" charset="0"/>
              </a:rPr>
              <a:t>Virtue ethics </a:t>
            </a:r>
            <a:r>
              <a:rPr lang="en-CA" altLang="en-US" sz="2000" i="1" cap="none" dirty="0">
                <a:solidFill>
                  <a:srgbClr val="0000FF"/>
                </a:solidFill>
                <a:latin typeface="Arial" panose="020B0604020202020204" pitchFamily="34" charset="0"/>
                <a:cs typeface="Arial" panose="020B0604020202020204" pitchFamily="34" charset="0"/>
              </a:rPr>
              <a:t>– values, internally imposed codes</a:t>
            </a:r>
          </a:p>
          <a:p>
            <a:pPr marL="1009650" lvl="1" indent="-609600">
              <a:spcBef>
                <a:spcPts val="600"/>
              </a:spcBef>
              <a:buClr>
                <a:srgbClr val="000000"/>
              </a:buClr>
              <a:buSzPct val="100000"/>
              <a:buFont typeface="Wingdings" panose="05000000000000000000" pitchFamily="2" charset="2"/>
              <a:buChar char="Ø"/>
            </a:pPr>
            <a:r>
              <a:rPr lang="en-CA" altLang="en-US" sz="2000" i="1" cap="none" dirty="0">
                <a:solidFill>
                  <a:srgbClr val="000000"/>
                </a:solidFill>
                <a:latin typeface="Arial" panose="020B0604020202020204" pitchFamily="34" charset="0"/>
                <a:cs typeface="Arial" panose="020B0604020202020204" pitchFamily="34" charset="0"/>
              </a:rPr>
              <a:t>Utilitarianism </a:t>
            </a:r>
            <a:r>
              <a:rPr lang="en-CA" altLang="en-US" sz="2000" i="1" cap="none" dirty="0">
                <a:solidFill>
                  <a:srgbClr val="0000FF"/>
                </a:solidFill>
                <a:latin typeface="Arial" panose="020B0604020202020204" pitchFamily="34" charset="0"/>
                <a:cs typeface="Arial" panose="020B0604020202020204" pitchFamily="34" charset="0"/>
              </a:rPr>
              <a:t>– greatest good for largest number</a:t>
            </a:r>
          </a:p>
          <a:p>
            <a:pPr marL="1009650" lvl="1" indent="-609600">
              <a:spcBef>
                <a:spcPts val="600"/>
              </a:spcBef>
              <a:buClr>
                <a:srgbClr val="000000"/>
              </a:buClr>
              <a:buSzPct val="100000"/>
              <a:buFont typeface="Wingdings" panose="05000000000000000000" pitchFamily="2" charset="2"/>
              <a:buChar char="Ø"/>
            </a:pPr>
            <a:r>
              <a:rPr lang="en-CA" altLang="en-US" sz="2000" i="1" cap="none" dirty="0" smtClean="0">
                <a:solidFill>
                  <a:srgbClr val="000000"/>
                </a:solidFill>
                <a:latin typeface="Arial" panose="020B0604020202020204" pitchFamily="34" charset="0"/>
                <a:cs typeface="Arial" panose="020B0604020202020204" pitchFamily="34" charset="0"/>
              </a:rPr>
              <a:t>Duty ethics </a:t>
            </a:r>
            <a:r>
              <a:rPr lang="en-CA" altLang="en-US" sz="2000" i="1" cap="none" dirty="0" smtClean="0">
                <a:solidFill>
                  <a:srgbClr val="0000FF"/>
                </a:solidFill>
                <a:latin typeface="Arial" panose="020B0604020202020204" pitchFamily="34" charset="0"/>
                <a:cs typeface="Arial" panose="020B0604020202020204" pitchFamily="34" charset="0"/>
              </a:rPr>
              <a:t>– externally imposed codes &amp; laws</a:t>
            </a:r>
          </a:p>
          <a:p>
            <a:pPr marL="1009650" lvl="1" indent="-609600">
              <a:spcBef>
                <a:spcPts val="600"/>
              </a:spcBef>
              <a:buClr>
                <a:srgbClr val="000000"/>
              </a:buClr>
              <a:buSzPct val="100000"/>
              <a:buFont typeface="Wingdings" panose="05000000000000000000" pitchFamily="2" charset="2"/>
              <a:buChar char="Ø"/>
            </a:pPr>
            <a:r>
              <a:rPr lang="en-CA" altLang="en-US" sz="2000" i="1" cap="none" dirty="0" smtClean="0">
                <a:solidFill>
                  <a:srgbClr val="000000"/>
                </a:solidFill>
                <a:latin typeface="Arial" panose="020B0604020202020204" pitchFamily="34" charset="0"/>
                <a:cs typeface="Arial" panose="020B0604020202020204" pitchFamily="34" charset="0"/>
              </a:rPr>
              <a:t>Rights ethics </a:t>
            </a:r>
            <a:r>
              <a:rPr lang="en-CA" altLang="en-US" sz="2000" i="1" cap="none" dirty="0" smtClean="0">
                <a:solidFill>
                  <a:srgbClr val="0000FF"/>
                </a:solidFill>
                <a:latin typeface="Arial" panose="020B0604020202020204" pitchFamily="34" charset="0"/>
                <a:cs typeface="Arial" panose="020B0604020202020204" pitchFamily="34" charset="0"/>
              </a:rPr>
              <a:t>– human rights trump all</a:t>
            </a:r>
          </a:p>
          <a:p>
            <a:pPr marL="1009650" lvl="1" indent="-609600">
              <a:spcBef>
                <a:spcPts val="600"/>
              </a:spcBef>
              <a:buClr>
                <a:srgbClr val="000000"/>
              </a:buClr>
              <a:buSzPct val="100000"/>
              <a:buFont typeface="Wingdings" panose="05000000000000000000" pitchFamily="2" charset="2"/>
              <a:buChar char="Ø"/>
            </a:pPr>
            <a:r>
              <a:rPr lang="en-CA" altLang="en-US" sz="2000" i="1" cap="none" dirty="0" smtClean="0">
                <a:solidFill>
                  <a:srgbClr val="000000"/>
                </a:solidFill>
                <a:latin typeface="Arial" panose="020B0604020202020204" pitchFamily="34" charset="0"/>
                <a:cs typeface="Arial" panose="020B0604020202020204" pitchFamily="34" charset="0"/>
              </a:rPr>
              <a:t>Ethical Egotism </a:t>
            </a:r>
            <a:r>
              <a:rPr lang="en-CA" altLang="en-US" sz="2000" i="1" cap="none" dirty="0" smtClean="0">
                <a:solidFill>
                  <a:srgbClr val="0000FF"/>
                </a:solidFill>
                <a:latin typeface="Arial" panose="020B0604020202020204" pitchFamily="34" charset="0"/>
                <a:cs typeface="Arial" panose="020B0604020202020204" pitchFamily="34" charset="0"/>
              </a:rPr>
              <a:t>– do what is best for you</a:t>
            </a:r>
          </a:p>
          <a:p>
            <a:pPr marL="609600" indent="-609600">
              <a:spcBef>
                <a:spcPts val="600"/>
              </a:spcBef>
              <a:buClr>
                <a:srgbClr val="000000"/>
              </a:buClr>
              <a:buSzPct val="100000"/>
              <a:buFont typeface="Wingdings" panose="05000000000000000000" pitchFamily="2" charset="2"/>
              <a:buChar char="Ø"/>
            </a:pPr>
            <a:endParaRPr lang="en-CA" altLang="en-US" sz="2000" i="1" cap="none" dirty="0" smtClean="0">
              <a:solidFill>
                <a:srgbClr val="000000"/>
              </a:solidFill>
              <a:latin typeface="Arial" panose="020B0604020202020204" pitchFamily="34" charset="0"/>
              <a:cs typeface="Arial" panose="020B0604020202020204" pitchFamily="34" charset="0"/>
            </a:endParaRPr>
          </a:p>
          <a:p>
            <a:pPr marL="609600" indent="-609600">
              <a:spcBef>
                <a:spcPts val="600"/>
              </a:spcBef>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spcBef>
                <a:spcPts val="600"/>
              </a:spcBef>
              <a:buClr>
                <a:srgbClr val="000000"/>
              </a:buClr>
              <a:buSzPct val="100000"/>
              <a:buFont typeface="Wingdings" panose="05000000000000000000" pitchFamily="2" charset="2"/>
              <a:buChar char="Ø"/>
            </a:pPr>
            <a:endParaRPr lang="en-US" altLang="en-US" sz="2000" i="1" u="sng" cap="none" dirty="0" smtClean="0">
              <a:solidFill>
                <a:srgbClr val="000000"/>
              </a:solidFill>
              <a:latin typeface="Arial" panose="020B0604020202020204" pitchFamily="34" charset="0"/>
              <a:cs typeface="Arial" panose="020B0604020202020204" pitchFamily="34" charset="0"/>
            </a:endParaRPr>
          </a:p>
          <a:p>
            <a:pPr marL="609600" indent="-609600">
              <a:spcBef>
                <a:spcPts val="600"/>
              </a:spcBef>
              <a:buClr>
                <a:srgbClr val="000000"/>
              </a:buClr>
              <a:buSzPct val="100000"/>
              <a:buFont typeface="Wingdings" panose="05000000000000000000" pitchFamily="2" charset="2"/>
              <a:buChar char="Ø"/>
            </a:pPr>
            <a:endParaRPr lang="en-CA" altLang="en-US" sz="2000" i="1" u="sng" cap="none" dirty="0">
              <a:solidFill>
                <a:srgbClr val="000000"/>
              </a:solidFill>
              <a:latin typeface="Arial" panose="020B0604020202020204" pitchFamily="34" charset="0"/>
              <a:cs typeface="Arial" panose="020B0604020202020204" pitchFamily="34" charset="0"/>
            </a:endParaRPr>
          </a:p>
        </p:txBody>
      </p:sp>
      <p:sp>
        <p:nvSpPr>
          <p:cNvPr id="3277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defRPr/>
            </a:pPr>
            <a:fld id="{E609F6ED-8C90-4E06-B297-6C92F6853B64}" type="slidenum">
              <a:rPr lang="en-US" altLang="en-US" sz="1200" b="1">
                <a:solidFill>
                  <a:srgbClr val="000000"/>
                </a:solidFill>
                <a:latin typeface="Arial" panose="020B0604020202020204" pitchFamily="34" charset="0"/>
              </a:rPr>
              <a:pPr algn="r" eaLnBrk="1" hangingPunct="1">
                <a:spcBef>
                  <a:spcPct val="0"/>
                </a:spcBef>
                <a:buClrTx/>
                <a:buSzTx/>
                <a:buFontTx/>
                <a:buNone/>
                <a:defRPr/>
              </a:pPr>
              <a:t>14</a:t>
            </a:fld>
            <a:endParaRPr lang="en-US" altLang="en-US" sz="1200" b="1">
              <a:solidFill>
                <a:srgbClr val="000000"/>
              </a:solidFill>
              <a:latin typeface="Arial" panose="020B0604020202020204" pitchFamily="34" charset="0"/>
            </a:endParaRPr>
          </a:p>
        </p:txBody>
      </p:sp>
      <p:sp>
        <p:nvSpPr>
          <p:cNvPr id="32772"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defRPr/>
            </a:pPr>
            <a:r>
              <a:rPr lang="en-CA" altLang="en-US" sz="2400" b="1" i="1" dirty="0" smtClean="0">
                <a:solidFill>
                  <a:srgbClr val="000000"/>
                </a:solidFill>
              </a:rPr>
              <a:t>Ethical Approaches (APEGA):</a:t>
            </a:r>
            <a:endParaRPr lang="en-CA" altLang="en-US" sz="2400" b="1" i="1" dirty="0">
              <a:solidFill>
                <a:srgbClr val="000000"/>
              </a:solidFill>
            </a:endParaRP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36540662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455612" y="760412"/>
            <a:ext cx="8226425" cy="5411787"/>
          </a:xfrm>
          <a:solidFill>
            <a:schemeClr val="bg1"/>
          </a:solidFill>
          <a:ln>
            <a:solidFill>
              <a:srgbClr val="000000"/>
            </a:solidFill>
            <a:miter lim="800000"/>
            <a:headEnd/>
            <a:tailEnd/>
          </a:ln>
        </p:spPr>
        <p:txBody>
          <a:bodyPr>
            <a:normAutofit lnSpcReduction="10000"/>
          </a:bodyPr>
          <a:lstStyle/>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As </a:t>
            </a:r>
            <a:r>
              <a:rPr lang="en-US" altLang="en-US" cap="none" dirty="0">
                <a:solidFill>
                  <a:srgbClr val="000000"/>
                </a:solidFill>
                <a:latin typeface="Arial" panose="020B0604020202020204" pitchFamily="34" charset="0"/>
                <a:cs typeface="Arial" panose="020B0604020202020204" pitchFamily="34" charset="0"/>
              </a:rPr>
              <a:t>professional </a:t>
            </a:r>
            <a:r>
              <a:rPr lang="en-US" altLang="en-US" cap="none" dirty="0" smtClean="0">
                <a:solidFill>
                  <a:srgbClr val="000000"/>
                </a:solidFill>
                <a:latin typeface="Arial" panose="020B0604020202020204" pitchFamily="34" charset="0"/>
                <a:cs typeface="Arial" panose="020B0604020202020204" pitchFamily="34" charset="0"/>
              </a:rPr>
              <a:t>engineers, and to one extent or another, most </a:t>
            </a:r>
            <a:r>
              <a:rPr lang="en-CA" altLang="en-US" cap="none" dirty="0" smtClean="0">
                <a:solidFill>
                  <a:srgbClr val="000000"/>
                </a:solidFill>
                <a:latin typeface="Arial" panose="020B0604020202020204" pitchFamily="34" charset="0"/>
                <a:cs typeface="Arial" panose="020B0604020202020204" pitchFamily="34" charset="0"/>
              </a:rPr>
              <a:t>of </a:t>
            </a:r>
            <a:r>
              <a:rPr lang="en-CA" altLang="en-US" cap="none" dirty="0">
                <a:solidFill>
                  <a:srgbClr val="000000"/>
                </a:solidFill>
                <a:latin typeface="Arial" panose="020B0604020202020204" pitchFamily="34" charset="0"/>
                <a:cs typeface="Arial" panose="020B0604020202020204" pitchFamily="34" charset="0"/>
              </a:rPr>
              <a:t>us </a:t>
            </a:r>
            <a:r>
              <a:rPr lang="en-CA" altLang="en-US" cap="none" dirty="0" smtClean="0">
                <a:solidFill>
                  <a:srgbClr val="000000"/>
                </a:solidFill>
                <a:latin typeface="Arial" panose="020B0604020202020204" pitchFamily="34" charset="0"/>
                <a:cs typeface="Arial" panose="020B0604020202020204" pitchFamily="34" charset="0"/>
              </a:rPr>
              <a:t>apply this “ethics </a:t>
            </a:r>
            <a:r>
              <a:rPr lang="en-US" altLang="en-US" sz="2000" cap="none" dirty="0" smtClean="0">
                <a:solidFill>
                  <a:srgbClr val="000000"/>
                </a:solidFill>
                <a:latin typeface="Arial" panose="020B0604020202020204" pitchFamily="34" charset="0"/>
                <a:cs typeface="Arial" panose="020B0604020202020204" pitchFamily="34" charset="0"/>
              </a:rPr>
              <a:t>hierarchy” in our decision making</a:t>
            </a:r>
            <a:r>
              <a:rPr lang="en-CA" altLang="en-US" sz="2000" cap="none" dirty="0" smtClean="0">
                <a:solidFill>
                  <a:srgbClr val="000000"/>
                </a:solidFill>
                <a:latin typeface="Arial" panose="020B0604020202020204" pitchFamily="34" charset="0"/>
                <a:cs typeface="Arial" panose="020B0604020202020204" pitchFamily="34" charset="0"/>
              </a:rPr>
              <a:t>:</a:t>
            </a:r>
          </a:p>
          <a:p>
            <a:pPr marL="609600" indent="-609600">
              <a:lnSpc>
                <a:spcPct val="100000"/>
              </a:lnSpc>
              <a:spcBef>
                <a:spcPts val="0"/>
              </a:spcBef>
              <a:buClr>
                <a:srgbClr val="000000"/>
              </a:buClr>
              <a:buSzPct val="100000"/>
              <a:buFont typeface="Wingdings" panose="05000000000000000000" pitchFamily="2" charset="2"/>
              <a:buChar char="Ø"/>
            </a:pPr>
            <a:endParaRPr lang="en-CA" altLang="en-US" sz="2000" i="1"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mj-lt"/>
              <a:buAutoNum type="arabicParenR"/>
            </a:pPr>
            <a:r>
              <a:rPr lang="en-CA" altLang="en-US" sz="2000" i="1" cap="none" dirty="0" smtClean="0">
                <a:solidFill>
                  <a:srgbClr val="000000"/>
                </a:solidFill>
                <a:latin typeface="Arial" panose="020B0604020202020204" pitchFamily="34" charset="0"/>
                <a:cs typeface="Arial" panose="020B0604020202020204" pitchFamily="34" charset="0"/>
              </a:rPr>
              <a:t>I comply with the law. </a:t>
            </a:r>
            <a:br>
              <a:rPr lang="en-CA" altLang="en-US" sz="2000" i="1" cap="none" dirty="0" smtClean="0">
                <a:solidFill>
                  <a:srgbClr val="000000"/>
                </a:solidFill>
                <a:latin typeface="Arial" panose="020B0604020202020204" pitchFamily="34" charset="0"/>
                <a:cs typeface="Arial" panose="020B0604020202020204" pitchFamily="34" charset="0"/>
              </a:rPr>
            </a:br>
            <a:r>
              <a:rPr lang="en-CA" altLang="en-US" sz="1600" i="1" cap="none" dirty="0" smtClean="0">
                <a:solidFill>
                  <a:srgbClr val="000000"/>
                </a:solidFill>
                <a:latin typeface="Arial" panose="020B0604020202020204" pitchFamily="34" charset="0"/>
                <a:cs typeface="Arial" panose="020B0604020202020204" pitchFamily="34" charset="0"/>
              </a:rPr>
              <a:t>(Duty ethics – externally imposed codes &amp; laws)</a:t>
            </a:r>
          </a:p>
          <a:p>
            <a:pPr marL="1009650" lvl="1" indent="-609600">
              <a:lnSpc>
                <a:spcPct val="100000"/>
              </a:lnSpc>
              <a:spcBef>
                <a:spcPts val="0"/>
              </a:spcBef>
              <a:buClr>
                <a:srgbClr val="000000"/>
              </a:buClr>
              <a:buSzPct val="100000"/>
              <a:buFont typeface="+mj-lt"/>
              <a:buAutoNum type="arabicParenR"/>
            </a:pPr>
            <a:r>
              <a:rPr lang="en-CA" altLang="en-US" sz="2000" i="1" cap="none" dirty="0" smtClean="0">
                <a:solidFill>
                  <a:srgbClr val="000000"/>
                </a:solidFill>
                <a:latin typeface="Arial" panose="020B0604020202020204" pitchFamily="34" charset="0"/>
                <a:cs typeface="Arial" panose="020B0604020202020204" pitchFamily="34" charset="0"/>
              </a:rPr>
              <a:t>I comply with the professional code. </a:t>
            </a:r>
            <a:br>
              <a:rPr lang="en-CA" altLang="en-US" sz="2000" i="1" cap="none" dirty="0" smtClean="0">
                <a:solidFill>
                  <a:srgbClr val="000000"/>
                </a:solidFill>
                <a:latin typeface="Arial" panose="020B0604020202020204" pitchFamily="34" charset="0"/>
                <a:cs typeface="Arial" panose="020B0604020202020204" pitchFamily="34" charset="0"/>
              </a:rPr>
            </a:br>
            <a:r>
              <a:rPr lang="en-CA" altLang="en-US" sz="1600" i="1" cap="none" dirty="0" smtClean="0">
                <a:solidFill>
                  <a:srgbClr val="000000"/>
                </a:solidFill>
                <a:latin typeface="Arial" panose="020B0604020202020204" pitchFamily="34" charset="0"/>
                <a:cs typeface="Arial" panose="020B0604020202020204" pitchFamily="34" charset="0"/>
              </a:rPr>
              <a:t>(Duty ethics – externally imposed codes &amp; laws)</a:t>
            </a:r>
          </a:p>
          <a:p>
            <a:pPr marL="1009650" lvl="1" indent="-609600">
              <a:lnSpc>
                <a:spcPct val="100000"/>
              </a:lnSpc>
              <a:spcBef>
                <a:spcPts val="0"/>
              </a:spcBef>
              <a:buClr>
                <a:srgbClr val="000000"/>
              </a:buClr>
              <a:buSzPct val="100000"/>
              <a:buFont typeface="+mj-lt"/>
              <a:buAutoNum type="arabicParenR"/>
            </a:pPr>
            <a:r>
              <a:rPr lang="en-CA" altLang="en-US" sz="2000" i="1" cap="none" dirty="0" smtClean="0">
                <a:solidFill>
                  <a:srgbClr val="000000"/>
                </a:solidFill>
                <a:latin typeface="Arial" panose="020B0604020202020204" pitchFamily="34" charset="0"/>
                <a:cs typeface="Arial" panose="020B0604020202020204" pitchFamily="34" charset="0"/>
              </a:rPr>
              <a:t>I protect the public welfare. </a:t>
            </a:r>
            <a:br>
              <a:rPr lang="en-CA" altLang="en-US" sz="2000" i="1" cap="none" dirty="0" smtClean="0">
                <a:solidFill>
                  <a:srgbClr val="000000"/>
                </a:solidFill>
                <a:latin typeface="Arial" panose="020B0604020202020204" pitchFamily="34" charset="0"/>
                <a:cs typeface="Arial" panose="020B0604020202020204" pitchFamily="34" charset="0"/>
              </a:rPr>
            </a:br>
            <a:r>
              <a:rPr lang="en-CA" altLang="en-US" sz="1600" i="1" cap="none" dirty="0" smtClean="0">
                <a:solidFill>
                  <a:srgbClr val="000000"/>
                </a:solidFill>
                <a:latin typeface="Arial" panose="020B0604020202020204" pitchFamily="34" charset="0"/>
                <a:cs typeface="Arial" panose="020B0604020202020204" pitchFamily="34" charset="0"/>
              </a:rPr>
              <a:t>(Utilitarianism – greatest good for largest number)</a:t>
            </a:r>
          </a:p>
          <a:p>
            <a:pPr marL="1009650" lvl="1" indent="-609600">
              <a:lnSpc>
                <a:spcPct val="100000"/>
              </a:lnSpc>
              <a:spcBef>
                <a:spcPts val="0"/>
              </a:spcBef>
              <a:buClr>
                <a:srgbClr val="000000"/>
              </a:buClr>
              <a:buSzPct val="100000"/>
              <a:buFont typeface="+mj-lt"/>
              <a:buAutoNum type="arabicParenR"/>
            </a:pPr>
            <a:r>
              <a:rPr lang="en-CA" altLang="en-US" sz="2000" i="1" cap="none" dirty="0" smtClean="0">
                <a:solidFill>
                  <a:srgbClr val="000000"/>
                </a:solidFill>
                <a:latin typeface="Arial" panose="020B0604020202020204" pitchFamily="34" charset="0"/>
                <a:cs typeface="Arial" panose="020B0604020202020204" pitchFamily="34" charset="0"/>
              </a:rPr>
              <a:t>I acknowledge the rights of people. </a:t>
            </a:r>
            <a:br>
              <a:rPr lang="en-CA" altLang="en-US" sz="2000" i="1" cap="none" dirty="0" smtClean="0">
                <a:solidFill>
                  <a:srgbClr val="000000"/>
                </a:solidFill>
                <a:latin typeface="Arial" panose="020B0604020202020204" pitchFamily="34" charset="0"/>
                <a:cs typeface="Arial" panose="020B0604020202020204" pitchFamily="34" charset="0"/>
              </a:rPr>
            </a:br>
            <a:r>
              <a:rPr lang="en-CA" altLang="en-US" sz="1600" i="1" cap="none" dirty="0" smtClean="0">
                <a:solidFill>
                  <a:srgbClr val="000000"/>
                </a:solidFill>
                <a:latin typeface="Arial" panose="020B0604020202020204" pitchFamily="34" charset="0"/>
                <a:cs typeface="Arial" panose="020B0604020202020204" pitchFamily="34" charset="0"/>
              </a:rPr>
              <a:t>(Rights ethics – human rights trump all)</a:t>
            </a:r>
          </a:p>
          <a:p>
            <a:pPr marL="1009650" lvl="1" indent="-609600">
              <a:lnSpc>
                <a:spcPct val="100000"/>
              </a:lnSpc>
              <a:spcBef>
                <a:spcPts val="0"/>
              </a:spcBef>
              <a:buClr>
                <a:srgbClr val="000000"/>
              </a:buClr>
              <a:buSzPct val="100000"/>
              <a:buFont typeface="+mj-lt"/>
              <a:buAutoNum type="arabicParenR"/>
            </a:pPr>
            <a:r>
              <a:rPr lang="en-CA" altLang="en-US" sz="2000" i="1" cap="none" dirty="0" smtClean="0">
                <a:solidFill>
                  <a:srgbClr val="000000"/>
                </a:solidFill>
                <a:latin typeface="Arial" panose="020B0604020202020204" pitchFamily="34" charset="0"/>
                <a:cs typeface="Arial" panose="020B0604020202020204" pitchFamily="34" charset="0"/>
              </a:rPr>
              <a:t>I will not compromise my personal values. </a:t>
            </a:r>
            <a:br>
              <a:rPr lang="en-CA" altLang="en-US" sz="2000" i="1" cap="none" dirty="0" smtClean="0">
                <a:solidFill>
                  <a:srgbClr val="000000"/>
                </a:solidFill>
                <a:latin typeface="Arial" panose="020B0604020202020204" pitchFamily="34" charset="0"/>
                <a:cs typeface="Arial" panose="020B0604020202020204" pitchFamily="34" charset="0"/>
              </a:rPr>
            </a:br>
            <a:r>
              <a:rPr lang="en-CA" altLang="en-US" sz="1600" i="1" cap="none" dirty="0" smtClean="0">
                <a:solidFill>
                  <a:srgbClr val="000000"/>
                </a:solidFill>
                <a:latin typeface="Arial" panose="020B0604020202020204" pitchFamily="34" charset="0"/>
                <a:cs typeface="Arial" panose="020B0604020202020204" pitchFamily="34" charset="0"/>
              </a:rPr>
              <a:t>(Virtue ethics – values, internally imposed codes)</a:t>
            </a:r>
          </a:p>
          <a:p>
            <a:pPr marL="609600" indent="-609600">
              <a:lnSpc>
                <a:spcPct val="100000"/>
              </a:lnSpc>
              <a:spcBef>
                <a:spcPts val="0"/>
              </a:spcBef>
              <a:buClr>
                <a:srgbClr val="000000"/>
              </a:buClr>
              <a:buSzPct val="100000"/>
              <a:buFont typeface="Wingdings" panose="05000000000000000000" pitchFamily="2" charset="2"/>
              <a:buChar char="Ø"/>
            </a:pPr>
            <a:endParaRPr lang="en-CA" altLang="en-US" i="1"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CA" altLang="en-US" i="1" cap="none" dirty="0" smtClean="0">
                <a:solidFill>
                  <a:srgbClr val="000000"/>
                </a:solidFill>
                <a:latin typeface="Arial" panose="020B0604020202020204" pitchFamily="34" charset="0"/>
                <a:cs typeface="Arial" panose="020B0604020202020204" pitchFamily="34" charset="0"/>
              </a:rPr>
              <a:t>When we apply our ethics to make a decision, we ask ourselves:</a:t>
            </a:r>
          </a:p>
          <a:p>
            <a:pPr marL="1066800" lvl="1" indent="-609600">
              <a:lnSpc>
                <a:spcPct val="100000"/>
              </a:lnSpc>
              <a:spcBef>
                <a:spcPts val="0"/>
              </a:spcBef>
              <a:buClr>
                <a:srgbClr val="000000"/>
              </a:buClr>
              <a:buSzPct val="100000"/>
              <a:buFont typeface="Wingdings" panose="05000000000000000000" pitchFamily="2" charset="2"/>
              <a:buChar char="Ø"/>
            </a:pPr>
            <a:r>
              <a:rPr lang="en-CA" altLang="en-US" i="1" cap="none" dirty="0" smtClean="0">
                <a:solidFill>
                  <a:srgbClr val="000000"/>
                </a:solidFill>
                <a:latin typeface="Arial" panose="020B0604020202020204" pitchFamily="34" charset="0"/>
                <a:cs typeface="Arial" panose="020B0604020202020204" pitchFamily="34" charset="0"/>
              </a:rPr>
              <a:t>In </a:t>
            </a:r>
            <a:r>
              <a:rPr lang="en-CA" altLang="en-US" i="1" cap="none" dirty="0">
                <a:solidFill>
                  <a:srgbClr val="000000"/>
                </a:solidFill>
                <a:latin typeface="Arial" panose="020B0604020202020204" pitchFamily="34" charset="0"/>
                <a:cs typeface="Arial" panose="020B0604020202020204" pitchFamily="34" charset="0"/>
              </a:rPr>
              <a:t>what order do </a:t>
            </a:r>
            <a:r>
              <a:rPr lang="en-CA" altLang="en-US" i="1" cap="none" dirty="0" smtClean="0">
                <a:solidFill>
                  <a:srgbClr val="000000"/>
                </a:solidFill>
                <a:latin typeface="Arial" panose="020B0604020202020204" pitchFamily="34" charset="0"/>
                <a:cs typeface="Arial" panose="020B0604020202020204" pitchFamily="34" charset="0"/>
              </a:rPr>
              <a:t>our </a:t>
            </a:r>
            <a:r>
              <a:rPr lang="en-CA" altLang="en-US" i="1" cap="none" dirty="0">
                <a:solidFill>
                  <a:srgbClr val="000000"/>
                </a:solidFill>
                <a:latin typeface="Arial" panose="020B0604020202020204" pitchFamily="34" charset="0"/>
                <a:cs typeface="Arial" panose="020B0604020202020204" pitchFamily="34" charset="0"/>
              </a:rPr>
              <a:t>tests occur?</a:t>
            </a:r>
          </a:p>
          <a:p>
            <a:pPr marL="1066800" lvl="1" indent="-609600">
              <a:lnSpc>
                <a:spcPct val="100000"/>
              </a:lnSpc>
              <a:spcBef>
                <a:spcPts val="0"/>
              </a:spcBef>
              <a:buClr>
                <a:srgbClr val="000000"/>
              </a:buClr>
              <a:buSzPct val="100000"/>
              <a:buFont typeface="Wingdings" panose="05000000000000000000" pitchFamily="2" charset="2"/>
              <a:buChar char="Ø"/>
            </a:pPr>
            <a:r>
              <a:rPr lang="en-CA" altLang="en-US" i="1" cap="none" dirty="0">
                <a:solidFill>
                  <a:srgbClr val="000000"/>
                </a:solidFill>
                <a:latin typeface="Arial" panose="020B0604020202020204" pitchFamily="34" charset="0"/>
                <a:cs typeface="Arial" panose="020B0604020202020204" pitchFamily="34" charset="0"/>
              </a:rPr>
              <a:t>Which tests are missing / added to your list?</a:t>
            </a:r>
          </a:p>
          <a:p>
            <a:pPr marL="1066800" lvl="1" indent="-609600">
              <a:lnSpc>
                <a:spcPct val="100000"/>
              </a:lnSpc>
              <a:spcBef>
                <a:spcPts val="0"/>
              </a:spcBef>
              <a:buClr>
                <a:srgbClr val="000000"/>
              </a:buClr>
              <a:buSzPct val="100000"/>
              <a:buFont typeface="Wingdings" panose="05000000000000000000" pitchFamily="2" charset="2"/>
              <a:buChar char="Ø"/>
            </a:pPr>
            <a:r>
              <a:rPr lang="en-CA" altLang="en-US" i="1" cap="none" dirty="0">
                <a:solidFill>
                  <a:srgbClr val="000000"/>
                </a:solidFill>
                <a:latin typeface="Arial" panose="020B0604020202020204" pitchFamily="34" charset="0"/>
                <a:cs typeface="Arial" panose="020B0604020202020204" pitchFamily="34" charset="0"/>
              </a:rPr>
              <a:t>What is </a:t>
            </a:r>
            <a:r>
              <a:rPr lang="en-CA" altLang="en-US" i="1" cap="none" dirty="0" smtClean="0">
                <a:solidFill>
                  <a:srgbClr val="000000"/>
                </a:solidFill>
                <a:latin typeface="Arial" panose="020B0604020202020204" pitchFamily="34" charset="0"/>
                <a:cs typeface="Arial" panose="020B0604020202020204" pitchFamily="34" charset="0"/>
              </a:rPr>
              <a:t>our </a:t>
            </a:r>
            <a:r>
              <a:rPr lang="en-CA" altLang="en-US" i="1" cap="none" dirty="0">
                <a:solidFill>
                  <a:srgbClr val="000000"/>
                </a:solidFill>
                <a:latin typeface="Arial" panose="020B0604020202020204" pitchFamily="34" charset="0"/>
                <a:cs typeface="Arial" panose="020B0604020202020204" pitchFamily="34" charset="0"/>
              </a:rPr>
              <a:t>personal bottom line?</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a:t>
            </a:r>
            <a:r>
              <a:rPr lang="en-US" altLang="en-US" cap="none" dirty="0">
                <a:solidFill>
                  <a:srgbClr val="000000"/>
                </a:solidFill>
                <a:latin typeface="Arial" panose="020B0604020202020204" pitchFamily="34" charset="0"/>
                <a:cs typeface="Arial" panose="020B0604020202020204" pitchFamily="34" charset="0"/>
              </a:rPr>
              <a:t>see also the APEGA presentation</a:t>
            </a:r>
            <a:r>
              <a:rPr lang="en-US" altLang="en-US" cap="none" dirty="0" smtClean="0">
                <a:solidFill>
                  <a:srgbClr val="000000"/>
                </a:solidFill>
                <a:latin typeface="Arial" panose="020B0604020202020204" pitchFamily="34" charset="0"/>
                <a:cs typeface="Arial" panose="020B0604020202020204" pitchFamily="34" charset="0"/>
              </a:rPr>
              <a:t>)</a:t>
            </a:r>
            <a:endParaRPr lang="en-CA" altLang="en-US" sz="2000" i="1" u="sng" cap="none" dirty="0">
              <a:solidFill>
                <a:srgbClr val="000000"/>
              </a:solidFill>
              <a:latin typeface="Arial" panose="020B0604020202020204" pitchFamily="34" charset="0"/>
              <a:cs typeface="Arial" panose="020B0604020202020204" pitchFamily="34" charset="0"/>
            </a:endParaRPr>
          </a:p>
        </p:txBody>
      </p:sp>
      <p:sp>
        <p:nvSpPr>
          <p:cNvPr id="3277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09F6ED-8C90-4E06-B297-6C92F6853B64}"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2"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altLang="en-US"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Our </a:t>
            </a: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Hierarchy </a:t>
            </a:r>
            <a:r>
              <a:rPr kumimoji="0" lang="en-CA" altLang="en-US"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in Applying </a:t>
            </a: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Our Ethics:</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39699133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455612" y="760412"/>
            <a:ext cx="8226425" cy="5411787"/>
          </a:xfrm>
          <a:solidFill>
            <a:schemeClr val="tx1"/>
          </a:solidFill>
          <a:ln>
            <a:solidFill>
              <a:schemeClr val="tx1"/>
            </a:solidFill>
            <a:miter lim="800000"/>
            <a:headEnd/>
            <a:tailEnd/>
          </a:ln>
        </p:spPr>
        <p:txBody>
          <a:bodyPr>
            <a:normAutofit/>
          </a:bodyPr>
          <a:lstStyle/>
          <a:p>
            <a:pPr marL="0" indent="0">
              <a:lnSpc>
                <a:spcPct val="100000"/>
              </a:lnSpc>
              <a:spcBef>
                <a:spcPts val="0"/>
              </a:spcBef>
              <a:buClr>
                <a:srgbClr val="000000"/>
              </a:buClr>
              <a:buSzPct val="100000"/>
              <a:buNone/>
            </a:pPr>
            <a:r>
              <a:rPr lang="en-US" altLang="en-US" cap="none" dirty="0" smtClean="0">
                <a:solidFill>
                  <a:schemeClr val="bg1"/>
                </a:solidFill>
                <a:latin typeface="Arial" panose="020B0604020202020204" pitchFamily="34" charset="0"/>
                <a:cs typeface="Arial" panose="020B0604020202020204" pitchFamily="34" charset="0"/>
              </a:rPr>
              <a:t>Case Study:</a:t>
            </a:r>
          </a:p>
          <a:p>
            <a:pPr marL="609600" indent="-609600">
              <a:lnSpc>
                <a:spcPct val="100000"/>
              </a:lnSpc>
              <a:spcBef>
                <a:spcPts val="0"/>
              </a:spcBef>
              <a:buClrTx/>
              <a:buSzPct val="100000"/>
              <a:buFont typeface="Wingdings" panose="05000000000000000000" pitchFamily="2" charset="2"/>
              <a:buChar char="Ø"/>
            </a:pPr>
            <a:endParaRPr lang="en-CA" altLang="en-US" cap="none" dirty="0" smtClean="0">
              <a:solidFill>
                <a:schemeClr val="bg1"/>
              </a:solidFill>
              <a:latin typeface="Arial" panose="020B0604020202020204" pitchFamily="34" charset="0"/>
              <a:cs typeface="Arial" panose="020B0604020202020204" pitchFamily="34" charset="0"/>
            </a:endParaRPr>
          </a:p>
          <a:p>
            <a:pPr marL="609600" indent="-609600">
              <a:lnSpc>
                <a:spcPct val="100000"/>
              </a:lnSpc>
              <a:spcBef>
                <a:spcPts val="0"/>
              </a:spcBef>
              <a:buClrTx/>
              <a:buSzPct val="100000"/>
              <a:buFont typeface="Wingdings" panose="05000000000000000000" pitchFamily="2" charset="2"/>
              <a:buChar char="Ø"/>
            </a:pPr>
            <a:r>
              <a:rPr lang="en-CA" altLang="en-US" cap="none" dirty="0" smtClean="0">
                <a:solidFill>
                  <a:schemeClr val="bg1"/>
                </a:solidFill>
                <a:latin typeface="Arial" panose="020B0604020202020204" pitchFamily="34" charset="0"/>
                <a:cs typeface="Arial" panose="020B0604020202020204" pitchFamily="34" charset="0"/>
              </a:rPr>
              <a:t>Now consider the ethics that you applied in reaching the </a:t>
            </a:r>
            <a:r>
              <a:rPr lang="en-CA" altLang="en-US" cap="none" dirty="0">
                <a:solidFill>
                  <a:schemeClr val="bg1"/>
                </a:solidFill>
                <a:latin typeface="Arial" panose="020B0604020202020204" pitchFamily="34" charset="0"/>
                <a:cs typeface="Arial" panose="020B0604020202020204" pitchFamily="34" charset="0"/>
              </a:rPr>
              <a:t>right and only </a:t>
            </a:r>
            <a:r>
              <a:rPr lang="en-CA" altLang="en-US" cap="none" dirty="0" smtClean="0">
                <a:solidFill>
                  <a:schemeClr val="bg1"/>
                </a:solidFill>
                <a:latin typeface="Arial" panose="020B0604020202020204" pitchFamily="34" charset="0"/>
                <a:cs typeface="Arial" panose="020B0604020202020204" pitchFamily="34" charset="0"/>
              </a:rPr>
              <a:t>decision: “Discuss </a:t>
            </a:r>
            <a:r>
              <a:rPr lang="en-CA" altLang="en-US" cap="none" dirty="0">
                <a:solidFill>
                  <a:schemeClr val="bg1"/>
                </a:solidFill>
                <a:latin typeface="Arial" panose="020B0604020202020204" pitchFamily="34" charset="0"/>
                <a:cs typeface="Arial" panose="020B0604020202020204" pitchFamily="34" charset="0"/>
              </a:rPr>
              <a:t>the information only with authorized persons in your company</a:t>
            </a:r>
            <a:r>
              <a:rPr lang="en-CA" altLang="en-US" cap="none" dirty="0" smtClean="0">
                <a:solidFill>
                  <a:schemeClr val="bg1"/>
                </a:solidFill>
                <a:latin typeface="Arial" panose="020B0604020202020204" pitchFamily="34" charset="0"/>
                <a:cs typeface="Arial" panose="020B0604020202020204" pitchFamily="34" charset="0"/>
              </a:rPr>
              <a:t>.”</a:t>
            </a:r>
          </a:p>
          <a:p>
            <a:pPr marL="0" indent="0">
              <a:lnSpc>
                <a:spcPct val="100000"/>
              </a:lnSpc>
              <a:spcBef>
                <a:spcPts val="0"/>
              </a:spcBef>
              <a:buClrTx/>
              <a:buSzPct val="100000"/>
              <a:buNone/>
            </a:pPr>
            <a:endParaRPr lang="en-CA" altLang="en-US" cap="none" dirty="0" smtClean="0">
              <a:solidFill>
                <a:schemeClr val="bg1"/>
              </a:solidFill>
              <a:latin typeface="Arial" panose="020B0604020202020204" pitchFamily="34" charset="0"/>
              <a:cs typeface="Arial" panose="020B0604020202020204" pitchFamily="34" charset="0"/>
            </a:endParaRPr>
          </a:p>
          <a:p>
            <a:pPr marL="609600" indent="-609600">
              <a:lnSpc>
                <a:spcPct val="100000"/>
              </a:lnSpc>
              <a:spcBef>
                <a:spcPts val="0"/>
              </a:spcBef>
              <a:buClrTx/>
              <a:buSzPct val="100000"/>
              <a:buFont typeface="Wingdings" panose="05000000000000000000" pitchFamily="2" charset="2"/>
              <a:buChar char="Ø"/>
            </a:pPr>
            <a:r>
              <a:rPr lang="en-CA" altLang="en-US" cap="none" dirty="0" smtClean="0">
                <a:solidFill>
                  <a:schemeClr val="bg1"/>
                </a:solidFill>
                <a:latin typeface="Arial" panose="020B0604020202020204" pitchFamily="34" charset="0"/>
                <a:cs typeface="Arial" panose="020B0604020202020204" pitchFamily="34" charset="0"/>
              </a:rPr>
              <a:t>We applied our ethics in this order. </a:t>
            </a:r>
          </a:p>
          <a:p>
            <a:pPr marL="609600" indent="-609600">
              <a:lnSpc>
                <a:spcPct val="100000"/>
              </a:lnSpc>
              <a:spcBef>
                <a:spcPts val="0"/>
              </a:spcBef>
              <a:buClr>
                <a:srgbClr val="000000"/>
              </a:buClr>
              <a:buSzPct val="100000"/>
              <a:buFont typeface="Wingdings" panose="05000000000000000000" pitchFamily="2" charset="2"/>
              <a:buChar char="Ø"/>
            </a:pPr>
            <a:endParaRPr lang="en-CA" altLang="en-US" i="1" cap="none" dirty="0" smtClean="0">
              <a:solidFill>
                <a:schemeClr val="bg1"/>
              </a:solidFill>
              <a:latin typeface="Arial" panose="020B0604020202020204" pitchFamily="34" charset="0"/>
              <a:cs typeface="Arial" panose="020B0604020202020204" pitchFamily="34" charset="0"/>
            </a:endParaRPr>
          </a:p>
          <a:p>
            <a:pPr marL="1009650" lvl="1" indent="-609600">
              <a:lnSpc>
                <a:spcPct val="100000"/>
              </a:lnSpc>
              <a:spcBef>
                <a:spcPts val="0"/>
              </a:spcBef>
              <a:buClrTx/>
              <a:buSzPct val="100000"/>
              <a:buFont typeface="+mj-lt"/>
              <a:buAutoNum type="arabicParenR"/>
            </a:pPr>
            <a:r>
              <a:rPr lang="en-CA" altLang="en-US" sz="2000" i="1" cap="none" dirty="0">
                <a:solidFill>
                  <a:schemeClr val="bg1"/>
                </a:solidFill>
                <a:latin typeface="Arial" panose="020B0604020202020204" pitchFamily="34" charset="0"/>
                <a:cs typeface="Arial" panose="020B0604020202020204" pitchFamily="34" charset="0"/>
              </a:rPr>
              <a:t>I comply with the professional code. </a:t>
            </a:r>
            <a:br>
              <a:rPr lang="en-CA" altLang="en-US" sz="2000" i="1" cap="none" dirty="0">
                <a:solidFill>
                  <a:schemeClr val="bg1"/>
                </a:solidFill>
                <a:latin typeface="Arial" panose="020B0604020202020204" pitchFamily="34" charset="0"/>
                <a:cs typeface="Arial" panose="020B0604020202020204" pitchFamily="34" charset="0"/>
              </a:rPr>
            </a:br>
            <a:r>
              <a:rPr lang="en-CA" altLang="en-US" sz="2000" i="1" cap="none" dirty="0">
                <a:solidFill>
                  <a:schemeClr val="bg1"/>
                </a:solidFill>
                <a:latin typeface="Arial" panose="020B0604020202020204" pitchFamily="34" charset="0"/>
                <a:cs typeface="Arial" panose="020B0604020202020204" pitchFamily="34" charset="0"/>
              </a:rPr>
              <a:t>(Duty ethics – externally imposed codes &amp; laws)</a:t>
            </a:r>
          </a:p>
          <a:p>
            <a:pPr marL="1009650" lvl="1" indent="-609600">
              <a:lnSpc>
                <a:spcPct val="100000"/>
              </a:lnSpc>
              <a:spcBef>
                <a:spcPts val="0"/>
              </a:spcBef>
              <a:buClrTx/>
              <a:buSzPct val="100000"/>
              <a:buFont typeface="+mj-lt"/>
              <a:buAutoNum type="arabicParenR"/>
            </a:pPr>
            <a:endParaRPr lang="en-CA" altLang="en-US" sz="2000" i="1" cap="none" dirty="0" smtClean="0">
              <a:solidFill>
                <a:schemeClr val="bg1"/>
              </a:solidFill>
              <a:latin typeface="Arial" panose="020B0604020202020204" pitchFamily="34" charset="0"/>
              <a:cs typeface="Arial" panose="020B0604020202020204" pitchFamily="34" charset="0"/>
            </a:endParaRPr>
          </a:p>
          <a:p>
            <a:pPr marL="1009650" lvl="1" indent="-609600">
              <a:lnSpc>
                <a:spcPct val="100000"/>
              </a:lnSpc>
              <a:spcBef>
                <a:spcPts val="0"/>
              </a:spcBef>
              <a:buClrTx/>
              <a:buSzPct val="100000"/>
              <a:buFont typeface="+mj-lt"/>
              <a:buAutoNum type="arabicParenR"/>
            </a:pPr>
            <a:r>
              <a:rPr lang="en-CA" altLang="en-US" sz="2000" i="1" cap="none" dirty="0" smtClean="0">
                <a:solidFill>
                  <a:schemeClr val="bg1"/>
                </a:solidFill>
                <a:latin typeface="Arial" panose="020B0604020202020204" pitchFamily="34" charset="0"/>
                <a:cs typeface="Arial" panose="020B0604020202020204" pitchFamily="34" charset="0"/>
              </a:rPr>
              <a:t>I comply with the law. </a:t>
            </a:r>
            <a:br>
              <a:rPr lang="en-CA" altLang="en-US" sz="2000" i="1" cap="none" dirty="0" smtClean="0">
                <a:solidFill>
                  <a:schemeClr val="bg1"/>
                </a:solidFill>
                <a:latin typeface="Arial" panose="020B0604020202020204" pitchFamily="34" charset="0"/>
                <a:cs typeface="Arial" panose="020B0604020202020204" pitchFamily="34" charset="0"/>
              </a:rPr>
            </a:br>
            <a:r>
              <a:rPr lang="en-CA" altLang="en-US" sz="2000" i="1" cap="none" dirty="0" smtClean="0">
                <a:solidFill>
                  <a:schemeClr val="bg1"/>
                </a:solidFill>
                <a:latin typeface="Arial" panose="020B0604020202020204" pitchFamily="34" charset="0"/>
                <a:cs typeface="Arial" panose="020B0604020202020204" pitchFamily="34" charset="0"/>
              </a:rPr>
              <a:t>(Duty ethics – externally imposed codes &amp; laws)</a:t>
            </a:r>
          </a:p>
          <a:p>
            <a:pPr marL="1009650" lvl="1" indent="-609600">
              <a:lnSpc>
                <a:spcPct val="100000"/>
              </a:lnSpc>
              <a:spcBef>
                <a:spcPts val="0"/>
              </a:spcBef>
              <a:buClrTx/>
              <a:buSzPct val="100000"/>
              <a:buFont typeface="+mj-lt"/>
              <a:buAutoNum type="arabicParenR"/>
            </a:pPr>
            <a:endParaRPr lang="en-CA" altLang="en-US" sz="2000" i="1" cap="none" dirty="0" smtClean="0">
              <a:solidFill>
                <a:schemeClr val="bg1"/>
              </a:solidFill>
              <a:latin typeface="Arial" panose="020B0604020202020204" pitchFamily="34" charset="0"/>
              <a:cs typeface="Arial" panose="020B0604020202020204" pitchFamily="34" charset="0"/>
            </a:endParaRPr>
          </a:p>
          <a:p>
            <a:pPr marL="1009650" lvl="1" indent="-609600">
              <a:lnSpc>
                <a:spcPct val="100000"/>
              </a:lnSpc>
              <a:spcBef>
                <a:spcPts val="0"/>
              </a:spcBef>
              <a:buClrTx/>
              <a:buSzPct val="100000"/>
              <a:buFont typeface="+mj-lt"/>
              <a:buAutoNum type="arabicParenR"/>
            </a:pPr>
            <a:r>
              <a:rPr lang="en-CA" altLang="en-US" sz="2000" i="1" cap="none" dirty="0" smtClean="0">
                <a:solidFill>
                  <a:schemeClr val="bg1"/>
                </a:solidFill>
                <a:latin typeface="Arial" panose="020B0604020202020204" pitchFamily="34" charset="0"/>
                <a:cs typeface="Arial" panose="020B0604020202020204" pitchFamily="34" charset="0"/>
              </a:rPr>
              <a:t>I </a:t>
            </a:r>
            <a:r>
              <a:rPr lang="en-CA" altLang="en-US" sz="2000" i="1" cap="none" dirty="0">
                <a:solidFill>
                  <a:schemeClr val="bg1"/>
                </a:solidFill>
                <a:latin typeface="Arial" panose="020B0604020202020204" pitchFamily="34" charset="0"/>
                <a:cs typeface="Arial" panose="020B0604020202020204" pitchFamily="34" charset="0"/>
              </a:rPr>
              <a:t>will not compromise my personal values. </a:t>
            </a:r>
            <a:br>
              <a:rPr lang="en-CA" altLang="en-US" sz="2000" i="1" cap="none" dirty="0">
                <a:solidFill>
                  <a:schemeClr val="bg1"/>
                </a:solidFill>
                <a:latin typeface="Arial" panose="020B0604020202020204" pitchFamily="34" charset="0"/>
                <a:cs typeface="Arial" panose="020B0604020202020204" pitchFamily="34" charset="0"/>
              </a:rPr>
            </a:br>
            <a:r>
              <a:rPr lang="en-CA" altLang="en-US" sz="2000" i="1" cap="none" dirty="0">
                <a:solidFill>
                  <a:schemeClr val="bg1"/>
                </a:solidFill>
                <a:latin typeface="Arial" panose="020B0604020202020204" pitchFamily="34" charset="0"/>
                <a:cs typeface="Arial" panose="020B0604020202020204" pitchFamily="34" charset="0"/>
              </a:rPr>
              <a:t>(Virtue ethics – values, internally imposed codes</a:t>
            </a:r>
            <a:r>
              <a:rPr lang="en-CA" altLang="en-US" sz="2000" i="1" cap="none" dirty="0" smtClean="0">
                <a:solidFill>
                  <a:schemeClr val="bg1"/>
                </a:solidFill>
                <a:latin typeface="Arial" panose="020B0604020202020204" pitchFamily="34" charset="0"/>
                <a:cs typeface="Arial" panose="020B0604020202020204" pitchFamily="34" charset="0"/>
              </a:rPr>
              <a:t>)</a:t>
            </a:r>
          </a:p>
        </p:txBody>
      </p:sp>
      <p:sp>
        <p:nvSpPr>
          <p:cNvPr id="3277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09F6ED-8C90-4E06-B297-6C92F6853B64}"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2"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altLang="en-US"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Our </a:t>
            </a: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Hierarchy </a:t>
            </a:r>
            <a:r>
              <a:rPr kumimoji="0" lang="en-CA" altLang="en-US"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in Applying </a:t>
            </a: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Our Ethics:</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1862065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457200" y="760412"/>
            <a:ext cx="8229600" cy="5411787"/>
          </a:xfrm>
          <a:prstGeom prst="rect">
            <a:avLst/>
          </a:prstGeom>
          <a:solidFill>
            <a:schemeClr val="bg1"/>
          </a:solidFill>
          <a:ln>
            <a:solidFill>
              <a:srgbClr val="000000"/>
            </a:solidFill>
            <a:miter lim="800000"/>
            <a:headEnd/>
            <a:tailEnd/>
          </a:ln>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609600" indent="-6096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Two “ideas” about of integrity and ethical conduct:</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endParaRPr lang="en-US" altLang="en-US" cap="none" dirty="0" smtClean="0">
              <a:latin typeface="Arial" panose="020B0604020202020204" pitchFamily="34" charset="0"/>
              <a:cs typeface="Arial" panose="020B0604020202020204" pitchFamily="34" charset="0"/>
            </a:endParaRPr>
          </a:p>
          <a:p>
            <a:pPr marL="457200" indent="-4572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1)	Doing the right thing at the right time. </a:t>
            </a:r>
          </a:p>
          <a:p>
            <a:pPr lvl="1" fontAlgn="auto">
              <a:lnSpc>
                <a:spcPct val="100000"/>
              </a:lnSpc>
              <a:spcBef>
                <a:spcPts val="0"/>
              </a:spcBef>
              <a:spcAft>
                <a:spcPts val="0"/>
              </a:spcAft>
              <a:buClr>
                <a:srgbClr val="000000"/>
              </a:buClr>
              <a:buFont typeface="Wingdings" panose="05000000000000000000" pitchFamily="2" charset="2"/>
              <a:buNone/>
            </a:pPr>
            <a:r>
              <a:rPr lang="en-US" altLang="en-US" sz="2000" i="1" cap="none" dirty="0" smtClean="0">
                <a:latin typeface="Arial" panose="020B0604020202020204" pitchFamily="34" charset="0"/>
                <a:cs typeface="Arial" panose="020B0604020202020204" pitchFamily="34" charset="0"/>
              </a:rPr>
              <a:t>This is very easy to do if it is a positive or a pleasant choice. </a:t>
            </a:r>
          </a:p>
          <a:p>
            <a:pPr lvl="1" fontAlgn="auto">
              <a:lnSpc>
                <a:spcPct val="100000"/>
              </a:lnSpc>
              <a:spcBef>
                <a:spcPts val="0"/>
              </a:spcBef>
              <a:spcAft>
                <a:spcPts val="0"/>
              </a:spcAft>
              <a:buClr>
                <a:srgbClr val="000000"/>
              </a:buClr>
              <a:buFont typeface="Wingdings" panose="05000000000000000000" pitchFamily="2" charset="2"/>
              <a:buNone/>
            </a:pPr>
            <a:r>
              <a:rPr lang="en-US" altLang="en-US" sz="2000" i="1" cap="none" dirty="0" smtClean="0">
                <a:latin typeface="Arial" panose="020B0604020202020204" pitchFamily="34" charset="0"/>
                <a:cs typeface="Arial" panose="020B0604020202020204" pitchFamily="34" charset="0"/>
              </a:rPr>
              <a:t>It is not easy to do when it is not positive, nor pleasant, nor popular. </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endParaRPr lang="en-US" altLang="en-US" i="1" cap="none" dirty="0" smtClean="0">
              <a:latin typeface="Arial" panose="020B0604020202020204" pitchFamily="34" charset="0"/>
              <a:cs typeface="Arial" panose="020B0604020202020204" pitchFamily="34" charset="0"/>
            </a:endParaRPr>
          </a:p>
          <a:p>
            <a:pPr marL="457200" indent="-4572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2)	Doing the right thing at the right time when nobody is watching. </a:t>
            </a:r>
            <a:endParaRPr lang="en-CA" altLang="en-US" i="1" cap="none" dirty="0">
              <a:latin typeface="Arial" panose="020B0604020202020204" pitchFamily="34" charset="0"/>
              <a:cs typeface="Arial" panose="020B0604020202020204" pitchFamily="34" charset="0"/>
            </a:endParaRPr>
          </a:p>
        </p:txBody>
      </p:sp>
      <p:sp>
        <p:nvSpPr>
          <p:cNvPr id="4301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7CB7BF-46C8-47DF-BBAD-79C76BB32EFD}"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Rectangle 2">
            <a:extLst>
              <a:ext uri="{FF2B5EF4-FFF2-40B4-BE49-F238E27FC236}">
                <a16:creationId xmlns="" xmlns:a16="http://schemas.microsoft.com/office/drawing/2014/main" id="{D48BD1BC-91FA-4EAF-BE4F-6FA8C1B31912}"/>
              </a:ext>
            </a:extLst>
          </p:cNvPr>
          <p:cNvSpPr>
            <a:spLocks noChangeArrowheads="1"/>
          </p:cNvSpPr>
          <p:nvPr/>
        </p:nvSpPr>
        <p:spPr bwMode="auto">
          <a:xfrm>
            <a:off x="461962" y="227013"/>
            <a:ext cx="8453438"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lvl="0" eaLnBrk="1" hangingPunct="1">
              <a:spcBef>
                <a:spcPct val="0"/>
              </a:spcBef>
              <a:buClrTx/>
              <a:buSzTx/>
              <a:buNone/>
              <a:defRPr/>
            </a:pPr>
            <a:r>
              <a:rPr lang="en-US" altLang="en-US" sz="2400" b="1" i="1" dirty="0">
                <a:solidFill>
                  <a:srgbClr val="000000"/>
                </a:solidFill>
              </a:rPr>
              <a:t>An Example: Integrity and Ethical Behaviour</a:t>
            </a:r>
          </a:p>
        </p:txBody>
      </p:sp>
      <p:sp>
        <p:nvSpPr>
          <p:cNvPr id="11"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
        <p:nvSpPr>
          <p:cNvPr id="8" name="Text Box 7"/>
          <p:cNvSpPr txBox="1">
            <a:spLocks noChangeArrowheads="1"/>
          </p:cNvSpPr>
          <p:nvPr/>
        </p:nvSpPr>
        <p:spPr bwMode="auto">
          <a:xfrm>
            <a:off x="457200" y="3200400"/>
            <a:ext cx="8229600" cy="3017520"/>
          </a:xfrm>
          <a:prstGeom prst="rect">
            <a:avLst/>
          </a:prstGeom>
          <a:solidFill>
            <a:schemeClr val="tx1"/>
          </a:solidFill>
          <a:ln>
            <a:solidFill>
              <a:schemeClr val="tx1"/>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The situation: </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The regional </a:t>
            </a:r>
            <a:r>
              <a:rPr kumimoji="0" lang="en-US" altLang="en-US" sz="1800" b="0" i="1" u="sng"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Investigations and Enforcement Branch</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of the provincial </a:t>
            </a:r>
            <a:r>
              <a:rPr kumimoji="0" lang="en-US" altLang="en-US" sz="1800" b="0" i="1" u="sng"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Ministry of the </a:t>
            </a:r>
            <a:r>
              <a:rPr kumimoji="0" lang="en-US" altLang="en-US" sz="1800" b="0" i="1" u="sng"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Environment</a:t>
            </a:r>
            <a:r>
              <a:rPr kumimoji="0" lang="en-US" altLang="en-US" sz="18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calls on your plant with a search warrant. You and your supervisor are tasked with aiding the search.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The </a:t>
            </a:r>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issue: </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You find a “compromising document”, you realize it can be harmful to the company.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Possible decisions: What are some possible decisions?</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r>
            <a:b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endPar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Make </a:t>
            </a:r>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the Decision: What are the unethical, ethical, and legal decisions?</a:t>
            </a:r>
            <a:endParaRPr kumimoji="0" lang="en-CA"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842117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57200" y="760412"/>
            <a:ext cx="8229600" cy="5411787"/>
          </a:xfrm>
          <a:prstGeom prst="rect">
            <a:avLst/>
          </a:prstGeom>
          <a:solidFill>
            <a:schemeClr val="bg1"/>
          </a:solidFill>
          <a:ln>
            <a:solidFill>
              <a:srgbClr val="000000"/>
            </a:solidFill>
            <a:miter lim="800000"/>
            <a:headEnd/>
            <a:tailEnd/>
          </a:ln>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609600" indent="-6096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Two “ideas” about of integrity and ethical conduct:</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endParaRPr lang="en-US" altLang="en-US" cap="none" dirty="0" smtClean="0">
              <a:latin typeface="Arial" panose="020B0604020202020204" pitchFamily="34" charset="0"/>
              <a:cs typeface="Arial" panose="020B0604020202020204" pitchFamily="34" charset="0"/>
            </a:endParaRPr>
          </a:p>
          <a:p>
            <a:pPr marL="457200" indent="-4572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1)	Doing the right thing at the right time. </a:t>
            </a:r>
          </a:p>
          <a:p>
            <a:pPr lvl="1" fontAlgn="auto">
              <a:lnSpc>
                <a:spcPct val="100000"/>
              </a:lnSpc>
              <a:spcBef>
                <a:spcPts val="0"/>
              </a:spcBef>
              <a:spcAft>
                <a:spcPts val="0"/>
              </a:spcAft>
              <a:buClr>
                <a:srgbClr val="000000"/>
              </a:buClr>
              <a:buFont typeface="Wingdings" panose="05000000000000000000" pitchFamily="2" charset="2"/>
              <a:buNone/>
            </a:pPr>
            <a:r>
              <a:rPr lang="en-US" altLang="en-US" sz="2000" i="1" cap="none" dirty="0" smtClean="0">
                <a:latin typeface="Arial" panose="020B0604020202020204" pitchFamily="34" charset="0"/>
                <a:cs typeface="Arial" panose="020B0604020202020204" pitchFamily="34" charset="0"/>
              </a:rPr>
              <a:t>This is very easy to do if it is a positive or a pleasant choice. </a:t>
            </a:r>
          </a:p>
          <a:p>
            <a:pPr lvl="1" fontAlgn="auto">
              <a:lnSpc>
                <a:spcPct val="100000"/>
              </a:lnSpc>
              <a:spcBef>
                <a:spcPts val="0"/>
              </a:spcBef>
              <a:spcAft>
                <a:spcPts val="0"/>
              </a:spcAft>
              <a:buClr>
                <a:srgbClr val="000000"/>
              </a:buClr>
              <a:buFont typeface="Wingdings" panose="05000000000000000000" pitchFamily="2" charset="2"/>
              <a:buNone/>
            </a:pPr>
            <a:r>
              <a:rPr lang="en-US" altLang="en-US" sz="2000" i="1" cap="none" dirty="0" smtClean="0">
                <a:latin typeface="Arial" panose="020B0604020202020204" pitchFamily="34" charset="0"/>
                <a:cs typeface="Arial" panose="020B0604020202020204" pitchFamily="34" charset="0"/>
              </a:rPr>
              <a:t>It is not easy to do when it is not positive, nor pleasant, nor popular. </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endParaRPr lang="en-US" altLang="en-US" i="1" cap="none" dirty="0" smtClean="0">
              <a:latin typeface="Arial" panose="020B0604020202020204" pitchFamily="34" charset="0"/>
              <a:cs typeface="Arial" panose="020B0604020202020204" pitchFamily="34" charset="0"/>
            </a:endParaRPr>
          </a:p>
          <a:p>
            <a:pPr marL="457200" indent="-4572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2)	Doing the right thing at the right time when nobody is watching. </a:t>
            </a:r>
            <a:endParaRPr lang="en-CA" altLang="en-US" i="1" cap="none" dirty="0">
              <a:latin typeface="Arial" panose="020B0604020202020204" pitchFamily="34" charset="0"/>
              <a:cs typeface="Arial" panose="020B0604020202020204" pitchFamily="34" charset="0"/>
            </a:endParaRPr>
          </a:p>
        </p:txBody>
      </p:sp>
      <p:sp>
        <p:nvSpPr>
          <p:cNvPr id="4301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7CB7BF-46C8-47DF-BBAD-79C76BB32EFD}"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2" name="Rectangle 2"/>
          <p:cNvSpPr>
            <a:spLocks noChangeArrowheads="1"/>
          </p:cNvSpPr>
          <p:nvPr/>
        </p:nvSpPr>
        <p:spPr bwMode="auto">
          <a:xfrm>
            <a:off x="461962" y="227013"/>
            <a:ext cx="8453438"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Integrity and Ethical Behaviour: </a:t>
            </a:r>
          </a:p>
        </p:txBody>
      </p:sp>
      <p:sp>
        <p:nvSpPr>
          <p:cNvPr id="7" name="Text Box 7"/>
          <p:cNvSpPr txBox="1">
            <a:spLocks noChangeArrowheads="1"/>
          </p:cNvSpPr>
          <p:nvPr/>
        </p:nvSpPr>
        <p:spPr bwMode="auto">
          <a:xfrm>
            <a:off x="457200" y="2971800"/>
            <a:ext cx="8229600" cy="3211513"/>
          </a:xfrm>
          <a:prstGeom prst="rect">
            <a:avLst/>
          </a:prstGeom>
          <a:solidFill>
            <a:schemeClr val="tx1"/>
          </a:solidFill>
          <a:ln>
            <a:solidFill>
              <a:schemeClr val="tx1"/>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pPr lvl="0"/>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The situation: </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The regional </a:t>
            </a:r>
            <a:r>
              <a:rPr lang="en-US" altLang="en-US" sz="1800" dirty="0"/>
              <a:t>regional </a:t>
            </a:r>
            <a:r>
              <a:rPr lang="en-US" altLang="en-US" sz="1800" u="sng" dirty="0"/>
              <a:t>IEB</a:t>
            </a:r>
            <a:r>
              <a:rPr lang="en-US" altLang="en-US" sz="1800" dirty="0"/>
              <a:t> of the </a:t>
            </a:r>
            <a:r>
              <a:rPr lang="en-US" altLang="en-US" sz="1800" u="sng" dirty="0" err="1"/>
              <a:t>MoE</a:t>
            </a:r>
            <a:r>
              <a:rPr lang="en-US" altLang="en-US" sz="1800" dirty="0"/>
              <a:t> calls </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on your plant </a:t>
            </a:r>
            <a:r>
              <a:rPr kumimoji="0" lang="en-US" altLang="en-US" sz="18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 </a:t>
            </a:r>
            <a:endPar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The </a:t>
            </a:r>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issue:</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You find a “compromising document”, you realize it can be harmful to the company.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Possible decisions:</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Destroy the document</a:t>
            </a:r>
            <a:r>
              <a:rPr kumimoji="0" lang="en-US" altLang="en-US" sz="18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 </a:t>
            </a:r>
            <a:r>
              <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Unethical, possibly illegal!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Replace the document for their discovery. </a:t>
            </a:r>
            <a:r>
              <a:rPr kumimoji="0" lang="en-US" altLang="en-US" sz="18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E</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thical </a:t>
            </a:r>
            <a:r>
              <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AND legal.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Give the document to the investigators </a:t>
            </a:r>
            <a:r>
              <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Ethical or unethical? </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 </a:t>
            </a:r>
            <a:b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b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From </a:t>
            </a:r>
            <a:r>
              <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your employer’s perspective, this </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is certainly contrary to your employer’s interests,</a:t>
            </a:r>
            <a:r>
              <a:rPr kumimoji="0" lang="en-US" altLang="en-US" sz="1800" b="1" i="1" u="none" strike="noStrike" kern="1200" cap="none" spc="0" normalizeH="0" noProof="0" dirty="0" smtClean="0">
                <a:ln>
                  <a:noFill/>
                </a:ln>
                <a:solidFill>
                  <a:srgbClr val="FFFF00"/>
                </a:solidFill>
                <a:effectLst/>
                <a:uLnTx/>
                <a:uFillTx/>
                <a:latin typeface="Arial" panose="020B0604020202020204" pitchFamily="34" charset="0"/>
                <a:ea typeface="+mn-ea"/>
                <a:cs typeface="Arial" panose="020B0604020202020204" pitchFamily="34" charset="0"/>
              </a:rPr>
              <a:t> and therefore </a:t>
            </a:r>
            <a:r>
              <a:rPr lang="en-US" altLang="en-US" sz="1800" b="1" dirty="0" smtClean="0">
                <a:solidFill>
                  <a:srgbClr val="FFFF00"/>
                </a:solidFill>
              </a:rPr>
              <a:t>they </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may consider it unethical</a:t>
            </a:r>
            <a:r>
              <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 </a:t>
            </a:r>
            <a:endParaRPr kumimoji="0" lang="en-CA"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0"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4361138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381000" y="760412"/>
            <a:ext cx="8458200" cy="5411787"/>
          </a:xfrm>
          <a:solidFill>
            <a:schemeClr val="bg1"/>
          </a:solidFill>
          <a:ln>
            <a:solidFill>
              <a:srgbClr val="000000"/>
            </a:solidFill>
            <a:miter lim="800000"/>
            <a:headEnd/>
            <a:tailEnd/>
          </a:ln>
        </p:spPr>
        <p:txBody>
          <a:bodyPr>
            <a:normAutofit/>
          </a:bodyPr>
          <a:lstStyle/>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Consider applying ethics in the </a:t>
            </a:r>
            <a:r>
              <a:rPr lang="en-US" altLang="en-US" cap="none" dirty="0" smtClean="0">
                <a:solidFill>
                  <a:srgbClr val="000000"/>
                </a:solidFill>
                <a:latin typeface="Arial" panose="020B0604020202020204" pitchFamily="34" charset="0"/>
                <a:cs typeface="Arial" panose="020B0604020202020204" pitchFamily="34" charset="0"/>
              </a:rPr>
              <a:t>span of decision making:</a:t>
            </a:r>
          </a:p>
          <a:p>
            <a:pPr marL="609600" indent="-609600">
              <a:lnSpc>
                <a:spcPct val="100000"/>
              </a:lnSpc>
              <a:spcBef>
                <a:spcPts val="0"/>
              </a:spcBef>
              <a:buClr>
                <a:srgbClr val="000000"/>
              </a:buClr>
              <a:buSzPct val="100000"/>
              <a:buFont typeface="Wingdings" panose="05000000000000000000" pitchFamily="2" charset="2"/>
              <a:buChar char="Ø"/>
            </a:pPr>
            <a:endParaRPr lang="en-CA" altLang="en-US" cap="none" dirty="0" smtClean="0">
              <a:solidFill>
                <a:srgbClr val="000000"/>
              </a:solidFill>
              <a:latin typeface="Arial" panose="020B0604020202020204" pitchFamily="34" charset="0"/>
              <a:cs typeface="Arial" panose="020B0604020202020204" pitchFamily="34" charset="0"/>
            </a:endParaRPr>
          </a:p>
          <a:p>
            <a:pPr marL="609600" indent="-609600" algn="ctr">
              <a:lnSpc>
                <a:spcPct val="100000"/>
              </a:lnSpc>
              <a:spcBef>
                <a:spcPts val="0"/>
              </a:spcBef>
              <a:buClr>
                <a:srgbClr val="000000"/>
              </a:buClr>
              <a:buSzPct val="100000"/>
              <a:buFont typeface="Wingdings" panose="05000000000000000000" pitchFamily="2" charset="2"/>
              <a:buNone/>
            </a:pPr>
            <a:r>
              <a:rPr lang="en-US" altLang="en-US" b="1" cap="none" dirty="0" smtClean="0">
                <a:solidFill>
                  <a:srgbClr val="000000"/>
                </a:solidFill>
                <a:latin typeface="Arial" panose="020B0604020202020204" pitchFamily="34" charset="0"/>
                <a:cs typeface="Arial" panose="020B0604020202020204" pitchFamily="34" charset="0"/>
              </a:rPr>
              <a:t>Unethical                                                                                   Ethical</a:t>
            </a:r>
          </a:p>
          <a:p>
            <a:pPr marL="609600" indent="-609600" algn="ctr">
              <a:lnSpc>
                <a:spcPct val="100000"/>
              </a:lnSpc>
              <a:spcBef>
                <a:spcPts val="0"/>
              </a:spcBef>
              <a:buClr>
                <a:srgbClr val="000000"/>
              </a:buClr>
              <a:buSzPct val="100000"/>
              <a:buFont typeface="Wingdings" panose="05000000000000000000" pitchFamily="2" charset="2"/>
              <a:buNone/>
            </a:pPr>
            <a:endParaRPr lang="en-US" altLang="en-US" b="1" cap="none" dirty="0" smtClean="0">
              <a:solidFill>
                <a:srgbClr val="000000"/>
              </a:solidFill>
              <a:latin typeface="Arial" panose="020B0604020202020204" pitchFamily="34" charset="0"/>
              <a:cs typeface="Arial" panose="020B0604020202020204" pitchFamily="34" charset="0"/>
            </a:endParaRPr>
          </a:p>
          <a:p>
            <a:pPr marL="609600" indent="-609600" algn="ctr">
              <a:lnSpc>
                <a:spcPct val="100000"/>
              </a:lnSpc>
              <a:spcBef>
                <a:spcPts val="0"/>
              </a:spcBef>
              <a:buClr>
                <a:srgbClr val="000000"/>
              </a:buClr>
              <a:buSzPct val="100000"/>
              <a:buFont typeface="Wingdings" panose="05000000000000000000" pitchFamily="2" charset="2"/>
              <a:buNone/>
            </a:pPr>
            <a:endParaRPr lang="en-US" altLang="en-US" b="1" cap="none" dirty="0" smtClean="0">
              <a:solidFill>
                <a:srgbClr val="000000"/>
              </a:solidFill>
              <a:latin typeface="Arial" panose="020B0604020202020204" pitchFamily="34" charset="0"/>
              <a:cs typeface="Arial" panose="020B0604020202020204" pitchFamily="34" charset="0"/>
            </a:endParaRPr>
          </a:p>
          <a:p>
            <a:pPr marL="609600" indent="-609600" algn="ctr">
              <a:lnSpc>
                <a:spcPct val="100000"/>
              </a:lnSpc>
              <a:spcBef>
                <a:spcPts val="0"/>
              </a:spcBef>
              <a:buClr>
                <a:srgbClr val="000000"/>
              </a:buClr>
              <a:buSzPct val="100000"/>
              <a:buFont typeface="Wingdings" panose="05000000000000000000" pitchFamily="2" charset="2"/>
              <a:buNone/>
            </a:pPr>
            <a:endParaRPr lang="en-US" altLang="en-US" b="1" cap="none" dirty="0" smtClean="0">
              <a:solidFill>
                <a:srgbClr val="000000"/>
              </a:solidFill>
              <a:latin typeface="Arial" panose="020B0604020202020204" pitchFamily="34" charset="0"/>
              <a:cs typeface="Arial" panose="020B0604020202020204" pitchFamily="34" charset="0"/>
            </a:endParaRPr>
          </a:p>
          <a:p>
            <a:pPr marL="609600" indent="-609600" algn="ctr">
              <a:lnSpc>
                <a:spcPct val="100000"/>
              </a:lnSpc>
              <a:spcBef>
                <a:spcPts val="0"/>
              </a:spcBef>
              <a:buClr>
                <a:srgbClr val="000000"/>
              </a:buClr>
              <a:buSzPct val="100000"/>
              <a:buFont typeface="Wingdings" panose="05000000000000000000" pitchFamily="2" charset="2"/>
              <a:buNone/>
            </a:pPr>
            <a:r>
              <a:rPr lang="en-CA" altLang="en-US" b="1" cap="none" dirty="0" smtClean="0">
                <a:solidFill>
                  <a:srgbClr val="000000"/>
                </a:solidFill>
                <a:latin typeface="Arial" panose="020B0604020202020204" pitchFamily="34" charset="0"/>
                <a:cs typeface="Arial" panose="020B0604020202020204" pitchFamily="34" charset="0"/>
              </a:rPr>
              <a:t>Collusion … Coercion … Co-option … Co-operation …</a:t>
            </a:r>
            <a:r>
              <a:rPr lang="en-US" altLang="en-US" b="1" cap="none" dirty="0" smtClean="0">
                <a:solidFill>
                  <a:srgbClr val="000000"/>
                </a:solidFill>
                <a:latin typeface="Arial" panose="020B0604020202020204" pitchFamily="34" charset="0"/>
                <a:cs typeface="Arial" panose="020B0604020202020204" pitchFamily="34" charset="0"/>
              </a:rPr>
              <a:t> Collaboration</a:t>
            </a:r>
          </a:p>
          <a:p>
            <a:pPr marL="609600" indent="-609600" algn="r">
              <a:lnSpc>
                <a:spcPct val="100000"/>
              </a:lnSpc>
              <a:spcBef>
                <a:spcPts val="0"/>
              </a:spcBef>
              <a:buClr>
                <a:srgbClr val="000000"/>
              </a:buClr>
              <a:buSzPct val="100000"/>
              <a:buFont typeface="Wingdings" panose="05000000000000000000" pitchFamily="2" charset="2"/>
              <a:buNone/>
            </a:pPr>
            <a:endParaRPr lang="en-CA" altLang="en-US" i="1" cap="none" dirty="0" smtClean="0">
              <a:solidFill>
                <a:srgbClr val="000000"/>
              </a:solidFill>
              <a:latin typeface="Arial" panose="020B0604020202020204" pitchFamily="34" charset="0"/>
              <a:cs typeface="Arial" panose="020B0604020202020204" pitchFamily="34" charset="0"/>
            </a:endParaRPr>
          </a:p>
          <a:p>
            <a:pPr marL="609600" indent="-609600" algn="r">
              <a:lnSpc>
                <a:spcPct val="100000"/>
              </a:lnSpc>
              <a:spcBef>
                <a:spcPts val="0"/>
              </a:spcBef>
              <a:buClr>
                <a:srgbClr val="000000"/>
              </a:buClr>
              <a:buSzPct val="100000"/>
              <a:buFont typeface="Wingdings" panose="05000000000000000000" pitchFamily="2" charset="2"/>
              <a:buNone/>
            </a:pPr>
            <a:r>
              <a:rPr lang="en-CA" altLang="en-US" i="1" cap="none" dirty="0" smtClean="0">
                <a:solidFill>
                  <a:srgbClr val="000000"/>
                </a:solidFill>
                <a:latin typeface="Arial" panose="020B0604020202020204" pitchFamily="34" charset="0"/>
                <a:cs typeface="Arial" panose="020B0604020202020204" pitchFamily="34" charset="0"/>
              </a:rPr>
              <a:t>On ideas </a:t>
            </a:r>
            <a:r>
              <a:rPr lang="en-US" altLang="en-US" i="1" cap="none" dirty="0" smtClean="0">
                <a:solidFill>
                  <a:srgbClr val="000000"/>
                </a:solidFill>
                <a:latin typeface="Arial" panose="020B0604020202020204" pitchFamily="34" charset="0"/>
                <a:cs typeface="Arial" panose="020B0604020202020204" pitchFamily="34" charset="0"/>
              </a:rPr>
              <a:t>expressed By </a:t>
            </a:r>
            <a:r>
              <a:rPr lang="en-CA" altLang="en-US" i="1" cap="none" dirty="0" smtClean="0">
                <a:solidFill>
                  <a:srgbClr val="000000"/>
                </a:solidFill>
                <a:latin typeface="Arial" panose="020B0604020202020204" pitchFamily="34" charset="0"/>
                <a:cs typeface="Arial" panose="020B0604020202020204" pitchFamily="34" charset="0"/>
              </a:rPr>
              <a:t>Mark Flint, </a:t>
            </a:r>
            <a:r>
              <a:rPr lang="en-CA" altLang="en-US" i="1" cap="none" dirty="0" err="1" smtClean="0">
                <a:solidFill>
                  <a:srgbClr val="000000"/>
                </a:solidFill>
                <a:latin typeface="Arial" panose="020B0604020202020204" pitchFamily="34" charset="0"/>
                <a:cs typeface="Arial" panose="020B0604020202020204" pitchFamily="34" charset="0"/>
              </a:rPr>
              <a:t>P.Eng</a:t>
            </a:r>
            <a:r>
              <a:rPr lang="en-CA" altLang="en-US" i="1" cap="none" dirty="0" smtClean="0">
                <a:solidFill>
                  <a:srgbClr val="000000"/>
                </a:solidFill>
                <a:latin typeface="Arial" panose="020B0604020202020204" pitchFamily="34" charset="0"/>
                <a:cs typeface="Arial" panose="020B0604020202020204" pitchFamily="34" charset="0"/>
              </a:rPr>
              <a:t>., Former CEO APEGA</a:t>
            </a:r>
            <a:endParaRPr lang="en-CA" altLang="en-US" i="1" cap="none" dirty="0">
              <a:solidFill>
                <a:srgbClr val="000000"/>
              </a:solidFill>
              <a:latin typeface="Arial" panose="020B0604020202020204" pitchFamily="34" charset="0"/>
              <a:cs typeface="Arial" panose="020B0604020202020204" pitchFamily="34" charset="0"/>
            </a:endParaRPr>
          </a:p>
        </p:txBody>
      </p:sp>
      <p:sp>
        <p:nvSpPr>
          <p:cNvPr id="45059"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57DFB21F-1A0C-466D-B39E-5071B4457DBF}" type="slidenum">
              <a:rPr lang="en-US" altLang="en-US" sz="1200" b="1">
                <a:solidFill>
                  <a:srgbClr val="000000"/>
                </a:solidFill>
                <a:latin typeface="Arial" panose="020B0604020202020204" pitchFamily="34" charset="0"/>
              </a:rPr>
              <a:pPr algn="r" eaLnBrk="1" hangingPunct="1">
                <a:spcBef>
                  <a:spcPct val="0"/>
                </a:spcBef>
                <a:buClrTx/>
                <a:buSzTx/>
                <a:buFontTx/>
                <a:buNone/>
              </a:pPr>
              <a:t>19</a:t>
            </a:fld>
            <a:endParaRPr lang="en-US" altLang="en-US" sz="1200" b="1">
              <a:solidFill>
                <a:srgbClr val="000000"/>
              </a:solidFill>
              <a:latin typeface="Arial" panose="020B0604020202020204" pitchFamily="34" charset="0"/>
            </a:endParaRPr>
          </a:p>
        </p:txBody>
      </p:sp>
      <p:sp>
        <p:nvSpPr>
          <p:cNvPr id="45060"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Ethical </a:t>
            </a:r>
            <a:r>
              <a:rPr lang="en-CA" altLang="en-US" sz="2400" b="1" i="1" dirty="0" smtClean="0">
                <a:solidFill>
                  <a:srgbClr val="000000"/>
                </a:solidFill>
              </a:rPr>
              <a:t>Behaviour</a:t>
            </a:r>
            <a:r>
              <a:rPr lang="en-CA" altLang="en-US" sz="2400" b="1" i="1" dirty="0">
                <a:solidFill>
                  <a:srgbClr val="000000"/>
                </a:solidFill>
              </a:rPr>
              <a:t> </a:t>
            </a:r>
            <a:r>
              <a:rPr lang="en-CA" altLang="en-US" sz="2400" b="1" i="1" dirty="0" smtClean="0">
                <a:solidFill>
                  <a:srgbClr val="000000"/>
                </a:solidFill>
              </a:rPr>
              <a:t>&amp; the Decision-Making Process:</a:t>
            </a:r>
            <a:endParaRPr lang="en-CA" altLang="en-US" sz="2400" b="1" i="1" dirty="0">
              <a:solidFill>
                <a:srgbClr val="000000"/>
              </a:solidFill>
            </a:endParaRPr>
          </a:p>
        </p:txBody>
      </p:sp>
      <p:sp>
        <p:nvSpPr>
          <p:cNvPr id="45063" name="AutoShape 9"/>
          <p:cNvSpPr>
            <a:spLocks noChangeArrowheads="1"/>
          </p:cNvSpPr>
          <p:nvPr/>
        </p:nvSpPr>
        <p:spPr bwMode="auto">
          <a:xfrm>
            <a:off x="723900" y="1676400"/>
            <a:ext cx="7696200" cy="914400"/>
          </a:xfrm>
          <a:prstGeom prst="rightArrow">
            <a:avLst>
              <a:gd name="adj1" fmla="val 50000"/>
              <a:gd name="adj2" fmla="val 210417"/>
            </a:avLst>
          </a:prstGeom>
          <a:gradFill rotWithShape="1">
            <a:gsLst>
              <a:gs pos="0">
                <a:srgbClr val="CC0000"/>
              </a:gs>
              <a:gs pos="100000">
                <a:srgbClr val="00FF00"/>
              </a:gs>
            </a:gsLst>
            <a:lin ang="0" scaled="1"/>
          </a:gradFill>
          <a:ln w="9525">
            <a:solidFill>
              <a:srgbClr val="000000"/>
            </a:solidFill>
            <a:miter lim="800000"/>
            <a:headEnd/>
            <a:tailEnd/>
          </a:ln>
          <a:effectLst>
            <a:outerShdw dist="107763" dir="2700000" algn="ctr" rotWithShape="0">
              <a:srgbClr val="808080">
                <a:alpha val="50000"/>
              </a:srgbClr>
            </a:outerShdw>
          </a:effectLst>
        </p:spPr>
        <p:txBody>
          <a:bodyPr wrap="none"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spcBef>
                <a:spcPct val="0"/>
              </a:spcBef>
              <a:buClrTx/>
              <a:buSzTx/>
              <a:buFontTx/>
              <a:buNone/>
            </a:pPr>
            <a:endParaRPr lang="en-CA" altLang="en-US" sz="2400"/>
          </a:p>
        </p:txBody>
      </p:sp>
      <p:sp>
        <p:nvSpPr>
          <p:cNvPr id="8" name="Text Box 7"/>
          <p:cNvSpPr txBox="1">
            <a:spLocks noChangeArrowheads="1"/>
          </p:cNvSpPr>
          <p:nvPr/>
        </p:nvSpPr>
        <p:spPr bwMode="auto">
          <a:xfrm>
            <a:off x="381000" y="3810000"/>
            <a:ext cx="8458200" cy="2373313"/>
          </a:xfrm>
          <a:prstGeom prst="rect">
            <a:avLst/>
          </a:prstGeom>
          <a:solidFill>
            <a:schemeClr val="tx1"/>
          </a:solidFill>
          <a:ln>
            <a:solidFill>
              <a:schemeClr val="tx1"/>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r>
              <a:rPr lang="en-CA" altLang="en-US" dirty="0" smtClean="0"/>
              <a:t>Q: As professionals, where must we be?</a:t>
            </a:r>
          </a:p>
          <a:p>
            <a:pPr marL="342900" indent="-342900">
              <a:buFont typeface="Wingdings" panose="05000000000000000000" pitchFamily="2" charset="2"/>
              <a:buChar char="Ø"/>
            </a:pPr>
            <a:endParaRPr lang="en-CA" altLang="en-US" dirty="0"/>
          </a:p>
          <a:p>
            <a:pPr marL="342900" indent="-342900">
              <a:buFont typeface="Wingdings" panose="05000000000000000000" pitchFamily="2" charset="2"/>
              <a:buChar char="Ø"/>
            </a:pPr>
            <a:r>
              <a:rPr lang="en-CA" altLang="en-US" dirty="0" smtClean="0"/>
              <a:t>We </a:t>
            </a:r>
            <a:r>
              <a:rPr lang="en-CA" altLang="en-US" dirty="0"/>
              <a:t>must strive to be at the green end – </a:t>
            </a:r>
            <a:r>
              <a:rPr lang="en-CA" altLang="en-US" u="sng" dirty="0"/>
              <a:t>cooperation</a:t>
            </a:r>
            <a:r>
              <a:rPr lang="en-CA" altLang="en-US" dirty="0"/>
              <a:t> and </a:t>
            </a:r>
            <a:r>
              <a:rPr lang="en-CA" altLang="en-US" u="sng" dirty="0"/>
              <a:t>collaboration</a:t>
            </a:r>
            <a:r>
              <a:rPr lang="en-CA" altLang="en-US" dirty="0"/>
              <a:t>!</a:t>
            </a:r>
            <a:endParaRPr lang="en-US" altLang="en-US" dirty="0"/>
          </a:p>
          <a:p>
            <a:pPr marL="342900" indent="-342900">
              <a:buFont typeface="Wingdings" panose="05000000000000000000" pitchFamily="2" charset="2"/>
              <a:buChar char="Ø"/>
            </a:pPr>
            <a:endParaRPr lang="en-CA" altLang="en-US" dirty="0"/>
          </a:p>
          <a:p>
            <a:pPr marL="342900" indent="-342900">
              <a:buFont typeface="Wingdings" panose="05000000000000000000" pitchFamily="2" charset="2"/>
              <a:buChar char="Ø"/>
            </a:pPr>
            <a:r>
              <a:rPr lang="en-CA" altLang="en-US" dirty="0"/>
              <a:t>Usually most teams are at </a:t>
            </a:r>
            <a:r>
              <a:rPr lang="en-CA" altLang="en-US" u="sng" dirty="0"/>
              <a:t>co-operation</a:t>
            </a:r>
            <a:r>
              <a:rPr lang="en-CA" altLang="en-US" dirty="0"/>
              <a:t>. Certainly </a:t>
            </a:r>
            <a:r>
              <a:rPr lang="en-CA" altLang="en-US" u="sng" dirty="0"/>
              <a:t>collaboration</a:t>
            </a:r>
            <a:r>
              <a:rPr lang="en-CA" altLang="en-US" dirty="0"/>
              <a:t> is most desirable. We coach for this and teams strive for this. </a:t>
            </a:r>
          </a:p>
        </p:txBody>
      </p:sp>
      <p:sp>
        <p:nvSpPr>
          <p:cNvPr id="10"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11204416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838200"/>
            <a:ext cx="8153400" cy="5509200"/>
          </a:xfrm>
          <a:prstGeom prst="rect">
            <a:avLst/>
          </a:prstGeom>
          <a:solidFill>
            <a:srgbClr val="FFFFFF"/>
          </a:solidFill>
          <a:ln>
            <a:solidFill>
              <a:schemeClr val="tx1"/>
            </a:solidFill>
          </a:ln>
        </p:spPr>
        <p:txBody>
          <a:bodyPr wrap="square" rtlCol="0">
            <a:spAutoFit/>
          </a:bodyPr>
          <a:lstStyle/>
          <a:p>
            <a:r>
              <a:rPr lang="en-US" sz="1800" b="1" dirty="0" smtClean="0">
                <a:solidFill>
                  <a:srgbClr val="FF0000"/>
                </a:solidFill>
                <a:latin typeface="Arial" panose="020B0604020202020204" pitchFamily="34" charset="0"/>
                <a:cs typeface="Arial" panose="020B0604020202020204" pitchFamily="34" charset="0"/>
              </a:rPr>
              <a:t>“</a:t>
            </a:r>
            <a:r>
              <a:rPr lang="en-US" sz="1800" b="1" dirty="0">
                <a:solidFill>
                  <a:srgbClr val="FF0000"/>
                </a:solidFill>
                <a:latin typeface="Arial" panose="020B0604020202020204" pitchFamily="34" charset="0"/>
                <a:cs typeface="Arial" panose="020B0604020202020204" pitchFamily="34" charset="0"/>
              </a:rPr>
              <a:t>Leading the Way to a Safer World” </a:t>
            </a:r>
          </a:p>
          <a:p>
            <a:r>
              <a:rPr lang="en-US" sz="1400" dirty="0">
                <a:solidFill>
                  <a:srgbClr val="FF0000"/>
                </a:solidFill>
                <a:latin typeface="Arial" panose="020B0604020202020204" pitchFamily="34" charset="0"/>
                <a:cs typeface="Arial" panose="020B0604020202020204" pitchFamily="34" charset="0"/>
              </a:rPr>
              <a:t>https://drive.google.com/open?id=1HbT-vllIsbYmhUBU4TbNzLMtyACmKDo8</a:t>
            </a:r>
          </a:p>
          <a:p>
            <a:endParaRPr lang="en-US" sz="1800" dirty="0">
              <a:solidFill>
                <a:srgbClr val="FF0000"/>
              </a:solidFill>
              <a:latin typeface="Arial" panose="020B0604020202020204" pitchFamily="34" charset="0"/>
              <a:cs typeface="Arial" panose="020B0604020202020204" pitchFamily="34" charset="0"/>
            </a:endParaRPr>
          </a:p>
          <a:p>
            <a:r>
              <a:rPr lang="en-US" sz="1600" b="1" dirty="0">
                <a:solidFill>
                  <a:srgbClr val="FF0000"/>
                </a:solidFill>
                <a:latin typeface="Arial" panose="020B0604020202020204" pitchFamily="34" charset="0"/>
                <a:cs typeface="Arial" panose="020B0604020202020204" pitchFamily="34" charset="0"/>
              </a:rPr>
              <a:t>Pathway: </a:t>
            </a:r>
            <a:r>
              <a:rPr lang="en-US" sz="1600" dirty="0" err="1">
                <a:solidFill>
                  <a:srgbClr val="FF0000"/>
                </a:solidFill>
                <a:latin typeface="Arial" panose="020B0604020202020204" pitchFamily="34" charset="0"/>
                <a:cs typeface="Arial" panose="020B0604020202020204" pitchFamily="34" charset="0"/>
              </a:rPr>
              <a:t>TeamDrive</a:t>
            </a:r>
            <a:r>
              <a:rPr lang="en-US" sz="1600" dirty="0">
                <a:solidFill>
                  <a:srgbClr val="FF0000"/>
                </a:solidFill>
                <a:latin typeface="Arial" panose="020B0604020202020204" pitchFamily="34" charset="0"/>
                <a:cs typeface="Arial" panose="020B0604020202020204" pitchFamily="34" charset="0"/>
              </a:rPr>
              <a:t> &gt; ESRM Instruction Team Resources &gt; Video Clips &gt; </a:t>
            </a:r>
          </a:p>
          <a:p>
            <a:r>
              <a:rPr lang="en-US" sz="1600" dirty="0">
                <a:solidFill>
                  <a:srgbClr val="FF0000"/>
                </a:solidFill>
                <a:latin typeface="Arial" panose="020B0604020202020204" pitchFamily="34" charset="0"/>
                <a:cs typeface="Arial" panose="020B0604020202020204" pitchFamily="34" charset="0"/>
              </a:rPr>
              <a:t>52 Ch6.4 Professionalism CCPS Leading the Way to a Safer World</a:t>
            </a:r>
            <a:r>
              <a:rPr lang="en-CA" sz="1600" dirty="0" smtClean="0">
                <a:solidFill>
                  <a:srgbClr val="FF0000"/>
                </a:solidFill>
                <a:latin typeface="Arial" panose="020B0604020202020204" pitchFamily="34" charset="0"/>
                <a:cs typeface="Arial" panose="020B0604020202020204" pitchFamily="34" charset="0"/>
              </a:rPr>
              <a:t>.mp4</a:t>
            </a:r>
          </a:p>
          <a:p>
            <a:endParaRPr lang="en-US" sz="1800" dirty="0" smtClean="0">
              <a:solidFill>
                <a:srgbClr val="FF0000"/>
              </a:solidFill>
              <a:latin typeface="Arial" panose="020B0604020202020204" pitchFamily="34" charset="0"/>
              <a:cs typeface="Arial" panose="020B0604020202020204" pitchFamily="34" charset="0"/>
            </a:endParaRPr>
          </a:p>
          <a:p>
            <a:r>
              <a:rPr lang="en-US" sz="1800" dirty="0" smtClean="0">
                <a:solidFill>
                  <a:srgbClr val="FF0000"/>
                </a:solidFill>
                <a:latin typeface="Arial" panose="020B0604020202020204" pitchFamily="34" charset="0"/>
                <a:cs typeface="Arial" panose="020B0604020202020204" pitchFamily="34" charset="0"/>
              </a:rPr>
              <a:t>Center </a:t>
            </a:r>
            <a:r>
              <a:rPr lang="en-US" sz="1800" dirty="0">
                <a:solidFill>
                  <a:srgbClr val="FF0000"/>
                </a:solidFill>
                <a:latin typeface="Arial" panose="020B0604020202020204" pitchFamily="34" charset="0"/>
                <a:cs typeface="Arial" panose="020B0604020202020204" pitchFamily="34" charset="0"/>
              </a:rPr>
              <a:t>for Chemical Process Safety, a technological community within the American Institute for Chemical Engineering</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rPr>
              <a:t>00:00 – 02:20</a:t>
            </a:r>
          </a:p>
          <a:p>
            <a:r>
              <a:rPr lang="en-US" sz="1800" dirty="0">
                <a:solidFill>
                  <a:srgbClr val="FF0000"/>
                </a:solidFill>
                <a:latin typeface="Arial" panose="020B0604020202020204" pitchFamily="34" charset="0"/>
                <a:cs typeface="Arial" panose="020B0604020202020204" pitchFamily="34" charset="0"/>
              </a:rPr>
              <a:t>At 2:20, pause and look for familiar firms as the credits roll.</a:t>
            </a:r>
          </a:p>
          <a:p>
            <a:r>
              <a:rPr lang="en-US" sz="1800" dirty="0">
                <a:solidFill>
                  <a:srgbClr val="FF0000"/>
                </a:solidFill>
                <a:latin typeface="Arial" panose="020B0604020202020204" pitchFamily="34" charset="0"/>
                <a:cs typeface="Arial" panose="020B0604020202020204" pitchFamily="34" charset="0"/>
              </a:rPr>
              <a:t>02:21 – 02:45</a:t>
            </a:r>
          </a:p>
          <a:p>
            <a:r>
              <a:rPr lang="en-US" sz="1600" dirty="0" smtClean="0">
                <a:solidFill>
                  <a:srgbClr val="FF0000"/>
                </a:solidFill>
                <a:latin typeface="Arial" panose="020B0604020202020204" pitchFamily="34" charset="0"/>
                <a:cs typeface="Arial" panose="020B0604020202020204" pitchFamily="34" charset="0"/>
                <a:hlinkClick r:id="rId2"/>
              </a:rPr>
              <a:t>https</a:t>
            </a:r>
            <a:r>
              <a:rPr lang="en-US" sz="1600" dirty="0">
                <a:solidFill>
                  <a:srgbClr val="FF0000"/>
                </a:solidFill>
                <a:latin typeface="Arial" panose="020B0604020202020204" pitchFamily="34" charset="0"/>
                <a:cs typeface="Arial" panose="020B0604020202020204" pitchFamily="34" charset="0"/>
                <a:hlinkClick r:id="rId2"/>
              </a:rPr>
              <a:t>://</a:t>
            </a:r>
            <a:r>
              <a:rPr lang="en-US" sz="1600" dirty="0" smtClean="0">
                <a:solidFill>
                  <a:srgbClr val="FF0000"/>
                </a:solidFill>
                <a:latin typeface="Arial" panose="020B0604020202020204" pitchFamily="34" charset="0"/>
                <a:cs typeface="Arial" panose="020B0604020202020204" pitchFamily="34" charset="0"/>
                <a:hlinkClick r:id="rId2"/>
              </a:rPr>
              <a:t>www.youtube.com/watch?v=7xjpUIEwVUM</a:t>
            </a:r>
            <a:r>
              <a:rPr lang="en-US" sz="1600" dirty="0" smtClean="0">
                <a:solidFill>
                  <a:srgbClr val="FF0000"/>
                </a:solidFill>
                <a:latin typeface="Arial" panose="020B0604020202020204" pitchFamily="34" charset="0"/>
                <a:cs typeface="Arial" panose="020B0604020202020204" pitchFamily="34" charset="0"/>
              </a:rPr>
              <a:t> </a:t>
            </a:r>
            <a:endParaRPr lang="en-US" sz="1600" dirty="0">
              <a:solidFill>
                <a:srgbClr val="FF0000"/>
              </a:solidFill>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400" i="1" dirty="0">
                <a:latin typeface="Arial" panose="020B0604020202020204" pitchFamily="34" charset="0"/>
                <a:cs typeface="Arial" panose="020B0604020202020204" pitchFamily="34" charset="0"/>
              </a:rPr>
              <a:t>Note: Although this video may seem centric to chemical engineering, all petrochemical manufacturing industries </a:t>
            </a:r>
            <a:r>
              <a:rPr lang="en-US" sz="1400" i="1" u="sng" dirty="0">
                <a:latin typeface="Arial" panose="020B0604020202020204" pitchFamily="34" charset="0"/>
                <a:cs typeface="Arial" panose="020B0604020202020204" pitchFamily="34" charset="0"/>
              </a:rPr>
              <a:t>require and rely on the expertise of all engineering disciplines</a:t>
            </a:r>
            <a:r>
              <a:rPr lang="en-US" sz="1400" i="1" dirty="0">
                <a:latin typeface="Arial" panose="020B0604020202020204" pitchFamily="34" charset="0"/>
                <a:cs typeface="Arial" panose="020B0604020202020204" pitchFamily="34" charset="0"/>
              </a:rPr>
              <a:t>.</a:t>
            </a:r>
          </a:p>
          <a:p>
            <a:r>
              <a:rPr lang="en-US" sz="1400" i="1" dirty="0">
                <a:latin typeface="Arial" panose="020B0604020202020204" pitchFamily="34" charset="0"/>
                <a:cs typeface="Arial" panose="020B0604020202020204" pitchFamily="34" charset="0"/>
              </a:rPr>
              <a:t>Consider: excavations, foundations and infrastructure, power distribution, waste water treatment, air pollution controls, computer and automatic process controls, networks and information technologies, structures, pressure vessels and piping systems, materials of construction, machines and machinery, instrumentation and electrical systems, chemical process units, resource extraction for raw materials, conversion of raw materials to finished products, logistics and transportation; design, fabrication, construction, start-up, operations, maintenance, financial management, and operations management. </a:t>
            </a:r>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D1B59069-5DA7-46E7-A62E-DB88F8AC5D24}" type="slidenum">
              <a:rPr lang="en-US" altLang="en-US" sz="1200" b="1">
                <a:solidFill>
                  <a:srgbClr val="000000"/>
                </a:solidFill>
                <a:latin typeface="Arial" panose="020B0604020202020204" pitchFamily="34" charset="0"/>
              </a:rPr>
              <a:pPr algn="r" eaLnBrk="1" hangingPunct="1">
                <a:spcBef>
                  <a:spcPct val="0"/>
                </a:spcBef>
                <a:buClrTx/>
                <a:buSzTx/>
                <a:buFontTx/>
                <a:buNone/>
              </a:pPr>
              <a:t>2</a:t>
            </a:fld>
            <a:endParaRPr lang="en-US" altLang="en-US" sz="1200" b="1">
              <a:solidFill>
                <a:srgbClr val="000000"/>
              </a:solidFill>
              <a:latin typeface="Arial" panose="020B0604020202020204" pitchFamily="34" charset="0"/>
            </a:endParaRPr>
          </a:p>
        </p:txBody>
      </p:sp>
      <p:sp>
        <p:nvSpPr>
          <p:cNvPr id="7" name="Rectangle 2"/>
          <p:cNvSpPr>
            <a:spLocks noChangeArrowheads="1"/>
          </p:cNvSpPr>
          <p:nvPr/>
        </p:nvSpPr>
        <p:spPr bwMode="auto">
          <a:xfrm>
            <a:off x="381000" y="227013"/>
            <a:ext cx="815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000" b="1" i="1" dirty="0" smtClean="0">
                <a:solidFill>
                  <a:srgbClr val="000000"/>
                </a:solidFill>
              </a:rPr>
              <a:t>Chapter 6.4: </a:t>
            </a:r>
            <a:r>
              <a:rPr lang="en-CA" altLang="en-US" sz="2000" b="1" i="1" dirty="0">
                <a:solidFill>
                  <a:srgbClr val="000000"/>
                </a:solidFill>
              </a:rPr>
              <a:t>Professionalism, </a:t>
            </a:r>
            <a:r>
              <a:rPr lang="en-CA" altLang="en-US" sz="2000" b="1" i="1" dirty="0" smtClean="0">
                <a:solidFill>
                  <a:srgbClr val="000000"/>
                </a:solidFill>
              </a:rPr>
              <a:t>Ethics and </a:t>
            </a:r>
            <a:r>
              <a:rPr lang="en-CA" altLang="en-US" sz="2000" b="1" i="1" dirty="0">
                <a:solidFill>
                  <a:srgbClr val="000000"/>
                </a:solidFill>
              </a:rPr>
              <a:t>Equity, Integrity</a:t>
            </a:r>
            <a:endParaRPr lang="en-US" altLang="en-US" sz="2000" b="1" i="1" dirty="0">
              <a:solidFill>
                <a:srgbClr val="000000"/>
              </a:solidFill>
            </a:endParaRPr>
          </a:p>
        </p:txBody>
      </p:sp>
      <p:pic>
        <p:nvPicPr>
          <p:cNvPr id="4" name="Picture 3" descr="EN005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372" y="1219200"/>
            <a:ext cx="11302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
        <p:nvSpPr>
          <p:cNvPr id="2" name="TextBox 1"/>
          <p:cNvSpPr txBox="1"/>
          <p:nvPr/>
        </p:nvSpPr>
        <p:spPr>
          <a:xfrm>
            <a:off x="6629400" y="152400"/>
            <a:ext cx="2286000" cy="646331"/>
          </a:xfrm>
          <a:prstGeom prst="rect">
            <a:avLst/>
          </a:prstGeom>
          <a:solidFill>
            <a:srgbClr val="FFFF00"/>
          </a:solidFill>
          <a:ln>
            <a:solidFill>
              <a:schemeClr val="tx1"/>
            </a:solidFill>
          </a:ln>
        </p:spPr>
        <p:txBody>
          <a:bodyPr wrap="square" rtlCol="0">
            <a:spAutoFit/>
          </a:bodyPr>
          <a:lstStyle/>
          <a:p>
            <a:r>
              <a:rPr lang="en-CA" sz="1800" i="1" dirty="0">
                <a:latin typeface="Arial" panose="020B0604020202020204" pitchFamily="34" charset="0"/>
                <a:cs typeface="Arial" panose="020B0604020202020204" pitchFamily="34" charset="0"/>
              </a:rPr>
              <a:t>Show this video before class </a:t>
            </a:r>
            <a:r>
              <a:rPr lang="en-CA" sz="1800" i="1" dirty="0" smtClean="0">
                <a:latin typeface="Arial" panose="020B0604020202020204" pitchFamily="34" charset="0"/>
                <a:cs typeface="Arial" panose="020B0604020202020204" pitchFamily="34" charset="0"/>
              </a:rPr>
              <a:t>starts</a:t>
            </a:r>
            <a:r>
              <a:rPr lang="en-CA" sz="1800"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5052340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57200" y="760412"/>
            <a:ext cx="8229600" cy="5411787"/>
          </a:xfrm>
          <a:prstGeom prst="rect">
            <a:avLst/>
          </a:prstGeom>
          <a:solidFill>
            <a:schemeClr val="bg1"/>
          </a:solidFill>
          <a:ln>
            <a:solidFill>
              <a:srgbClr val="000000"/>
            </a:solidFill>
            <a:miter lim="800000"/>
            <a:headEnd/>
            <a:tailEnd/>
          </a:ln>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609600" indent="-6096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Two “ideas” about of integrity and ethical conduct:</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endParaRPr lang="en-US" altLang="en-US" cap="none" dirty="0" smtClean="0">
              <a:latin typeface="Arial" panose="020B0604020202020204" pitchFamily="34" charset="0"/>
              <a:cs typeface="Arial" panose="020B0604020202020204" pitchFamily="34" charset="0"/>
            </a:endParaRPr>
          </a:p>
          <a:p>
            <a:pPr marL="457200" indent="-4572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1)	Doing the right thing at the right time. </a:t>
            </a:r>
          </a:p>
          <a:p>
            <a:pPr lvl="1" fontAlgn="auto">
              <a:lnSpc>
                <a:spcPct val="100000"/>
              </a:lnSpc>
              <a:spcBef>
                <a:spcPts val="0"/>
              </a:spcBef>
              <a:spcAft>
                <a:spcPts val="0"/>
              </a:spcAft>
              <a:buClr>
                <a:srgbClr val="000000"/>
              </a:buClr>
              <a:buFont typeface="Wingdings" panose="05000000000000000000" pitchFamily="2" charset="2"/>
              <a:buNone/>
            </a:pPr>
            <a:r>
              <a:rPr lang="en-US" altLang="en-US" sz="2000" i="1" cap="none" dirty="0" smtClean="0">
                <a:latin typeface="Arial" panose="020B0604020202020204" pitchFamily="34" charset="0"/>
                <a:cs typeface="Arial" panose="020B0604020202020204" pitchFamily="34" charset="0"/>
              </a:rPr>
              <a:t>This is very easy to do if it is a positive or a pleasant choice. </a:t>
            </a:r>
          </a:p>
          <a:p>
            <a:pPr lvl="1" fontAlgn="auto">
              <a:lnSpc>
                <a:spcPct val="100000"/>
              </a:lnSpc>
              <a:spcBef>
                <a:spcPts val="0"/>
              </a:spcBef>
              <a:spcAft>
                <a:spcPts val="0"/>
              </a:spcAft>
              <a:buClr>
                <a:srgbClr val="000000"/>
              </a:buClr>
              <a:buFont typeface="Wingdings" panose="05000000000000000000" pitchFamily="2" charset="2"/>
              <a:buNone/>
            </a:pPr>
            <a:r>
              <a:rPr lang="en-US" altLang="en-US" sz="2000" i="1" cap="none" dirty="0" smtClean="0">
                <a:latin typeface="Arial" panose="020B0604020202020204" pitchFamily="34" charset="0"/>
                <a:cs typeface="Arial" panose="020B0604020202020204" pitchFamily="34" charset="0"/>
              </a:rPr>
              <a:t>It is not easy to do when it is not positive, nor pleasant, nor popular. </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endParaRPr lang="en-US" altLang="en-US" i="1" cap="none" dirty="0" smtClean="0">
              <a:latin typeface="Arial" panose="020B0604020202020204" pitchFamily="34" charset="0"/>
              <a:cs typeface="Arial" panose="020B0604020202020204" pitchFamily="34" charset="0"/>
            </a:endParaRPr>
          </a:p>
          <a:p>
            <a:pPr marL="457200" indent="-4572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2)	Doing the right thing at the right time when nobody is watching. </a:t>
            </a:r>
            <a:endParaRPr lang="en-CA" altLang="en-US" i="1" cap="none" dirty="0">
              <a:latin typeface="Arial" panose="020B0604020202020204" pitchFamily="34" charset="0"/>
              <a:cs typeface="Arial" panose="020B0604020202020204" pitchFamily="34" charset="0"/>
            </a:endParaRPr>
          </a:p>
        </p:txBody>
      </p:sp>
      <p:sp>
        <p:nvSpPr>
          <p:cNvPr id="4301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7CB7BF-46C8-47DF-BBAD-79C76BB32EFD}"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2" name="Rectangle 2"/>
          <p:cNvSpPr>
            <a:spLocks noChangeArrowheads="1"/>
          </p:cNvSpPr>
          <p:nvPr/>
        </p:nvSpPr>
        <p:spPr bwMode="auto">
          <a:xfrm>
            <a:off x="461962" y="227013"/>
            <a:ext cx="8453438"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Integrity and Ethical Behaviour: </a:t>
            </a:r>
          </a:p>
        </p:txBody>
      </p:sp>
      <p:sp>
        <p:nvSpPr>
          <p:cNvPr id="7" name="Text Box 7"/>
          <p:cNvSpPr txBox="1">
            <a:spLocks noChangeArrowheads="1"/>
          </p:cNvSpPr>
          <p:nvPr/>
        </p:nvSpPr>
        <p:spPr bwMode="auto">
          <a:xfrm>
            <a:off x="457200" y="2971800"/>
            <a:ext cx="8229600" cy="3211513"/>
          </a:xfrm>
          <a:prstGeom prst="rect">
            <a:avLst/>
          </a:prstGeom>
          <a:solidFill>
            <a:schemeClr val="tx1"/>
          </a:solidFill>
          <a:ln>
            <a:solidFill>
              <a:schemeClr val="tx1"/>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pPr lvl="0"/>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The situation: </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The regional </a:t>
            </a:r>
            <a:r>
              <a:rPr lang="en-US" altLang="en-US" sz="1800" dirty="0"/>
              <a:t>regional </a:t>
            </a:r>
            <a:r>
              <a:rPr lang="en-US" altLang="en-US" sz="1800" u="sng" dirty="0"/>
              <a:t>IEB</a:t>
            </a:r>
            <a:r>
              <a:rPr lang="en-US" altLang="en-US" sz="1800" dirty="0"/>
              <a:t> of the </a:t>
            </a:r>
            <a:r>
              <a:rPr lang="en-US" altLang="en-US" sz="1800" u="sng" dirty="0" err="1"/>
              <a:t>MoE</a:t>
            </a:r>
            <a:r>
              <a:rPr lang="en-US" altLang="en-US" sz="1800" dirty="0"/>
              <a:t> calls </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on your plant </a:t>
            </a:r>
            <a:r>
              <a:rPr kumimoji="0" lang="en-US" altLang="en-US" sz="18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 </a:t>
            </a:r>
            <a:endPar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The </a:t>
            </a:r>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issue:</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You find a “compromising document”, you realize it can be harmful to the company.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Possible decisions:</a:t>
            </a: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p>
          <a:p>
            <a:pPr marL="285750" lvl="0" indent="-285750">
              <a:buFont typeface="Wingdings" panose="05000000000000000000" pitchFamily="2" charset="2"/>
              <a:buChar char="Ø"/>
              <a:defRPr/>
            </a:pP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Destroy the document. </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Unethical</a:t>
            </a:r>
            <a:r>
              <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 possibly illegal</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 </a:t>
            </a:r>
            <a:r>
              <a:rPr lang="en-US" altLang="en-US" sz="1800" b="1" u="sng" dirty="0">
                <a:solidFill>
                  <a:srgbClr val="FFFF00"/>
                </a:solidFill>
              </a:rPr>
              <a:t>Collusion</a:t>
            </a:r>
            <a:r>
              <a:rPr lang="en-US" altLang="en-US" sz="1800" b="1" dirty="0">
                <a:solidFill>
                  <a:srgbClr val="FFFF00"/>
                </a:solidFill>
              </a:rPr>
              <a:t>. </a:t>
            </a:r>
            <a:endPar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endParaRPr>
          </a:p>
          <a:p>
            <a:pPr marL="285750" lvl="0" indent="-285750">
              <a:buFont typeface="Wingdings" panose="05000000000000000000" pitchFamily="2" charset="2"/>
              <a:buChar char="Ø"/>
              <a:defRPr/>
            </a:pP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Replace the document for their discovery. </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Ethical </a:t>
            </a:r>
            <a:r>
              <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AND legal</a:t>
            </a:r>
            <a:r>
              <a:rPr kumimoji="0" lang="en-US" altLang="en-US" sz="1800" b="1" i="1" u="none" strike="noStrike" kern="1200" cap="none" spc="0" normalizeH="0" baseline="0" noProof="0" dirty="0" smtClean="0">
                <a:ln>
                  <a:noFill/>
                </a:ln>
                <a:solidFill>
                  <a:srgbClr val="FFFF00"/>
                </a:solidFill>
                <a:effectLst/>
                <a:uLnTx/>
                <a:uFillTx/>
                <a:latin typeface="Arial" panose="020B0604020202020204" pitchFamily="34" charset="0"/>
                <a:ea typeface="+mn-ea"/>
                <a:cs typeface="Arial" panose="020B0604020202020204" pitchFamily="34" charset="0"/>
              </a:rPr>
              <a:t>. </a:t>
            </a:r>
            <a:r>
              <a:rPr lang="en-US" altLang="en-US" sz="1800" b="1" u="sng" dirty="0" smtClean="0">
                <a:solidFill>
                  <a:srgbClr val="FFFF00"/>
                </a:solidFill>
              </a:rPr>
              <a:t>Cooperation</a:t>
            </a:r>
            <a:r>
              <a:rPr lang="en-US" altLang="en-US" sz="1800" b="1" dirty="0">
                <a:solidFill>
                  <a:srgbClr val="FFFF00"/>
                </a:solidFill>
              </a:rPr>
              <a:t>.</a:t>
            </a:r>
            <a:endParaRPr kumimoji="0" lang="en-US"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8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Give the document to the </a:t>
            </a:r>
            <a:r>
              <a:rPr kumimoji="0" lang="en-US" altLang="en-US" sz="18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investigators.</a:t>
            </a:r>
            <a:endParaRPr kumimoji="0" lang="en-CA" altLang="en-US" sz="1800" b="1" i="1"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0"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
        <p:nvSpPr>
          <p:cNvPr id="2" name="Rounded Rectangle 1"/>
          <p:cNvSpPr/>
          <p:nvPr/>
        </p:nvSpPr>
        <p:spPr>
          <a:xfrm>
            <a:off x="457200" y="4343400"/>
            <a:ext cx="8229600" cy="9144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556405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57200" y="760412"/>
            <a:ext cx="8229600" cy="5411787"/>
          </a:xfrm>
          <a:prstGeom prst="rect">
            <a:avLst/>
          </a:prstGeom>
          <a:solidFill>
            <a:schemeClr val="bg1"/>
          </a:solidFill>
          <a:ln>
            <a:solidFill>
              <a:schemeClr val="tx1"/>
            </a:solidFill>
            <a:miter lim="800000"/>
            <a:headEnd/>
            <a:tailEnd/>
          </a:ln>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609600" indent="-6096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Two “ideas” about of integrity and ethical conduct:</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endParaRPr lang="en-US" altLang="en-US" cap="none" dirty="0" smtClean="0">
              <a:latin typeface="Arial" panose="020B0604020202020204" pitchFamily="34" charset="0"/>
              <a:cs typeface="Arial" panose="020B0604020202020204" pitchFamily="34" charset="0"/>
            </a:endParaRPr>
          </a:p>
          <a:p>
            <a:pPr marL="457200" indent="-4572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1)	Doing the right thing at the right time. </a:t>
            </a:r>
          </a:p>
          <a:p>
            <a:pPr lvl="1" fontAlgn="auto">
              <a:lnSpc>
                <a:spcPct val="100000"/>
              </a:lnSpc>
              <a:spcBef>
                <a:spcPts val="0"/>
              </a:spcBef>
              <a:spcAft>
                <a:spcPts val="0"/>
              </a:spcAft>
              <a:buClr>
                <a:srgbClr val="000000"/>
              </a:buClr>
              <a:buFont typeface="Wingdings" panose="05000000000000000000" pitchFamily="2" charset="2"/>
              <a:buNone/>
            </a:pPr>
            <a:r>
              <a:rPr lang="en-US" altLang="en-US" sz="2000" i="1" cap="none" dirty="0" smtClean="0">
                <a:latin typeface="Arial" panose="020B0604020202020204" pitchFamily="34" charset="0"/>
                <a:cs typeface="Arial" panose="020B0604020202020204" pitchFamily="34" charset="0"/>
              </a:rPr>
              <a:t>This is very easy to do if it is a positive or a pleasant choice. </a:t>
            </a:r>
          </a:p>
          <a:p>
            <a:pPr lvl="1" fontAlgn="auto">
              <a:lnSpc>
                <a:spcPct val="100000"/>
              </a:lnSpc>
              <a:spcBef>
                <a:spcPts val="0"/>
              </a:spcBef>
              <a:spcAft>
                <a:spcPts val="0"/>
              </a:spcAft>
              <a:buClr>
                <a:srgbClr val="000000"/>
              </a:buClr>
              <a:buFont typeface="Wingdings" panose="05000000000000000000" pitchFamily="2" charset="2"/>
              <a:buNone/>
            </a:pPr>
            <a:r>
              <a:rPr lang="en-US" altLang="en-US" sz="2000" i="1" cap="none" dirty="0" smtClean="0">
                <a:latin typeface="Arial" panose="020B0604020202020204" pitchFamily="34" charset="0"/>
                <a:cs typeface="Arial" panose="020B0604020202020204" pitchFamily="34" charset="0"/>
              </a:rPr>
              <a:t>It is not easy to do when it is not positive, nor pleasant, nor popular. </a:t>
            </a:r>
          </a:p>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endParaRPr lang="en-US" altLang="en-US" i="1" cap="none" dirty="0" smtClean="0">
              <a:latin typeface="Arial" panose="020B0604020202020204" pitchFamily="34" charset="0"/>
              <a:cs typeface="Arial" panose="020B0604020202020204" pitchFamily="34" charset="0"/>
            </a:endParaRPr>
          </a:p>
          <a:p>
            <a:pPr marL="457200" indent="-457200" fontAlgn="auto">
              <a:lnSpc>
                <a:spcPct val="100000"/>
              </a:lnSpc>
              <a:spcBef>
                <a:spcPts val="0"/>
              </a:spcBef>
              <a:spcAft>
                <a:spcPts val="0"/>
              </a:spcAft>
              <a:buClr>
                <a:srgbClr val="000000"/>
              </a:buClr>
              <a:buSzPct val="100000"/>
              <a:buFont typeface="Wingdings" panose="05000000000000000000" pitchFamily="2" charset="2"/>
              <a:buNone/>
            </a:pPr>
            <a:r>
              <a:rPr lang="en-US" altLang="en-US" cap="none" dirty="0" smtClean="0">
                <a:latin typeface="Arial" panose="020B0604020202020204" pitchFamily="34" charset="0"/>
                <a:cs typeface="Arial" panose="020B0604020202020204" pitchFamily="34" charset="0"/>
              </a:rPr>
              <a:t>2)	Doing the right thing at the right time when nobody is watching. </a:t>
            </a:r>
            <a:endParaRPr lang="en-CA" altLang="en-US" i="1" cap="none" dirty="0">
              <a:latin typeface="Arial" panose="020B0604020202020204" pitchFamily="34" charset="0"/>
              <a:cs typeface="Arial" panose="020B0604020202020204" pitchFamily="34" charset="0"/>
            </a:endParaRPr>
          </a:p>
        </p:txBody>
      </p:sp>
      <p:sp>
        <p:nvSpPr>
          <p:cNvPr id="4301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7CB7BF-46C8-47DF-BBAD-79C76BB32EFD}"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 name="Text Box 7"/>
          <p:cNvSpPr txBox="1">
            <a:spLocks noChangeArrowheads="1"/>
          </p:cNvSpPr>
          <p:nvPr/>
        </p:nvSpPr>
        <p:spPr bwMode="auto">
          <a:xfrm>
            <a:off x="457200" y="3352800"/>
            <a:ext cx="8229600" cy="2830513"/>
          </a:xfrm>
          <a:prstGeom prst="rect">
            <a:avLst/>
          </a:prstGeom>
          <a:solidFill>
            <a:schemeClr val="tx1"/>
          </a:solidFill>
          <a:ln>
            <a:solidFill>
              <a:srgbClr val="0000FF"/>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Both, indeed, are ideal and challenging;</a:t>
            </a:r>
            <a:r>
              <a:rPr kumimoji="0" lang="en-US" altLang="en-US" sz="2000" b="0" i="1" u="none" strike="noStrike" kern="1200" cap="none" spc="0" normalizeH="0" noProof="0" dirty="0" smtClean="0">
                <a:ln>
                  <a:noFill/>
                </a:ln>
                <a:solidFill>
                  <a:srgbClr val="FFFFFF"/>
                </a:solidFill>
                <a:effectLst/>
                <a:uLnTx/>
                <a:uFillTx/>
                <a:latin typeface="Arial" panose="020B0604020202020204" pitchFamily="34" charset="0"/>
                <a:ea typeface="+mn-ea"/>
                <a:cs typeface="Arial" panose="020B0604020202020204" pitchFamily="34" charset="0"/>
              </a:rPr>
              <a:t> however, the latter can be more challenging because it presents an opportunity to make an unethical decisions, or a decision lacking integrity.  </a:t>
            </a:r>
            <a:endParaRPr kumimoji="0" lang="en-US" altLang="en-US" sz="20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defRPr/>
            </a:pPr>
            <a:endParaRPr kumimoji="0" lang="en-US" altLang="en-US" sz="20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Rectangle 2">
            <a:extLst>
              <a:ext uri="{FF2B5EF4-FFF2-40B4-BE49-F238E27FC236}">
                <a16:creationId xmlns="" xmlns:a16="http://schemas.microsoft.com/office/drawing/2014/main" id="{D48BD1BC-91FA-4EAF-BE4F-6FA8C1B31912}"/>
              </a:ext>
            </a:extLst>
          </p:cNvPr>
          <p:cNvSpPr>
            <a:spLocks noChangeArrowheads="1"/>
          </p:cNvSpPr>
          <p:nvPr/>
        </p:nvSpPr>
        <p:spPr bwMode="auto">
          <a:xfrm>
            <a:off x="461962" y="227013"/>
            <a:ext cx="8453438"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lvl="0" eaLnBrk="1" hangingPunct="1">
              <a:spcBef>
                <a:spcPct val="0"/>
              </a:spcBef>
              <a:buClrTx/>
              <a:buSzTx/>
              <a:buNone/>
              <a:defRPr/>
            </a:pPr>
            <a:r>
              <a:rPr lang="en-US" altLang="en-US" sz="2400" b="1" i="1" dirty="0" smtClean="0">
                <a:solidFill>
                  <a:srgbClr val="000000"/>
                </a:solidFill>
              </a:rPr>
              <a:t>Integrity </a:t>
            </a:r>
            <a:r>
              <a:rPr lang="en-US" altLang="en-US" sz="2400" b="1" i="1" dirty="0">
                <a:solidFill>
                  <a:srgbClr val="000000"/>
                </a:solidFill>
              </a:rPr>
              <a:t>and Ethical Behaviour </a:t>
            </a:r>
          </a:p>
        </p:txBody>
      </p:sp>
      <p:sp>
        <p:nvSpPr>
          <p:cNvPr id="11"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42871422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4294967295"/>
          </p:nvPr>
        </p:nvSpPr>
        <p:spPr>
          <a:xfrm>
            <a:off x="455614" y="760413"/>
            <a:ext cx="8231186" cy="5454650"/>
          </a:xfrm>
          <a:solidFill>
            <a:schemeClr val="bg1"/>
          </a:solidFill>
          <a:ln>
            <a:solidFill>
              <a:srgbClr val="000000"/>
            </a:solidFill>
            <a:miter lim="800000"/>
            <a:headEnd/>
            <a:tailEnd/>
          </a:ln>
        </p:spPr>
        <p:txBody>
          <a:bodyPr>
            <a:normAutofit/>
          </a:bodyPr>
          <a:lstStyle/>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Challenges </a:t>
            </a:r>
            <a:r>
              <a:rPr lang="en-US" altLang="en-US" cap="none" dirty="0" smtClean="0">
                <a:solidFill>
                  <a:srgbClr val="000000"/>
                </a:solidFill>
                <a:latin typeface="Arial" panose="020B0604020202020204" pitchFamily="34" charset="0"/>
                <a:cs typeface="Arial" panose="020B0604020202020204" pitchFamily="34" charset="0"/>
              </a:rPr>
              <a:t>in your career:</a:t>
            </a:r>
          </a:p>
          <a:p>
            <a:pPr lvl="1">
              <a:lnSpc>
                <a:spcPct val="100000"/>
              </a:lnSpc>
              <a:spcBef>
                <a:spcPts val="0"/>
              </a:spcBef>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Pressure created by conflicting values.</a:t>
            </a:r>
          </a:p>
          <a:p>
            <a:pPr lvl="1">
              <a:lnSpc>
                <a:spcPct val="100000"/>
              </a:lnSpc>
              <a:spcBef>
                <a:spcPts val="0"/>
              </a:spcBef>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Temptation to benefit. </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Will you have the courage to make the right ethical decision </a:t>
            </a:r>
            <a:br>
              <a:rPr lang="en-US" altLang="en-US" cap="none" dirty="0" smtClean="0">
                <a:solidFill>
                  <a:srgbClr val="000000"/>
                </a:solidFill>
                <a:latin typeface="Arial" panose="020B0604020202020204" pitchFamily="34" charset="0"/>
                <a:cs typeface="Arial" panose="020B0604020202020204" pitchFamily="34" charset="0"/>
              </a:rPr>
            </a:br>
            <a:r>
              <a:rPr lang="en-US" altLang="en-US" cap="none" dirty="0" smtClean="0">
                <a:solidFill>
                  <a:srgbClr val="000000"/>
                </a:solidFill>
                <a:latin typeface="Arial" panose="020B0604020202020204" pitchFamily="34" charset="0"/>
                <a:cs typeface="Arial" panose="020B0604020202020204" pitchFamily="34" charset="0"/>
              </a:rPr>
              <a:t>when there is pressure to compromise?</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Or will you give in to pressure or temptation</a:t>
            </a:r>
            <a:r>
              <a:rPr lang="en-US" altLang="en-US" cap="none" dirty="0" smtClean="0">
                <a:solidFill>
                  <a:srgbClr val="000000"/>
                </a:solidFill>
                <a:latin typeface="Arial" panose="020B0604020202020204" pitchFamily="34" charset="0"/>
                <a:cs typeface="Arial" panose="020B0604020202020204" pitchFamily="34" charset="0"/>
              </a:rPr>
              <a:t>?</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How will you evaluate such an ethical challenge? </a:t>
            </a:r>
          </a:p>
          <a:p>
            <a:pPr marL="1066800" lvl="1" indent="-609600">
              <a:lnSpc>
                <a:spcPct val="100000"/>
              </a:lnSpc>
              <a:spcBef>
                <a:spcPts val="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By applying the principles reviewed!</a:t>
            </a:r>
            <a:endParaRPr lang="en-US" altLang="en-US" sz="2000" cap="none" dirty="0">
              <a:solidFill>
                <a:srgbClr val="000000"/>
              </a:solidFill>
              <a:latin typeface="Arial" panose="020B0604020202020204" pitchFamily="34" charset="0"/>
              <a:cs typeface="Arial" panose="020B0604020202020204" pitchFamily="34" charset="0"/>
            </a:endParaRPr>
          </a:p>
        </p:txBody>
      </p:sp>
      <p:sp>
        <p:nvSpPr>
          <p:cNvPr id="5734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208B83-5088-4298-81BE-D1356B8C4A6E}"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48" name="Rectangle 2"/>
          <p:cNvSpPr>
            <a:spLocks noChangeArrowheads="1"/>
          </p:cNvSpPr>
          <p:nvPr/>
        </p:nvSpPr>
        <p:spPr bwMode="auto">
          <a:xfrm>
            <a:off x="455613" y="227013"/>
            <a:ext cx="8459787"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The Dilemma: Stay the Course of Ethical Conduct or Acquiesce?</a:t>
            </a:r>
          </a:p>
        </p:txBody>
      </p:sp>
      <p:sp>
        <p:nvSpPr>
          <p:cNvPr id="7"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26079909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4294967295"/>
          </p:nvPr>
        </p:nvSpPr>
        <p:spPr>
          <a:xfrm>
            <a:off x="452438" y="760412"/>
            <a:ext cx="8229600" cy="5367337"/>
          </a:xfrm>
          <a:solidFill>
            <a:schemeClr val="bg1"/>
          </a:solidFill>
          <a:ln>
            <a:solidFill>
              <a:srgbClr val="000000"/>
            </a:solidFill>
            <a:miter lim="800000"/>
            <a:headEnd/>
            <a:tailEnd/>
          </a:ln>
        </p:spPr>
        <p:txBody>
          <a:bodyPr/>
          <a:lstStyle/>
          <a:p>
            <a:pPr marL="609600"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You may be able to discuss an </a:t>
            </a:r>
            <a:r>
              <a:rPr lang="en-US" altLang="en-US" sz="2000" u="sng" cap="none" dirty="0" smtClean="0">
                <a:solidFill>
                  <a:srgbClr val="000000"/>
                </a:solidFill>
                <a:latin typeface="Arial" panose="020B0604020202020204" pitchFamily="34" charset="0"/>
                <a:cs typeface="Arial" panose="020B0604020202020204" pitchFamily="34" charset="0"/>
              </a:rPr>
              <a:t>ethical challenge</a:t>
            </a:r>
            <a:r>
              <a:rPr lang="en-US" altLang="en-US" sz="2000" cap="none" dirty="0" smtClean="0">
                <a:solidFill>
                  <a:srgbClr val="000000"/>
                </a:solidFill>
                <a:latin typeface="Arial" panose="020B0604020202020204" pitchFamily="34" charset="0"/>
                <a:cs typeface="Arial" panose="020B0604020202020204" pitchFamily="34" charset="0"/>
              </a:rPr>
              <a:t> you have faced already.</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Consider these questions in regard to your personal work experience or team project:</a:t>
            </a:r>
          </a:p>
          <a:p>
            <a:pPr marL="857250" lvl="1" indent="-457200">
              <a:lnSpc>
                <a:spcPct val="100000"/>
              </a:lnSpc>
              <a:spcBef>
                <a:spcPts val="0"/>
              </a:spcBef>
              <a:buClr>
                <a:srgbClr val="000000"/>
              </a:buClr>
              <a:buSzPct val="100000"/>
              <a:buAutoNum type="alphaLcParenR"/>
            </a:pPr>
            <a:r>
              <a:rPr lang="en-US" altLang="en-US" sz="2000" cap="none" dirty="0" smtClean="0">
                <a:solidFill>
                  <a:srgbClr val="000000"/>
                </a:solidFill>
                <a:latin typeface="Arial" panose="020B0604020202020204" pitchFamily="34" charset="0"/>
                <a:cs typeface="Arial" panose="020B0604020202020204" pitchFamily="34" charset="0"/>
              </a:rPr>
              <a:t>What is the situation? </a:t>
            </a:r>
          </a:p>
          <a:p>
            <a:pPr marL="857250" lvl="1" indent="-457200">
              <a:lnSpc>
                <a:spcPct val="100000"/>
              </a:lnSpc>
              <a:spcBef>
                <a:spcPts val="0"/>
              </a:spcBef>
              <a:buClr>
                <a:srgbClr val="000000"/>
              </a:buClr>
              <a:buSzPct val="100000"/>
              <a:buAutoNum type="alphaLcParenR"/>
            </a:pPr>
            <a:r>
              <a:rPr lang="en-US" altLang="en-US" sz="2000" cap="none" dirty="0" smtClean="0">
                <a:solidFill>
                  <a:srgbClr val="000000"/>
                </a:solidFill>
                <a:latin typeface="Arial" panose="020B0604020202020204" pitchFamily="34" charset="0"/>
                <a:cs typeface="Arial" panose="020B0604020202020204" pitchFamily="34" charset="0"/>
              </a:rPr>
              <a:t>What is the issue with that situation in terms relative to ethical conduct? </a:t>
            </a:r>
          </a:p>
          <a:p>
            <a:pPr marL="857250" lvl="1" indent="-457200">
              <a:lnSpc>
                <a:spcPct val="100000"/>
              </a:lnSpc>
              <a:spcBef>
                <a:spcPts val="0"/>
              </a:spcBef>
              <a:buClr>
                <a:srgbClr val="000000"/>
              </a:buClr>
              <a:buSzPct val="100000"/>
              <a:buAutoNum type="alphaLcParenR"/>
            </a:pPr>
            <a:r>
              <a:rPr lang="en-US" altLang="en-US" sz="2000" cap="none" dirty="0" smtClean="0">
                <a:solidFill>
                  <a:srgbClr val="000000"/>
                </a:solidFill>
                <a:latin typeface="Arial" panose="020B0604020202020204" pitchFamily="34" charset="0"/>
                <a:cs typeface="Arial" panose="020B0604020202020204" pitchFamily="34" charset="0"/>
              </a:rPr>
              <a:t>What did you do (or what should you have done), again, in terms relative to ethical conduct? </a:t>
            </a:r>
          </a:p>
          <a:p>
            <a:pPr marL="857250" lvl="1" indent="-457200">
              <a:lnSpc>
                <a:spcPct val="100000"/>
              </a:lnSpc>
              <a:spcBef>
                <a:spcPts val="0"/>
              </a:spcBef>
              <a:buClr>
                <a:srgbClr val="000000"/>
              </a:buClr>
              <a:buSzPct val="100000"/>
              <a:buAutoNum type="alphaLcParenR"/>
            </a:pPr>
            <a:r>
              <a:rPr lang="en-US" altLang="en-US" sz="2000" cap="none" dirty="0" smtClean="0">
                <a:solidFill>
                  <a:srgbClr val="000000"/>
                </a:solidFill>
                <a:latin typeface="Arial" panose="020B0604020202020204" pitchFamily="34" charset="0"/>
                <a:cs typeface="Arial" panose="020B0604020202020204" pitchFamily="34" charset="0"/>
              </a:rPr>
              <a:t>What was (or would have been) the final result or outcome? </a:t>
            </a:r>
          </a:p>
          <a:p>
            <a:pPr marL="60960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a:solidFill>
                <a:srgbClr val="000000"/>
              </a:solidFill>
              <a:latin typeface="Arial" panose="020B0604020202020204" pitchFamily="34" charset="0"/>
              <a:ea typeface="+mn-ea"/>
              <a:cs typeface="Arial" panose="020B0604020202020204" pitchFamily="34" charset="0"/>
            </a:endParaRPr>
          </a:p>
        </p:txBody>
      </p:sp>
      <p:sp>
        <p:nvSpPr>
          <p:cNvPr id="5734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E9208B83-5088-4298-81BE-D1356B8C4A6E}" type="slidenum">
              <a:rPr lang="en-US" altLang="en-US" sz="1200" b="1">
                <a:solidFill>
                  <a:srgbClr val="000000"/>
                </a:solidFill>
                <a:latin typeface="Arial" panose="020B0604020202020204" pitchFamily="34" charset="0"/>
              </a:rPr>
              <a:pPr algn="r" eaLnBrk="1" hangingPunct="1">
                <a:spcBef>
                  <a:spcPct val="0"/>
                </a:spcBef>
                <a:buClrTx/>
                <a:buSzTx/>
                <a:buFontTx/>
                <a:buNone/>
              </a:pPr>
              <a:t>23</a:t>
            </a:fld>
            <a:endParaRPr lang="en-US" altLang="en-US" sz="1200" b="1">
              <a:solidFill>
                <a:srgbClr val="000000"/>
              </a:solidFill>
              <a:latin typeface="Arial" panose="020B0604020202020204" pitchFamily="34" charset="0"/>
            </a:endParaRPr>
          </a:p>
        </p:txBody>
      </p:sp>
      <p:sp>
        <p:nvSpPr>
          <p:cNvPr id="6" name="Text Box 7"/>
          <p:cNvSpPr txBox="1">
            <a:spLocks noChangeArrowheads="1"/>
          </p:cNvSpPr>
          <p:nvPr/>
        </p:nvSpPr>
        <p:spPr bwMode="auto">
          <a:xfrm>
            <a:off x="452438" y="4648200"/>
            <a:ext cx="8229600" cy="1479550"/>
          </a:xfrm>
          <a:prstGeom prst="rect">
            <a:avLst/>
          </a:prstGeom>
          <a:solidFill>
            <a:schemeClr val="tx1"/>
          </a:solidFill>
          <a:ln>
            <a:solidFill>
              <a:schemeClr val="tx1"/>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r>
              <a:rPr lang="en-US" altLang="en-US" dirty="0"/>
              <a:t>You should be prepared to discuss your ethical challenge relative to your work experience or your team project loss incident …</a:t>
            </a:r>
            <a:endParaRPr lang="en-CA" altLang="en-US" dirty="0"/>
          </a:p>
        </p:txBody>
      </p:sp>
      <p:sp>
        <p:nvSpPr>
          <p:cNvPr id="9" name="Rectangle 2">
            <a:extLst>
              <a:ext uri="{FF2B5EF4-FFF2-40B4-BE49-F238E27FC236}">
                <a16:creationId xmlns="" xmlns:a16="http://schemas.microsoft.com/office/drawing/2014/main" id="{69573A98-AB8C-4277-89F4-3B83823E699B}"/>
              </a:ext>
            </a:extLst>
          </p:cNvPr>
          <p:cNvSpPr>
            <a:spLocks noChangeArrowheads="1"/>
          </p:cNvSpPr>
          <p:nvPr/>
        </p:nvSpPr>
        <p:spPr bwMode="auto">
          <a:xfrm>
            <a:off x="455613" y="227013"/>
            <a:ext cx="8459787"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The Dilemma: Stay the Course of Ethical Conduct or Acquiesce?</a:t>
            </a:r>
          </a:p>
        </p:txBody>
      </p:sp>
      <p:sp>
        <p:nvSpPr>
          <p:cNvPr id="8"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39997484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55612" y="760414"/>
            <a:ext cx="8226425" cy="5259386"/>
          </a:xfrm>
          <a:solidFill>
            <a:schemeClr val="bg1"/>
          </a:solidFill>
          <a:ln>
            <a:solidFill>
              <a:srgbClr val="000000"/>
            </a:solidFill>
            <a:miter lim="800000"/>
            <a:headEnd/>
            <a:tailEnd/>
          </a:ln>
        </p:spPr>
        <p:txBody>
          <a:bodyPr/>
          <a:lstStyle/>
          <a:p>
            <a:pPr marL="609600" indent="-609600">
              <a:lnSpc>
                <a:spcPct val="100000"/>
              </a:lnSpc>
              <a:spcBef>
                <a:spcPts val="0"/>
              </a:spcBef>
              <a:buClr>
                <a:srgbClr val="000000"/>
              </a:buClr>
              <a:buSzPct val="100000"/>
              <a:buFont typeface="Wingdings" panose="05000000000000000000" pitchFamily="2" charset="2"/>
              <a:buChar char="Ø"/>
            </a:pPr>
            <a:endParaRPr lang="en-CA"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CA" altLang="en-US" sz="2000" cap="none" dirty="0" smtClean="0">
                <a:solidFill>
                  <a:srgbClr val="000000"/>
                </a:solidFill>
                <a:latin typeface="Arial" panose="020B0604020202020204" pitchFamily="34" charset="0"/>
                <a:cs typeface="Arial" panose="020B0604020202020204" pitchFamily="34" charset="0"/>
              </a:rPr>
              <a:t>The </a:t>
            </a:r>
            <a:r>
              <a:rPr lang="en-CA" altLang="en-US" sz="2000" cap="none" dirty="0" smtClean="0">
                <a:solidFill>
                  <a:srgbClr val="000000"/>
                </a:solidFill>
                <a:latin typeface="Arial" panose="020B0604020202020204" pitchFamily="34" charset="0"/>
                <a:cs typeface="Arial" panose="020B0604020202020204" pitchFamily="34" charset="0"/>
              </a:rPr>
              <a:t>predicament: how will you manage apparent </a:t>
            </a:r>
            <a:br>
              <a:rPr lang="en-CA" altLang="en-US" sz="2000" cap="none" dirty="0" smtClean="0">
                <a:solidFill>
                  <a:srgbClr val="000000"/>
                </a:solidFill>
                <a:latin typeface="Arial" panose="020B0604020202020204" pitchFamily="34" charset="0"/>
                <a:cs typeface="Arial" panose="020B0604020202020204" pitchFamily="34" charset="0"/>
              </a:rPr>
            </a:br>
            <a:r>
              <a:rPr lang="en-CA" altLang="en-US" sz="2000" cap="none" dirty="0" smtClean="0">
                <a:solidFill>
                  <a:srgbClr val="000000"/>
                </a:solidFill>
                <a:latin typeface="Arial" panose="020B0604020202020204" pitchFamily="34" charset="0"/>
                <a:cs typeface="Arial" panose="020B0604020202020204" pitchFamily="34" charset="0"/>
              </a:rPr>
              <a:t>contradictions and ambiguities in your new workplace</a:t>
            </a:r>
            <a:r>
              <a:rPr lang="en-US" altLang="en-US" sz="2000" cap="none" dirty="0" smtClean="0">
                <a:solidFill>
                  <a:srgbClr val="000000"/>
                </a:solidFill>
                <a:latin typeface="Arial" panose="020B0604020202020204" pitchFamily="34" charset="0"/>
                <a:cs typeface="Arial" panose="020B0604020202020204" pitchFamily="34" charset="0"/>
              </a:rPr>
              <a:t>?</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Your situation: you are a new graduate ..</a:t>
            </a:r>
            <a:r>
              <a:rPr lang="en-CA" altLang="en-US" sz="2000" cap="none" dirty="0" smtClean="0">
                <a:solidFill>
                  <a:srgbClr val="000000"/>
                </a:solidFill>
                <a:latin typeface="Arial" panose="020B0604020202020204" pitchFamily="34" charset="0"/>
                <a:cs typeface="Arial" panose="020B0604020202020204" pitchFamily="34" charset="0"/>
              </a:rPr>
              <a:t>.</a:t>
            </a:r>
          </a:p>
          <a:p>
            <a:pPr marL="609600" indent="-609600">
              <a:lnSpc>
                <a:spcPct val="100000"/>
              </a:lnSpc>
              <a:spcBef>
                <a:spcPts val="0"/>
              </a:spcBef>
              <a:buClr>
                <a:srgbClr val="000000"/>
              </a:buClr>
              <a:buSzPct val="100000"/>
              <a:buFont typeface="Wingdings" panose="05000000000000000000" pitchFamily="2" charset="2"/>
              <a:buChar char="Ø"/>
            </a:pPr>
            <a:endParaRPr lang="en-CA"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CA" altLang="en-US" sz="2000" cap="none" dirty="0" smtClean="0">
                <a:solidFill>
                  <a:srgbClr val="000000"/>
                </a:solidFill>
                <a:latin typeface="Arial" panose="020B0604020202020204" pitchFamily="34" charset="0"/>
                <a:cs typeface="Arial" panose="020B0604020202020204" pitchFamily="34" charset="0"/>
              </a:rPr>
              <a:t>Your predicament: </a:t>
            </a:r>
          </a:p>
          <a:p>
            <a:pPr marL="1009650" lvl="1" indent="-609600">
              <a:lnSpc>
                <a:spcPct val="100000"/>
              </a:lnSpc>
              <a:spcBef>
                <a:spcPts val="0"/>
              </a:spcBef>
              <a:buClr>
                <a:srgbClr val="000000"/>
              </a:buClr>
              <a:buSzPct val="100000"/>
              <a:buFont typeface="Wingdings" panose="05000000000000000000" pitchFamily="2" charset="2"/>
              <a:buChar char="Ø"/>
            </a:pPr>
            <a:r>
              <a:rPr lang="en-CA" altLang="en-US" sz="2000" cap="none" dirty="0" smtClean="0">
                <a:solidFill>
                  <a:srgbClr val="000000"/>
                </a:solidFill>
                <a:latin typeface="Arial" panose="020B0604020202020204" pitchFamily="34" charset="0"/>
                <a:cs typeface="Arial" panose="020B0604020202020204" pitchFamily="34" charset="0"/>
              </a:rPr>
              <a:t>Actions of the organization seem to contradict the values of the organization, or </a:t>
            </a:r>
          </a:p>
          <a:p>
            <a:pPr marL="1009650" lvl="1" indent="-609600">
              <a:lnSpc>
                <a:spcPct val="100000"/>
              </a:lnSpc>
              <a:spcBef>
                <a:spcPts val="0"/>
              </a:spcBef>
              <a:buClr>
                <a:srgbClr val="000000"/>
              </a:buClr>
              <a:buSzPct val="100000"/>
              <a:buFont typeface="Wingdings" panose="05000000000000000000" pitchFamily="2" charset="2"/>
              <a:buChar char="Ø"/>
            </a:pPr>
            <a:r>
              <a:rPr lang="en-CA" altLang="en-US" sz="2000" cap="none" dirty="0" smtClean="0">
                <a:solidFill>
                  <a:srgbClr val="000000"/>
                </a:solidFill>
                <a:latin typeface="Arial" panose="020B0604020202020204" pitchFamily="34" charset="0"/>
                <a:cs typeface="Arial" panose="020B0604020202020204" pitchFamily="34" charset="0"/>
              </a:rPr>
              <a:t>Organizational values seem to contradict your sound set of risk management principles and values</a:t>
            </a:r>
            <a:r>
              <a:rPr lang="en-US" altLang="en-US" sz="2000" cap="none" dirty="0" smtClean="0">
                <a:solidFill>
                  <a:srgbClr val="000000"/>
                </a:solidFill>
                <a:latin typeface="Arial" panose="020B0604020202020204" pitchFamily="34" charset="0"/>
                <a:cs typeface="Arial" panose="020B0604020202020204" pitchFamily="34" charset="0"/>
              </a:rPr>
              <a:t>.</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endParaRPr lang="en-US" altLang="en-US" sz="2000" cap="none" dirty="0">
              <a:solidFill>
                <a:srgbClr val="000000"/>
              </a:solidFill>
              <a:latin typeface="Arial" panose="020B0604020202020204" pitchFamily="34" charset="0"/>
              <a:cs typeface="Arial" panose="020B0604020202020204" pitchFamily="34" charset="0"/>
            </a:endParaRPr>
          </a:p>
        </p:txBody>
      </p:sp>
      <p:sp>
        <p:nvSpPr>
          <p:cNvPr id="4915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386B8DC1-5B07-4E96-896F-EF5DE56C3239}" type="slidenum">
              <a:rPr lang="en-US" altLang="en-US" sz="1200" b="1">
                <a:solidFill>
                  <a:srgbClr val="000000"/>
                </a:solidFill>
                <a:latin typeface="Arial" panose="020B0604020202020204" pitchFamily="34" charset="0"/>
              </a:rPr>
              <a:pPr algn="r" eaLnBrk="1" hangingPunct="1">
                <a:spcBef>
                  <a:spcPct val="0"/>
                </a:spcBef>
                <a:buClrTx/>
                <a:buSzTx/>
                <a:buFontTx/>
                <a:buNone/>
              </a:pPr>
              <a:t>24</a:t>
            </a:fld>
            <a:endParaRPr lang="en-US" altLang="en-US" sz="1200" b="1">
              <a:solidFill>
                <a:srgbClr val="000000"/>
              </a:solidFill>
              <a:latin typeface="Arial" panose="020B0604020202020204" pitchFamily="34" charset="0"/>
            </a:endParaRPr>
          </a:p>
        </p:txBody>
      </p:sp>
      <p:sp>
        <p:nvSpPr>
          <p:cNvPr id="49156"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Predicament: Manage Apparent Contradictions &amp; Ambiguities?</a:t>
            </a:r>
          </a:p>
        </p:txBody>
      </p:sp>
      <p:sp>
        <p:nvSpPr>
          <p:cNvPr id="7" name="Text Box 7"/>
          <p:cNvSpPr txBox="1">
            <a:spLocks noChangeArrowheads="1"/>
          </p:cNvSpPr>
          <p:nvPr/>
        </p:nvSpPr>
        <p:spPr bwMode="auto">
          <a:xfrm>
            <a:off x="457200" y="4419600"/>
            <a:ext cx="8229600" cy="1600201"/>
          </a:xfrm>
          <a:prstGeom prst="rect">
            <a:avLst/>
          </a:prstGeom>
          <a:solidFill>
            <a:srgbClr val="000000"/>
          </a:solidFill>
          <a:ln>
            <a:solidFill>
              <a:srgbClr val="000000"/>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r>
              <a:rPr lang="en-US" altLang="en-US" dirty="0"/>
              <a:t>Please think about your predicament. </a:t>
            </a:r>
            <a:endParaRPr lang="en-CA" altLang="en-US" dirty="0"/>
          </a:p>
          <a:p>
            <a:pPr marL="342900" indent="-342900">
              <a:buFont typeface="Wingdings" panose="05000000000000000000" pitchFamily="2" charset="2"/>
              <a:buChar char="Ø"/>
            </a:pPr>
            <a:r>
              <a:rPr lang="en-CA" altLang="en-US" dirty="0"/>
              <a:t>What are three possible decisions you could make? </a:t>
            </a:r>
          </a:p>
          <a:p>
            <a:pPr marL="342900" indent="-342900">
              <a:buFont typeface="Wingdings" panose="05000000000000000000" pitchFamily="2" charset="2"/>
              <a:buChar char="Ø"/>
            </a:pPr>
            <a:r>
              <a:rPr lang="en-CA" altLang="en-US" dirty="0"/>
              <a:t>What do you need to consider in making a decision as to what to do?</a:t>
            </a:r>
            <a:r>
              <a:rPr lang="en-US" altLang="en-US" dirty="0"/>
              <a:t> </a:t>
            </a:r>
            <a:endParaRPr lang="en-CA" altLang="en-US" dirty="0"/>
          </a:p>
        </p:txBody>
      </p:sp>
      <p:sp>
        <p:nvSpPr>
          <p:cNvPr id="9"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109780084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55612" y="760414"/>
            <a:ext cx="8226425" cy="5454650"/>
          </a:xfrm>
          <a:solidFill>
            <a:schemeClr val="bg1"/>
          </a:solidFill>
          <a:ln>
            <a:solidFill>
              <a:srgbClr val="000000"/>
            </a:solidFill>
            <a:miter lim="800000"/>
            <a:headEnd/>
            <a:tailEnd/>
          </a:ln>
        </p:spPr>
        <p:txBody>
          <a:bodyPr>
            <a:normAutofit/>
          </a:bodyPr>
          <a:lstStyle/>
          <a:p>
            <a:pPr marL="432000" indent="-432000">
              <a:lnSpc>
                <a:spcPct val="11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What do you do? Three possible choices:</a:t>
            </a:r>
          </a:p>
          <a:p>
            <a:pPr marL="1009650" lvl="1" indent="-609600">
              <a:lnSpc>
                <a:spcPct val="110000"/>
              </a:lnSpc>
              <a:spcBef>
                <a:spcPts val="0"/>
              </a:spcBef>
              <a:buClr>
                <a:srgbClr val="000000"/>
              </a:buClr>
              <a:buSzPct val="100000"/>
              <a:buFont typeface="+mj-lt"/>
              <a:buAutoNum type="alphaLcParenR"/>
            </a:pPr>
            <a:r>
              <a:rPr lang="en-US" altLang="en-US" sz="2000" cap="none" dirty="0" smtClean="0">
                <a:solidFill>
                  <a:srgbClr val="000000"/>
                </a:solidFill>
                <a:latin typeface="Arial" panose="020B0604020202020204" pitchFamily="34" charset="0"/>
                <a:cs typeface="Arial" panose="020B0604020202020204" pitchFamily="34" charset="0"/>
              </a:rPr>
              <a:t>Degrade your values?</a:t>
            </a:r>
          </a:p>
          <a:p>
            <a:pPr marL="1009650" lvl="1" indent="-609600">
              <a:lnSpc>
                <a:spcPct val="110000"/>
              </a:lnSpc>
              <a:spcBef>
                <a:spcPts val="0"/>
              </a:spcBef>
              <a:buClr>
                <a:srgbClr val="000000"/>
              </a:buClr>
              <a:buSzPct val="100000"/>
              <a:buFont typeface="+mj-lt"/>
              <a:buAutoNum type="alphaLcParenR"/>
            </a:pPr>
            <a:r>
              <a:rPr lang="en-US" altLang="en-US" sz="2000" cap="none" dirty="0" smtClean="0">
                <a:solidFill>
                  <a:srgbClr val="000000"/>
                </a:solidFill>
                <a:latin typeface="Arial" panose="020B0604020202020204" pitchFamily="34" charset="0"/>
                <a:cs typeface="Arial" panose="020B0604020202020204" pitchFamily="34" charset="0"/>
              </a:rPr>
              <a:t>Leave the organization?</a:t>
            </a:r>
          </a:p>
          <a:p>
            <a:pPr marL="1009650" lvl="1" indent="-609600">
              <a:lnSpc>
                <a:spcPct val="110000"/>
              </a:lnSpc>
              <a:spcBef>
                <a:spcPts val="0"/>
              </a:spcBef>
              <a:buClr>
                <a:srgbClr val="000000"/>
              </a:buClr>
              <a:buSzPct val="100000"/>
              <a:buFont typeface="+mj-lt"/>
              <a:buAutoNum type="alphaLcParenR"/>
            </a:pPr>
            <a:r>
              <a:rPr lang="en-US" altLang="en-US" sz="2000" cap="none" dirty="0" smtClean="0">
                <a:solidFill>
                  <a:srgbClr val="000000"/>
                </a:solidFill>
                <a:latin typeface="Arial" panose="020B0604020202020204" pitchFamily="34" charset="0"/>
                <a:cs typeface="Arial" panose="020B0604020202020204" pitchFamily="34" charset="0"/>
              </a:rPr>
              <a:t>Undertake initiative?</a:t>
            </a:r>
          </a:p>
          <a:p>
            <a:pPr marL="1009650" lvl="1" indent="-609600">
              <a:lnSpc>
                <a:spcPct val="11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432000" indent="-432000">
              <a:lnSpc>
                <a:spcPct val="11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We implore you … </a:t>
            </a:r>
            <a:r>
              <a:rPr lang="en-US" altLang="en-US" b="1" u="sng" cap="none" dirty="0" smtClean="0">
                <a:solidFill>
                  <a:srgbClr val="000000"/>
                </a:solidFill>
                <a:latin typeface="Arial" panose="020B0604020202020204" pitchFamily="34" charset="0"/>
                <a:cs typeface="Arial" panose="020B0604020202020204" pitchFamily="34" charset="0"/>
              </a:rPr>
              <a:t>do not degrade your values</a:t>
            </a:r>
            <a:r>
              <a:rPr lang="en-US" altLang="en-US" cap="none" dirty="0" smtClean="0">
                <a:solidFill>
                  <a:srgbClr val="000000"/>
                </a:solidFill>
                <a:latin typeface="Arial" panose="020B0604020202020204" pitchFamily="34" charset="0"/>
                <a:cs typeface="Arial" panose="020B0604020202020204" pitchFamily="34" charset="0"/>
              </a:rPr>
              <a:t>!</a:t>
            </a:r>
          </a:p>
          <a:p>
            <a:pPr marL="432000" indent="-432000">
              <a:lnSpc>
                <a:spcPct val="11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432000" indent="-432000">
              <a:lnSpc>
                <a:spcPct val="11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If and when you </a:t>
            </a:r>
            <a:r>
              <a:rPr lang="en-US" altLang="en-US" u="sng" cap="none" dirty="0" smtClean="0">
                <a:solidFill>
                  <a:srgbClr val="000000"/>
                </a:solidFill>
                <a:latin typeface="Arial" panose="020B0604020202020204" pitchFamily="34" charset="0"/>
                <a:cs typeface="Arial" panose="020B0604020202020204" pitchFamily="34" charset="0"/>
              </a:rPr>
              <a:t>degrade or compromise</a:t>
            </a:r>
            <a:r>
              <a:rPr lang="en-US" altLang="en-US" cap="none" dirty="0" smtClean="0">
                <a:solidFill>
                  <a:srgbClr val="000000"/>
                </a:solidFill>
                <a:latin typeface="Arial" panose="020B0604020202020204" pitchFamily="34" charset="0"/>
                <a:cs typeface="Arial" panose="020B0604020202020204" pitchFamily="34" charset="0"/>
              </a:rPr>
              <a:t> your values, you may allow such things as condoning unacceptable behaviours, or you may be motivated to meet objectives that could put PEAP at risk; </a:t>
            </a:r>
            <a:r>
              <a:rPr lang="en-US" altLang="en-US" u="sng" cap="none" dirty="0" smtClean="0">
                <a:solidFill>
                  <a:srgbClr val="000000"/>
                </a:solidFill>
                <a:latin typeface="Arial" panose="020B0604020202020204" pitchFamily="34" charset="0"/>
                <a:cs typeface="Arial" panose="020B0604020202020204" pitchFamily="34" charset="0"/>
              </a:rPr>
              <a:t>ultimately</a:t>
            </a:r>
            <a:r>
              <a:rPr lang="en-US" altLang="en-US" cap="none" dirty="0" smtClean="0">
                <a:solidFill>
                  <a:srgbClr val="000000"/>
                </a:solidFill>
                <a:latin typeface="Arial" panose="020B0604020202020204" pitchFamily="34" charset="0"/>
                <a:cs typeface="Arial" panose="020B0604020202020204" pitchFamily="34" charset="0"/>
              </a:rPr>
              <a:t> this could result in a </a:t>
            </a:r>
            <a:r>
              <a:rPr lang="en-US" altLang="en-US" u="sng" cap="none" dirty="0" smtClean="0">
                <a:solidFill>
                  <a:srgbClr val="000000"/>
                </a:solidFill>
                <a:latin typeface="Arial" panose="020B0604020202020204" pitchFamily="34" charset="0"/>
                <a:cs typeface="Arial" panose="020B0604020202020204" pitchFamily="34" charset="0"/>
              </a:rPr>
              <a:t>significant loss incident</a:t>
            </a:r>
            <a:r>
              <a:rPr lang="en-US" altLang="en-US" cap="none" dirty="0" smtClean="0">
                <a:solidFill>
                  <a:srgbClr val="000000"/>
                </a:solidFill>
                <a:latin typeface="Arial" panose="020B0604020202020204" pitchFamily="34" charset="0"/>
                <a:cs typeface="Arial" panose="020B0604020202020204" pitchFamily="34" charset="0"/>
              </a:rPr>
              <a:t>. </a:t>
            </a:r>
          </a:p>
        </p:txBody>
      </p:sp>
      <p:sp>
        <p:nvSpPr>
          <p:cNvPr id="4915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386B8DC1-5B07-4E96-896F-EF5DE56C3239}" type="slidenum">
              <a:rPr lang="en-US" altLang="en-US" sz="1200" b="1">
                <a:solidFill>
                  <a:srgbClr val="000000"/>
                </a:solidFill>
                <a:latin typeface="Arial" panose="020B0604020202020204" pitchFamily="34" charset="0"/>
              </a:rPr>
              <a:pPr algn="r" eaLnBrk="1" hangingPunct="1">
                <a:spcBef>
                  <a:spcPct val="0"/>
                </a:spcBef>
                <a:buClrTx/>
                <a:buSzTx/>
                <a:buFontTx/>
                <a:buNone/>
              </a:pPr>
              <a:t>25</a:t>
            </a:fld>
            <a:endParaRPr lang="en-US" altLang="en-US" sz="1200" b="1">
              <a:solidFill>
                <a:srgbClr val="000000"/>
              </a:solidFill>
              <a:latin typeface="Arial" panose="020B0604020202020204" pitchFamily="34" charset="0"/>
            </a:endParaRPr>
          </a:p>
        </p:txBody>
      </p:sp>
      <p:sp>
        <p:nvSpPr>
          <p:cNvPr id="8" name="Rectangle 2">
            <a:extLst>
              <a:ext uri="{FF2B5EF4-FFF2-40B4-BE49-F238E27FC236}">
                <a16:creationId xmlns="" xmlns:a16="http://schemas.microsoft.com/office/drawing/2014/main" id="{CBFFD3AA-AA43-45B2-B6AC-B5F0D482D13D}"/>
              </a:ext>
            </a:extLst>
          </p:cNvPr>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fr-FR" altLang="en-US" sz="2000" b="1" i="1" dirty="0" err="1">
                <a:solidFill>
                  <a:srgbClr val="000000"/>
                </a:solidFill>
              </a:rPr>
              <a:t>Predicament</a:t>
            </a:r>
            <a:r>
              <a:rPr lang="fr-FR" altLang="en-US" sz="2000" b="1" i="1" dirty="0">
                <a:solidFill>
                  <a:srgbClr val="000000"/>
                </a:solidFill>
              </a:rPr>
              <a:t>: Manage Apparent Contradictions &amp; </a:t>
            </a:r>
            <a:r>
              <a:rPr lang="fr-FR" altLang="en-US" sz="2000" b="1" i="1" dirty="0" err="1">
                <a:solidFill>
                  <a:srgbClr val="000000"/>
                </a:solidFill>
              </a:rPr>
              <a:t>Ambiguities</a:t>
            </a:r>
            <a:r>
              <a:rPr lang="fr-FR" altLang="en-US" sz="2000" b="1" i="1" dirty="0">
                <a:solidFill>
                  <a:srgbClr val="000000"/>
                </a:solidFill>
              </a:rPr>
              <a:t>?</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316230883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55612" y="760414"/>
            <a:ext cx="8226425" cy="5454650"/>
          </a:xfrm>
          <a:solidFill>
            <a:schemeClr val="bg1"/>
          </a:solidFill>
          <a:ln>
            <a:solidFill>
              <a:srgbClr val="000000"/>
            </a:solidFill>
            <a:miter lim="800000"/>
            <a:headEnd/>
            <a:tailEnd/>
          </a:ln>
        </p:spPr>
        <p:txBody>
          <a:bodyPr>
            <a:noAutofit/>
          </a:bodyPr>
          <a:lstStyle/>
          <a:p>
            <a:pPr marL="432000" indent="-432000">
              <a:lnSpc>
                <a:spcPct val="10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So, two choices remain:</a:t>
            </a:r>
          </a:p>
          <a:p>
            <a:pPr marL="1009650" lvl="1" indent="-609600">
              <a:lnSpc>
                <a:spcPct val="100000"/>
              </a:lnSpc>
              <a:spcBef>
                <a:spcPts val="0"/>
              </a:spcBef>
              <a:buClr>
                <a:srgbClr val="000000"/>
              </a:buClr>
              <a:buSzPct val="100000"/>
              <a:buFont typeface="+mj-lt"/>
              <a:buAutoNum type="alphaLcParenR"/>
            </a:pPr>
            <a:r>
              <a:rPr lang="en-US" altLang="en-US" strike="sngStrike" cap="none" dirty="0" smtClean="0">
                <a:solidFill>
                  <a:srgbClr val="000000"/>
                </a:solidFill>
                <a:latin typeface="Arial" panose="020B0604020202020204" pitchFamily="34" charset="0"/>
                <a:cs typeface="Arial" panose="020B0604020202020204" pitchFamily="34" charset="0"/>
              </a:rPr>
              <a:t>Degrade your values?</a:t>
            </a:r>
          </a:p>
          <a:p>
            <a:pPr marL="1009650" lvl="1" indent="-609600">
              <a:lnSpc>
                <a:spcPct val="100000"/>
              </a:lnSpc>
              <a:spcBef>
                <a:spcPts val="0"/>
              </a:spcBef>
              <a:buClr>
                <a:srgbClr val="000000"/>
              </a:buClr>
              <a:buSzPct val="100000"/>
              <a:buFont typeface="+mj-lt"/>
              <a:buAutoNum type="alphaLcParenR"/>
            </a:pPr>
            <a:r>
              <a:rPr lang="en-US" altLang="en-US" cap="none" dirty="0" smtClean="0">
                <a:solidFill>
                  <a:srgbClr val="000000"/>
                </a:solidFill>
                <a:latin typeface="Arial" panose="020B0604020202020204" pitchFamily="34" charset="0"/>
                <a:cs typeface="Arial" panose="020B0604020202020204" pitchFamily="34" charset="0"/>
              </a:rPr>
              <a:t>Leave the organization?</a:t>
            </a:r>
          </a:p>
          <a:p>
            <a:pPr marL="1009650" lvl="1" indent="-609600">
              <a:lnSpc>
                <a:spcPct val="100000"/>
              </a:lnSpc>
              <a:spcBef>
                <a:spcPts val="0"/>
              </a:spcBef>
              <a:buClr>
                <a:srgbClr val="000000"/>
              </a:buClr>
              <a:buSzPct val="100000"/>
              <a:buFont typeface="+mj-lt"/>
              <a:buAutoNum type="alphaLcParenR"/>
            </a:pPr>
            <a:r>
              <a:rPr lang="en-US" altLang="en-US" cap="none" dirty="0" smtClean="0">
                <a:solidFill>
                  <a:srgbClr val="000000"/>
                </a:solidFill>
                <a:latin typeface="Arial" panose="020B0604020202020204" pitchFamily="34" charset="0"/>
                <a:cs typeface="Arial" panose="020B0604020202020204" pitchFamily="34" charset="0"/>
              </a:rPr>
              <a:t>Undertake initiative?</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sz="1800" cap="none" dirty="0" smtClean="0">
              <a:solidFill>
                <a:srgbClr val="000000"/>
              </a:solidFill>
              <a:latin typeface="Arial" panose="020B0604020202020204" pitchFamily="34" charset="0"/>
              <a:cs typeface="Arial" panose="020B0604020202020204" pitchFamily="34" charset="0"/>
            </a:endParaRPr>
          </a:p>
          <a:p>
            <a:pPr marL="432000" indent="-432000">
              <a:lnSpc>
                <a:spcPct val="10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For b) and c), it ultimately depends on your </a:t>
            </a:r>
            <a:r>
              <a:rPr lang="en-US" altLang="en-US" sz="1800" cap="none" dirty="0" smtClean="0">
                <a:solidFill>
                  <a:srgbClr val="000000"/>
                </a:solidFill>
                <a:latin typeface="Arial" panose="020B0604020202020204" pitchFamily="34" charset="0"/>
                <a:cs typeface="Arial" panose="020B0604020202020204" pitchFamily="34" charset="0"/>
              </a:rPr>
              <a:t>position in your career, </a:t>
            </a:r>
            <a:r>
              <a:rPr lang="en-US" altLang="en-US" sz="1800" cap="none" dirty="0" smtClean="0">
                <a:solidFill>
                  <a:srgbClr val="000000"/>
                </a:solidFill>
                <a:latin typeface="Arial" panose="020B0604020202020204" pitchFamily="34" charset="0"/>
                <a:cs typeface="Arial" panose="020B0604020202020204" pitchFamily="34" charset="0"/>
              </a:rPr>
              <a:t>your scope of responsibility, and your level of influence.</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sz="1800" b="1" cap="none" dirty="0" smtClean="0">
              <a:solidFill>
                <a:srgbClr val="000000"/>
              </a:solidFill>
              <a:latin typeface="Arial" panose="020B0604020202020204" pitchFamily="34" charset="0"/>
              <a:cs typeface="Arial" panose="020B0604020202020204" pitchFamily="34" charset="0"/>
            </a:endParaRPr>
          </a:p>
          <a:p>
            <a:pPr marL="432000" indent="-432000">
              <a:lnSpc>
                <a:spcPct val="100000"/>
              </a:lnSpc>
              <a:spcBef>
                <a:spcPts val="0"/>
              </a:spcBef>
              <a:buClr>
                <a:srgbClr val="000000"/>
              </a:buClr>
              <a:buSzPct val="100000"/>
              <a:buFont typeface="Wingdings" panose="05000000000000000000" pitchFamily="2" charset="2"/>
              <a:buChar char="Ø"/>
            </a:pPr>
            <a:r>
              <a:rPr lang="en-US" altLang="en-US" sz="1800" b="1" cap="none" dirty="0" smtClean="0">
                <a:solidFill>
                  <a:srgbClr val="000000"/>
                </a:solidFill>
                <a:latin typeface="Arial" panose="020B0604020202020204" pitchFamily="34" charset="0"/>
                <a:cs typeface="Arial" panose="020B0604020202020204" pitchFamily="34" charset="0"/>
              </a:rPr>
              <a:t>New graduate, early in your career</a:t>
            </a:r>
            <a:r>
              <a:rPr lang="en-US" altLang="en-US" sz="1800" cap="none" dirty="0">
                <a:solidFill>
                  <a:srgbClr val="000000"/>
                </a:solidFill>
                <a:latin typeface="Arial" panose="020B0604020202020204" pitchFamily="34" charset="0"/>
                <a:cs typeface="Arial" panose="020B0604020202020204" pitchFamily="34" charset="0"/>
              </a:rPr>
              <a:t>:</a:t>
            </a:r>
            <a:r>
              <a:rPr lang="en-US" altLang="en-US" sz="1800" cap="none" dirty="0" smtClean="0">
                <a:solidFill>
                  <a:srgbClr val="000000"/>
                </a:solidFill>
                <a:latin typeface="Arial" panose="020B0604020202020204" pitchFamily="34" charset="0"/>
                <a:cs typeface="Arial" panose="020B0604020202020204" pitchFamily="34" charset="0"/>
              </a:rPr>
              <a:t> </a:t>
            </a:r>
          </a:p>
          <a:p>
            <a:pPr marL="1066800" lvl="1"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Can you influence your small organization, your area of responsibility, your circle of influence? Will it make a difference? Do you feel up to the challenge? If so, undertake initiative.  </a:t>
            </a:r>
          </a:p>
          <a:p>
            <a:pPr marL="1066800" lvl="1"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If none of these, then an acceptable decision is to leave the organization. This is neither a wrong nor less than desirable decision</a:t>
            </a:r>
            <a:r>
              <a:rPr lang="en-US" altLang="en-US" cap="none" dirty="0" smtClean="0">
                <a:solidFill>
                  <a:srgbClr val="000000"/>
                </a:solidFill>
                <a:latin typeface="Arial" panose="020B0604020202020204" pitchFamily="34" charset="0"/>
                <a:cs typeface="Arial" panose="020B0604020202020204" pitchFamily="34" charset="0"/>
              </a:rPr>
              <a:t>.</a:t>
            </a:r>
            <a:endParaRPr lang="en-US" altLang="en-US" cap="none" dirty="0" smtClean="0">
              <a:solidFill>
                <a:srgbClr val="000000"/>
              </a:solidFill>
              <a:latin typeface="Arial" panose="020B0604020202020204" pitchFamily="34" charset="0"/>
              <a:cs typeface="Arial" panose="020B0604020202020204" pitchFamily="34" charset="0"/>
            </a:endParaRPr>
          </a:p>
        </p:txBody>
      </p:sp>
      <p:sp>
        <p:nvSpPr>
          <p:cNvPr id="4915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386B8DC1-5B07-4E96-896F-EF5DE56C3239}" type="slidenum">
              <a:rPr lang="en-US" altLang="en-US" sz="1200" b="1">
                <a:solidFill>
                  <a:srgbClr val="000000"/>
                </a:solidFill>
                <a:latin typeface="Arial" panose="020B0604020202020204" pitchFamily="34" charset="0"/>
              </a:rPr>
              <a:pPr algn="r" eaLnBrk="1" hangingPunct="1">
                <a:spcBef>
                  <a:spcPct val="0"/>
                </a:spcBef>
                <a:buClrTx/>
                <a:buSzTx/>
                <a:buFontTx/>
                <a:buNone/>
              </a:pPr>
              <a:t>26</a:t>
            </a:fld>
            <a:endParaRPr lang="en-US" altLang="en-US" sz="1200" b="1">
              <a:solidFill>
                <a:srgbClr val="000000"/>
              </a:solidFill>
              <a:latin typeface="Arial" panose="020B0604020202020204" pitchFamily="34" charset="0"/>
            </a:endParaRPr>
          </a:p>
        </p:txBody>
      </p:sp>
      <p:sp>
        <p:nvSpPr>
          <p:cNvPr id="8" name="Rectangle 2">
            <a:extLst>
              <a:ext uri="{FF2B5EF4-FFF2-40B4-BE49-F238E27FC236}">
                <a16:creationId xmlns="" xmlns:a16="http://schemas.microsoft.com/office/drawing/2014/main" id="{CBFFD3AA-AA43-45B2-B6AC-B5F0D482D13D}"/>
              </a:ext>
            </a:extLst>
          </p:cNvPr>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fr-FR" altLang="en-US" sz="2000" b="1" i="1" dirty="0" err="1">
                <a:solidFill>
                  <a:srgbClr val="000000"/>
                </a:solidFill>
              </a:rPr>
              <a:t>Predicament</a:t>
            </a:r>
            <a:r>
              <a:rPr lang="fr-FR" altLang="en-US" sz="2000" b="1" i="1" dirty="0">
                <a:solidFill>
                  <a:srgbClr val="000000"/>
                </a:solidFill>
              </a:rPr>
              <a:t>: Manage Apparent Contradictions &amp; </a:t>
            </a:r>
            <a:r>
              <a:rPr lang="fr-FR" altLang="en-US" sz="2000" b="1" i="1" dirty="0" err="1">
                <a:solidFill>
                  <a:srgbClr val="000000"/>
                </a:solidFill>
              </a:rPr>
              <a:t>Ambiguities</a:t>
            </a:r>
            <a:r>
              <a:rPr lang="fr-FR" altLang="en-US" sz="2000" b="1" i="1" dirty="0">
                <a:solidFill>
                  <a:srgbClr val="000000"/>
                </a:solidFill>
              </a:rPr>
              <a:t>?</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246187479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55612" y="760414"/>
            <a:ext cx="8226425" cy="5454650"/>
          </a:xfrm>
          <a:solidFill>
            <a:schemeClr val="bg1"/>
          </a:solidFill>
          <a:ln>
            <a:solidFill>
              <a:srgbClr val="000000"/>
            </a:solidFill>
            <a:miter lim="800000"/>
            <a:headEnd/>
            <a:tailEnd/>
          </a:ln>
        </p:spPr>
        <p:txBody>
          <a:bodyPr>
            <a:noAutofit/>
          </a:bodyPr>
          <a:lstStyle/>
          <a:p>
            <a:pPr marL="432000" indent="-432000">
              <a:lnSpc>
                <a:spcPct val="10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So, two choices remain:</a:t>
            </a:r>
          </a:p>
          <a:p>
            <a:pPr marL="1009650" lvl="1" indent="-609600">
              <a:lnSpc>
                <a:spcPct val="100000"/>
              </a:lnSpc>
              <a:spcBef>
                <a:spcPts val="0"/>
              </a:spcBef>
              <a:buClr>
                <a:srgbClr val="000000"/>
              </a:buClr>
              <a:buSzPct val="100000"/>
              <a:buFont typeface="+mj-lt"/>
              <a:buAutoNum type="alphaLcParenR"/>
            </a:pPr>
            <a:r>
              <a:rPr lang="en-US" altLang="en-US" strike="sngStrike" cap="none" dirty="0" smtClean="0">
                <a:solidFill>
                  <a:srgbClr val="000000"/>
                </a:solidFill>
                <a:latin typeface="Arial" panose="020B0604020202020204" pitchFamily="34" charset="0"/>
                <a:cs typeface="Arial" panose="020B0604020202020204" pitchFamily="34" charset="0"/>
              </a:rPr>
              <a:t>Degrade your values?</a:t>
            </a:r>
          </a:p>
          <a:p>
            <a:pPr marL="1009650" lvl="1" indent="-609600">
              <a:lnSpc>
                <a:spcPct val="100000"/>
              </a:lnSpc>
              <a:spcBef>
                <a:spcPts val="0"/>
              </a:spcBef>
              <a:buClr>
                <a:srgbClr val="000000"/>
              </a:buClr>
              <a:buSzPct val="100000"/>
              <a:buFont typeface="+mj-lt"/>
              <a:buAutoNum type="alphaLcParenR"/>
            </a:pPr>
            <a:r>
              <a:rPr lang="en-US" altLang="en-US" cap="none" dirty="0" smtClean="0">
                <a:solidFill>
                  <a:srgbClr val="000000"/>
                </a:solidFill>
                <a:latin typeface="Arial" panose="020B0604020202020204" pitchFamily="34" charset="0"/>
                <a:cs typeface="Arial" panose="020B0604020202020204" pitchFamily="34" charset="0"/>
              </a:rPr>
              <a:t>Leave the organization?</a:t>
            </a:r>
          </a:p>
          <a:p>
            <a:pPr marL="1009650" lvl="1" indent="-609600">
              <a:lnSpc>
                <a:spcPct val="100000"/>
              </a:lnSpc>
              <a:spcBef>
                <a:spcPts val="0"/>
              </a:spcBef>
              <a:buClr>
                <a:srgbClr val="000000"/>
              </a:buClr>
              <a:buSzPct val="100000"/>
              <a:buFont typeface="+mj-lt"/>
              <a:buAutoNum type="alphaLcParenR"/>
            </a:pPr>
            <a:r>
              <a:rPr lang="en-US" altLang="en-US" cap="none" dirty="0" smtClean="0">
                <a:solidFill>
                  <a:srgbClr val="000000"/>
                </a:solidFill>
                <a:latin typeface="Arial" panose="020B0604020202020204" pitchFamily="34" charset="0"/>
                <a:cs typeface="Arial" panose="020B0604020202020204" pitchFamily="34" charset="0"/>
              </a:rPr>
              <a:t>Undertake initiative?</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sz="1800" b="1" cap="none" dirty="0">
              <a:solidFill>
                <a:srgbClr val="000000"/>
              </a:solidFill>
              <a:latin typeface="Arial" panose="020B0604020202020204" pitchFamily="34" charset="0"/>
              <a:cs typeface="Arial" panose="020B0604020202020204" pitchFamily="34" charset="0"/>
            </a:endParaRPr>
          </a:p>
          <a:p>
            <a:pPr marL="432000" indent="-432000">
              <a:lnSpc>
                <a:spcPct val="100000"/>
              </a:lnSpc>
              <a:spcBef>
                <a:spcPts val="0"/>
              </a:spcBef>
              <a:buClr>
                <a:srgbClr val="000000"/>
              </a:buClr>
              <a:buSzPct val="100000"/>
              <a:buFont typeface="Wingdings" panose="05000000000000000000" pitchFamily="2" charset="2"/>
              <a:buChar char="Ø"/>
            </a:pPr>
            <a:r>
              <a:rPr lang="en-US" altLang="en-US" sz="1800" b="1" cap="none" dirty="0" smtClean="0">
                <a:solidFill>
                  <a:srgbClr val="000000"/>
                </a:solidFill>
                <a:latin typeface="Arial" panose="020B0604020202020204" pitchFamily="34" charset="0"/>
                <a:cs typeface="Arial" panose="020B0604020202020204" pitchFamily="34" charset="0"/>
              </a:rPr>
              <a:t>Fast-forward, a highly competent leader in risk management</a:t>
            </a:r>
            <a:r>
              <a:rPr lang="en-US" altLang="en-US" sz="1800" cap="none" dirty="0" smtClean="0">
                <a:solidFill>
                  <a:srgbClr val="000000"/>
                </a:solidFill>
                <a:latin typeface="Arial" panose="020B0604020202020204" pitchFamily="34" charset="0"/>
                <a:cs typeface="Arial" panose="020B0604020202020204" pitchFamily="34" charset="0"/>
              </a:rPr>
              <a:t>: How will you respond in your future role as a competent leader?</a:t>
            </a:r>
          </a:p>
          <a:p>
            <a:pPr marL="1066800" lvl="1"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You have the ability to influence change within your area of responsibility.</a:t>
            </a:r>
          </a:p>
          <a:p>
            <a:pPr marL="1066800" lvl="1"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So now it </a:t>
            </a:r>
            <a:r>
              <a:rPr lang="en-US" altLang="en-US" u="sng" cap="none" dirty="0" smtClean="0">
                <a:solidFill>
                  <a:srgbClr val="000000"/>
                </a:solidFill>
                <a:latin typeface="Arial" panose="020B0604020202020204" pitchFamily="34" charset="0"/>
                <a:cs typeface="Arial" panose="020B0604020202020204" pitchFamily="34" charset="0"/>
              </a:rPr>
              <a:t>depends</a:t>
            </a:r>
            <a:r>
              <a:rPr lang="en-US" altLang="en-US" cap="none" dirty="0" smtClean="0">
                <a:solidFill>
                  <a:srgbClr val="000000"/>
                </a:solidFill>
                <a:latin typeface="Arial" panose="020B0604020202020204" pitchFamily="34" charset="0"/>
                <a:cs typeface="Arial" panose="020B0604020202020204" pitchFamily="34" charset="0"/>
              </a:rPr>
              <a:t> on </a:t>
            </a:r>
            <a:r>
              <a:rPr lang="en-US" altLang="en-US" cap="none" dirty="0" smtClean="0">
                <a:solidFill>
                  <a:srgbClr val="000000"/>
                </a:solidFill>
                <a:latin typeface="Arial" panose="020B0604020202020204" pitchFamily="34" charset="0"/>
                <a:cs typeface="Arial" panose="020B0604020202020204" pitchFamily="34" charset="0"/>
              </a:rPr>
              <a:t>a) your </a:t>
            </a:r>
            <a:r>
              <a:rPr lang="en-US" altLang="en-US" cap="none" dirty="0" smtClean="0">
                <a:solidFill>
                  <a:srgbClr val="000000"/>
                </a:solidFill>
                <a:latin typeface="Arial" panose="020B0604020202020204" pitchFamily="34" charset="0"/>
                <a:cs typeface="Arial" panose="020B0604020202020204" pitchFamily="34" charset="0"/>
              </a:rPr>
              <a:t>willingness to take on the challenge and </a:t>
            </a:r>
            <a:r>
              <a:rPr lang="en-US" altLang="en-US" cap="none" dirty="0" smtClean="0">
                <a:solidFill>
                  <a:srgbClr val="000000"/>
                </a:solidFill>
                <a:latin typeface="Arial" panose="020B0604020202020204" pitchFamily="34" charset="0"/>
                <a:cs typeface="Arial" panose="020B0604020202020204" pitchFamily="34" charset="0"/>
              </a:rPr>
              <a:t>b) any </a:t>
            </a:r>
            <a:r>
              <a:rPr lang="en-US" altLang="en-US" cap="none" dirty="0" smtClean="0">
                <a:solidFill>
                  <a:srgbClr val="000000"/>
                </a:solidFill>
                <a:latin typeface="Arial" panose="020B0604020202020204" pitchFamily="34" charset="0"/>
                <a:cs typeface="Arial" panose="020B0604020202020204" pitchFamily="34" charset="0"/>
              </a:rPr>
              <a:t>other </a:t>
            </a:r>
            <a:r>
              <a:rPr lang="en-US" altLang="en-US" u="sng" cap="none" dirty="0" smtClean="0">
                <a:solidFill>
                  <a:srgbClr val="000000"/>
                </a:solidFill>
                <a:latin typeface="Arial" panose="020B0604020202020204" pitchFamily="34" charset="0"/>
                <a:cs typeface="Arial" panose="020B0604020202020204" pitchFamily="34" charset="0"/>
              </a:rPr>
              <a:t>factors</a:t>
            </a:r>
            <a:r>
              <a:rPr lang="en-US" altLang="en-US" cap="none" dirty="0" smtClean="0">
                <a:solidFill>
                  <a:srgbClr val="000000"/>
                </a:solidFill>
                <a:latin typeface="Arial" panose="020B0604020202020204" pitchFamily="34" charset="0"/>
                <a:cs typeface="Arial" panose="020B0604020202020204" pitchFamily="34" charset="0"/>
              </a:rPr>
              <a:t> that may </a:t>
            </a:r>
            <a:r>
              <a:rPr lang="en-US" altLang="en-US" u="sng" cap="none" dirty="0" smtClean="0">
                <a:solidFill>
                  <a:srgbClr val="000000"/>
                </a:solidFill>
                <a:latin typeface="Arial" panose="020B0604020202020204" pitchFamily="34" charset="0"/>
                <a:cs typeface="Arial" panose="020B0604020202020204" pitchFamily="34" charset="0"/>
              </a:rPr>
              <a:t>support</a:t>
            </a:r>
            <a:r>
              <a:rPr lang="en-US" altLang="en-US" cap="none" dirty="0" smtClean="0">
                <a:solidFill>
                  <a:srgbClr val="000000"/>
                </a:solidFill>
                <a:latin typeface="Arial" panose="020B0604020202020204" pitchFamily="34" charset="0"/>
                <a:cs typeface="Arial" panose="020B0604020202020204" pitchFamily="34" charset="0"/>
              </a:rPr>
              <a:t> or </a:t>
            </a:r>
            <a:r>
              <a:rPr lang="en-US" altLang="en-US" u="sng" cap="none" dirty="0" smtClean="0">
                <a:solidFill>
                  <a:srgbClr val="000000"/>
                </a:solidFill>
                <a:latin typeface="Arial" panose="020B0604020202020204" pitchFamily="34" charset="0"/>
                <a:cs typeface="Arial" panose="020B0604020202020204" pitchFamily="34" charset="0"/>
              </a:rPr>
              <a:t>hinder</a:t>
            </a:r>
            <a:r>
              <a:rPr lang="en-US" altLang="en-US" cap="none" dirty="0" smtClean="0">
                <a:solidFill>
                  <a:srgbClr val="000000"/>
                </a:solidFill>
                <a:latin typeface="Arial" panose="020B0604020202020204" pitchFamily="34" charset="0"/>
                <a:cs typeface="Arial" panose="020B0604020202020204" pitchFamily="34" charset="0"/>
              </a:rPr>
              <a:t> your success in that role. </a:t>
            </a:r>
          </a:p>
          <a:p>
            <a:pPr marL="1066800" lvl="1"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Are you being set up for success? </a:t>
            </a:r>
          </a:p>
          <a:p>
            <a:pPr marL="1524000" lvl="2" indent="-609600">
              <a:lnSpc>
                <a:spcPct val="10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If </a:t>
            </a:r>
            <a:r>
              <a:rPr lang="en-US" altLang="en-US" sz="1800" cap="none" dirty="0" smtClean="0">
                <a:solidFill>
                  <a:srgbClr val="000000"/>
                </a:solidFill>
                <a:latin typeface="Arial" panose="020B0604020202020204" pitchFamily="34" charset="0"/>
                <a:cs typeface="Arial" panose="020B0604020202020204" pitchFamily="34" charset="0"/>
              </a:rPr>
              <a:t>factors support, undertake initiative. </a:t>
            </a:r>
          </a:p>
          <a:p>
            <a:pPr marL="1066800" lvl="1"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Are you being set up for failure? </a:t>
            </a:r>
          </a:p>
          <a:p>
            <a:pPr marL="1524000" lvl="2" indent="-609600">
              <a:lnSpc>
                <a:spcPct val="10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If </a:t>
            </a:r>
            <a:r>
              <a:rPr lang="en-US" altLang="en-US" sz="1800" cap="none" dirty="0" smtClean="0">
                <a:solidFill>
                  <a:srgbClr val="000000"/>
                </a:solidFill>
                <a:latin typeface="Arial" panose="020B0604020202020204" pitchFamily="34" charset="0"/>
                <a:cs typeface="Arial" panose="020B0604020202020204" pitchFamily="34" charset="0"/>
              </a:rPr>
              <a:t>factors are barriers to success, </a:t>
            </a:r>
            <a:r>
              <a:rPr lang="en-US" altLang="en-US" sz="1800" cap="none" dirty="0" smtClean="0">
                <a:solidFill>
                  <a:srgbClr val="000000"/>
                </a:solidFill>
                <a:latin typeface="Arial" panose="020B0604020202020204" pitchFamily="34" charset="0"/>
                <a:cs typeface="Arial" panose="020B0604020202020204" pitchFamily="34" charset="0"/>
              </a:rPr>
              <a:t>leave the organization.</a:t>
            </a:r>
          </a:p>
          <a:p>
            <a:pPr marL="1066800" lvl="1"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The final decision is ultimately a personal decision, and what is the best fit for you in your career and your personal life. </a:t>
            </a:r>
            <a:endParaRPr lang="en-CA" altLang="en-US" cap="none" dirty="0">
              <a:solidFill>
                <a:srgbClr val="000000"/>
              </a:solidFill>
              <a:latin typeface="Arial" panose="020B0604020202020204" pitchFamily="34" charset="0"/>
              <a:cs typeface="Arial" panose="020B0604020202020204" pitchFamily="34" charset="0"/>
            </a:endParaRPr>
          </a:p>
        </p:txBody>
      </p:sp>
      <p:sp>
        <p:nvSpPr>
          <p:cNvPr id="4915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386B8DC1-5B07-4E96-896F-EF5DE56C3239}" type="slidenum">
              <a:rPr lang="en-US" altLang="en-US" sz="1200" b="1">
                <a:solidFill>
                  <a:srgbClr val="000000"/>
                </a:solidFill>
                <a:latin typeface="Arial" panose="020B0604020202020204" pitchFamily="34" charset="0"/>
              </a:rPr>
              <a:pPr algn="r" eaLnBrk="1" hangingPunct="1">
                <a:spcBef>
                  <a:spcPct val="0"/>
                </a:spcBef>
                <a:buClrTx/>
                <a:buSzTx/>
                <a:buFontTx/>
                <a:buNone/>
              </a:pPr>
              <a:t>27</a:t>
            </a:fld>
            <a:endParaRPr lang="en-US" altLang="en-US" sz="1200" b="1">
              <a:solidFill>
                <a:srgbClr val="000000"/>
              </a:solidFill>
              <a:latin typeface="Arial" panose="020B0604020202020204" pitchFamily="34" charset="0"/>
            </a:endParaRPr>
          </a:p>
        </p:txBody>
      </p:sp>
      <p:sp>
        <p:nvSpPr>
          <p:cNvPr id="8" name="Rectangle 2">
            <a:extLst>
              <a:ext uri="{FF2B5EF4-FFF2-40B4-BE49-F238E27FC236}">
                <a16:creationId xmlns="" xmlns:a16="http://schemas.microsoft.com/office/drawing/2014/main" id="{CBFFD3AA-AA43-45B2-B6AC-B5F0D482D13D}"/>
              </a:ext>
            </a:extLst>
          </p:cNvPr>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fr-FR" altLang="en-US" sz="2000" b="1" i="1" dirty="0" err="1">
                <a:solidFill>
                  <a:srgbClr val="000000"/>
                </a:solidFill>
              </a:rPr>
              <a:t>Predicament</a:t>
            </a:r>
            <a:r>
              <a:rPr lang="fr-FR" altLang="en-US" sz="2000" b="1" i="1" dirty="0">
                <a:solidFill>
                  <a:srgbClr val="000000"/>
                </a:solidFill>
              </a:rPr>
              <a:t>: Manage Apparent Contradictions &amp; </a:t>
            </a:r>
            <a:r>
              <a:rPr lang="fr-FR" altLang="en-US" sz="2000" b="1" i="1" dirty="0" err="1">
                <a:solidFill>
                  <a:srgbClr val="000000"/>
                </a:solidFill>
              </a:rPr>
              <a:t>Ambiguities</a:t>
            </a:r>
            <a:r>
              <a:rPr lang="fr-FR" altLang="en-US" sz="2000" b="1" i="1" dirty="0">
                <a:solidFill>
                  <a:srgbClr val="000000"/>
                </a:solidFill>
              </a:rPr>
              <a:t>?</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27657200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461962" y="760413"/>
            <a:ext cx="8229600" cy="5454650"/>
          </a:xfrm>
          <a:solidFill>
            <a:schemeClr val="bg1"/>
          </a:solidFill>
          <a:ln>
            <a:solidFill>
              <a:srgbClr val="000000"/>
            </a:solidFill>
            <a:miter lim="800000"/>
            <a:headEnd/>
            <a:tailEnd/>
          </a:ln>
        </p:spPr>
        <p:txBody>
          <a:bodyPr>
            <a:noAutofit/>
          </a:bodyPr>
          <a:lstStyle/>
          <a:p>
            <a:pPr marL="432000" indent="-4320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Recall the discussion on the relationship between </a:t>
            </a:r>
            <a:r>
              <a:rPr lang="en-US" altLang="en-US" u="sng" cap="none" dirty="0" smtClean="0">
                <a:solidFill>
                  <a:srgbClr val="000000"/>
                </a:solidFill>
                <a:latin typeface="Arial" panose="020B0604020202020204" pitchFamily="34" charset="0"/>
                <a:cs typeface="Arial" panose="020B0604020202020204" pitchFamily="34" charset="0"/>
              </a:rPr>
              <a:t>you and your supervisor</a:t>
            </a:r>
            <a:r>
              <a:rPr lang="en-US" altLang="en-US" cap="none" dirty="0" smtClean="0">
                <a:solidFill>
                  <a:srgbClr val="000000"/>
                </a:solidFill>
                <a:latin typeface="Arial" panose="020B0604020202020204" pitchFamily="34" charset="0"/>
                <a:cs typeface="Arial" panose="020B0604020202020204" pitchFamily="34" charset="0"/>
              </a:rPr>
              <a:t>:</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432000" lvl="1" indent="-432000">
              <a:lnSpc>
                <a:spcPct val="100000"/>
              </a:lnSpc>
              <a:spcBef>
                <a:spcPts val="0"/>
              </a:spcBef>
              <a:buClr>
                <a:srgbClr val="000000"/>
              </a:buClr>
              <a:buSzPct val="100000"/>
              <a:buFont typeface="Wingdings" panose="05000000000000000000" pitchFamily="2" charset="2"/>
              <a:buChar char="Ø"/>
            </a:pPr>
            <a:r>
              <a:rPr lang="en-US" altLang="en-US" sz="2000" b="1" cap="none" dirty="0" smtClean="0">
                <a:solidFill>
                  <a:srgbClr val="000000"/>
                </a:solidFill>
                <a:latin typeface="Arial" panose="020B0604020202020204" pitchFamily="34" charset="0"/>
                <a:cs typeface="Arial" panose="020B0604020202020204" pitchFamily="34" charset="0"/>
              </a:rPr>
              <a:t>Seek </a:t>
            </a:r>
            <a:r>
              <a:rPr lang="en-US" altLang="en-US" sz="2000" b="1" cap="none" dirty="0">
                <a:solidFill>
                  <a:srgbClr val="000000"/>
                </a:solidFill>
                <a:latin typeface="Arial" panose="020B0604020202020204" pitchFamily="34" charset="0"/>
                <a:cs typeface="Arial" panose="020B0604020202020204" pitchFamily="34" charset="0"/>
              </a:rPr>
              <a:t>clarity within your organization!</a:t>
            </a:r>
          </a:p>
          <a:p>
            <a:pPr marL="1009650" lvl="1" indent="-609600">
              <a:lnSpc>
                <a:spcPct val="100000"/>
              </a:lnSpc>
              <a:spcBef>
                <a:spcPts val="0"/>
              </a:spcBef>
              <a:buClr>
                <a:srgbClr val="000000"/>
              </a:buClr>
              <a:buSzPct val="100000"/>
              <a:buFont typeface="+mj-lt"/>
              <a:buAutoNum type="arabicParenR"/>
            </a:pPr>
            <a:r>
              <a:rPr lang="en-US" altLang="en-US" sz="2000" cap="none" dirty="0" smtClean="0">
                <a:solidFill>
                  <a:srgbClr val="000000"/>
                </a:solidFill>
                <a:latin typeface="Arial" panose="020B0604020202020204" pitchFamily="34" charset="0"/>
                <a:cs typeface="Arial" panose="020B0604020202020204" pitchFamily="34" charset="0"/>
              </a:rPr>
              <a:t>Your </a:t>
            </a:r>
            <a:r>
              <a:rPr lang="en-US" altLang="en-US" sz="2000" u="sng" cap="none" dirty="0" smtClean="0">
                <a:solidFill>
                  <a:srgbClr val="000000"/>
                </a:solidFill>
                <a:latin typeface="Arial" panose="020B0604020202020204" pitchFamily="34" charset="0"/>
                <a:cs typeface="Arial" panose="020B0604020202020204" pitchFamily="34" charset="0"/>
              </a:rPr>
              <a:t>first step</a:t>
            </a:r>
            <a:r>
              <a:rPr lang="en-US" altLang="en-US" sz="2000" cap="none" dirty="0" smtClean="0">
                <a:solidFill>
                  <a:srgbClr val="000000"/>
                </a:solidFill>
                <a:latin typeface="Arial" panose="020B0604020202020204" pitchFamily="34" charset="0"/>
                <a:cs typeface="Arial" panose="020B0604020202020204" pitchFamily="34" charset="0"/>
              </a:rPr>
              <a:t> should be to work with your supervisor and within the organization – it could be a misunderstanding or miscommunication.</a:t>
            </a:r>
          </a:p>
          <a:p>
            <a:pPr marL="1009650" lvl="1" indent="-609600">
              <a:lnSpc>
                <a:spcPct val="100000"/>
              </a:lnSpc>
              <a:spcBef>
                <a:spcPts val="0"/>
              </a:spcBef>
              <a:buClr>
                <a:srgbClr val="000000"/>
              </a:buClr>
              <a:buSzPct val="100000"/>
              <a:buFont typeface="+mj-lt"/>
              <a:buAutoNum type="arabicParenR"/>
            </a:pPr>
            <a:r>
              <a:rPr lang="en-US" altLang="en-US" sz="2000" cap="none" dirty="0" smtClean="0">
                <a:solidFill>
                  <a:srgbClr val="000000"/>
                </a:solidFill>
                <a:latin typeface="Arial" panose="020B0604020202020204" pitchFamily="34" charset="0"/>
                <a:cs typeface="Arial" panose="020B0604020202020204" pitchFamily="34" charset="0"/>
              </a:rPr>
              <a:t>Your </a:t>
            </a:r>
            <a:r>
              <a:rPr lang="en-US" altLang="en-US" sz="2000" u="sng" cap="none" dirty="0" smtClean="0">
                <a:solidFill>
                  <a:srgbClr val="000000"/>
                </a:solidFill>
                <a:latin typeface="Arial" panose="020B0604020202020204" pitchFamily="34" charset="0"/>
                <a:cs typeface="Arial" panose="020B0604020202020204" pitchFamily="34" charset="0"/>
              </a:rPr>
              <a:t>second step</a:t>
            </a:r>
            <a:r>
              <a:rPr lang="en-US" altLang="en-US" sz="2000" cap="none" dirty="0" smtClean="0">
                <a:solidFill>
                  <a:srgbClr val="000000"/>
                </a:solidFill>
                <a:latin typeface="Arial" panose="020B0604020202020204" pitchFamily="34" charset="0"/>
                <a:cs typeface="Arial" panose="020B0604020202020204" pitchFamily="34" charset="0"/>
              </a:rPr>
              <a:t> should be to work with and within your organization’s corporate policies to resolve the issue.</a:t>
            </a:r>
            <a:endParaRPr lang="en-US" altLang="en-US" sz="2000" cap="none" dirty="0">
              <a:solidFill>
                <a:srgbClr val="000000"/>
              </a:solidFill>
              <a:latin typeface="Arial" panose="020B0604020202020204" pitchFamily="34" charset="0"/>
              <a:cs typeface="Arial" panose="020B0604020202020204" pitchFamily="34" charset="0"/>
            </a:endParaRPr>
          </a:p>
        </p:txBody>
      </p:sp>
      <p:sp>
        <p:nvSpPr>
          <p:cNvPr id="5120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711760D0-D7D7-499A-951D-C206CBB2BD9C}" type="slidenum">
              <a:rPr lang="en-US" altLang="en-US" sz="1200" b="1">
                <a:solidFill>
                  <a:srgbClr val="000000"/>
                </a:solidFill>
                <a:latin typeface="Arial" panose="020B0604020202020204" pitchFamily="34" charset="0"/>
              </a:rPr>
              <a:pPr algn="r" eaLnBrk="1" hangingPunct="1">
                <a:spcBef>
                  <a:spcPct val="0"/>
                </a:spcBef>
                <a:buClrTx/>
                <a:buSzTx/>
                <a:buFontTx/>
                <a:buNone/>
              </a:pPr>
              <a:t>28</a:t>
            </a:fld>
            <a:endParaRPr lang="en-US" altLang="en-US" sz="1200" b="1">
              <a:solidFill>
                <a:srgbClr val="000000"/>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514600" y="1371600"/>
            <a:ext cx="3485282" cy="2209800"/>
          </a:xfrm>
          <a:prstGeom prst="rect">
            <a:avLst/>
          </a:prstGeom>
        </p:spPr>
      </p:pic>
      <p:sp>
        <p:nvSpPr>
          <p:cNvPr id="9" name="Rectangle 2">
            <a:extLst>
              <a:ext uri="{FF2B5EF4-FFF2-40B4-BE49-F238E27FC236}">
                <a16:creationId xmlns="" xmlns:a16="http://schemas.microsoft.com/office/drawing/2014/main" id="{BD540B9D-AFD8-4F11-9903-150A2EB7F721}"/>
              </a:ext>
            </a:extLst>
          </p:cNvPr>
          <p:cNvSpPr>
            <a:spLocks noChangeArrowheads="1"/>
          </p:cNvSpPr>
          <p:nvPr/>
        </p:nvSpPr>
        <p:spPr bwMode="auto">
          <a:xfrm>
            <a:off x="461962" y="227013"/>
            <a:ext cx="8229600"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i="1" dirty="0" smtClean="0">
                <a:solidFill>
                  <a:srgbClr val="000000"/>
                </a:solidFill>
              </a:rPr>
              <a:t>Dilemma</a:t>
            </a:r>
            <a:r>
              <a:rPr lang="en-US" altLang="en-US" sz="2000" b="1" i="1" dirty="0">
                <a:solidFill>
                  <a:srgbClr val="000000"/>
                </a:solidFill>
              </a:rPr>
              <a:t>: Work with Your Organization or Whistle-blow?</a:t>
            </a:r>
          </a:p>
        </p:txBody>
      </p:sp>
      <p:sp>
        <p:nvSpPr>
          <p:cNvPr id="7"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461962" y="914400"/>
            <a:ext cx="8229600" cy="5105400"/>
          </a:xfrm>
          <a:solidFill>
            <a:schemeClr val="bg1"/>
          </a:solidFill>
          <a:ln>
            <a:solidFill>
              <a:srgbClr val="000000"/>
            </a:solidFill>
            <a:miter lim="800000"/>
            <a:headEnd/>
            <a:tailEnd/>
          </a:ln>
        </p:spPr>
        <p:txBody>
          <a:bodyPr>
            <a:noAutofit/>
          </a:bodyPr>
          <a:lstStyle/>
          <a:p>
            <a:pPr marL="432000" lvl="1" indent="-432000">
              <a:lnSpc>
                <a:spcPct val="100000"/>
              </a:lnSpc>
              <a:spcBef>
                <a:spcPts val="0"/>
              </a:spcBef>
              <a:buClr>
                <a:srgbClr val="000000"/>
              </a:buClr>
              <a:buSzPct val="100000"/>
              <a:buFont typeface="Wingdings" panose="05000000000000000000" pitchFamily="2" charset="2"/>
              <a:buChar char="Ø"/>
            </a:pPr>
            <a:r>
              <a:rPr lang="en-US" altLang="en-US" sz="2000" b="1" cap="none" dirty="0">
                <a:solidFill>
                  <a:srgbClr val="000000"/>
                </a:solidFill>
                <a:latin typeface="Arial" panose="020B0604020202020204" pitchFamily="34" charset="0"/>
                <a:cs typeface="Arial" panose="020B0604020202020204" pitchFamily="34" charset="0"/>
              </a:rPr>
              <a:t>Go external from your organization:</a:t>
            </a:r>
            <a:endParaRPr lang="en-US" altLang="en-US" sz="2000" b="1" cap="none" dirty="0">
              <a:solidFill>
                <a:srgbClr val="000000"/>
              </a:solidFill>
              <a:latin typeface="Arial" panose="020B0604020202020204" pitchFamily="34" charset="0"/>
              <a:cs typeface="Arial" panose="020B0604020202020204" pitchFamily="34" charset="0"/>
            </a:endParaRPr>
          </a:p>
          <a:p>
            <a:pPr marL="0" indent="0">
              <a:lnSpc>
                <a:spcPct val="100000"/>
              </a:lnSpc>
              <a:spcBef>
                <a:spcPts val="0"/>
              </a:spcBef>
              <a:buClr>
                <a:srgbClr val="000000"/>
              </a:buClr>
              <a:buSzPct val="100000"/>
              <a:buNone/>
            </a:pPr>
            <a:endParaRPr lang="en-US" altLang="en-US" cap="none" dirty="0" smtClean="0">
              <a:solidFill>
                <a:srgbClr val="000000"/>
              </a:solidFill>
              <a:latin typeface="Arial" panose="020B0604020202020204" pitchFamily="34" charset="0"/>
              <a:cs typeface="Arial" panose="020B0604020202020204" pitchFamily="34" charset="0"/>
            </a:endParaRPr>
          </a:p>
          <a:p>
            <a:pPr marL="1009650" lvl="1" indent="-609600">
              <a:lnSpc>
                <a:spcPct val="100000"/>
              </a:lnSpc>
              <a:spcBef>
                <a:spcPts val="0"/>
              </a:spcBef>
              <a:buClr>
                <a:srgbClr val="000000"/>
              </a:buClr>
              <a:buSzPct val="100000"/>
              <a:buFont typeface="+mj-lt"/>
              <a:buAutoNum type="arabicParenR" startAt="3"/>
            </a:pPr>
            <a:r>
              <a:rPr lang="en-US" altLang="en-US" sz="2000" cap="none" dirty="0">
                <a:solidFill>
                  <a:srgbClr val="000000"/>
                </a:solidFill>
                <a:latin typeface="Arial" panose="020B0604020202020204" pitchFamily="34" charset="0"/>
                <a:cs typeface="Arial" panose="020B0604020202020204" pitchFamily="34" charset="0"/>
              </a:rPr>
              <a:t>Your </a:t>
            </a:r>
            <a:r>
              <a:rPr lang="en-US" altLang="en-US" sz="2000" u="sng" cap="none" dirty="0">
                <a:solidFill>
                  <a:srgbClr val="000000"/>
                </a:solidFill>
                <a:latin typeface="Arial" panose="020B0604020202020204" pitchFamily="34" charset="0"/>
                <a:cs typeface="Arial" panose="020B0604020202020204" pitchFamily="34" charset="0"/>
              </a:rPr>
              <a:t>third step</a:t>
            </a:r>
            <a:r>
              <a:rPr lang="en-US" altLang="en-US" sz="2000" cap="none" dirty="0">
                <a:solidFill>
                  <a:srgbClr val="000000"/>
                </a:solidFill>
                <a:latin typeface="Arial" panose="020B0604020202020204" pitchFamily="34" charset="0"/>
                <a:cs typeface="Arial" panose="020B0604020202020204" pitchFamily="34" charset="0"/>
              </a:rPr>
              <a:t>: ultimately, if you cannot resolve the apparent conflict, </a:t>
            </a:r>
            <a:r>
              <a:rPr lang="en-US" altLang="en-US" sz="2000" u="sng" cap="none" dirty="0">
                <a:solidFill>
                  <a:srgbClr val="000000"/>
                </a:solidFill>
                <a:latin typeface="Arial" panose="020B0604020202020204" pitchFamily="34" charset="0"/>
                <a:cs typeface="Arial" panose="020B0604020202020204" pitchFamily="34" charset="0"/>
              </a:rPr>
              <a:t>you may be motivated to seek external avenues of inquiry</a:t>
            </a:r>
            <a:r>
              <a:rPr lang="en-US" altLang="en-US" sz="2000" cap="none" dirty="0">
                <a:solidFill>
                  <a:srgbClr val="000000"/>
                </a:solidFill>
                <a:latin typeface="Arial" panose="020B0604020202020204" pitchFamily="34" charset="0"/>
                <a:cs typeface="Arial" panose="020B0604020202020204" pitchFamily="34" charset="0"/>
              </a:rPr>
              <a:t> (government authorities and regulators, professional associations) as a last resort ...</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This action is termed “whistle-blowing”. </a:t>
            </a: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This is </a:t>
            </a:r>
            <a:r>
              <a:rPr lang="en-US" altLang="en-US" b="1" cap="none" dirty="0" smtClean="0">
                <a:solidFill>
                  <a:srgbClr val="000000"/>
                </a:solidFill>
                <a:latin typeface="Arial" panose="020B0604020202020204" pitchFamily="34" charset="0"/>
                <a:cs typeface="Arial" panose="020B0604020202020204" pitchFamily="34" charset="0"/>
              </a:rPr>
              <a:t>not a trivial action</a:t>
            </a:r>
            <a:r>
              <a:rPr lang="en-US" altLang="en-US" cap="none" dirty="0" smtClean="0">
                <a:solidFill>
                  <a:srgbClr val="000000"/>
                </a:solidFill>
                <a:latin typeface="Arial" panose="020B0604020202020204" pitchFamily="34" charset="0"/>
                <a:cs typeface="Arial" panose="020B0604020202020204" pitchFamily="34" charset="0"/>
              </a:rPr>
              <a:t>. </a:t>
            </a:r>
          </a:p>
          <a:p>
            <a:pPr marL="1009650" lvl="1" indent="-609600">
              <a:lnSpc>
                <a:spcPct val="100000"/>
              </a:lnSpc>
              <a:spcBef>
                <a:spcPts val="0"/>
              </a:spcBef>
              <a:buClr>
                <a:srgbClr val="000000"/>
              </a:buClr>
              <a:buSzPct val="100000"/>
              <a:buFont typeface="Wingdings" panose="05000000000000000000" pitchFamily="2" charset="2"/>
              <a:buChar char="Ø"/>
            </a:pPr>
            <a:r>
              <a:rPr lang="en-CA" altLang="en-US" sz="2000" cap="none" dirty="0" smtClean="0">
                <a:solidFill>
                  <a:srgbClr val="000000"/>
                </a:solidFill>
                <a:latin typeface="Arial" panose="020B0604020202020204" pitchFamily="34" charset="0"/>
                <a:cs typeface="Arial" panose="020B0604020202020204" pitchFamily="34" charset="0"/>
              </a:rPr>
              <a:t>The process calls into question the integrity and ethics of the organization under scrutiny and of the whistle-blower.</a:t>
            </a:r>
          </a:p>
          <a:p>
            <a:pPr marL="1009650" lvl="1" indent="-609600">
              <a:lnSpc>
                <a:spcPct val="100000"/>
              </a:lnSpc>
              <a:spcBef>
                <a:spcPts val="0"/>
              </a:spcBef>
              <a:buClr>
                <a:srgbClr val="000000"/>
              </a:buClr>
              <a:buSzPct val="100000"/>
              <a:buFont typeface="Wingdings" panose="05000000000000000000" pitchFamily="2" charset="2"/>
              <a:buChar char="Ø"/>
            </a:pPr>
            <a:r>
              <a:rPr lang="en-CA" altLang="en-US" sz="2000" cap="none" dirty="0" smtClean="0">
                <a:solidFill>
                  <a:srgbClr val="000000"/>
                </a:solidFill>
                <a:latin typeface="Arial" panose="020B0604020202020204" pitchFamily="34" charset="0"/>
                <a:cs typeface="Arial" panose="020B0604020202020204" pitchFamily="34" charset="0"/>
              </a:rPr>
              <a:t>Personal motivators may come into question: </a:t>
            </a:r>
            <a:br>
              <a:rPr lang="en-CA" altLang="en-US" sz="2000" cap="none" dirty="0" smtClean="0">
                <a:solidFill>
                  <a:srgbClr val="000000"/>
                </a:solidFill>
                <a:latin typeface="Arial" panose="020B0604020202020204" pitchFamily="34" charset="0"/>
                <a:cs typeface="Arial" panose="020B0604020202020204" pitchFamily="34" charset="0"/>
              </a:rPr>
            </a:br>
            <a:r>
              <a:rPr lang="en-CA" altLang="en-US" sz="2000" cap="none" dirty="0" smtClean="0">
                <a:solidFill>
                  <a:srgbClr val="000000"/>
                </a:solidFill>
                <a:latin typeface="Arial" panose="020B0604020202020204" pitchFamily="34" charset="0"/>
                <a:cs typeface="Arial" panose="020B0604020202020204" pitchFamily="34" charset="0"/>
              </a:rPr>
              <a:t>is it a grudge or an honest concern? </a:t>
            </a:r>
          </a:p>
          <a:p>
            <a:pPr marL="1009650" lvl="1" indent="-609600">
              <a:lnSpc>
                <a:spcPct val="10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smtClean="0">
              <a:solidFill>
                <a:srgbClr val="000000"/>
              </a:solidFill>
              <a:latin typeface="Arial" panose="020B0604020202020204" pitchFamily="34" charset="0"/>
              <a:cs typeface="Arial" panose="020B0604020202020204" pitchFamily="34" charset="0"/>
            </a:endParaRPr>
          </a:p>
          <a:p>
            <a:pPr marL="609600" indent="-609600">
              <a:lnSpc>
                <a:spcPct val="100000"/>
              </a:lnSpc>
              <a:spcBef>
                <a:spcPts val="0"/>
              </a:spcBef>
              <a:buClr>
                <a:srgbClr val="000000"/>
              </a:buClr>
              <a:buSzPct val="100000"/>
              <a:buFont typeface="Wingdings" panose="05000000000000000000" pitchFamily="2" charset="2"/>
              <a:buChar char="Ø"/>
            </a:pPr>
            <a:endParaRPr lang="en-US" altLang="en-US" cap="none" dirty="0">
              <a:solidFill>
                <a:srgbClr val="000000"/>
              </a:solidFill>
              <a:latin typeface="Arial" panose="020B0604020202020204" pitchFamily="34" charset="0"/>
              <a:cs typeface="Arial" panose="020B0604020202020204" pitchFamily="34" charset="0"/>
            </a:endParaRPr>
          </a:p>
        </p:txBody>
      </p:sp>
      <p:sp>
        <p:nvSpPr>
          <p:cNvPr id="5325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B6AA56BC-709D-44F2-9AB5-920F3623F1EE}" type="slidenum">
              <a:rPr lang="en-US" altLang="en-US" sz="1200" b="1">
                <a:solidFill>
                  <a:srgbClr val="000000"/>
                </a:solidFill>
                <a:latin typeface="Arial" panose="020B0604020202020204" pitchFamily="34" charset="0"/>
              </a:rPr>
              <a:pPr algn="r" eaLnBrk="1" hangingPunct="1">
                <a:spcBef>
                  <a:spcPct val="0"/>
                </a:spcBef>
                <a:buClrTx/>
                <a:buSzTx/>
                <a:buFontTx/>
                <a:buNone/>
              </a:pPr>
              <a:t>29</a:t>
            </a:fld>
            <a:endParaRPr lang="en-US" altLang="en-US" sz="1200" b="1">
              <a:solidFill>
                <a:srgbClr val="000000"/>
              </a:solidFill>
              <a:latin typeface="Arial" panose="020B0604020202020204" pitchFamily="34" charset="0"/>
            </a:endParaRPr>
          </a:p>
        </p:txBody>
      </p:sp>
      <p:sp>
        <p:nvSpPr>
          <p:cNvPr id="8" name="Rectangle 2">
            <a:extLst>
              <a:ext uri="{FF2B5EF4-FFF2-40B4-BE49-F238E27FC236}">
                <a16:creationId xmlns="" xmlns:a16="http://schemas.microsoft.com/office/drawing/2014/main" id="{9C4F9337-A671-430F-9002-3AF214977ACA}"/>
              </a:ext>
            </a:extLst>
          </p:cNvPr>
          <p:cNvSpPr>
            <a:spLocks noChangeArrowheads="1"/>
          </p:cNvSpPr>
          <p:nvPr/>
        </p:nvSpPr>
        <p:spPr bwMode="auto">
          <a:xfrm>
            <a:off x="461962" y="227013"/>
            <a:ext cx="8229600"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i="1" dirty="0">
                <a:solidFill>
                  <a:srgbClr val="000000"/>
                </a:solidFill>
              </a:rPr>
              <a:t>ALE: Dilemma: Work with Your Organization or Whistle-blow?</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455612" y="731520"/>
            <a:ext cx="8231187" cy="5486400"/>
          </a:xfrm>
          <a:solidFill>
            <a:schemeClr val="bg1"/>
          </a:solidFill>
          <a:ln>
            <a:solidFill>
              <a:srgbClr val="000000"/>
            </a:solidFill>
            <a:miter lim="800000"/>
            <a:headEnd/>
            <a:tailEnd/>
          </a:ln>
        </p:spPr>
        <p:txBody>
          <a:bodyPr>
            <a:normAutofit lnSpcReduction="10000"/>
          </a:bodyPr>
          <a:lstStyle/>
          <a:p>
            <a:pPr marL="609600" indent="-609600">
              <a:spcBef>
                <a:spcPts val="0"/>
              </a:spcBef>
              <a:buClr>
                <a:srgbClr val="000000"/>
              </a:buClr>
              <a:buSzPct val="100000"/>
              <a:buFont typeface="Wingdings" panose="05000000000000000000" pitchFamily="2" charset="2"/>
              <a:buChar char="Ø"/>
            </a:pPr>
            <a:r>
              <a:rPr lang="en-US" altLang="en-US" sz="2000" cap="none" dirty="0" smtClean="0">
                <a:latin typeface="Arial" panose="020B0604020202020204" pitchFamily="34" charset="0"/>
                <a:cs typeface="Arial" panose="020B0604020202020204" pitchFamily="34" charset="0"/>
              </a:rPr>
              <a:t>We will explore the question, </a:t>
            </a:r>
            <a:br>
              <a:rPr lang="en-US" altLang="en-US" sz="2000" cap="none" dirty="0" smtClean="0">
                <a:latin typeface="Arial" panose="020B0604020202020204" pitchFamily="34" charset="0"/>
                <a:cs typeface="Arial" panose="020B0604020202020204" pitchFamily="34" charset="0"/>
              </a:rPr>
            </a:br>
            <a:r>
              <a:rPr lang="en-US" altLang="en-US" sz="2000" b="1" i="1" cap="none" dirty="0" smtClean="0">
                <a:latin typeface="Arial" panose="020B0604020202020204" pitchFamily="34" charset="0"/>
                <a:cs typeface="Arial" panose="020B0604020202020204" pitchFamily="34" charset="0"/>
              </a:rPr>
              <a:t>“What does it mean to be an upstanding and outstanding professional engineer?”</a:t>
            </a:r>
          </a:p>
          <a:p>
            <a:pPr marL="609600" indent="-609600">
              <a:spcBef>
                <a:spcPts val="0"/>
              </a:spcBef>
              <a:buClr>
                <a:srgbClr val="000000"/>
              </a:buClr>
              <a:buSzPct val="100000"/>
              <a:buFont typeface="Wingdings" panose="05000000000000000000" pitchFamily="2" charset="2"/>
              <a:buChar char="Ø"/>
            </a:pPr>
            <a:endParaRPr lang="en-US" altLang="en-US" sz="2000" cap="none" dirty="0" smtClean="0">
              <a:latin typeface="Arial" panose="020B0604020202020204" pitchFamily="34" charset="0"/>
              <a:cs typeface="Arial" panose="020B0604020202020204" pitchFamily="34" charset="0"/>
            </a:endParaRPr>
          </a:p>
          <a:p>
            <a:pPr marL="609600" indent="-609600">
              <a:spcBef>
                <a:spcPts val="0"/>
              </a:spcBef>
              <a:buClr>
                <a:srgbClr val="000000"/>
              </a:buClr>
              <a:buSzPct val="100000"/>
              <a:buFont typeface="Wingdings" panose="05000000000000000000" pitchFamily="2" charset="2"/>
              <a:buChar char="Ø"/>
            </a:pPr>
            <a:r>
              <a:rPr lang="en-US" altLang="en-US" cap="none" dirty="0">
                <a:latin typeface="Arial" panose="020B0604020202020204" pitchFamily="34" charset="0"/>
                <a:cs typeface="Arial" panose="020B0604020202020204" pitchFamily="34" charset="0"/>
              </a:rPr>
              <a:t>Explain </a:t>
            </a:r>
            <a:r>
              <a:rPr lang="en-US" altLang="en-US" u="sng" cap="none" dirty="0" smtClean="0">
                <a:latin typeface="Arial" panose="020B0604020202020204" pitchFamily="34" charset="0"/>
                <a:cs typeface="Arial" panose="020B0604020202020204" pitchFamily="34" charset="0"/>
              </a:rPr>
              <a:t>professionalism</a:t>
            </a:r>
            <a:r>
              <a:rPr lang="en-US" altLang="en-US" cap="none" dirty="0" smtClean="0">
                <a:latin typeface="Arial" panose="020B0604020202020204" pitchFamily="34" charset="0"/>
                <a:cs typeface="Arial" panose="020B0604020202020204" pitchFamily="34" charset="0"/>
              </a:rPr>
              <a:t> and </a:t>
            </a:r>
            <a:r>
              <a:rPr lang="en-US" altLang="en-US" cap="none" dirty="0" err="1" smtClean="0">
                <a:latin typeface="Arial" panose="020B0604020202020204" pitchFamily="34" charset="0"/>
                <a:cs typeface="Arial" panose="020B0604020202020204" pitchFamily="34" charset="0"/>
              </a:rPr>
              <a:t>analyse</a:t>
            </a:r>
            <a:r>
              <a:rPr lang="en-US" altLang="en-US" cap="none" dirty="0" smtClean="0">
                <a:latin typeface="Arial" panose="020B0604020202020204" pitchFamily="34" charset="0"/>
                <a:cs typeface="Arial" panose="020B0604020202020204" pitchFamily="34" charset="0"/>
              </a:rPr>
              <a:t> </a:t>
            </a:r>
            <a:r>
              <a:rPr lang="en-US" altLang="en-US" cap="none" dirty="0">
                <a:latin typeface="Arial" panose="020B0604020202020204" pitchFamily="34" charset="0"/>
                <a:cs typeface="Arial" panose="020B0604020202020204" pitchFamily="34" charset="0"/>
              </a:rPr>
              <a:t>a situation </a:t>
            </a:r>
            <a:r>
              <a:rPr lang="en-US" altLang="en-US" cap="none" dirty="0" smtClean="0">
                <a:latin typeface="Arial" panose="020B0604020202020204" pitchFamily="34" charset="0"/>
                <a:cs typeface="Arial" panose="020B0604020202020204" pitchFamily="34" charset="0"/>
              </a:rPr>
              <a:t>about professionalism.</a:t>
            </a:r>
            <a:endParaRPr lang="en-US" altLang="en-US" cap="none" dirty="0">
              <a:latin typeface="Arial" panose="020B0604020202020204" pitchFamily="34" charset="0"/>
              <a:cs typeface="Arial" panose="020B0604020202020204" pitchFamily="34" charset="0"/>
            </a:endParaRPr>
          </a:p>
          <a:p>
            <a:pPr marL="609600" indent="-609600">
              <a:spcBef>
                <a:spcPts val="0"/>
              </a:spcBef>
              <a:buClr>
                <a:srgbClr val="000000"/>
              </a:buClr>
              <a:buSzPct val="100000"/>
              <a:buFont typeface="Wingdings" panose="05000000000000000000" pitchFamily="2" charset="2"/>
              <a:buChar char="Ø"/>
            </a:pPr>
            <a:endParaRPr lang="en-US" altLang="en-US" sz="2000" u="sng" cap="none" dirty="0" smtClean="0">
              <a:latin typeface="Arial" panose="020B0604020202020204" pitchFamily="34" charset="0"/>
              <a:cs typeface="Arial" panose="020B0604020202020204" pitchFamily="34" charset="0"/>
            </a:endParaRPr>
          </a:p>
          <a:p>
            <a:pPr marL="609600" indent="-609600">
              <a:spcBef>
                <a:spcPts val="0"/>
              </a:spcBef>
              <a:buClr>
                <a:srgbClr val="000000"/>
              </a:buClr>
              <a:buSzPct val="100000"/>
              <a:buFont typeface="Wingdings" panose="05000000000000000000" pitchFamily="2" charset="2"/>
              <a:buChar char="Ø"/>
            </a:pPr>
            <a:r>
              <a:rPr lang="en-US" altLang="en-US" sz="2000" cap="none" dirty="0" smtClean="0">
                <a:latin typeface="Arial" panose="020B0604020202020204" pitchFamily="34" charset="0"/>
                <a:cs typeface="Arial" panose="020B0604020202020204" pitchFamily="34" charset="0"/>
              </a:rPr>
              <a:t>Explain </a:t>
            </a:r>
            <a:r>
              <a:rPr lang="en-US" altLang="en-US" sz="2000" u="sng" cap="none" dirty="0" smtClean="0">
                <a:latin typeface="Arial" panose="020B0604020202020204" pitchFamily="34" charset="0"/>
                <a:cs typeface="Arial" panose="020B0604020202020204" pitchFamily="34" charset="0"/>
              </a:rPr>
              <a:t>ethics</a:t>
            </a:r>
            <a:r>
              <a:rPr lang="en-US" altLang="en-US" sz="2000" cap="none" dirty="0" smtClean="0">
                <a:latin typeface="Arial" panose="020B0604020202020204" pitchFamily="34" charset="0"/>
                <a:cs typeface="Arial" panose="020B0604020202020204" pitchFamily="34" charset="0"/>
              </a:rPr>
              <a:t>, and </a:t>
            </a:r>
            <a:r>
              <a:rPr lang="en-US" altLang="en-US" sz="2000" cap="none" dirty="0" err="1" smtClean="0">
                <a:latin typeface="Arial" panose="020B0604020202020204" pitchFamily="34" charset="0"/>
                <a:cs typeface="Arial" panose="020B0604020202020204" pitchFamily="34" charset="0"/>
              </a:rPr>
              <a:t>analyse</a:t>
            </a:r>
            <a:r>
              <a:rPr lang="en-US" altLang="en-US" sz="2000" cap="none" dirty="0" smtClean="0">
                <a:latin typeface="Arial" panose="020B0604020202020204" pitchFamily="34" charset="0"/>
                <a:cs typeface="Arial" panose="020B0604020202020204" pitchFamily="34" charset="0"/>
              </a:rPr>
              <a:t> a situation about ethical (and unethical) behaviour:</a:t>
            </a:r>
          </a:p>
          <a:p>
            <a:pPr marL="1066800" lvl="1" indent="-609600">
              <a:spcBef>
                <a:spcPts val="0"/>
              </a:spcBef>
              <a:buClr>
                <a:srgbClr val="000000"/>
              </a:buClr>
              <a:buSzPct val="100000"/>
              <a:buFont typeface="Wingdings" panose="05000000000000000000" pitchFamily="2" charset="2"/>
              <a:buChar char="Ø"/>
            </a:pPr>
            <a:r>
              <a:rPr lang="en-US" altLang="en-US" u="sng" cap="none" dirty="0" smtClean="0">
                <a:latin typeface="Arial" panose="020B0604020202020204" pitchFamily="34" charset="0"/>
                <a:cs typeface="Arial" panose="020B0604020202020204" pitchFamily="34" charset="0"/>
              </a:rPr>
              <a:t>Examine and critique a situation</a:t>
            </a:r>
            <a:r>
              <a:rPr lang="en-US" altLang="en-US" cap="none" dirty="0" smtClean="0">
                <a:latin typeface="Arial" panose="020B0604020202020204" pitchFamily="34" charset="0"/>
                <a:cs typeface="Arial" panose="020B0604020202020204" pitchFamily="34" charset="0"/>
              </a:rPr>
              <a:t> where an engineer’s professional ethics, integrity, or professional practice may be called into question, and </a:t>
            </a:r>
            <a:r>
              <a:rPr lang="en-US" altLang="en-US" u="sng" cap="none" dirty="0" smtClean="0">
                <a:latin typeface="Arial" panose="020B0604020202020204" pitchFamily="34" charset="0"/>
                <a:cs typeface="Arial" panose="020B0604020202020204" pitchFamily="34" charset="0"/>
              </a:rPr>
              <a:t>recommend the best course of action</a:t>
            </a:r>
            <a:r>
              <a:rPr lang="en-US" altLang="en-US" cap="none" dirty="0" smtClean="0">
                <a:latin typeface="Arial" panose="020B0604020202020204" pitchFamily="34" charset="0"/>
                <a:cs typeface="Arial" panose="020B0604020202020204" pitchFamily="34" charset="0"/>
              </a:rPr>
              <a:t>. </a:t>
            </a:r>
          </a:p>
          <a:p>
            <a:pPr marL="1066800" lvl="1" indent="-609600">
              <a:spcBef>
                <a:spcPts val="0"/>
              </a:spcBef>
              <a:buClr>
                <a:srgbClr val="000000"/>
              </a:buClr>
              <a:buSzPct val="100000"/>
              <a:buFont typeface="Wingdings" panose="05000000000000000000" pitchFamily="2" charset="2"/>
              <a:buChar char="Ø"/>
            </a:pPr>
            <a:r>
              <a:rPr lang="en-US" altLang="en-US" u="sng" cap="none" dirty="0" smtClean="0">
                <a:latin typeface="Arial" panose="020B0604020202020204" pitchFamily="34" charset="0"/>
                <a:cs typeface="Arial" panose="020B0604020202020204" pitchFamily="34" charset="0"/>
              </a:rPr>
              <a:t>Gauge</a:t>
            </a:r>
            <a:r>
              <a:rPr lang="en-US" altLang="en-US" cap="none" dirty="0" smtClean="0">
                <a:latin typeface="Arial" panose="020B0604020202020204" pitchFamily="34" charset="0"/>
                <a:cs typeface="Arial" panose="020B0604020202020204" pitchFamily="34" charset="0"/>
              </a:rPr>
              <a:t> an organization’s or a leader’s </a:t>
            </a:r>
            <a:r>
              <a:rPr lang="en-US" altLang="en-US" u="sng" cap="none" dirty="0" smtClean="0">
                <a:latin typeface="Arial" panose="020B0604020202020204" pitchFamily="34" charset="0"/>
                <a:cs typeface="Arial" panose="020B0604020202020204" pitchFamily="34" charset="0"/>
              </a:rPr>
              <a:t>decision-making process</a:t>
            </a:r>
            <a:r>
              <a:rPr lang="en-US" altLang="en-US" cap="none" dirty="0" smtClean="0">
                <a:latin typeface="Arial" panose="020B0604020202020204" pitchFamily="34" charset="0"/>
                <a:cs typeface="Arial" panose="020B0604020202020204" pitchFamily="34" charset="0"/>
              </a:rPr>
              <a:t> on a scale of ethical behaviour. </a:t>
            </a:r>
          </a:p>
          <a:p>
            <a:pPr marL="1066800" lvl="1" indent="-609600">
              <a:spcBef>
                <a:spcPts val="0"/>
              </a:spcBef>
              <a:buClr>
                <a:srgbClr val="000000"/>
              </a:buClr>
              <a:buSzPct val="100000"/>
              <a:buFont typeface="Wingdings" panose="05000000000000000000" pitchFamily="2" charset="2"/>
              <a:buChar char="Ø"/>
            </a:pPr>
            <a:r>
              <a:rPr lang="en-US" altLang="en-US" u="sng" cap="none" dirty="0" smtClean="0">
                <a:latin typeface="Arial" panose="020B0604020202020204" pitchFamily="34" charset="0"/>
                <a:cs typeface="Arial" panose="020B0604020202020204" pitchFamily="34" charset="0"/>
              </a:rPr>
              <a:t>Manage apparent contradictions and ambiguities</a:t>
            </a:r>
            <a:r>
              <a:rPr lang="en-US" altLang="en-US" cap="none" dirty="0" smtClean="0">
                <a:latin typeface="Arial" panose="020B0604020202020204" pitchFamily="34" charset="0"/>
                <a:cs typeface="Arial" panose="020B0604020202020204" pitchFamily="34" charset="0"/>
              </a:rPr>
              <a:t> during your career within your organization. </a:t>
            </a:r>
            <a:endParaRPr lang="en-US" altLang="en-US" cap="none" dirty="0">
              <a:latin typeface="Arial" panose="020B0604020202020204" pitchFamily="34" charset="0"/>
              <a:cs typeface="Arial" panose="020B0604020202020204" pitchFamily="34" charset="0"/>
            </a:endParaRPr>
          </a:p>
        </p:txBody>
      </p:sp>
      <p:sp>
        <p:nvSpPr>
          <p:cNvPr id="614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D1B59069-5DA7-46E7-A62E-DB88F8AC5D24}" type="slidenum">
              <a:rPr lang="en-US" altLang="en-US" sz="1200" b="1">
                <a:solidFill>
                  <a:srgbClr val="000000"/>
                </a:solidFill>
                <a:latin typeface="Arial" panose="020B0604020202020204" pitchFamily="34" charset="0"/>
              </a:rPr>
              <a:pPr algn="r" eaLnBrk="1" hangingPunct="1">
                <a:spcBef>
                  <a:spcPct val="0"/>
                </a:spcBef>
                <a:buClrTx/>
                <a:buSzTx/>
                <a:buFontTx/>
                <a:buNone/>
              </a:pPr>
              <a:t>3</a:t>
            </a:fld>
            <a:endParaRPr lang="en-US" altLang="en-US" sz="1200" b="1">
              <a:solidFill>
                <a:srgbClr val="000000"/>
              </a:solidFill>
              <a:latin typeface="Arial" panose="020B0604020202020204" pitchFamily="34" charset="0"/>
            </a:endParaRPr>
          </a:p>
        </p:txBody>
      </p:sp>
      <p:sp>
        <p:nvSpPr>
          <p:cNvPr id="6148" name="Rectangle 2"/>
          <p:cNvSpPr>
            <a:spLocks noChangeArrowheads="1"/>
          </p:cNvSpPr>
          <p:nvPr/>
        </p:nvSpPr>
        <p:spPr bwMode="auto">
          <a:xfrm>
            <a:off x="455614" y="182880"/>
            <a:ext cx="8231186" cy="54864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Learning Outcomes </a:t>
            </a:r>
            <a:endParaRPr lang="en-US" altLang="en-US" sz="2400" b="1" i="1" dirty="0">
              <a:solidFill>
                <a:srgbClr val="000000"/>
              </a:solidFill>
            </a:endParaRPr>
          </a:p>
        </p:txBody>
      </p:sp>
      <p:sp>
        <p:nvSpPr>
          <p:cNvPr id="7"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221973316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455612" y="914400"/>
            <a:ext cx="8226425" cy="5300663"/>
          </a:xfrm>
          <a:solidFill>
            <a:schemeClr val="bg1"/>
          </a:solidFill>
          <a:ln>
            <a:solidFill>
              <a:srgbClr val="000000"/>
            </a:solidFill>
            <a:miter lim="800000"/>
            <a:headEnd/>
            <a:tailEnd/>
          </a:ln>
        </p:spPr>
        <p:txBody>
          <a:bodyPr>
            <a:normAutofit/>
          </a:bodyPr>
          <a:lstStyle/>
          <a:p>
            <a:pPr marL="609600" indent="-609600">
              <a:lnSpc>
                <a:spcPct val="110000"/>
              </a:lnSpc>
              <a:spcBef>
                <a:spcPts val="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You may find yourself in a challenging or compromising situation:</a:t>
            </a:r>
          </a:p>
          <a:p>
            <a:pPr marL="1009650" lvl="1" indent="-609600">
              <a:lnSpc>
                <a:spcPct val="11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Professional misconduct,</a:t>
            </a:r>
          </a:p>
          <a:p>
            <a:pPr marL="1009650" lvl="1" indent="-609600">
              <a:lnSpc>
                <a:spcPct val="11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Unethical behaviours,</a:t>
            </a:r>
          </a:p>
          <a:p>
            <a:pPr marL="1009650" lvl="1" indent="-609600">
              <a:lnSpc>
                <a:spcPct val="11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Betray values of honesty, privilege and confidentialities,</a:t>
            </a:r>
          </a:p>
          <a:p>
            <a:pPr marL="1009650" lvl="1" indent="-609600">
              <a:lnSpc>
                <a:spcPct val="11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Incompetent practice,</a:t>
            </a:r>
          </a:p>
          <a:p>
            <a:pPr marL="1009650" lvl="1" indent="-609600">
              <a:lnSpc>
                <a:spcPct val="11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Negligent practice,</a:t>
            </a:r>
          </a:p>
          <a:p>
            <a:pPr marL="1009650" lvl="1" indent="-609600">
              <a:lnSpc>
                <a:spcPct val="11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Conflict of interest, </a:t>
            </a:r>
          </a:p>
          <a:p>
            <a:pPr marL="1009650" lvl="1" indent="-609600">
              <a:lnSpc>
                <a:spcPct val="110000"/>
              </a:lnSpc>
              <a:spcBef>
                <a:spcPts val="0"/>
              </a:spcBef>
              <a:buClr>
                <a:srgbClr val="000000"/>
              </a:buClr>
              <a:buSzPct val="100000"/>
              <a:buFont typeface="Wingdings" panose="05000000000000000000" pitchFamily="2" charset="2"/>
              <a:buChar char="Ø"/>
            </a:pPr>
            <a:r>
              <a:rPr lang="en-US" altLang="en-US" sz="1800" cap="none" dirty="0" smtClean="0">
                <a:solidFill>
                  <a:srgbClr val="000000"/>
                </a:solidFill>
                <a:latin typeface="Arial" panose="020B0604020202020204" pitchFamily="34" charset="0"/>
                <a:cs typeface="Arial" panose="020B0604020202020204" pitchFamily="34" charset="0"/>
              </a:rPr>
              <a:t>Corruption. </a:t>
            </a:r>
          </a:p>
          <a:p>
            <a:pPr marL="1009650" lvl="1" indent="-609600">
              <a:lnSpc>
                <a:spcPct val="110000"/>
              </a:lnSpc>
              <a:spcBef>
                <a:spcPts val="0"/>
              </a:spcBef>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lnSpc>
                <a:spcPct val="110000"/>
              </a:lnSpc>
              <a:spcBef>
                <a:spcPts val="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If you </a:t>
            </a:r>
            <a:r>
              <a:rPr lang="en-US" altLang="en-US" sz="2000" u="sng" cap="none" dirty="0" smtClean="0">
                <a:solidFill>
                  <a:srgbClr val="000000"/>
                </a:solidFill>
                <a:latin typeface="Arial" panose="020B0604020202020204" pitchFamily="34" charset="0"/>
                <a:cs typeface="Arial" panose="020B0604020202020204" pitchFamily="34" charset="0"/>
              </a:rPr>
              <a:t>give your decision options careful thought</a:t>
            </a:r>
            <a:r>
              <a:rPr lang="en-US" altLang="en-US" sz="2000" cap="none" dirty="0" smtClean="0">
                <a:solidFill>
                  <a:srgbClr val="000000"/>
                </a:solidFill>
                <a:latin typeface="Arial" panose="020B0604020202020204" pitchFamily="34" charset="0"/>
                <a:cs typeface="Arial" panose="020B0604020202020204" pitchFamily="34" charset="0"/>
              </a:rPr>
              <a:t>, </a:t>
            </a:r>
            <a:r>
              <a:rPr lang="en-US" altLang="en-US" sz="2000" u="sng" cap="none" dirty="0" smtClean="0">
                <a:solidFill>
                  <a:srgbClr val="000000"/>
                </a:solidFill>
                <a:latin typeface="Arial" panose="020B0604020202020204" pitchFamily="34" charset="0"/>
                <a:cs typeface="Arial" panose="020B0604020202020204" pitchFamily="34" charset="0"/>
              </a:rPr>
              <a:t>make the ethical decision</a:t>
            </a:r>
            <a:r>
              <a:rPr lang="en-US" altLang="en-US" sz="2000" cap="none" dirty="0" smtClean="0">
                <a:solidFill>
                  <a:srgbClr val="000000"/>
                </a:solidFill>
                <a:latin typeface="Arial" panose="020B0604020202020204" pitchFamily="34" charset="0"/>
                <a:cs typeface="Arial" panose="020B0604020202020204" pitchFamily="34" charset="0"/>
              </a:rPr>
              <a:t> based on the appropriate set of positive values, check </a:t>
            </a:r>
            <a:r>
              <a:rPr lang="en-US" altLang="en-US" cap="none" dirty="0" smtClean="0">
                <a:solidFill>
                  <a:srgbClr val="000000"/>
                </a:solidFill>
                <a:latin typeface="Arial" panose="020B0604020202020204" pitchFamily="34" charset="0"/>
                <a:cs typeface="Arial" panose="020B0604020202020204" pitchFamily="34" charset="0"/>
              </a:rPr>
              <a:t>with others, </a:t>
            </a:r>
            <a:r>
              <a:rPr lang="en-US" altLang="en-US" sz="2000" cap="none" dirty="0" smtClean="0">
                <a:solidFill>
                  <a:srgbClr val="000000"/>
                </a:solidFill>
                <a:latin typeface="Arial" panose="020B0604020202020204" pitchFamily="34" charset="0"/>
                <a:cs typeface="Arial" panose="020B0604020202020204" pitchFamily="34" charset="0"/>
              </a:rPr>
              <a:t>and </a:t>
            </a:r>
            <a:r>
              <a:rPr lang="en-US" altLang="en-US" sz="2000" u="sng" cap="none" dirty="0" smtClean="0">
                <a:solidFill>
                  <a:srgbClr val="000000"/>
                </a:solidFill>
                <a:latin typeface="Arial" panose="020B0604020202020204" pitchFamily="34" charset="0"/>
                <a:cs typeface="Arial" panose="020B0604020202020204" pitchFamily="34" charset="0"/>
              </a:rPr>
              <a:t>act on your values accordingly</a:t>
            </a:r>
            <a:r>
              <a:rPr lang="en-US" altLang="en-US" sz="2000" cap="none" dirty="0" smtClean="0">
                <a:solidFill>
                  <a:srgbClr val="000000"/>
                </a:solidFill>
                <a:latin typeface="Arial" panose="020B0604020202020204" pitchFamily="34" charset="0"/>
                <a:cs typeface="Arial" panose="020B0604020202020204" pitchFamily="34" charset="0"/>
              </a:rPr>
              <a:t>, …</a:t>
            </a:r>
            <a:br>
              <a:rPr lang="en-US" altLang="en-US" sz="2000" cap="none" dirty="0" smtClean="0">
                <a:solidFill>
                  <a:srgbClr val="000000"/>
                </a:solidFill>
                <a:latin typeface="Arial" panose="020B0604020202020204" pitchFamily="34" charset="0"/>
                <a:cs typeface="Arial" panose="020B0604020202020204" pitchFamily="34" charset="0"/>
              </a:rPr>
            </a:br>
            <a:r>
              <a:rPr lang="en-US" altLang="en-US" sz="2000" cap="none" dirty="0" smtClean="0">
                <a:solidFill>
                  <a:srgbClr val="000000"/>
                </a:solidFill>
                <a:latin typeface="Arial" panose="020B0604020202020204" pitchFamily="34" charset="0"/>
                <a:cs typeface="Arial" panose="020B0604020202020204" pitchFamily="34" charset="0"/>
              </a:rPr>
              <a:t/>
            </a:r>
            <a:br>
              <a:rPr lang="en-US" altLang="en-US" sz="2000" cap="none" dirty="0" smtClean="0">
                <a:solidFill>
                  <a:srgbClr val="000000"/>
                </a:solidFill>
                <a:latin typeface="Arial" panose="020B0604020202020204" pitchFamily="34" charset="0"/>
                <a:cs typeface="Arial" panose="020B0604020202020204" pitchFamily="34" charset="0"/>
              </a:rPr>
            </a:br>
            <a:r>
              <a:rPr lang="en-US" altLang="en-US" sz="2000" cap="none" dirty="0" smtClean="0">
                <a:solidFill>
                  <a:srgbClr val="000000"/>
                </a:solidFill>
                <a:latin typeface="Arial" panose="020B0604020202020204" pitchFamily="34" charset="0"/>
                <a:cs typeface="Arial" panose="020B0604020202020204" pitchFamily="34" charset="0"/>
              </a:rPr>
              <a:t>… </a:t>
            </a:r>
            <a:r>
              <a:rPr lang="en-US" altLang="en-US" sz="2000" u="sng" cap="none" dirty="0" smtClean="0">
                <a:solidFill>
                  <a:srgbClr val="000000"/>
                </a:solidFill>
                <a:latin typeface="Arial" panose="020B0604020202020204" pitchFamily="34" charset="0"/>
                <a:cs typeface="Arial" panose="020B0604020202020204" pitchFamily="34" charset="0"/>
              </a:rPr>
              <a:t>you can manage yourself through obstacles</a:t>
            </a:r>
            <a:r>
              <a:rPr lang="en-US" altLang="en-US" sz="2000" cap="none" dirty="0" smtClean="0">
                <a:solidFill>
                  <a:srgbClr val="000000"/>
                </a:solidFill>
                <a:latin typeface="Arial" panose="020B0604020202020204" pitchFamily="34" charset="0"/>
                <a:cs typeface="Arial" panose="020B0604020202020204" pitchFamily="34" charset="0"/>
              </a:rPr>
              <a:t> like these with little difficulty and gain the admiration and respect of your fellow workers.</a:t>
            </a:r>
            <a:endParaRPr lang="en-CA" altLang="en-US" sz="2000" cap="none" dirty="0">
              <a:solidFill>
                <a:srgbClr val="000000"/>
              </a:solidFill>
              <a:latin typeface="Arial" panose="020B0604020202020204" pitchFamily="34" charset="0"/>
              <a:cs typeface="Arial" panose="020B0604020202020204" pitchFamily="34" charset="0"/>
            </a:endParaRPr>
          </a:p>
        </p:txBody>
      </p:sp>
      <p:sp>
        <p:nvSpPr>
          <p:cNvPr id="4096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6F39E7EF-EF8C-4037-844A-C761CD425FEE}" type="slidenum">
              <a:rPr lang="en-US" altLang="en-US" sz="1200" b="1">
                <a:solidFill>
                  <a:srgbClr val="000000"/>
                </a:solidFill>
                <a:latin typeface="Arial" panose="020B0604020202020204" pitchFamily="34" charset="0"/>
              </a:rPr>
              <a:pPr algn="r" eaLnBrk="1" hangingPunct="1">
                <a:spcBef>
                  <a:spcPct val="0"/>
                </a:spcBef>
                <a:buClrTx/>
                <a:buSzTx/>
                <a:buFontTx/>
                <a:buNone/>
              </a:pPr>
              <a:t>30</a:t>
            </a:fld>
            <a:endParaRPr lang="en-US" altLang="en-US" sz="1200" b="1">
              <a:solidFill>
                <a:srgbClr val="000000"/>
              </a:solidFill>
              <a:latin typeface="Arial" panose="020B0604020202020204" pitchFamily="34" charset="0"/>
            </a:endParaRPr>
          </a:p>
        </p:txBody>
      </p:sp>
      <p:sp>
        <p:nvSpPr>
          <p:cNvPr id="8" name="Rectangle 2">
            <a:extLst>
              <a:ext uri="{FF2B5EF4-FFF2-40B4-BE49-F238E27FC236}">
                <a16:creationId xmlns="" xmlns:a16="http://schemas.microsoft.com/office/drawing/2014/main" id="{12E748DB-78D0-4BDE-80D2-E7A40B39189F}"/>
              </a:ext>
            </a:extLst>
          </p:cNvPr>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Summary and Key Points: </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591146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a:xfrm>
            <a:off x="455612" y="760414"/>
            <a:ext cx="8226425" cy="5259386"/>
          </a:xfrm>
          <a:solidFill>
            <a:schemeClr val="bg1"/>
          </a:solidFill>
          <a:ln>
            <a:solidFill>
              <a:srgbClr val="000000"/>
            </a:solidFill>
            <a:miter lim="800000"/>
            <a:headEnd/>
            <a:tailEnd/>
          </a:ln>
        </p:spPr>
        <p:txBody>
          <a:bodyPr>
            <a:normAutofit/>
          </a:bodyPr>
          <a:lstStyle/>
          <a:p>
            <a:pPr marL="609600" indent="-609600">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US" altLang="en-US" sz="2000" u="sng" cap="none" dirty="0" smtClean="0">
                <a:solidFill>
                  <a:srgbClr val="000000"/>
                </a:solidFill>
                <a:latin typeface="Arial" panose="020B0604020202020204" pitchFamily="34" charset="0"/>
                <a:cs typeface="Arial" panose="020B0604020202020204" pitchFamily="34" charset="0"/>
              </a:rPr>
              <a:t>Our professionalism</a:t>
            </a:r>
            <a:r>
              <a:rPr lang="en-US" altLang="en-US" sz="2000" cap="none" dirty="0" smtClean="0">
                <a:solidFill>
                  <a:srgbClr val="000000"/>
                </a:solidFill>
                <a:latin typeface="Arial" panose="020B0604020202020204" pitchFamily="34" charset="0"/>
                <a:cs typeface="Arial" panose="020B0604020202020204" pitchFamily="34" charset="0"/>
              </a:rPr>
              <a:t> spans beyond our technical competencies, and </a:t>
            </a:r>
            <a:r>
              <a:rPr lang="en-US" altLang="en-US" sz="2000" u="sng" cap="none" dirty="0" smtClean="0">
                <a:solidFill>
                  <a:srgbClr val="000000"/>
                </a:solidFill>
                <a:latin typeface="Arial" panose="020B0604020202020204" pitchFamily="34" charset="0"/>
                <a:cs typeface="Arial" panose="020B0604020202020204" pitchFamily="34" charset="0"/>
              </a:rPr>
              <a:t>includes ethical conduct, integrity, and pubic service</a:t>
            </a:r>
            <a:r>
              <a:rPr lang="en-US" altLang="en-US" sz="2000" cap="none" dirty="0" smtClean="0">
                <a:solidFill>
                  <a:srgbClr val="000000"/>
                </a:solidFill>
                <a:latin typeface="Arial" panose="020B0604020202020204" pitchFamily="34" charset="0"/>
                <a:cs typeface="Arial" panose="020B0604020202020204" pitchFamily="34" charset="0"/>
              </a:rPr>
              <a:t> (duty to the public). </a:t>
            </a:r>
          </a:p>
          <a:p>
            <a:pPr marL="609600" indent="-609600">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Our </a:t>
            </a:r>
            <a:r>
              <a:rPr lang="en-US" altLang="en-US" sz="2000" u="sng" cap="none" dirty="0" smtClean="0">
                <a:solidFill>
                  <a:srgbClr val="000000"/>
                </a:solidFill>
                <a:latin typeface="Arial" panose="020B0604020202020204" pitchFamily="34" charset="0"/>
                <a:cs typeface="Arial" panose="020B0604020202020204" pitchFamily="34" charset="0"/>
              </a:rPr>
              <a:t>moral compass</a:t>
            </a:r>
            <a:r>
              <a:rPr lang="en-US" altLang="en-US" sz="2000" cap="none" dirty="0" smtClean="0">
                <a:solidFill>
                  <a:srgbClr val="000000"/>
                </a:solidFill>
                <a:latin typeface="Arial" panose="020B0604020202020204" pitchFamily="34" charset="0"/>
                <a:cs typeface="Arial" panose="020B0604020202020204" pitchFamily="34" charset="0"/>
              </a:rPr>
              <a:t> as professionals is grounded in </a:t>
            </a:r>
            <a:r>
              <a:rPr lang="en-US" altLang="en-US" sz="2000" u="sng" cap="none" dirty="0" smtClean="0">
                <a:solidFill>
                  <a:srgbClr val="000000"/>
                </a:solidFill>
                <a:latin typeface="Arial" panose="020B0604020202020204" pitchFamily="34" charset="0"/>
                <a:cs typeface="Arial" panose="020B0604020202020204" pitchFamily="34" charset="0"/>
              </a:rPr>
              <a:t>our hierarchy for applying ethics</a:t>
            </a:r>
            <a:r>
              <a:rPr lang="en-US" altLang="en-US" sz="2000" cap="none" dirty="0" smtClean="0">
                <a:solidFill>
                  <a:srgbClr val="000000"/>
                </a:solidFill>
                <a:latin typeface="Arial" panose="020B0604020202020204" pitchFamily="34" charset="0"/>
                <a:cs typeface="Arial" panose="020B0604020202020204" pitchFamily="34" charset="0"/>
              </a:rPr>
              <a:t> </a:t>
            </a:r>
            <a:r>
              <a:rPr lang="en-US" altLang="en-US" i="1" cap="none" dirty="0" smtClean="0">
                <a:solidFill>
                  <a:srgbClr val="000000"/>
                </a:solidFill>
                <a:latin typeface="Arial" panose="020B0604020202020204" pitchFamily="34" charset="0"/>
                <a:cs typeface="Arial" panose="020B0604020202020204" pitchFamily="34" charset="0"/>
              </a:rPr>
              <a:t>[</a:t>
            </a:r>
            <a:r>
              <a:rPr lang="en-US" altLang="en-US" b="1" i="1" cap="none" dirty="0" smtClean="0">
                <a:solidFill>
                  <a:srgbClr val="000000"/>
                </a:solidFill>
                <a:latin typeface="Arial" panose="020B0604020202020204" pitchFamily="34" charset="0"/>
                <a:cs typeface="Arial" panose="020B0604020202020204" pitchFamily="34" charset="0"/>
              </a:rPr>
              <a:t>1</a:t>
            </a:r>
            <a:r>
              <a:rPr lang="en-US" altLang="en-US" b="1" i="1" cap="none" dirty="0">
                <a:solidFill>
                  <a:srgbClr val="000000"/>
                </a:solidFill>
                <a:latin typeface="Arial" panose="020B0604020202020204" pitchFamily="34" charset="0"/>
                <a:cs typeface="Arial" panose="020B0604020202020204" pitchFamily="34" charset="0"/>
              </a:rPr>
              <a:t>) I comply with the law. 2) I comply with the professional code</a:t>
            </a:r>
            <a:r>
              <a:rPr lang="en-US" altLang="en-US" b="1" i="1" cap="none" dirty="0" smtClean="0">
                <a:solidFill>
                  <a:srgbClr val="000000"/>
                </a:solidFill>
                <a:latin typeface="Arial" panose="020B0604020202020204" pitchFamily="34" charset="0"/>
                <a:cs typeface="Arial" panose="020B0604020202020204" pitchFamily="34" charset="0"/>
              </a:rPr>
              <a:t>. 3) etc.</a:t>
            </a:r>
            <a:r>
              <a:rPr lang="en-US" altLang="en-US" i="1" cap="none" dirty="0" smtClean="0">
                <a:solidFill>
                  <a:srgbClr val="000000"/>
                </a:solidFill>
                <a:latin typeface="Arial" panose="020B0604020202020204" pitchFamily="34" charset="0"/>
                <a:cs typeface="Arial" panose="020B0604020202020204" pitchFamily="34" charset="0"/>
              </a:rPr>
              <a:t>]</a:t>
            </a:r>
            <a:r>
              <a:rPr lang="en-US" altLang="en-US" sz="2000" cap="none" dirty="0" smtClean="0">
                <a:solidFill>
                  <a:srgbClr val="000000"/>
                </a:solidFill>
                <a:latin typeface="Arial" panose="020B0604020202020204" pitchFamily="34" charset="0"/>
                <a:cs typeface="Arial" panose="020B0604020202020204" pitchFamily="34" charset="0"/>
              </a:rPr>
              <a:t> in our making decisions. </a:t>
            </a:r>
          </a:p>
          <a:p>
            <a:pPr marL="609600" indent="-609600">
              <a:buClr>
                <a:srgbClr val="000000"/>
              </a:buClr>
              <a:buSzPct val="100000"/>
              <a:buFont typeface="Wingdings" panose="05000000000000000000" pitchFamily="2" charset="2"/>
              <a:buChar char="Ø"/>
            </a:pPr>
            <a:r>
              <a:rPr lang="en-US" altLang="en-US" sz="2000" u="sng" cap="none" dirty="0" smtClean="0">
                <a:solidFill>
                  <a:srgbClr val="000000"/>
                </a:solidFill>
                <a:latin typeface="Arial" panose="020B0604020202020204" pitchFamily="34" charset="0"/>
                <a:cs typeface="Arial" panose="020B0604020202020204" pitchFamily="34" charset="0"/>
              </a:rPr>
              <a:t>If you are questioning</a:t>
            </a:r>
            <a:r>
              <a:rPr lang="en-US" altLang="en-US" sz="2000" cap="none" dirty="0" smtClean="0">
                <a:solidFill>
                  <a:srgbClr val="000000"/>
                </a:solidFill>
                <a:latin typeface="Arial" panose="020B0604020202020204" pitchFamily="34" charset="0"/>
                <a:cs typeface="Arial" panose="020B0604020202020204" pitchFamily="34" charset="0"/>
              </a:rPr>
              <a:t> whether the pending action (decision and/or behaviour) is ethical, and you cannot resolve that question, then </a:t>
            </a:r>
            <a:r>
              <a:rPr lang="en-US" altLang="en-US" sz="2000" u="sng" cap="none" dirty="0" smtClean="0">
                <a:solidFill>
                  <a:srgbClr val="000000"/>
                </a:solidFill>
                <a:latin typeface="Arial" panose="020B0604020202020204" pitchFamily="34" charset="0"/>
                <a:cs typeface="Arial" panose="020B0604020202020204" pitchFamily="34" charset="0"/>
              </a:rPr>
              <a:t>ask for help to discuss and review the ethics</a:t>
            </a:r>
            <a:r>
              <a:rPr lang="en-US" altLang="en-US" sz="2000" cap="none" dirty="0" smtClean="0">
                <a:solidFill>
                  <a:srgbClr val="000000"/>
                </a:solidFill>
                <a:latin typeface="Arial" panose="020B0604020202020204" pitchFamily="34" charset="0"/>
                <a:cs typeface="Arial" panose="020B0604020202020204" pitchFamily="34" charset="0"/>
              </a:rPr>
              <a:t> of that decision. </a:t>
            </a:r>
          </a:p>
          <a:p>
            <a:pPr marL="609600" indent="-609600">
              <a:buClr>
                <a:srgbClr val="000000"/>
              </a:buClr>
              <a:buSzPct val="100000"/>
              <a:buFont typeface="Wingdings" panose="05000000000000000000" pitchFamily="2" charset="2"/>
              <a:buChar char="Ø"/>
            </a:pPr>
            <a:endParaRPr lang="en-US" altLang="en-US" sz="2000" cap="none" dirty="0">
              <a:solidFill>
                <a:srgbClr val="000000"/>
              </a:solidFill>
              <a:latin typeface="Arial" panose="020B0604020202020204" pitchFamily="34" charset="0"/>
              <a:cs typeface="Arial" panose="020B0604020202020204" pitchFamily="34" charset="0"/>
            </a:endParaRPr>
          </a:p>
        </p:txBody>
      </p:sp>
      <p:sp>
        <p:nvSpPr>
          <p:cNvPr id="6144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5D2DF0E2-3A47-4ED7-9EF1-7FDCD51F73F3}" type="slidenum">
              <a:rPr lang="en-US" altLang="en-US" sz="1200" b="1">
                <a:solidFill>
                  <a:srgbClr val="000000"/>
                </a:solidFill>
                <a:latin typeface="Arial" panose="020B0604020202020204" pitchFamily="34" charset="0"/>
              </a:rPr>
              <a:pPr algn="r" eaLnBrk="1" hangingPunct="1">
                <a:spcBef>
                  <a:spcPct val="0"/>
                </a:spcBef>
                <a:buClrTx/>
                <a:buSzTx/>
                <a:buFontTx/>
                <a:buNone/>
              </a:pPr>
              <a:t>31</a:t>
            </a:fld>
            <a:endParaRPr lang="en-US" altLang="en-US" sz="1200" b="1">
              <a:solidFill>
                <a:srgbClr val="000000"/>
              </a:solidFill>
              <a:latin typeface="Arial" panose="020B0604020202020204" pitchFamily="34" charset="0"/>
            </a:endParaRPr>
          </a:p>
        </p:txBody>
      </p:sp>
      <p:sp>
        <p:nvSpPr>
          <p:cNvPr id="61444"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smtClean="0">
                <a:solidFill>
                  <a:srgbClr val="000000"/>
                </a:solidFill>
              </a:rPr>
              <a:t>Summary and Key Points: </a:t>
            </a:r>
            <a:endParaRPr lang="en-CA" altLang="en-US" sz="2400" b="1" i="1" dirty="0">
              <a:solidFill>
                <a:srgbClr val="000000"/>
              </a:solidFill>
            </a:endParaRPr>
          </a:p>
        </p:txBody>
      </p:sp>
      <p:sp>
        <p:nvSpPr>
          <p:cNvPr id="131080" name="Rectangle 8"/>
          <p:cNvSpPr>
            <a:spLocks noChangeArrowheads="1"/>
          </p:cNvSpPr>
          <p:nvPr/>
        </p:nvSpPr>
        <p:spPr bwMode="auto">
          <a:xfrm>
            <a:off x="0" y="885825"/>
            <a:ext cx="18415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eaLnBrk="1" hangingPunct="1">
              <a:defRPr/>
            </a:pPr>
            <a:endParaRPr lang="en-CA">
              <a:solidFill>
                <a:srgbClr val="463634"/>
              </a:solidFill>
            </a:endParaRPr>
          </a:p>
        </p:txBody>
      </p:sp>
      <p:sp>
        <p:nvSpPr>
          <p:cNvPr id="7"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25261733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455612" y="760412"/>
            <a:ext cx="8226425" cy="5106987"/>
          </a:xfrm>
          <a:solidFill>
            <a:schemeClr val="bg1"/>
          </a:solidFill>
          <a:ln>
            <a:solidFill>
              <a:srgbClr val="000000"/>
            </a:solidFill>
            <a:miter lim="800000"/>
            <a:headEnd/>
            <a:tailEnd/>
          </a:ln>
        </p:spPr>
        <p:txBody>
          <a:bodyPr/>
          <a:lstStyle/>
          <a:p>
            <a:pPr marL="609600" indent="-609600">
              <a:lnSpc>
                <a:spcPct val="100000"/>
              </a:lnSpc>
              <a:spcBef>
                <a:spcPts val="0"/>
              </a:spcBef>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Some points about the practice of engineering:</a:t>
            </a:r>
          </a:p>
          <a:p>
            <a:pPr lvl="1">
              <a:lnSpc>
                <a:spcPct val="100000"/>
              </a:lnSpc>
              <a:spcBef>
                <a:spcPts val="0"/>
              </a:spcBef>
              <a:buClr>
                <a:srgbClr val="000000"/>
              </a:buClr>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lvl="1">
              <a:lnSpc>
                <a:spcPct val="100000"/>
              </a:lnSpc>
              <a:spcBef>
                <a:spcPts val="0"/>
              </a:spcBef>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Technologically complex</a:t>
            </a:r>
          </a:p>
          <a:p>
            <a:pPr lvl="1">
              <a:lnSpc>
                <a:spcPct val="100000"/>
              </a:lnSpc>
              <a:spcBef>
                <a:spcPts val="0"/>
              </a:spcBef>
              <a:buClr>
                <a:srgbClr val="000000"/>
              </a:buClr>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lvl="1">
              <a:lnSpc>
                <a:spcPct val="100000"/>
              </a:lnSpc>
              <a:spcBef>
                <a:spcPts val="0"/>
              </a:spcBef>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Large contribution to society, and for the benefit of society</a:t>
            </a:r>
          </a:p>
          <a:p>
            <a:pPr lvl="1">
              <a:lnSpc>
                <a:spcPct val="100000"/>
              </a:lnSpc>
              <a:spcBef>
                <a:spcPts val="0"/>
              </a:spcBef>
              <a:buClr>
                <a:srgbClr val="000000"/>
              </a:buClr>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lvl="1">
              <a:lnSpc>
                <a:spcPct val="100000"/>
              </a:lnSpc>
              <a:spcBef>
                <a:spcPts val="0"/>
              </a:spcBef>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Ethical obligations.</a:t>
            </a:r>
            <a:endParaRPr lang="en-CA" altLang="en-US" sz="2000" cap="none" dirty="0">
              <a:solidFill>
                <a:srgbClr val="000000"/>
              </a:solidFill>
              <a:latin typeface="Arial" panose="020B0604020202020204" pitchFamily="34" charset="0"/>
              <a:cs typeface="Arial" panose="020B0604020202020204" pitchFamily="34" charset="0"/>
            </a:endParaRPr>
          </a:p>
        </p:txBody>
      </p:sp>
      <p:sp>
        <p:nvSpPr>
          <p:cNvPr id="14339"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D00A12-395A-4C78-92A1-3F8B1FE57523}"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40" name="Rectangle 2"/>
          <p:cNvSpPr>
            <a:spLocks noChangeArrowheads="1"/>
          </p:cNvSpPr>
          <p:nvPr/>
        </p:nvSpPr>
        <p:spPr bwMode="auto">
          <a:xfrm>
            <a:off x="455613" y="227013"/>
            <a:ext cx="8459787"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The Practice of Engineering:</a:t>
            </a:r>
          </a:p>
        </p:txBody>
      </p:sp>
      <p:sp>
        <p:nvSpPr>
          <p:cNvPr id="2" name="TextBox 1"/>
          <p:cNvSpPr txBox="1"/>
          <p:nvPr/>
        </p:nvSpPr>
        <p:spPr>
          <a:xfrm>
            <a:off x="455613" y="3048001"/>
            <a:ext cx="8226425" cy="2971800"/>
          </a:xfrm>
          <a:prstGeom prst="rect">
            <a:avLst/>
          </a:prstGeom>
          <a:solidFill>
            <a:schemeClr val="tx1"/>
          </a:solidFill>
          <a:ln>
            <a:solidFill>
              <a:schemeClr val="tx1"/>
            </a:solidFill>
          </a:ln>
        </p:spPr>
        <p:txBody>
          <a:bodyPr wrap="square" rtlCol="0">
            <a:no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CA" sz="20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You could be asked to choose one of the first two, and describe in terms relevant to the practice of engineering; however, the </a:t>
            </a:r>
            <a:r>
              <a:rPr kumimoji="0" lang="en-CA" sz="20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CCPS video </a:t>
            </a:r>
            <a:r>
              <a:rPr kumimoji="0" lang="en-CA" sz="20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clearly illustrated these two.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CA" sz="20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CA" sz="20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Having said this, you should take an opportunity to reflect on the relevancy of “technologically complex” or “large contribution to society” that involved the organization from your team project</a:t>
            </a:r>
            <a:r>
              <a:rPr kumimoji="0" lang="en-CA" sz="20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lang="en-CA" sz="2000" i="1" dirty="0">
              <a:solidFill>
                <a:srgbClr val="FFFFFF"/>
              </a:solidFill>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CA" sz="20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The third item will be</a:t>
            </a:r>
            <a:r>
              <a:rPr kumimoji="0" lang="en-CA" sz="2000" b="0" i="1" u="none" strike="noStrike" kern="1200" cap="none" spc="0" normalizeH="0" noProof="0" dirty="0" smtClean="0">
                <a:ln>
                  <a:noFill/>
                </a:ln>
                <a:solidFill>
                  <a:srgbClr val="FFFFFF"/>
                </a:solidFill>
                <a:effectLst/>
                <a:uLnTx/>
                <a:uFillTx/>
                <a:latin typeface="Arial" panose="020B0604020202020204" pitchFamily="34" charset="0"/>
                <a:ea typeface="+mn-ea"/>
                <a:cs typeface="Arial" panose="020B0604020202020204" pitchFamily="34" charset="0"/>
              </a:rPr>
              <a:t> discussed further in this lecture. </a:t>
            </a:r>
            <a:r>
              <a:rPr kumimoji="0" lang="en-CA" sz="2000" b="0" i="1"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 </a:t>
            </a:r>
            <a:endParaRPr kumimoji="0" lang="en-CA" sz="2000" b="0"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7"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1380466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455612" y="760412"/>
            <a:ext cx="8307387" cy="5259387"/>
          </a:xfrm>
          <a:solidFill>
            <a:schemeClr val="bg1"/>
          </a:solidFill>
          <a:ln>
            <a:solidFill>
              <a:srgbClr val="000000"/>
            </a:solidFill>
            <a:miter lim="800000"/>
            <a:headEnd/>
            <a:tailEnd/>
          </a:ln>
        </p:spPr>
        <p:txBody>
          <a:bodyPr/>
          <a:lstStyle/>
          <a:p>
            <a:pPr marL="609600" indent="-609600">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A profession is a </a:t>
            </a:r>
            <a:r>
              <a:rPr lang="en-US" altLang="en-US" sz="2000" u="sng" cap="none" dirty="0" smtClean="0">
                <a:solidFill>
                  <a:srgbClr val="000000"/>
                </a:solidFill>
                <a:latin typeface="Arial" panose="020B0604020202020204" pitchFamily="34" charset="0"/>
                <a:cs typeface="Arial" panose="020B0604020202020204" pitchFamily="34" charset="0"/>
              </a:rPr>
              <a:t>calling</a:t>
            </a:r>
            <a:r>
              <a:rPr lang="en-US" altLang="en-US" sz="2000" cap="none" dirty="0" smtClean="0">
                <a:solidFill>
                  <a:srgbClr val="000000"/>
                </a:solidFill>
                <a:latin typeface="Arial" panose="020B0604020202020204" pitchFamily="34" charset="0"/>
                <a:cs typeface="Arial" panose="020B0604020202020204" pitchFamily="34" charset="0"/>
              </a:rPr>
              <a:t> that requires: </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Specialized knowledge, </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Intensive preparation, </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High standards of achievement, </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High standards of practice, </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Continued study, </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Ethical conduct, and</a:t>
            </a:r>
          </a:p>
          <a:p>
            <a:pPr lvl="1">
              <a:buClr>
                <a:srgbClr val="000000"/>
              </a:buClr>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Public service (duty to the public). </a:t>
            </a:r>
          </a:p>
          <a:p>
            <a:pPr marL="457200" lvl="1" indent="0">
              <a:buClr>
                <a:srgbClr val="000000"/>
              </a:buClr>
              <a:buNone/>
            </a:pPr>
            <a:endParaRPr lang="en-CA" altLang="en-US" sz="2000" i="1" cap="none" dirty="0" smtClean="0">
              <a:solidFill>
                <a:srgbClr val="000000"/>
              </a:solidFill>
              <a:latin typeface="Arial" panose="020B0604020202020204" pitchFamily="34" charset="0"/>
              <a:cs typeface="Arial" panose="020B0604020202020204" pitchFamily="34" charset="0"/>
            </a:endParaRPr>
          </a:p>
          <a:p>
            <a:pPr marL="457200" lvl="1" indent="0">
              <a:buClr>
                <a:srgbClr val="000000"/>
              </a:buClr>
              <a:buNone/>
            </a:pPr>
            <a:r>
              <a:rPr lang="en-CA" altLang="en-US" sz="2000" i="1" cap="none" dirty="0" smtClean="0">
                <a:solidFill>
                  <a:srgbClr val="000000"/>
                </a:solidFill>
                <a:latin typeface="Arial" panose="020B0604020202020204" pitchFamily="34" charset="0"/>
                <a:cs typeface="Arial" panose="020B0604020202020204" pitchFamily="34" charset="0"/>
              </a:rPr>
              <a:t>Http://www.apega.ca/pdf/guidelines/professionalism.pdf </a:t>
            </a:r>
            <a:endParaRPr lang="en-CA" altLang="en-US" sz="2000" i="1" cap="none" dirty="0">
              <a:solidFill>
                <a:srgbClr val="000000"/>
              </a:solidFill>
              <a:latin typeface="Arial" panose="020B0604020202020204" pitchFamily="34" charset="0"/>
              <a:cs typeface="Arial" panose="020B0604020202020204" pitchFamily="34" charset="0"/>
            </a:endParaRPr>
          </a:p>
        </p:txBody>
      </p:sp>
      <p:sp>
        <p:nvSpPr>
          <p:cNvPr id="1024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DE23822D-F3B8-40D4-AE70-86D51D556166}" type="slidenum">
              <a:rPr lang="en-US" altLang="en-US" sz="1200" b="1">
                <a:solidFill>
                  <a:srgbClr val="000000"/>
                </a:solidFill>
                <a:latin typeface="Arial" panose="020B0604020202020204" pitchFamily="34" charset="0"/>
              </a:rPr>
              <a:pPr algn="r" eaLnBrk="1" hangingPunct="1">
                <a:spcBef>
                  <a:spcPct val="0"/>
                </a:spcBef>
                <a:buClrTx/>
                <a:buSzTx/>
                <a:buFontTx/>
                <a:buNone/>
              </a:pPr>
              <a:t>5</a:t>
            </a:fld>
            <a:endParaRPr lang="en-US" altLang="en-US" sz="1200" b="1">
              <a:solidFill>
                <a:srgbClr val="000000"/>
              </a:solidFill>
              <a:latin typeface="Arial" panose="020B0604020202020204" pitchFamily="34" charset="0"/>
            </a:endParaRPr>
          </a:p>
        </p:txBody>
      </p:sp>
      <p:sp>
        <p:nvSpPr>
          <p:cNvPr id="10244" name="Rectangle 2"/>
          <p:cNvSpPr>
            <a:spLocks noChangeArrowheads="1"/>
          </p:cNvSpPr>
          <p:nvPr/>
        </p:nvSpPr>
        <p:spPr bwMode="auto">
          <a:xfrm>
            <a:off x="455613" y="227013"/>
            <a:ext cx="8459787"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Professionalism in Engineering</a:t>
            </a:r>
          </a:p>
        </p:txBody>
      </p:sp>
      <p:sp>
        <p:nvSpPr>
          <p:cNvPr id="2" name="Double Brace 1">
            <a:extLst>
              <a:ext uri="{FF2B5EF4-FFF2-40B4-BE49-F238E27FC236}">
                <a16:creationId xmlns="" xmlns:a16="http://schemas.microsoft.com/office/drawing/2014/main" id="{15A35893-B523-4339-9982-AFDCB324CA60}"/>
              </a:ext>
            </a:extLst>
          </p:cNvPr>
          <p:cNvSpPr/>
          <p:nvPr/>
        </p:nvSpPr>
        <p:spPr bwMode="auto">
          <a:xfrm>
            <a:off x="762000" y="1676400"/>
            <a:ext cx="4343400" cy="1676400"/>
          </a:xfrm>
          <a:prstGeom prst="bracePair">
            <a:avLst/>
          </a:prstGeom>
          <a:noFill/>
          <a:ln w="57150" cap="flat" cmpd="sng" algn="ctr">
            <a:solidFill>
              <a:srgbClr val="0033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itchFamily="18" charset="0"/>
            </a:endParaRPr>
          </a:p>
        </p:txBody>
      </p:sp>
      <p:sp>
        <p:nvSpPr>
          <p:cNvPr id="3" name="Speech Bubble: Rectangle 2">
            <a:extLst>
              <a:ext uri="{FF2B5EF4-FFF2-40B4-BE49-F238E27FC236}">
                <a16:creationId xmlns="" xmlns:a16="http://schemas.microsoft.com/office/drawing/2014/main" id="{1CC5658F-515E-4826-BB8B-DFE7E421B872}"/>
              </a:ext>
            </a:extLst>
          </p:cNvPr>
          <p:cNvSpPr/>
          <p:nvPr/>
        </p:nvSpPr>
        <p:spPr bwMode="auto">
          <a:xfrm>
            <a:off x="5943601" y="1156253"/>
            <a:ext cx="2438400" cy="824948"/>
          </a:xfrm>
          <a:prstGeom prst="wedgeRectCallout">
            <a:avLst>
              <a:gd name="adj1" fmla="val -82097"/>
              <a:gd name="adj2" fmla="val 94375"/>
            </a:avLst>
          </a:prstGeom>
          <a:solidFill>
            <a:srgbClr val="FFFFFF"/>
          </a:solidFill>
          <a:ln w="38100">
            <a:solidFill>
              <a:srgbClr val="0033CC"/>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buClr>
                <a:srgbClr val="000000"/>
              </a:buClr>
              <a:buSzPct val="100000"/>
            </a:pPr>
            <a:r>
              <a:rPr lang="en-CA" sz="1600" i="1" dirty="0">
                <a:solidFill>
                  <a:srgbClr val="000000"/>
                </a:solidFill>
                <a:latin typeface="Arial" panose="020B0604020202020204" pitchFamily="34" charset="0"/>
                <a:cs typeface="Arial" panose="020B0604020202020204" pitchFamily="34" charset="0"/>
              </a:rPr>
              <a:t>As engineering students, you can readily identify with these.</a:t>
            </a:r>
          </a:p>
        </p:txBody>
      </p:sp>
      <p:sp>
        <p:nvSpPr>
          <p:cNvPr id="9" name="Double Brace 8">
            <a:extLst>
              <a:ext uri="{FF2B5EF4-FFF2-40B4-BE49-F238E27FC236}">
                <a16:creationId xmlns="" xmlns:a16="http://schemas.microsoft.com/office/drawing/2014/main" id="{09E1D544-5725-4377-944A-C8EEE606F567}"/>
              </a:ext>
            </a:extLst>
          </p:cNvPr>
          <p:cNvSpPr/>
          <p:nvPr/>
        </p:nvSpPr>
        <p:spPr bwMode="auto">
          <a:xfrm>
            <a:off x="735495" y="3384275"/>
            <a:ext cx="4369906" cy="884512"/>
          </a:xfrm>
          <a:prstGeom prst="bracePair">
            <a:avLst>
              <a:gd name="adj" fmla="val 17871"/>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itchFamily="18" charset="0"/>
            </a:endParaRPr>
          </a:p>
        </p:txBody>
      </p:sp>
      <p:sp>
        <p:nvSpPr>
          <p:cNvPr id="10" name="Speech Bubble: Rectangle 9">
            <a:extLst>
              <a:ext uri="{FF2B5EF4-FFF2-40B4-BE49-F238E27FC236}">
                <a16:creationId xmlns="" xmlns:a16="http://schemas.microsoft.com/office/drawing/2014/main" id="{5CC0EFF6-ECE3-4948-8AC1-6E4AACE1539F}"/>
              </a:ext>
            </a:extLst>
          </p:cNvPr>
          <p:cNvSpPr/>
          <p:nvPr/>
        </p:nvSpPr>
        <p:spPr bwMode="auto">
          <a:xfrm>
            <a:off x="5943601" y="2484439"/>
            <a:ext cx="2438400" cy="824948"/>
          </a:xfrm>
          <a:prstGeom prst="wedgeRectCallout">
            <a:avLst>
              <a:gd name="adj1" fmla="val -75575"/>
              <a:gd name="adj2" fmla="val 92769"/>
            </a:avLst>
          </a:prstGeom>
          <a:solidFill>
            <a:srgbClr val="FFFFFF"/>
          </a:solid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buClr>
                <a:srgbClr val="000000"/>
              </a:buClr>
              <a:buSzPct val="100000"/>
            </a:pPr>
            <a:r>
              <a:rPr lang="en-CA" sz="1600" i="1" dirty="0">
                <a:solidFill>
                  <a:srgbClr val="000000"/>
                </a:solidFill>
                <a:latin typeface="Arial" panose="020B0604020202020204" pitchFamily="34" charset="0"/>
                <a:cs typeface="Arial" panose="020B0604020202020204" pitchFamily="34" charset="0"/>
              </a:rPr>
              <a:t>So we will explore these in this </a:t>
            </a:r>
            <a:r>
              <a:rPr lang="en-CA" sz="1600" i="1" dirty="0" smtClean="0">
                <a:solidFill>
                  <a:srgbClr val="000000"/>
                </a:solidFill>
                <a:latin typeface="Arial" panose="020B0604020202020204" pitchFamily="34" charset="0"/>
                <a:cs typeface="Arial" panose="020B0604020202020204" pitchFamily="34" charset="0"/>
              </a:rPr>
              <a:t>lecture.</a:t>
            </a:r>
            <a:endParaRPr lang="en-CA" sz="1600" i="1" dirty="0">
              <a:solidFill>
                <a:srgbClr val="000000"/>
              </a:solidFill>
              <a:latin typeface="Arial" panose="020B0604020202020204" pitchFamily="34" charset="0"/>
              <a:cs typeface="Arial" panose="020B0604020202020204" pitchFamily="34" charset="0"/>
            </a:endParaRPr>
          </a:p>
        </p:txBody>
      </p:sp>
      <p:sp>
        <p:nvSpPr>
          <p:cNvPr id="11"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455612" y="760412"/>
            <a:ext cx="8226425" cy="5183187"/>
          </a:xfrm>
          <a:prstGeom prst="rect">
            <a:avLst/>
          </a:prstGeom>
          <a:solidFill>
            <a:schemeClr val="bg1"/>
          </a:solidFill>
          <a:ln>
            <a:solidFill>
              <a:srgbClr val="000000"/>
            </a:solidFill>
            <a:miter lim="800000"/>
            <a:headEnd/>
            <a:tailEnd/>
          </a:ln>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609600" indent="-609600" fontAlgn="auto">
              <a:lnSpc>
                <a:spcPct val="100000"/>
              </a:lnSpc>
              <a:spcBef>
                <a:spcPts val="0"/>
              </a:spcBef>
              <a:spcAft>
                <a:spcPts val="0"/>
              </a:spcAft>
              <a:buClr>
                <a:srgbClr val="000000"/>
              </a:buClr>
              <a:buSzPct val="100000"/>
              <a:buFont typeface="Wingdings" panose="05000000000000000000" pitchFamily="2" charset="2"/>
              <a:buChar char="Ø"/>
            </a:pPr>
            <a:r>
              <a:rPr lang="en-US" altLang="en-US" cap="none" dirty="0" smtClean="0">
                <a:solidFill>
                  <a:srgbClr val="000000"/>
                </a:solidFill>
                <a:latin typeface="Arial" panose="020B0604020202020204" pitchFamily="34" charset="0"/>
                <a:cs typeface="Arial" panose="020B0604020202020204" pitchFamily="34" charset="0"/>
              </a:rPr>
              <a:t>CCPE defines the “practice of engineering” as:</a:t>
            </a:r>
            <a:br>
              <a:rPr lang="en-US" altLang="en-US" cap="none" dirty="0" smtClean="0">
                <a:solidFill>
                  <a:srgbClr val="000000"/>
                </a:solidFill>
                <a:latin typeface="Arial" panose="020B0604020202020204" pitchFamily="34" charset="0"/>
                <a:cs typeface="Arial" panose="020B0604020202020204" pitchFamily="34" charset="0"/>
              </a:rPr>
            </a:br>
            <a:r>
              <a:rPr lang="en-US" altLang="en-US" i="1" cap="none" dirty="0" smtClean="0">
                <a:solidFill>
                  <a:srgbClr val="000000"/>
                </a:solidFill>
                <a:latin typeface="Arial" panose="020B0604020202020204" pitchFamily="34" charset="0"/>
                <a:cs typeface="Arial" panose="020B0604020202020204" pitchFamily="34" charset="0"/>
              </a:rPr>
              <a:t>“the practice of professional engineering means any act of </a:t>
            </a:r>
            <a:r>
              <a:rPr lang="en-US" altLang="en-US" b="1" i="1" cap="none" dirty="0" smtClean="0">
                <a:solidFill>
                  <a:srgbClr val="000000"/>
                </a:solidFill>
                <a:latin typeface="Arial" panose="020B0604020202020204" pitchFamily="34" charset="0"/>
                <a:cs typeface="Arial" panose="020B0604020202020204" pitchFamily="34" charset="0"/>
              </a:rPr>
              <a:t>planning</a:t>
            </a:r>
            <a:r>
              <a:rPr lang="en-US" altLang="en-US" i="1" cap="none" dirty="0" smtClean="0">
                <a:solidFill>
                  <a:srgbClr val="000000"/>
                </a:solidFill>
                <a:latin typeface="Arial" panose="020B0604020202020204" pitchFamily="34" charset="0"/>
                <a:cs typeface="Arial" panose="020B0604020202020204" pitchFamily="34" charset="0"/>
              </a:rPr>
              <a:t>, </a:t>
            </a:r>
            <a:r>
              <a:rPr lang="en-US" altLang="en-US" b="1" i="1" cap="none" dirty="0" smtClean="0">
                <a:solidFill>
                  <a:srgbClr val="000000"/>
                </a:solidFill>
                <a:latin typeface="Arial" panose="020B0604020202020204" pitchFamily="34" charset="0"/>
                <a:cs typeface="Arial" panose="020B0604020202020204" pitchFamily="34" charset="0"/>
              </a:rPr>
              <a:t>designing</a:t>
            </a:r>
            <a:r>
              <a:rPr lang="en-US" altLang="en-US" i="1" cap="none" dirty="0" smtClean="0">
                <a:solidFill>
                  <a:srgbClr val="000000"/>
                </a:solidFill>
                <a:latin typeface="Arial" panose="020B0604020202020204" pitchFamily="34" charset="0"/>
                <a:cs typeface="Arial" panose="020B0604020202020204" pitchFamily="34" charset="0"/>
              </a:rPr>
              <a:t>, </a:t>
            </a:r>
            <a:r>
              <a:rPr lang="en-US" altLang="en-US" b="1" i="1" cap="none" dirty="0" smtClean="0">
                <a:solidFill>
                  <a:srgbClr val="000000"/>
                </a:solidFill>
                <a:latin typeface="Arial" panose="020B0604020202020204" pitchFamily="34" charset="0"/>
                <a:cs typeface="Arial" panose="020B0604020202020204" pitchFamily="34" charset="0"/>
              </a:rPr>
              <a:t>evaluating</a:t>
            </a:r>
            <a:r>
              <a:rPr lang="en-US" altLang="en-US" i="1" cap="none" dirty="0" smtClean="0">
                <a:solidFill>
                  <a:srgbClr val="000000"/>
                </a:solidFill>
                <a:latin typeface="Arial" panose="020B0604020202020204" pitchFamily="34" charset="0"/>
                <a:cs typeface="Arial" panose="020B0604020202020204" pitchFamily="34" charset="0"/>
              </a:rPr>
              <a:t>, </a:t>
            </a:r>
            <a:r>
              <a:rPr lang="en-US" altLang="en-US" b="1" i="1" cap="none" dirty="0" smtClean="0">
                <a:solidFill>
                  <a:srgbClr val="000000"/>
                </a:solidFill>
                <a:latin typeface="Arial" panose="020B0604020202020204" pitchFamily="34" charset="0"/>
                <a:cs typeface="Arial" panose="020B0604020202020204" pitchFamily="34" charset="0"/>
              </a:rPr>
              <a:t>advising</a:t>
            </a:r>
            <a:r>
              <a:rPr lang="en-US" altLang="en-US" i="1" cap="none" dirty="0" smtClean="0">
                <a:solidFill>
                  <a:srgbClr val="000000"/>
                </a:solidFill>
                <a:latin typeface="Arial" panose="020B0604020202020204" pitchFamily="34" charset="0"/>
                <a:cs typeface="Arial" panose="020B0604020202020204" pitchFamily="34" charset="0"/>
              </a:rPr>
              <a:t>, </a:t>
            </a:r>
            <a:r>
              <a:rPr lang="en-US" altLang="en-US" b="1" i="1" cap="none" dirty="0" smtClean="0">
                <a:solidFill>
                  <a:srgbClr val="000000"/>
                </a:solidFill>
                <a:latin typeface="Arial" panose="020B0604020202020204" pitchFamily="34" charset="0"/>
                <a:cs typeface="Arial" panose="020B0604020202020204" pitchFamily="34" charset="0"/>
              </a:rPr>
              <a:t>reporting</a:t>
            </a:r>
            <a:r>
              <a:rPr lang="en-US" altLang="en-US" i="1" cap="none" dirty="0" smtClean="0">
                <a:solidFill>
                  <a:srgbClr val="000000"/>
                </a:solidFill>
                <a:latin typeface="Arial" panose="020B0604020202020204" pitchFamily="34" charset="0"/>
                <a:cs typeface="Arial" panose="020B0604020202020204" pitchFamily="34" charset="0"/>
              </a:rPr>
              <a:t>, </a:t>
            </a:r>
            <a:r>
              <a:rPr lang="en-US" altLang="en-US" b="1" i="1" cap="none" dirty="0" smtClean="0">
                <a:solidFill>
                  <a:srgbClr val="000000"/>
                </a:solidFill>
                <a:latin typeface="Arial" panose="020B0604020202020204" pitchFamily="34" charset="0"/>
                <a:cs typeface="Arial" panose="020B0604020202020204" pitchFamily="34" charset="0"/>
              </a:rPr>
              <a:t>directing</a:t>
            </a:r>
            <a:r>
              <a:rPr lang="en-US" altLang="en-US" i="1" cap="none" dirty="0" smtClean="0">
                <a:solidFill>
                  <a:srgbClr val="000000"/>
                </a:solidFill>
                <a:latin typeface="Arial" panose="020B0604020202020204" pitchFamily="34" charset="0"/>
                <a:cs typeface="Arial" panose="020B0604020202020204" pitchFamily="34" charset="0"/>
              </a:rPr>
              <a:t> or </a:t>
            </a:r>
            <a:r>
              <a:rPr lang="en-US" altLang="en-US" b="1" i="1" cap="none" dirty="0" smtClean="0">
                <a:solidFill>
                  <a:srgbClr val="000000"/>
                </a:solidFill>
                <a:latin typeface="Arial" panose="020B0604020202020204" pitchFamily="34" charset="0"/>
                <a:cs typeface="Arial" panose="020B0604020202020204" pitchFamily="34" charset="0"/>
              </a:rPr>
              <a:t>supervising</a:t>
            </a:r>
            <a:r>
              <a:rPr lang="en-US" altLang="en-US" i="1" cap="none" dirty="0" smtClean="0">
                <a:solidFill>
                  <a:srgbClr val="000000"/>
                </a:solidFill>
                <a:latin typeface="Arial" panose="020B0604020202020204" pitchFamily="34" charset="0"/>
                <a:cs typeface="Arial" panose="020B0604020202020204" pitchFamily="34" charset="0"/>
              </a:rPr>
              <a:t>, or </a:t>
            </a:r>
            <a:r>
              <a:rPr lang="en-US" altLang="en-US" b="1" i="1" cap="none" dirty="0" smtClean="0">
                <a:solidFill>
                  <a:srgbClr val="000000"/>
                </a:solidFill>
                <a:latin typeface="Arial" panose="020B0604020202020204" pitchFamily="34" charset="0"/>
                <a:cs typeface="Arial" panose="020B0604020202020204" pitchFamily="34" charset="0"/>
              </a:rPr>
              <a:t>managing</a:t>
            </a:r>
            <a:r>
              <a:rPr lang="en-US" altLang="en-US" i="1" cap="none" dirty="0" smtClean="0">
                <a:solidFill>
                  <a:srgbClr val="000000"/>
                </a:solidFill>
                <a:latin typeface="Arial" panose="020B0604020202020204" pitchFamily="34" charset="0"/>
                <a:cs typeface="Arial" panose="020B0604020202020204" pitchFamily="34" charset="0"/>
              </a:rPr>
              <a:t> any of the foregoing, that requires the application of engineering principles, and that concerns the </a:t>
            </a:r>
            <a:r>
              <a:rPr lang="en-US" altLang="en-US" i="1" u="sng" cap="none" dirty="0" smtClean="0">
                <a:solidFill>
                  <a:srgbClr val="000000"/>
                </a:solidFill>
                <a:latin typeface="Arial" panose="020B0604020202020204" pitchFamily="34" charset="0"/>
                <a:cs typeface="Arial" panose="020B0604020202020204" pitchFamily="34" charset="0"/>
              </a:rPr>
              <a:t>safeguarding of life, health, property, economic interests, the public welfare, or the environment</a:t>
            </a:r>
            <a:r>
              <a:rPr lang="en-US" altLang="en-US" i="1" cap="none" dirty="0" smtClean="0">
                <a:solidFill>
                  <a:srgbClr val="000000"/>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0"/>
              </a:spcAft>
              <a:buClr>
                <a:srgbClr val="000000"/>
              </a:buClr>
              <a:buSzPct val="100000"/>
              <a:buFont typeface="Arial" panose="020B0604020202020204" pitchFamily="34" charset="0"/>
              <a:buNone/>
            </a:pPr>
            <a:endParaRPr lang="en-US" altLang="en-US" i="1" cap="none" dirty="0">
              <a:solidFill>
                <a:srgbClr val="000000"/>
              </a:solidFill>
              <a:latin typeface="Arial" panose="020B0604020202020204" pitchFamily="34" charset="0"/>
              <a:cs typeface="Arial" panose="020B0604020202020204" pitchFamily="34" charset="0"/>
            </a:endParaRPr>
          </a:p>
        </p:txBody>
      </p:sp>
      <p:sp>
        <p:nvSpPr>
          <p:cNvPr id="1229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52B02F1F-B5F8-405E-B9C3-809647782617}" type="slidenum">
              <a:rPr lang="en-US" altLang="en-US" sz="1200" b="1">
                <a:solidFill>
                  <a:srgbClr val="000000"/>
                </a:solidFill>
                <a:latin typeface="Arial" panose="020B0604020202020204" pitchFamily="34" charset="0"/>
              </a:rPr>
              <a:pPr algn="r" eaLnBrk="1" hangingPunct="1">
                <a:spcBef>
                  <a:spcPct val="0"/>
                </a:spcBef>
                <a:buClrTx/>
                <a:buSzTx/>
                <a:buFontTx/>
                <a:buNone/>
              </a:pPr>
              <a:t>6</a:t>
            </a:fld>
            <a:endParaRPr lang="en-US" altLang="en-US" sz="1200" b="1">
              <a:solidFill>
                <a:srgbClr val="000000"/>
              </a:solidFill>
              <a:latin typeface="Arial" panose="020B0604020202020204" pitchFamily="34" charset="0"/>
            </a:endParaRPr>
          </a:p>
        </p:txBody>
      </p:sp>
      <p:sp>
        <p:nvSpPr>
          <p:cNvPr id="12292" name="Rectangle 2"/>
          <p:cNvSpPr>
            <a:spLocks noChangeArrowheads="1"/>
          </p:cNvSpPr>
          <p:nvPr/>
        </p:nvSpPr>
        <p:spPr bwMode="auto">
          <a:xfrm>
            <a:off x="455613" y="227013"/>
            <a:ext cx="8459787"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Professionalism in Engineering</a:t>
            </a:r>
          </a:p>
        </p:txBody>
      </p:sp>
      <p:sp>
        <p:nvSpPr>
          <p:cNvPr id="2" name="TextBox 1"/>
          <p:cNvSpPr txBox="1"/>
          <p:nvPr/>
        </p:nvSpPr>
        <p:spPr>
          <a:xfrm>
            <a:off x="455613" y="3124201"/>
            <a:ext cx="8226425" cy="2819400"/>
          </a:xfrm>
          <a:prstGeom prst="rect">
            <a:avLst/>
          </a:prstGeom>
          <a:solidFill>
            <a:schemeClr val="tx1"/>
          </a:solidFill>
          <a:ln>
            <a:solidFill>
              <a:schemeClr val="tx1"/>
            </a:solidFill>
          </a:ln>
        </p:spPr>
        <p:txBody>
          <a:bodyPr wrap="square" rtlCol="0">
            <a:noAutofit/>
          </a:bodyPr>
          <a:lstStyle>
            <a:defPPr>
              <a:defRPr lang="en-US"/>
            </a:defPPr>
            <a:lvl1pPr>
              <a:defRPr sz="2000" i="1">
                <a:solidFill>
                  <a:srgbClr val="FFFFFF"/>
                </a:solidFill>
                <a:latin typeface="Arial" panose="020B0604020202020204" pitchFamily="34" charset="0"/>
                <a:cs typeface="Arial" panose="020B0604020202020204" pitchFamily="34" charset="0"/>
              </a:defRPr>
            </a:lvl1pPr>
          </a:lstStyle>
          <a:p>
            <a:r>
              <a:rPr lang="en-US" dirty="0"/>
              <a:t>An example from BP-DWH</a:t>
            </a:r>
            <a:r>
              <a:rPr lang="en-US" dirty="0" smtClean="0"/>
              <a:t>:</a:t>
            </a:r>
            <a:endParaRPr lang="en-US" dirty="0"/>
          </a:p>
          <a:p>
            <a:pPr marL="457200" indent="-457200">
              <a:buFont typeface="+mj-lt"/>
              <a:buAutoNum type="alphaLcParenR"/>
            </a:pPr>
            <a:r>
              <a:rPr lang="en-US" dirty="0"/>
              <a:t>Directing or Supervising</a:t>
            </a:r>
          </a:p>
          <a:p>
            <a:pPr marL="457200" indent="-457200">
              <a:buFont typeface="+mj-lt"/>
              <a:buAutoNum type="alphaLcParenR"/>
            </a:pPr>
            <a:r>
              <a:rPr lang="en-US" dirty="0"/>
              <a:t>Although there were many reports about the failures in the BOP, there was </a:t>
            </a:r>
            <a:r>
              <a:rPr lang="en-US" u="sng" dirty="0"/>
              <a:t>insufficient management oversight</a:t>
            </a:r>
            <a:r>
              <a:rPr lang="en-US" dirty="0"/>
              <a:t> (direction and supervision) about </a:t>
            </a:r>
            <a:r>
              <a:rPr lang="en-US" dirty="0" err="1"/>
              <a:t>i</a:t>
            </a:r>
            <a:r>
              <a:rPr lang="en-US" dirty="0"/>
              <a:t>) the possible impacts if there was a blow-out that could not be mitigated, and ii) the appropriate actions to restore the BOP to effective operation or to delay “production” (well completion) until restored.</a:t>
            </a:r>
          </a:p>
          <a:p>
            <a:pPr marL="457200" indent="-457200">
              <a:buFont typeface="+mj-lt"/>
              <a:buAutoNum type="alphaLcParenR"/>
            </a:pPr>
            <a:r>
              <a:rPr lang="en-US" dirty="0"/>
              <a:t>Incident Reporting, Investigation, Analysis, and Actions</a:t>
            </a:r>
          </a:p>
        </p:txBody>
      </p:sp>
      <p:sp>
        <p:nvSpPr>
          <p:cNvPr id="7"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extLst>
      <p:ext uri="{BB962C8B-B14F-4D97-AF65-F5344CB8AC3E}">
        <p14:creationId xmlns:p14="http://schemas.microsoft.com/office/powerpoint/2010/main" val="20640493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381000" y="760412"/>
            <a:ext cx="8305800" cy="5259387"/>
          </a:xfrm>
          <a:solidFill>
            <a:schemeClr val="bg1"/>
          </a:solidFill>
          <a:ln>
            <a:solidFill>
              <a:srgbClr val="000000"/>
            </a:solidFill>
            <a:miter lim="800000"/>
            <a:headEnd/>
            <a:tailEnd/>
          </a:ln>
        </p:spPr>
        <p:txBody>
          <a:bodyPr>
            <a:normAutofit/>
          </a:bodyPr>
          <a:lstStyle/>
          <a:p>
            <a:pPr marL="609600" indent="-609600">
              <a:buClr>
                <a:srgbClr val="000000"/>
              </a:buClr>
              <a:buSzPct val="100000"/>
              <a:buFont typeface="Wingdings" panose="05000000000000000000" pitchFamily="2" charset="2"/>
              <a:buChar char="Ø"/>
            </a:pPr>
            <a:r>
              <a:rPr lang="en-US" altLang="en-US" sz="2000" cap="none" dirty="0" smtClean="0">
                <a:latin typeface="Arial" panose="020B0604020202020204" pitchFamily="34" charset="0"/>
                <a:cs typeface="Arial" panose="020B0604020202020204" pitchFamily="34" charset="0"/>
              </a:rPr>
              <a:t>Administers the Engineering, Geological And Geophysical Professions Act Of Alberta</a:t>
            </a:r>
          </a:p>
          <a:p>
            <a:pPr marL="609600" indent="-609600">
              <a:buClr>
                <a:srgbClr val="000000"/>
              </a:buClr>
              <a:buSzPct val="100000"/>
              <a:buFont typeface="Wingdings" panose="05000000000000000000" pitchFamily="2" charset="2"/>
              <a:buChar char="Ø"/>
            </a:pPr>
            <a:r>
              <a:rPr lang="en-US" altLang="en-US" sz="2000" cap="none" dirty="0" smtClean="0">
                <a:latin typeface="Arial" panose="020B0604020202020204" pitchFamily="34" charset="0"/>
                <a:cs typeface="Arial" panose="020B0604020202020204" pitchFamily="34" charset="0"/>
              </a:rPr>
              <a:t>Self </a:t>
            </a:r>
            <a:r>
              <a:rPr lang="en-US" altLang="en-US" sz="2000" cap="none" dirty="0" smtClean="0">
                <a:latin typeface="Arial" panose="020B0604020202020204" pitchFamily="34" charset="0"/>
                <a:cs typeface="Arial" panose="020B0604020202020204" pitchFamily="34" charset="0"/>
              </a:rPr>
              <a:t>governing: </a:t>
            </a:r>
            <a:r>
              <a:rPr lang="en-US" altLang="en-US" sz="2000" i="1" cap="none" dirty="0" smtClean="0">
                <a:latin typeface="Arial" panose="020B0604020202020204" pitchFamily="34" charset="0"/>
                <a:cs typeface="Arial" panose="020B0604020202020204" pitchFamily="34" charset="0"/>
              </a:rPr>
              <a:t>APEGA is empowered by the act to govern its members without oversight or intervention by the provincial government</a:t>
            </a:r>
            <a:r>
              <a:rPr lang="en-US" altLang="en-US" sz="2000" cap="none" dirty="0" smtClean="0">
                <a:latin typeface="Arial" panose="020B0604020202020204" pitchFamily="34" charset="0"/>
                <a:cs typeface="Arial" panose="020B0604020202020204" pitchFamily="34" charset="0"/>
              </a:rPr>
              <a:t>. </a:t>
            </a:r>
          </a:p>
          <a:p>
            <a:pPr marL="1009650" lvl="1" indent="-609600">
              <a:buClr>
                <a:srgbClr val="000000"/>
              </a:buClr>
              <a:buSzPct val="100000"/>
              <a:buFont typeface="Wingdings" panose="05000000000000000000" pitchFamily="2" charset="2"/>
              <a:buChar char="Ø"/>
            </a:pPr>
            <a:r>
              <a:rPr lang="en-US" altLang="en-US" sz="2000" cap="none" dirty="0" smtClean="0">
                <a:latin typeface="Arial" panose="020B0604020202020204" pitchFamily="34" charset="0"/>
                <a:cs typeface="Arial" panose="020B0604020202020204" pitchFamily="34" charset="0"/>
              </a:rPr>
              <a:t>Serves the public interest</a:t>
            </a:r>
          </a:p>
          <a:p>
            <a:pPr marL="1009650" lvl="1" indent="-609600">
              <a:buClr>
                <a:srgbClr val="000000"/>
              </a:buClr>
              <a:buSzPct val="100000"/>
              <a:buFont typeface="Wingdings" panose="05000000000000000000" pitchFamily="2" charset="2"/>
              <a:buChar char="Ø"/>
            </a:pPr>
            <a:r>
              <a:rPr lang="en-US" altLang="en-US" sz="2000" cap="none" dirty="0" smtClean="0">
                <a:latin typeface="Arial" panose="020B0604020202020204" pitchFamily="34" charset="0"/>
                <a:cs typeface="Arial" panose="020B0604020202020204" pitchFamily="34" charset="0"/>
              </a:rPr>
              <a:t>Ensures high standards of practice</a:t>
            </a:r>
          </a:p>
          <a:p>
            <a:pPr marL="1009650" lvl="1" indent="-609600">
              <a:buClr>
                <a:srgbClr val="000000"/>
              </a:buClr>
              <a:buSzPct val="100000"/>
              <a:buFont typeface="Wingdings" panose="05000000000000000000" pitchFamily="2" charset="2"/>
              <a:buChar char="Ø"/>
            </a:pPr>
            <a:r>
              <a:rPr lang="en-US" altLang="en-US" sz="2000" cap="none" dirty="0" smtClean="0">
                <a:latin typeface="Arial" panose="020B0604020202020204" pitchFamily="34" charset="0"/>
                <a:cs typeface="Arial" panose="020B0604020202020204" pitchFamily="34" charset="0"/>
              </a:rPr>
              <a:t>Ensures only properly qualified people are allowed to practice</a:t>
            </a:r>
          </a:p>
          <a:p>
            <a:pPr marL="1009650" lvl="1" indent="-609600">
              <a:buClr>
                <a:srgbClr val="000000"/>
              </a:buClr>
              <a:buSzPct val="100000"/>
              <a:buFont typeface="Wingdings" panose="05000000000000000000" pitchFamily="2" charset="2"/>
              <a:buChar char="Ø"/>
            </a:pPr>
            <a:r>
              <a:rPr lang="en-US" altLang="en-US" sz="2000" u="sng" cap="none" dirty="0" smtClean="0">
                <a:latin typeface="Arial" panose="020B0604020202020204" pitchFamily="34" charset="0"/>
                <a:cs typeface="Arial" panose="020B0604020202020204" pitchFamily="34" charset="0"/>
              </a:rPr>
              <a:t>Enforceable code of ethics</a:t>
            </a:r>
          </a:p>
          <a:p>
            <a:pPr marL="400050" lvl="1" indent="0">
              <a:buClr>
                <a:srgbClr val="000000"/>
              </a:buClr>
              <a:buSzPct val="100000"/>
              <a:buNone/>
            </a:pPr>
            <a:endParaRPr lang="en-US" altLang="en-US" sz="2000" cap="none" dirty="0" smtClean="0">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CA" altLang="en-US" sz="2000" cap="none" dirty="0" smtClean="0">
                <a:latin typeface="Arial" panose="020B0604020202020204" pitchFamily="34" charset="0"/>
                <a:cs typeface="Arial" panose="020B0604020202020204" pitchFamily="34" charset="0"/>
              </a:rPr>
              <a:t>As professionals, we have a responsibility under the professional engineers act to perform our roles appropriately and </a:t>
            </a:r>
            <a:r>
              <a:rPr lang="en-CA" altLang="en-US" sz="2000" u="sng" cap="none" dirty="0" smtClean="0">
                <a:latin typeface="Arial" panose="020B0604020202020204" pitchFamily="34" charset="0"/>
                <a:cs typeface="Arial" panose="020B0604020202020204" pitchFamily="34" charset="0"/>
              </a:rPr>
              <a:t>ethically</a:t>
            </a:r>
            <a:r>
              <a:rPr lang="en-CA" altLang="en-US" sz="2000" cap="none" dirty="0" smtClean="0">
                <a:latin typeface="Arial" panose="020B0604020202020204" pitchFamily="34" charset="0"/>
                <a:cs typeface="Arial" panose="020B0604020202020204" pitchFamily="34" charset="0"/>
              </a:rPr>
              <a:t>. </a:t>
            </a:r>
          </a:p>
          <a:p>
            <a:pPr marL="609600" indent="-609600">
              <a:buClr>
                <a:srgbClr val="000000"/>
              </a:buClr>
              <a:buSzPct val="100000"/>
              <a:buFont typeface="Wingdings" panose="05000000000000000000" pitchFamily="2" charset="2"/>
              <a:buChar char="Ø"/>
            </a:pPr>
            <a:endParaRPr lang="en-CA" altLang="en-US" sz="2000" cap="none" dirty="0">
              <a:latin typeface="Arial" panose="020B0604020202020204" pitchFamily="34" charset="0"/>
              <a:cs typeface="Arial" panose="020B0604020202020204" pitchFamily="34" charset="0"/>
            </a:endParaRPr>
          </a:p>
        </p:txBody>
      </p:sp>
      <p:sp>
        <p:nvSpPr>
          <p:cNvPr id="1843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C04C5733-0155-42B4-BAEB-10EF49B4BB26}" type="slidenum">
              <a:rPr lang="en-US" altLang="en-US" sz="1200" b="1">
                <a:solidFill>
                  <a:srgbClr val="000000"/>
                </a:solidFill>
                <a:latin typeface="Arial" panose="020B0604020202020204" pitchFamily="34" charset="0"/>
              </a:rPr>
              <a:pPr algn="r" eaLnBrk="1" hangingPunct="1">
                <a:spcBef>
                  <a:spcPct val="0"/>
                </a:spcBef>
                <a:buClrTx/>
                <a:buSzTx/>
                <a:buFontTx/>
                <a:buNone/>
              </a:pPr>
              <a:t>7</a:t>
            </a:fld>
            <a:endParaRPr lang="en-US" altLang="en-US" sz="1200" b="1">
              <a:solidFill>
                <a:srgbClr val="000000"/>
              </a:solidFill>
              <a:latin typeface="Arial" panose="020B0604020202020204" pitchFamily="34" charset="0"/>
            </a:endParaRPr>
          </a:p>
        </p:txBody>
      </p:sp>
      <p:sp>
        <p:nvSpPr>
          <p:cNvPr id="18436" name="Rectangle 2"/>
          <p:cNvSpPr>
            <a:spLocks noChangeArrowheads="1"/>
          </p:cNvSpPr>
          <p:nvPr/>
        </p:nvSpPr>
        <p:spPr bwMode="auto">
          <a:xfrm>
            <a:off x="455613" y="227013"/>
            <a:ext cx="8459787"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smtClean="0">
                <a:solidFill>
                  <a:srgbClr val="000000"/>
                </a:solidFill>
              </a:rPr>
              <a:t>Recall: The </a:t>
            </a:r>
            <a:r>
              <a:rPr lang="en-CA" altLang="en-US" sz="2400" b="1" i="1" dirty="0">
                <a:solidFill>
                  <a:srgbClr val="000000"/>
                </a:solidFill>
              </a:rPr>
              <a:t>Role of APEGA</a:t>
            </a: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7341AA8C-3ADB-4EF4-8E05-1DA0D180A5BE}" type="slidenum">
              <a:rPr lang="en-US" altLang="en-US" sz="1200" b="1">
                <a:solidFill>
                  <a:srgbClr val="000000"/>
                </a:solidFill>
                <a:latin typeface="Arial" panose="020B0604020202020204" pitchFamily="34" charset="0"/>
                <a:ea typeface="ＭＳ Ｐゴシック" panose="020B0600070205080204" pitchFamily="34" charset="-128"/>
                <a:cs typeface="Arial" panose="020B0604020202020204" pitchFamily="34" charset="0"/>
              </a:rPr>
              <a:pPr algn="r" eaLnBrk="1" hangingPunct="1">
                <a:spcBef>
                  <a:spcPct val="0"/>
                </a:spcBef>
                <a:buClrTx/>
                <a:buSzTx/>
                <a:buFontTx/>
                <a:buNone/>
              </a:pPr>
              <a:t>8</a:t>
            </a:fld>
            <a:endParaRPr lang="en-US" altLang="en-US" sz="1200" b="1">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36869" name="Picture 5" descr="AB_EGP_CodeofEth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240" y="822960"/>
            <a:ext cx="6123564" cy="52120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ight Arrow 2"/>
          <p:cNvSpPr/>
          <p:nvPr/>
        </p:nvSpPr>
        <p:spPr bwMode="auto">
          <a:xfrm>
            <a:off x="381000" y="2864850"/>
            <a:ext cx="1600200" cy="693191"/>
          </a:xfrm>
          <a:prstGeom prst="rightArrow">
            <a:avLst/>
          </a:prstGeom>
          <a:solidFill>
            <a:srgbClr val="0033CC"/>
          </a:solidFill>
          <a:ln w="9525" cap="flat" cmpd="sng" algn="ctr">
            <a:solidFill>
              <a:srgbClr val="0033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FF"/>
                </a:solidFill>
                <a:effectLst/>
                <a:latin typeface="Times New Roman" pitchFamily="18" charset="0"/>
              </a:rPr>
              <a:t>Engineering</a:t>
            </a:r>
          </a:p>
        </p:txBody>
      </p:sp>
      <p:sp>
        <p:nvSpPr>
          <p:cNvPr id="12" name="Right Arrow 11"/>
          <p:cNvSpPr/>
          <p:nvPr/>
        </p:nvSpPr>
        <p:spPr bwMode="auto">
          <a:xfrm>
            <a:off x="418307" y="3434582"/>
            <a:ext cx="1600200" cy="693191"/>
          </a:xfrm>
          <a:prstGeom prst="rightArrow">
            <a:avLst/>
          </a:prstGeom>
          <a:solidFill>
            <a:srgbClr val="0033CC"/>
          </a:solidFill>
          <a:ln w="9525" cap="flat" cmpd="sng" algn="ctr">
            <a:solidFill>
              <a:srgbClr val="0033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FFFFFF"/>
                </a:solidFill>
                <a:effectLst/>
                <a:latin typeface="Times New Roman" pitchFamily="18" charset="0"/>
              </a:rPr>
              <a:t>Flixborough</a:t>
            </a:r>
            <a:endParaRPr kumimoji="0" lang="en-US" sz="2000" b="0" i="0" u="none" strike="noStrike" cap="none" normalizeH="0" baseline="0" dirty="0">
              <a:ln>
                <a:noFill/>
              </a:ln>
              <a:solidFill>
                <a:srgbClr val="FFFFFF"/>
              </a:solidFill>
              <a:effectLst/>
              <a:latin typeface="Times New Roman" pitchFamily="18" charset="0"/>
            </a:endParaRPr>
          </a:p>
        </p:txBody>
      </p:sp>
      <p:sp>
        <p:nvSpPr>
          <p:cNvPr id="13" name="Right Arrow 12"/>
          <p:cNvSpPr/>
          <p:nvPr/>
        </p:nvSpPr>
        <p:spPr bwMode="auto">
          <a:xfrm>
            <a:off x="381000" y="4638428"/>
            <a:ext cx="1600200" cy="693191"/>
          </a:xfrm>
          <a:prstGeom prst="rightArrow">
            <a:avLst/>
          </a:prstGeom>
          <a:solidFill>
            <a:srgbClr val="0033CC"/>
          </a:solidFill>
          <a:ln w="9525" cap="flat" cmpd="sng" algn="ctr">
            <a:solidFill>
              <a:srgbClr val="0033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Times New Roman" pitchFamily="18" charset="0"/>
              </a:rPr>
              <a:t>APEGA,</a:t>
            </a:r>
            <a:r>
              <a:rPr kumimoji="0" lang="en-US" sz="2000" b="0" i="0" u="none" strike="noStrike" cap="none" normalizeH="0" dirty="0" smtClean="0">
                <a:ln>
                  <a:noFill/>
                </a:ln>
                <a:solidFill>
                  <a:srgbClr val="FFFFFF"/>
                </a:solidFill>
                <a:effectLst/>
                <a:latin typeface="Times New Roman" pitchFamily="18" charset="0"/>
              </a:rPr>
              <a:t> </a:t>
            </a:r>
            <a:r>
              <a:rPr kumimoji="0" lang="en-US" sz="2000" b="0" i="0" u="none" strike="noStrike" cap="none" normalizeH="0" dirty="0">
                <a:ln>
                  <a:noFill/>
                </a:ln>
                <a:solidFill>
                  <a:srgbClr val="FFFFFF"/>
                </a:solidFill>
                <a:effectLst/>
                <a:latin typeface="Times New Roman" pitchFamily="18" charset="0"/>
              </a:rPr>
              <a:t>OHS</a:t>
            </a:r>
            <a:endParaRPr kumimoji="0" lang="en-US" sz="2000" b="0" i="0" u="none" strike="noStrike" cap="none" normalizeH="0" baseline="0" dirty="0">
              <a:ln>
                <a:noFill/>
              </a:ln>
              <a:solidFill>
                <a:srgbClr val="FFFFFF"/>
              </a:solidFill>
              <a:effectLst/>
              <a:latin typeface="Times New Roman" pitchFamily="18" charset="0"/>
            </a:endParaRPr>
          </a:p>
        </p:txBody>
      </p:sp>
      <p:sp>
        <p:nvSpPr>
          <p:cNvPr id="16" name="Rectangle 2">
            <a:extLst>
              <a:ext uri="{FF2B5EF4-FFF2-40B4-BE49-F238E27FC236}">
                <a16:creationId xmlns="" xmlns:a16="http://schemas.microsoft.com/office/drawing/2014/main" id="{FE8CD74C-808F-471C-893A-B15E63A6B28D}"/>
              </a:ext>
            </a:extLst>
          </p:cNvPr>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a:solidFill>
                  <a:srgbClr val="000000"/>
                </a:solidFill>
              </a:rPr>
              <a:t>APEGA Code of Ethics – </a:t>
            </a:r>
            <a:r>
              <a:rPr lang="en-CA" altLang="en-US" sz="2400" b="1" i="1" dirty="0" smtClean="0">
                <a:solidFill>
                  <a:srgbClr val="000000"/>
                </a:solidFill>
              </a:rPr>
              <a:t>An Excerpt</a:t>
            </a:r>
            <a:endParaRPr lang="en-CA" altLang="en-US" sz="2400" b="1" i="1" dirty="0">
              <a:solidFill>
                <a:srgbClr val="000000"/>
              </a:solidFill>
            </a:endParaRPr>
          </a:p>
        </p:txBody>
      </p:sp>
      <p:sp>
        <p:nvSpPr>
          <p:cNvPr id="2" name="Rounded Rectangle 1"/>
          <p:cNvSpPr/>
          <p:nvPr/>
        </p:nvSpPr>
        <p:spPr bwMode="auto">
          <a:xfrm>
            <a:off x="1981200" y="4114800"/>
            <a:ext cx="6062604" cy="640080"/>
          </a:xfrm>
          <a:prstGeom prst="round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itchFamily="18" charset="0"/>
            </a:endParaRPr>
          </a:p>
        </p:txBody>
      </p:sp>
      <p:sp>
        <p:nvSpPr>
          <p:cNvPr id="10"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
        <p:nvSpPr>
          <p:cNvPr id="11" name="Right Arrow 10"/>
          <p:cNvSpPr/>
          <p:nvPr/>
        </p:nvSpPr>
        <p:spPr bwMode="auto">
          <a:xfrm>
            <a:off x="323454" y="4023678"/>
            <a:ext cx="1600200" cy="693191"/>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FFFFFF"/>
                </a:solidFill>
                <a:effectLst/>
                <a:latin typeface="Times New Roman" pitchFamily="18" charset="0"/>
              </a:rPr>
              <a:t>Discuss</a:t>
            </a:r>
            <a:endParaRPr kumimoji="0" lang="en-US" sz="2000" b="0" i="1" u="none" strike="noStrike" cap="none" normalizeH="0" baseline="0" dirty="0">
              <a:ln>
                <a:noFill/>
              </a:ln>
              <a:solidFill>
                <a:srgbClr val="FFFFFF"/>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455612" y="760413"/>
            <a:ext cx="8226425" cy="5226050"/>
          </a:xfrm>
          <a:solidFill>
            <a:schemeClr val="bg1"/>
          </a:solidFill>
          <a:ln>
            <a:solidFill>
              <a:srgbClr val="000000"/>
            </a:solidFill>
            <a:miter lim="800000"/>
            <a:headEnd/>
            <a:tailEnd/>
          </a:ln>
        </p:spPr>
        <p:txBody>
          <a:bodyPr>
            <a:normAutofit fontScale="92500" lnSpcReduction="20000"/>
          </a:bodyPr>
          <a:lstStyle/>
          <a:p>
            <a:pPr marL="609600" indent="-609600">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Without due care and diligence, </a:t>
            </a:r>
            <a:r>
              <a:rPr lang="en-US" altLang="en-US" sz="2000" u="sng" cap="none" dirty="0" smtClean="0">
                <a:solidFill>
                  <a:srgbClr val="000000"/>
                </a:solidFill>
                <a:latin typeface="Arial" panose="020B0604020202020204" pitchFamily="34" charset="0"/>
                <a:cs typeface="Arial" panose="020B0604020202020204" pitchFamily="34" charset="0"/>
              </a:rPr>
              <a:t>our professionalism </a:t>
            </a:r>
            <a:br>
              <a:rPr lang="en-US" altLang="en-US" sz="2000" u="sng" cap="none" dirty="0" smtClean="0">
                <a:solidFill>
                  <a:srgbClr val="000000"/>
                </a:solidFill>
                <a:latin typeface="Arial" panose="020B0604020202020204" pitchFamily="34" charset="0"/>
                <a:cs typeface="Arial" panose="020B0604020202020204" pitchFamily="34" charset="0"/>
              </a:rPr>
            </a:br>
            <a:r>
              <a:rPr lang="en-US" altLang="en-US" sz="2000" u="sng" cap="none" dirty="0" smtClean="0">
                <a:solidFill>
                  <a:srgbClr val="000000"/>
                </a:solidFill>
                <a:latin typeface="Arial" panose="020B0604020202020204" pitchFamily="34" charset="0"/>
                <a:cs typeface="Arial" panose="020B0604020202020204" pitchFamily="34" charset="0"/>
              </a:rPr>
              <a:t>and ethics</a:t>
            </a:r>
            <a:r>
              <a:rPr lang="en-US" altLang="en-US" sz="2000" cap="none" dirty="0" smtClean="0">
                <a:solidFill>
                  <a:srgbClr val="000000"/>
                </a:solidFill>
                <a:latin typeface="Arial" panose="020B0604020202020204" pitchFamily="34" charset="0"/>
                <a:cs typeface="Arial" panose="020B0604020202020204" pitchFamily="34" charset="0"/>
              </a:rPr>
              <a:t> could be called into question, </a:t>
            </a:r>
          </a:p>
          <a:p>
            <a:pPr marL="1009650" lvl="1" indent="-609600">
              <a:buClr>
                <a:srgbClr val="000000"/>
              </a:buClr>
              <a:buSzPct val="100000"/>
              <a:buFont typeface="Wingdings" panose="05000000000000000000" pitchFamily="2" charset="2"/>
              <a:buChar char="Ø"/>
            </a:pPr>
            <a:r>
              <a:rPr lang="en-US" altLang="en-US" sz="2000" i="1" cap="none" dirty="0" smtClean="0">
                <a:solidFill>
                  <a:srgbClr val="000000"/>
                </a:solidFill>
                <a:latin typeface="Arial" panose="020B0604020202020204" pitchFamily="34" charset="0"/>
                <a:cs typeface="Arial" panose="020B0604020202020204" pitchFamily="34" charset="0"/>
              </a:rPr>
              <a:t>No one wants this to happen in their careers.</a:t>
            </a:r>
          </a:p>
          <a:p>
            <a:pPr marL="609600" indent="-609600">
              <a:buClr>
                <a:srgbClr val="000000"/>
              </a:buClr>
              <a:buSzPct val="100000"/>
              <a:buFont typeface="Wingdings" panose="05000000000000000000" pitchFamily="2" charset="2"/>
              <a:buChar char="Ø"/>
            </a:pPr>
            <a:endParaRPr lang="en-US" altLang="en-US" sz="2000" cap="none" dirty="0" smtClean="0">
              <a:solidFill>
                <a:srgbClr val="000000"/>
              </a:solidFill>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US" altLang="en-US" sz="2000" cap="none" dirty="0" smtClean="0">
                <a:solidFill>
                  <a:srgbClr val="000000"/>
                </a:solidFill>
                <a:latin typeface="Arial" panose="020B0604020202020204" pitchFamily="34" charset="0"/>
                <a:cs typeface="Arial" panose="020B0604020202020204" pitchFamily="34" charset="0"/>
              </a:rPr>
              <a:t>Cases of alleged professional misconduct, unethical behaviours, incompetence, negligence, corruption, have lead to investigations and charges against professional engineers.</a:t>
            </a:r>
          </a:p>
          <a:p>
            <a:pPr marL="1009650" lvl="1" indent="-609600">
              <a:buClr>
                <a:srgbClr val="000000"/>
              </a:buClr>
              <a:buSzPct val="100000"/>
              <a:buFont typeface="Wingdings" panose="05000000000000000000" pitchFamily="2" charset="2"/>
              <a:buChar char="Ø"/>
            </a:pPr>
            <a:r>
              <a:rPr lang="en-US" altLang="en-US" sz="2000" i="1" cap="none" dirty="0" smtClean="0">
                <a:solidFill>
                  <a:srgbClr val="000000"/>
                </a:solidFill>
                <a:latin typeface="Arial" panose="020B0604020202020204" pitchFamily="34" charset="0"/>
                <a:cs typeface="Arial" panose="020B0604020202020204" pitchFamily="34" charset="0"/>
              </a:rPr>
              <a:t>Such actions are far from the standards of professionalism, ethics, integrity and avoidance of conflict of interest that the public and our profession demand of its members. </a:t>
            </a:r>
          </a:p>
          <a:p>
            <a:pPr marL="609600" indent="-609600">
              <a:buClr>
                <a:srgbClr val="000000"/>
              </a:buClr>
              <a:buSzPct val="100000"/>
              <a:buFont typeface="Wingdings" panose="05000000000000000000" pitchFamily="2" charset="2"/>
              <a:buChar char="Ø"/>
            </a:pPr>
            <a:endParaRPr lang="en-US" altLang="en-US" sz="2000" i="1" cap="none" dirty="0" smtClean="0">
              <a:solidFill>
                <a:srgbClr val="000000"/>
              </a:solidFill>
              <a:latin typeface="Arial" panose="020B0604020202020204" pitchFamily="34" charset="0"/>
              <a:cs typeface="Arial" panose="020B0604020202020204" pitchFamily="34" charset="0"/>
            </a:endParaRPr>
          </a:p>
          <a:p>
            <a:pPr marL="609600" indent="-609600">
              <a:buClr>
                <a:srgbClr val="000000"/>
              </a:buClr>
              <a:buSzPct val="100000"/>
              <a:buFont typeface="Wingdings" panose="05000000000000000000" pitchFamily="2" charset="2"/>
              <a:buChar char="Ø"/>
            </a:pPr>
            <a:r>
              <a:rPr lang="en-US" altLang="en-US" sz="2000" b="1" cap="none" dirty="0" smtClean="0">
                <a:solidFill>
                  <a:srgbClr val="000000"/>
                </a:solidFill>
                <a:latin typeface="Arial" panose="020B0604020202020204" pitchFamily="34" charset="0"/>
                <a:cs typeface="Arial" panose="020B0604020202020204" pitchFamily="34" charset="0"/>
              </a:rPr>
              <a:t>At stake: </a:t>
            </a:r>
            <a:r>
              <a:rPr lang="en-US" altLang="en-US" sz="2000" u="sng" cap="none" dirty="0" smtClean="0">
                <a:solidFill>
                  <a:srgbClr val="000000"/>
                </a:solidFill>
                <a:latin typeface="Arial" panose="020B0604020202020204" pitchFamily="34" charset="0"/>
                <a:cs typeface="Arial" panose="020B0604020202020204" pitchFamily="34" charset="0"/>
              </a:rPr>
              <a:t>our</a:t>
            </a:r>
            <a:r>
              <a:rPr lang="en-US" altLang="en-US" sz="2000" cap="none" dirty="0" smtClean="0">
                <a:solidFill>
                  <a:srgbClr val="000000"/>
                </a:solidFill>
                <a:latin typeface="Arial" panose="020B0604020202020204" pitchFamily="34" charset="0"/>
                <a:cs typeface="Arial" panose="020B0604020202020204" pitchFamily="34" charset="0"/>
              </a:rPr>
              <a:t> reputation, </a:t>
            </a:r>
            <a:r>
              <a:rPr lang="en-US" altLang="en-US" sz="2000" u="sng" cap="none" dirty="0" smtClean="0">
                <a:solidFill>
                  <a:srgbClr val="000000"/>
                </a:solidFill>
                <a:latin typeface="Arial" panose="020B0604020202020204" pitchFamily="34" charset="0"/>
                <a:cs typeface="Arial" panose="020B0604020202020204" pitchFamily="34" charset="0"/>
              </a:rPr>
              <a:t>our</a:t>
            </a:r>
            <a:r>
              <a:rPr lang="en-US" altLang="en-US" sz="2000" cap="none" dirty="0" smtClean="0">
                <a:solidFill>
                  <a:srgbClr val="000000"/>
                </a:solidFill>
                <a:latin typeface="Arial" panose="020B0604020202020204" pitchFamily="34" charset="0"/>
                <a:cs typeface="Arial" panose="020B0604020202020204" pitchFamily="34" charset="0"/>
              </a:rPr>
              <a:t> credibility, </a:t>
            </a:r>
            <a:r>
              <a:rPr lang="en-US" altLang="en-US" sz="2000" u="sng" cap="none" dirty="0" smtClean="0">
                <a:solidFill>
                  <a:srgbClr val="000000"/>
                </a:solidFill>
                <a:latin typeface="Arial" panose="020B0604020202020204" pitchFamily="34" charset="0"/>
                <a:cs typeface="Arial" panose="020B0604020202020204" pitchFamily="34" charset="0"/>
              </a:rPr>
              <a:t>our</a:t>
            </a:r>
            <a:r>
              <a:rPr lang="en-US" altLang="en-US" sz="2000" cap="none" dirty="0" smtClean="0">
                <a:solidFill>
                  <a:srgbClr val="000000"/>
                </a:solidFill>
                <a:latin typeface="Arial" panose="020B0604020202020204" pitchFamily="34" charset="0"/>
                <a:cs typeface="Arial" panose="020B0604020202020204" pitchFamily="34" charset="0"/>
              </a:rPr>
              <a:t> career, and </a:t>
            </a:r>
            <a:r>
              <a:rPr lang="en-US" altLang="en-US" sz="2000" u="sng" cap="none" dirty="0" smtClean="0">
                <a:solidFill>
                  <a:srgbClr val="000000"/>
                </a:solidFill>
                <a:latin typeface="Arial" panose="020B0604020202020204" pitchFamily="34" charset="0"/>
                <a:cs typeface="Arial" panose="020B0604020202020204" pitchFamily="34" charset="0"/>
              </a:rPr>
              <a:t>our</a:t>
            </a:r>
            <a:r>
              <a:rPr lang="en-US" altLang="en-US" sz="2000" cap="none" dirty="0" smtClean="0">
                <a:solidFill>
                  <a:srgbClr val="000000"/>
                </a:solidFill>
                <a:latin typeface="Arial" panose="020B0604020202020204" pitchFamily="34" charset="0"/>
                <a:cs typeface="Arial" panose="020B0604020202020204" pitchFamily="34" charset="0"/>
              </a:rPr>
              <a:t> ability to work in the profession.</a:t>
            </a:r>
          </a:p>
          <a:p>
            <a:pPr marL="609600" indent="-609600">
              <a:buClr>
                <a:srgbClr val="000000"/>
              </a:buClr>
              <a:buSzPct val="100000"/>
              <a:buFont typeface="Wingdings" panose="05000000000000000000" pitchFamily="2" charset="2"/>
              <a:buChar char="Ø"/>
            </a:pPr>
            <a:endParaRPr lang="en-US" altLang="en-US" sz="2000" cap="none" dirty="0">
              <a:solidFill>
                <a:srgbClr val="000000"/>
              </a:solidFill>
              <a:latin typeface="Arial" panose="020B0604020202020204" pitchFamily="34" charset="0"/>
              <a:cs typeface="Arial" panose="020B0604020202020204" pitchFamily="34" charset="0"/>
            </a:endParaRPr>
          </a:p>
        </p:txBody>
      </p:sp>
      <p:sp>
        <p:nvSpPr>
          <p:cNvPr id="819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fld id="{6EB53758-E85D-4522-877F-4AB5C4D50C12}" type="slidenum">
              <a:rPr lang="en-US" altLang="en-US" sz="1200" b="1">
                <a:solidFill>
                  <a:srgbClr val="000000"/>
                </a:solidFill>
                <a:latin typeface="Arial" panose="020B0604020202020204" pitchFamily="34" charset="0"/>
              </a:rPr>
              <a:pPr algn="r" eaLnBrk="1" hangingPunct="1">
                <a:spcBef>
                  <a:spcPct val="0"/>
                </a:spcBef>
                <a:buClrTx/>
                <a:buSzTx/>
                <a:buFontTx/>
                <a:buNone/>
              </a:pPr>
              <a:t>9</a:t>
            </a:fld>
            <a:endParaRPr lang="en-US" altLang="en-US" sz="1200" b="1">
              <a:solidFill>
                <a:srgbClr val="000000"/>
              </a:solidFill>
              <a:latin typeface="Arial" panose="020B0604020202020204" pitchFamily="34" charset="0"/>
            </a:endParaRPr>
          </a:p>
        </p:txBody>
      </p:sp>
      <p:sp>
        <p:nvSpPr>
          <p:cNvPr id="8196" name="Rectangle 2"/>
          <p:cNvSpPr>
            <a:spLocks noChangeArrowheads="1"/>
          </p:cNvSpPr>
          <p:nvPr/>
        </p:nvSpPr>
        <p:spPr bwMode="auto">
          <a:xfrm>
            <a:off x="455613" y="227013"/>
            <a:ext cx="8226425" cy="533400"/>
          </a:xfrm>
          <a:prstGeom prst="rect">
            <a:avLst/>
          </a:prstGeom>
          <a:solidFill>
            <a:schemeClr val="bg1"/>
          </a:solidFill>
          <a:ln>
            <a:noFill/>
          </a:ln>
          <a:effectLs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2400" b="1" i="1" dirty="0" smtClean="0">
                <a:solidFill>
                  <a:srgbClr val="000000"/>
                </a:solidFill>
              </a:rPr>
              <a:t>Why Professionalism and Ethics in Engineering?</a:t>
            </a:r>
            <a:endParaRPr lang="en-US" altLang="en-US" sz="2400" b="1" i="1" dirty="0">
              <a:solidFill>
                <a:srgbClr val="000000"/>
              </a:solidFill>
            </a:endParaRPr>
          </a:p>
        </p:txBody>
      </p:sp>
      <p:sp>
        <p:nvSpPr>
          <p:cNvPr id="6" name="Rectangle 2">
            <a:extLst>
              <a:ext uri="{FF2B5EF4-FFF2-40B4-BE49-F238E27FC236}">
                <a16:creationId xmlns="" xmlns:a16="http://schemas.microsoft.com/office/drawing/2014/main" id="{AD60B992-73A3-4F30-A453-EA7E88577956}"/>
              </a:ext>
            </a:extLst>
          </p:cNvPr>
          <p:cNvSpPr>
            <a:spLocks noChangeArrowheads="1"/>
          </p:cNvSpPr>
          <p:nvPr/>
        </p:nvSpPr>
        <p:spPr bwMode="auto">
          <a:xfrm>
            <a:off x="457200" y="6309360"/>
            <a:ext cx="68580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CA" altLang="en-US" sz="1600" b="1" i="1" dirty="0" smtClean="0">
                <a:solidFill>
                  <a:srgbClr val="000000"/>
                </a:solidFill>
              </a:rPr>
              <a:t>Chapter 6.4: </a:t>
            </a:r>
            <a:r>
              <a:rPr lang="en-CA" altLang="en-US" sz="1600" b="1" i="1" dirty="0">
                <a:solidFill>
                  <a:srgbClr val="000000"/>
                </a:solidFill>
              </a:rPr>
              <a:t>Professionalism, Ethics </a:t>
            </a:r>
            <a:r>
              <a:rPr lang="en-CA" altLang="en-US" sz="1600" b="1" i="1" dirty="0" smtClean="0">
                <a:solidFill>
                  <a:srgbClr val="000000"/>
                </a:solidFill>
              </a:rPr>
              <a:t>and </a:t>
            </a:r>
            <a:r>
              <a:rPr lang="en-CA" altLang="en-US" sz="1600" b="1" i="1" dirty="0">
                <a:solidFill>
                  <a:srgbClr val="000000"/>
                </a:solidFill>
              </a:rPr>
              <a:t>Equity, Integrity, Conflict of Interest</a:t>
            </a:r>
            <a:endParaRPr lang="en-US" altLang="en-US" sz="1600" b="1" i="1" dirty="0">
              <a:solidFill>
                <a:srgbClr val="000000"/>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3416</TotalTime>
  <Words>3321</Words>
  <Application>Microsoft Office PowerPoint</Application>
  <PresentationFormat>On-screen Show (4:3)</PresentationFormat>
  <Paragraphs>670</Paragraphs>
  <Slides>31</Slides>
  <Notes>30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ＭＳ Ｐゴシック</vt:lpstr>
      <vt:lpstr>Arial</vt:lpstr>
      <vt:lpstr>Calibri</vt:lpstr>
      <vt:lpstr>Tahoma</vt:lpstr>
      <vt:lpstr>Times New Roman</vt:lpstr>
      <vt:lpstr>Tw Cen MT</vt:lpstr>
      <vt:lpstr>Wingdings</vt:lpstr>
      <vt:lpstr>Droplet</vt:lpstr>
      <vt:lpstr>Clip</vt:lpstr>
      <vt:lpstr>On Becoming A Leader In Risk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Alberta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ESRM</dc:title>
  <dc:creator>JR Cocchio</dc:creator>
  <cp:lastModifiedBy>cocchio</cp:lastModifiedBy>
  <cp:revision>298</cp:revision>
  <cp:lastPrinted>2017-12-06T17:27:19Z</cp:lastPrinted>
  <dcterms:created xsi:type="dcterms:W3CDTF">2003-03-25T17:46:43Z</dcterms:created>
  <dcterms:modified xsi:type="dcterms:W3CDTF">2019-11-26T22:05:47Z</dcterms:modified>
</cp:coreProperties>
</file>