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  <p:sldMasterId id="2147483750" r:id="rId4"/>
  </p:sldMasterIdLst>
  <p:notesMasterIdLst>
    <p:notesMasterId r:id="rId12"/>
  </p:notesMasterIdLst>
  <p:sldIdLst>
    <p:sldId id="261" r:id="rId5"/>
    <p:sldId id="269" r:id="rId6"/>
    <p:sldId id="257" r:id="rId7"/>
    <p:sldId id="260" r:id="rId8"/>
    <p:sldId id="264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AAAE9-E8DB-48D5-848C-604687F8338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5E23D-BD10-4B18-B440-4FBDF1DC8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2015WENGG404 2014F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457C02-D9AB-40C4-B389-FC5A0E0E4F09}" type="datetime3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30-March-2015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57AF8-C5E8-4A78-8D7B-E510065ACD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2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ENGG404 2014F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2631E-C724-4C6A-95E1-9BFE2C74C7E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2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9" tIns="47505" rIns="95009" bIns="47505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ENGG404 Lecture 00 - Day 1</a:t>
            </a:r>
          </a:p>
        </p:txBody>
      </p:sp>
      <p:sp>
        <p:nvSpPr>
          <p:cNvPr id="5129" name="Rectangle 6"/>
          <p:cNvSpPr txBox="1">
            <a:spLocks noGrp="1" noChangeArrowheads="1"/>
          </p:cNvSpPr>
          <p:nvPr/>
        </p:nvSpPr>
        <p:spPr bwMode="auto">
          <a:xfrm>
            <a:off x="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9" tIns="47505" rIns="95009" bIns="4750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2012 Fall</a:t>
            </a:r>
          </a:p>
        </p:txBody>
      </p:sp>
      <p:sp>
        <p:nvSpPr>
          <p:cNvPr id="5130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9" tIns="47505" rIns="95009" bIns="47505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9DED13-5AAC-4DCF-B4E0-D92C53C6AA2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1" name="Rectangle 7"/>
          <p:cNvSpPr txBox="1">
            <a:spLocks noGrp="1" noChangeArrowheads="1"/>
          </p:cNvSpPr>
          <p:nvPr/>
        </p:nvSpPr>
        <p:spPr bwMode="auto">
          <a:xfrm>
            <a:off x="3942340" y="884375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9" tIns="47510" rIns="95019" bIns="47510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C4DF34-BC95-459C-87CC-2D8AA8AA732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5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5009" tIns="47506" rIns="95009" bIns="47506"/>
          <a:lstStyle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134" name="Date Placeholder 1"/>
          <p:cNvSpPr txBox="1">
            <a:spLocks noGrp="1"/>
          </p:cNvSpPr>
          <p:nvPr/>
        </p:nvSpPr>
        <p:spPr bwMode="auto">
          <a:xfrm>
            <a:off x="3942340" y="1"/>
            <a:ext cx="3012498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64" tIns="46632" rIns="93264" bIns="4663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D8412E-61BC-4624-B956-9F7EB35001FD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ENGG406 2015WENGG404 2014F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8F80FA-68B2-4730-A9A8-8F6932A20E76}" type="datetime3">
              <a:rPr lang="en-US" altLang="en-US" sz="1200">
                <a:latin typeface="Tahoma" panose="020B0604030504040204" pitchFamily="34" charset="0"/>
              </a:rPr>
              <a:pPr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30-March-2015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3953A7-C693-496D-8B78-FF893ADF7140}" type="slidenum">
              <a:rPr lang="en-US" altLang="en-US" sz="1200">
                <a:latin typeface="Tahoma" panose="020B0604030504040204" pitchFamily="34" charset="0"/>
              </a:rPr>
              <a:pPr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7175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7273CCA-F1D9-4777-BC5E-ED02D6E76EE8}" type="slidenum">
              <a:rPr lang="en-US" altLang="en-US" sz="1200">
                <a:latin typeface="Tahoma" panose="020B0604030504040204" pitchFamily="34" charset="0"/>
              </a:rPr>
              <a:pPr algn="r" eaLnBrk="1" hangingPunct="1"/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6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7" tIns="48494" rIns="96987" bIns="484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2B13A4-F5F9-4D49-8B23-6583D7F430D3}" type="slidenum">
              <a:rPr lang="en-US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6987" tIns="48494" rIns="96987" bIns="48494"/>
          <a:lstStyle/>
          <a:p>
            <a:endParaRPr lang="en-US" altLang="en-US"/>
          </a:p>
        </p:txBody>
      </p:sp>
      <p:sp>
        <p:nvSpPr>
          <p:cNvPr id="7179" name="Date Placeholder 1"/>
          <p:cNvSpPr txBox="1">
            <a:spLocks noGrp="1"/>
          </p:cNvSpPr>
          <p:nvPr/>
        </p:nvSpPr>
        <p:spPr bwMode="auto">
          <a:xfrm>
            <a:off x="4146611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08E9E8C-CB3B-443D-85A9-42A40C76F749}" type="datetime3">
              <a:rPr lang="en-US" altLang="en-US" sz="1200">
                <a:latin typeface="Tahoma" panose="020B0604030504040204" pitchFamily="34" charset="0"/>
              </a:rPr>
              <a:pPr algn="r" eaLnBrk="1" hangingPunct="1"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42799-FACC-42FF-909A-DD74213EF5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2015WENGG404 2014F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8F80FA-68B2-4730-A9A8-8F6932A20E76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75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30-March-2015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953A7-C693-496D-8B78-FF893ADF71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75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ENGG404 2014F</a:t>
            </a:r>
          </a:p>
        </p:txBody>
      </p:sp>
      <p:sp>
        <p:nvSpPr>
          <p:cNvPr id="7175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273CCA-F1D9-4777-BC5E-ED02D6E76E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6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7" tIns="48494" rIns="96987" bIns="484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2B13A4-F5F9-4D49-8B23-6583D7F430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6987" tIns="48494" rIns="96987" bIns="48494"/>
          <a:lstStyle/>
          <a:p>
            <a:endParaRPr lang="en-US" altLang="en-US"/>
          </a:p>
        </p:txBody>
      </p:sp>
      <p:sp>
        <p:nvSpPr>
          <p:cNvPr id="7179" name="Date Placeholder 1"/>
          <p:cNvSpPr txBox="1">
            <a:spLocks noGrp="1"/>
          </p:cNvSpPr>
          <p:nvPr/>
        </p:nvSpPr>
        <p:spPr bwMode="auto">
          <a:xfrm>
            <a:off x="4146611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E9E8C-CB3B-443D-85A9-42A40C76F749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31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2015WENGG404 2014F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8F80FA-68B2-4730-A9A8-8F6932A20E76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75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30-March-2015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7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953A7-C693-496D-8B78-FF893ADF71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75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ENGG404 2014F</a:t>
            </a:r>
          </a:p>
        </p:txBody>
      </p:sp>
      <p:sp>
        <p:nvSpPr>
          <p:cNvPr id="7175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273CCA-F1D9-4777-BC5E-ED02D6E76E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76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7" tIns="48494" rIns="96987" bIns="484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2B13A4-F5F9-4D49-8B23-6583D7F430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6987" tIns="48494" rIns="96987" bIns="48494"/>
          <a:lstStyle/>
          <a:p>
            <a:endParaRPr lang="en-US" altLang="en-US"/>
          </a:p>
        </p:txBody>
      </p:sp>
      <p:sp>
        <p:nvSpPr>
          <p:cNvPr id="7179" name="Date Placeholder 1"/>
          <p:cNvSpPr txBox="1">
            <a:spLocks noGrp="1"/>
          </p:cNvSpPr>
          <p:nvPr/>
        </p:nvSpPr>
        <p:spPr bwMode="auto">
          <a:xfrm>
            <a:off x="4146611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E9E8C-CB3B-443D-85A9-42A40C76F749}" type="datetime3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 October 2019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ENGG406 2015WENGG404 2014F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8F80FA-68B2-4730-A9A8-8F6932A20E76}" type="datetime3">
              <a:rPr lang="en-US" altLang="en-US" sz="1200">
                <a:latin typeface="Tahoma" panose="020B0604030504040204" pitchFamily="34" charset="0"/>
              </a:rPr>
              <a:pPr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30-March-2015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7579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757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3953A7-C693-496D-8B78-FF893ADF7140}" type="slidenum">
              <a:rPr lang="en-US" altLang="en-US" sz="1200">
                <a:latin typeface="Tahoma" panose="020B0604030504040204" pitchFamily="34" charset="0"/>
              </a:rPr>
              <a:pPr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Tahoma" panose="020B0604030504040204" pitchFamily="34" charset="0"/>
              </a:rPr>
              <a:t>ENGG404 2014F</a:t>
            </a:r>
          </a:p>
        </p:txBody>
      </p:sp>
      <p:sp>
        <p:nvSpPr>
          <p:cNvPr id="7175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 anchor="b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7273CCA-F1D9-4777-BC5E-ED02D6E76EE8}" type="slidenum">
              <a:rPr lang="en-US" alt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76" name="Rectangle 7"/>
          <p:cNvSpPr txBox="1">
            <a:spLocks noGrp="1" noChangeArrowheads="1"/>
          </p:cNvSpPr>
          <p:nvPr/>
        </p:nvSpPr>
        <p:spPr bwMode="auto">
          <a:xfrm>
            <a:off x="4146611" y="9121250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87" tIns="48494" rIns="96987" bIns="484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2B13A4-F5F9-4D49-8B23-6583D7F430D3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6987" tIns="48494" rIns="96987" bIns="48494"/>
          <a:lstStyle/>
          <a:p>
            <a:endParaRPr lang="en-US" altLang="en-US"/>
          </a:p>
        </p:txBody>
      </p:sp>
      <p:sp>
        <p:nvSpPr>
          <p:cNvPr id="7179" name="Date Placeholder 1"/>
          <p:cNvSpPr txBox="1">
            <a:spLocks noGrp="1"/>
          </p:cNvSpPr>
          <p:nvPr/>
        </p:nvSpPr>
        <p:spPr bwMode="auto">
          <a:xfrm>
            <a:off x="4146611" y="1"/>
            <a:ext cx="3168589" cy="47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004" tIns="48502" rIns="97004" bIns="48502"/>
          <a:lstStyle>
            <a:lvl1pPr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6125" indent="-28733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8138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8513" indent="-230188" defTabSz="938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257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829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401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97313" indent="-230188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008E9E8C-CB3B-443D-85A9-42A40C76F749}" type="datetime3">
              <a:rPr lang="en-US" altLang="en-US" sz="1200">
                <a:latin typeface="Tahoma" panose="020B0604030504040204" pitchFamily="34" charset="0"/>
              </a:rPr>
              <a:pPr algn="r" eaLnBrk="1" hangingPunct="1"/>
              <a:t>28 October 2019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7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2DFA56-3A33-4A6F-B1DA-0FA6D22FF9C5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79662B-F3F8-4CBE-9F6E-EBB035835E92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5138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938BB9-2F8D-416F-B48F-486A2BBD400C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AC9C53-2642-405A-A54F-FB674FED572B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7028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8F740-BC9C-4F3A-87A0-90B40B8C5A83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87DC9B-F484-4C1E-A02A-E7A97698593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7673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B55DB-12C6-C94B-97E1-F3BEAFF14178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C03928-85C2-9E42-8E88-87A37D0BE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3B535-1E7D-874F-8956-178D5C8898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5050" y="0"/>
            <a:ext cx="3028950" cy="1267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5BF00-3FCE-7D45-8AD8-AB4D69C991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35505" y="0"/>
            <a:ext cx="2152650" cy="1266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10FEF-4044-1F4B-9EA5-84CF4EF1A0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3917575" cy="1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020C02-C494-0E46-808A-DAF510C2E04B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450BC9-5803-9B4F-940E-877F5644ECB4}"/>
              </a:ext>
            </a:extLst>
          </p:cNvPr>
          <p:cNvGrpSpPr/>
          <p:nvPr userDrawn="1"/>
        </p:nvGrpSpPr>
        <p:grpSpPr>
          <a:xfrm>
            <a:off x="0" y="0"/>
            <a:ext cx="9144000" cy="1274105"/>
            <a:chOff x="0" y="0"/>
            <a:chExt cx="9144000" cy="1274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9E0D71-C673-C341-93B4-831E17FD91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115050" y="0"/>
              <a:ext cx="3028950" cy="12673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296FDD-146D-EA4A-8474-8D02726CE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35505" y="0"/>
              <a:ext cx="2152650" cy="12662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4A3B00-12B6-0548-9485-FC91C15CA6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3917575" cy="1274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CA189-00D8-AA45-8C3B-A837B284A50D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5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C2978-F249-354B-B752-7C23FFDFF223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0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113FC2-C1B6-524C-8348-0866BF416F7F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01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E9A75-6787-5841-8F12-6CE59AD9A598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68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D1845-A57F-7A40-B134-D6362BCB199E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01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2618BC-EC88-0941-92A4-F7FD3875F6EE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9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31509-4F22-4031-9F2E-D3E5B147A38F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22C9C9-1867-44D3-BCB3-4A74B422CE22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72410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61A536-2810-514B-AC3E-DB995A7142F8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36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CAAE23-5B4C-D14E-9894-BCFFA311875F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82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6082C4-1902-EE48-AA55-905C946CF233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754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FD502-28F3-4C53-A71F-E159EDCF8E3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89EB86-9C3B-4687-AD47-D3F98F2820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20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C49769-F3EA-4F70-ACD3-0962B73953F2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1DF074-DE7A-473B-9ADB-DA49FC5F35F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3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75A18-543B-44E7-B3EF-769119826C24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0B5D2-40EC-4B27-B1F2-3792658D74E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857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5268A-486E-4609-B554-7914A5AE1EE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7EDB2-FD33-4404-ADCE-8E02A9C67DCE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25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8FC3C1-78B4-474C-8BDE-0BB2C0AC3972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F6865-919F-49F6-8C16-D3F55850404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295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87DA69-7CFC-4C4A-9240-8B66390254A6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611CD3-5C21-46ED-9966-4D3631C10D5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922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AD9A5-A0FC-4A91-A419-DA4020900081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DCA26-F6FA-4C23-93E9-1E6F0A8A0FC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590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091F7-434F-411E-AEF1-2BBF68CC5F6D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ADE9D-1420-4208-8594-36FC59520D06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09587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0D3A3-F7EF-45C6-9486-174A2CD6D80D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AD3AB-1977-4BEE-A1C4-A0500B4CA64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4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E22FFA-C213-4EFB-AA59-541B1FA1236A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BB1A0E-3EF0-4409-8768-9A642ABA53B0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37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38356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0679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57367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104133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68967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9515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7830F1-5752-4A52-B3CA-1F765718308D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B894-4C59-45F0-8551-E7D1452924C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64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C1B04-DB8D-4234-B32E-B6191F52C4FC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6404C-8918-4585-8E16-36D8B4A01CC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6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1C1F2A-FD5D-48FC-950D-F8874F6EEF4C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C2ECC7-2533-4D35-B4E8-7DDC0F5B8711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967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FD502-28F3-4C53-A71F-E159EDCF8E3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89EB86-9C3B-4687-AD47-D3F98F2820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998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C49769-F3EA-4F70-ACD3-0962B73953F2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1DF074-DE7A-473B-9ADB-DA49FC5F35F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327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875A18-543B-44E7-B3EF-769119826C24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0B5D2-40EC-4B27-B1F2-3792658D74E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97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5268A-486E-4609-B554-7914A5AE1EE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7EDB2-FD33-4404-ADCE-8E02A9C67DCE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38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8FC3C1-78B4-474C-8BDE-0BB2C0AC3972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F6865-919F-49F6-8C16-D3F55850404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015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87DA69-7CFC-4C4A-9240-8B66390254A6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611CD3-5C21-46ED-9966-4D3631C10D5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257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AD9A5-A0FC-4A91-A419-DA4020900081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DCA26-F6FA-4C23-93E9-1E6F0A8A0FC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44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0D3A3-F7EF-45C6-9486-174A2CD6D80D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2AD3AB-1977-4BEE-A1C4-A0500B4CA64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730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E22FFA-C213-4EFB-AA59-541B1FA1236A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BB1A0E-3EF0-4409-8768-9A642ABA53B0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37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410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6F433-CC37-4DAE-8376-76912AFF17F6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C159A-31AA-45F5-94CC-9545BF5FA49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03322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13206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5116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48012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90956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5127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7830F1-5752-4A52-B3CA-1F765718308D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AB894-4C59-45F0-8551-E7D1452924C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15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1C1B04-DB8D-4234-B32E-B6191F52C4FC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6404C-8918-4585-8E16-36D8B4A01CC5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371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77C42-EB95-4F8D-B9D8-D5FFBE4EDD16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1578A8-36CC-4F73-88EB-4F253CEF0F81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212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4B43C-FCE8-4E05-B3E1-445E01B6669A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0A2049-11B0-4D78-A503-5D05BEFF80E4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7260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B81B1-7666-41B6-90AA-E8750D0CD50B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C6D7E-113C-4B4B-A4BD-5EBA2CEFB5AF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07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979B22-7091-415E-AB2C-3BBA86063EA5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2C942-EDFA-4155-9538-BE1CBB2D2868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7099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ea typeface="ＭＳ Ｐゴシック" panose="020B060007020508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619798-6829-4BAC-A264-73DBDBF038B5}" type="datetimeFigureOut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28299-CCF9-4EE5-BB20-2F70B41D8A00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8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SzPct val="65000"/>
        <a:buChar char="•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SzPct val="65000"/>
        <a:buChar char="•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SzPct val="65000"/>
        <a:buChar char="•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SzPct val="65000"/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93C3E-F9AF-1949-899A-BA4C7CD5B18F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B32774-1978-FB4F-8532-7BC528BFEE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1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2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0FCCE7-798A-4491-9DDD-A96AF309450B}" type="datetime1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10/28/2019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E139F-DB65-4085-BD27-32C50CEA7FCB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4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86691" y="2362200"/>
            <a:ext cx="772390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507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ENGG404 – </a:t>
            </a:r>
            <a:r>
              <a:rPr kumimoji="0" lang="en-US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Lecture</a:t>
            </a:r>
            <a:endParaRPr lang="en-US" altLang="en-US" sz="3000" b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5071"/>
              </a:buClr>
              <a:buNone/>
            </a:pPr>
            <a:r>
              <a:rPr lang="en-US" altLang="en-US" sz="3000" dirty="0">
                <a:solidFill>
                  <a:prstClr val="black"/>
                </a:solidFill>
                <a:latin typeface="Arial" panose="020B0604020202020204" pitchFamily="34" charset="0"/>
              </a:rPr>
              <a:t>Chapter 6.4: </a:t>
            </a:r>
            <a:r>
              <a:rPr lang="en-US" altLang="en-US" sz="3000" dirty="0" smtClean="0">
                <a:solidFill>
                  <a:prstClr val="black"/>
                </a:solidFill>
                <a:latin typeface="Arial" panose="020B0604020202020204" pitchFamily="34" charset="0"/>
              </a:rPr>
              <a:t>Professionalism, and Applications of Incident Investigation and Professional Engineer’s Responsibilities</a:t>
            </a:r>
            <a:endParaRPr lang="en-US" altLang="en-US" sz="3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507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507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lang="en-US" altLang="en-US" sz="30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5071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066800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i="1" dirty="0">
                <a:solidFill>
                  <a:srgbClr val="000099"/>
                </a:solidFill>
              </a:rPr>
              <a:t>On Becoming a </a:t>
            </a:r>
            <a:r>
              <a:rPr lang="en-US" altLang="en-US" sz="2800" b="1" i="1" dirty="0" smtClean="0">
                <a:solidFill>
                  <a:srgbClr val="000099"/>
                </a:solidFill>
              </a:rPr>
              <a:t>Leader </a:t>
            </a:r>
            <a:r>
              <a:rPr lang="en-US" altLang="en-US" sz="2800" b="1" i="1" dirty="0">
                <a:solidFill>
                  <a:srgbClr val="000099"/>
                </a:solidFill>
              </a:rPr>
              <a:t>in Risk Management</a:t>
            </a:r>
          </a:p>
        </p:txBody>
      </p:sp>
      <p:sp>
        <p:nvSpPr>
          <p:cNvPr id="410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637A4-47CC-4B99-BDA1-03F7728B162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3F7FF-3CFE-4953-84A6-D7BFBC25356E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21570-493F-4F79-ADAE-90EAC494F1B3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BA936-2F9F-4D18-9D0E-C1173717B871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5782C-E5D6-4A4E-AE1D-B199E7753E1A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E6CF1-9E20-46D4-A666-B770B591F919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0D30B-C69A-46A1-9CD3-27D648A18585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C804-9526-4826-887C-A5BEF17D4922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F93F61-5359-4ED7-B4AC-14D6704E1EC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C0A1C-89EB-4AFD-92A7-F9BC2E80FC0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CCD2A7-2A60-4A71-B59D-ABA1FC60125C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6823AB-8155-4787-8D01-3C7C643FFE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F0FD85-0BC6-4585-90A3-95FF8F1753D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C319C5-FA42-49DE-9EA6-BF5F150090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1DDEA-049C-4AA0-BE6F-210974A2660E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A592DA-9B16-4C4F-A8DA-E1F8A1A2395B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Industry</a:t>
            </a:r>
          </a:p>
        </p:txBody>
      </p:sp>
      <p:graphicFrame>
        <p:nvGraphicFramePr>
          <p:cNvPr id="23" name="Object 6"/>
          <p:cNvGraphicFramePr>
            <a:graphicFrameLocks/>
          </p:cNvGraphicFramePr>
          <p:nvPr>
            <p:extLst/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4" imgW="4039263" imgH="2534876" progId="MS_ClipArt_Gallery.2">
                  <p:embed/>
                </p:oleObj>
              </mc:Choice>
              <mc:Fallback>
                <p:oleObj name="Clip" r:id="rId4" imgW="4039263" imgH="2534876" progId="MS_ClipArt_Gallery.2">
                  <p:embed/>
                  <p:pic>
                    <p:nvPicPr>
                      <p:cNvPr id="2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28" y="4118224"/>
            <a:ext cx="2237583" cy="22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822960"/>
            <a:ext cx="8231187" cy="5486400"/>
          </a:xfrm>
          <a:solidFill>
            <a:schemeClr val="bg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Apply key concepts, principles, and practices of risk management in analyzing a loss incident, identifying what went wrong, and determining an appropriate course of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action. </a:t>
            </a: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This lecture is an opportunity to apply – put into practice – some of the principles, practices, and knowledge that we have been learning the past few lectures. Specifically:</a:t>
            </a:r>
            <a:endParaRPr lang="en-US" altLang="en-US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Case 8 MMA Lac </a:t>
            </a:r>
            <a:r>
              <a:rPr lang="en-US" altLang="en-US" sz="2000" i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Megantic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LI, some facts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Chapter 6.3: OH&amp;S Regulatory 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Framework, Engineering </a:t>
            </a: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under Alberta OH&amp;S 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Code, Part 3 Specifications and Certifications, Section </a:t>
            </a: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specifications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Chapter 6.4: Professionalism, Ethics 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i="1" cap="none" dirty="0">
                <a:latin typeface="Arial" panose="020B0604020202020204" pitchFamily="34" charset="0"/>
                <a:cs typeface="Arial" panose="020B0604020202020204" pitchFamily="34" charset="0"/>
              </a:rPr>
              <a:t>Equity, Integrity, Conflict of </a:t>
            </a:r>
            <a:r>
              <a:rPr lang="en-US" altLang="en-US" sz="2000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Interest – Your Professional Responsibilities</a:t>
            </a:r>
            <a:endParaRPr lang="en-US" altLang="en-US" sz="2000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i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1B59069-5DA7-46E7-A62E-DB88F8AC5D2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5613" y="227013"/>
            <a:ext cx="8459787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i="1" dirty="0">
                <a:solidFill>
                  <a:srgbClr val="000000"/>
                </a:solidFill>
              </a:rPr>
              <a:t>Learning Outcomes 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60B992-73A3-4F30-A453-EA7E8857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09360"/>
            <a:ext cx="68580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b="1" i="1" dirty="0" smtClean="0">
                <a:solidFill>
                  <a:srgbClr val="000000"/>
                </a:solidFill>
              </a:rPr>
              <a:t>Chapter 6.4: </a:t>
            </a:r>
            <a:r>
              <a:rPr lang="en-CA" altLang="en-US" sz="1600" b="1" i="1" dirty="0">
                <a:solidFill>
                  <a:srgbClr val="000000"/>
                </a:solidFill>
              </a:rPr>
              <a:t>Professionalism, Ethics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and </a:t>
            </a:r>
            <a:r>
              <a:rPr lang="en-CA" altLang="en-US" sz="1600" b="1" i="1" dirty="0">
                <a:solidFill>
                  <a:srgbClr val="000000"/>
                </a:solidFill>
              </a:rPr>
              <a:t>Equity, Integrity, Conflict of Interest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72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74AC-BEA7-7E4D-8A3A-94D175BB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" y="365126"/>
            <a:ext cx="8857673" cy="870315"/>
          </a:xfrm>
        </p:spPr>
        <p:txBody>
          <a:bodyPr>
            <a:normAutofit/>
          </a:bodyPr>
          <a:lstStyle/>
          <a:p>
            <a:r>
              <a:rPr lang="fr-FR" sz="3600" b="1" dirty="0" smtClean="0"/>
              <a:t>Case 8 </a:t>
            </a:r>
            <a:r>
              <a:rPr lang="fr-FR" sz="3600" b="1" dirty="0" smtClean="0"/>
              <a:t>Lac-Mégantic </a:t>
            </a:r>
            <a:r>
              <a:rPr lang="fr-FR" sz="3600" b="1" dirty="0"/>
              <a:t>/ MMA Train </a:t>
            </a:r>
            <a:r>
              <a:rPr lang="fr-FR" sz="3600" b="1" dirty="0" err="1"/>
              <a:t>Disaster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78F1-B13F-2948-9445-5DB07974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" y="1235442"/>
            <a:ext cx="8861860" cy="5280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October 2012, eight months before this accident, the lead locomotive was sent to MMA’s repair shop following an engine failure.</a:t>
            </a:r>
          </a:p>
          <a:p>
            <a:pPr marL="0" indent="0">
              <a:buNone/>
            </a:pPr>
            <a:r>
              <a:rPr lang="en-US" sz="1800" dirty="0"/>
              <a:t>Given the </a:t>
            </a:r>
            <a:r>
              <a:rPr lang="en-US" sz="1800" u="sng" dirty="0"/>
              <a:t>significant time and cost of a standard repair</a:t>
            </a:r>
            <a:r>
              <a:rPr lang="en-US" sz="1800" dirty="0"/>
              <a:t>, and the </a:t>
            </a:r>
            <a:r>
              <a:rPr lang="en-US" sz="1800" u="sng" dirty="0"/>
              <a:t>pressure to return</a:t>
            </a:r>
            <a:r>
              <a:rPr lang="en-US" sz="1800" dirty="0"/>
              <a:t> the locomotive to </a:t>
            </a:r>
            <a:r>
              <a:rPr lang="en-US" sz="1800" dirty="0" smtClean="0"/>
              <a:t>service (RTS), </a:t>
            </a:r>
            <a:r>
              <a:rPr lang="en-US" sz="1800" dirty="0"/>
              <a:t>the </a:t>
            </a:r>
            <a:r>
              <a:rPr lang="en-US" sz="1800" u="sng" dirty="0"/>
              <a:t>engine was </a:t>
            </a:r>
            <a:r>
              <a:rPr lang="en-US" sz="1800" u="sng" dirty="0" smtClean="0"/>
              <a:t>repaired </a:t>
            </a:r>
            <a:r>
              <a:rPr lang="en-US" sz="1800" u="sng" dirty="0"/>
              <a:t>with an </a:t>
            </a:r>
            <a:r>
              <a:rPr lang="en-US" sz="1800" u="sng" dirty="0" smtClean="0"/>
              <a:t>epoxy-metal-like </a:t>
            </a:r>
            <a:r>
              <a:rPr lang="en-US" sz="1800" u="sng" dirty="0"/>
              <a:t>material</a:t>
            </a:r>
            <a:r>
              <a:rPr lang="en-US" sz="1800" dirty="0"/>
              <a:t> </a:t>
            </a:r>
            <a:r>
              <a:rPr lang="en-US" sz="1800" dirty="0" smtClean="0"/>
              <a:t>that</a:t>
            </a:r>
            <a:r>
              <a:rPr lang="en-US" sz="1800" u="sng" dirty="0" smtClean="0"/>
              <a:t> </a:t>
            </a:r>
            <a:r>
              <a:rPr lang="en-US" sz="1800" u="sng" dirty="0"/>
              <a:t>lacked the required strength and </a:t>
            </a:r>
            <a:r>
              <a:rPr lang="en-US" sz="1800" u="sng" dirty="0" smtClean="0"/>
              <a:t>durability</a:t>
            </a:r>
            <a:r>
              <a:rPr lang="en-US" sz="1800" dirty="0" smtClean="0"/>
              <a:t> i.e. a temporary repair. </a:t>
            </a:r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u="sng" dirty="0"/>
              <a:t>material failed in service, </a:t>
            </a:r>
            <a:r>
              <a:rPr lang="en-US" sz="1800" u="sng" dirty="0" smtClean="0"/>
              <a:t>(8 months later)</a:t>
            </a:r>
            <a:r>
              <a:rPr lang="en-US" sz="1800" dirty="0" smtClean="0"/>
              <a:t> leading </a:t>
            </a:r>
            <a:r>
              <a:rPr lang="en-US" sz="1800" dirty="0"/>
              <a:t>to engine surges and excessive black and white smoke.</a:t>
            </a:r>
          </a:p>
          <a:p>
            <a:pPr marL="0" indent="0">
              <a:buNone/>
            </a:pPr>
            <a:r>
              <a:rPr lang="en-US" sz="1800" dirty="0"/>
              <a:t>Eventually, </a:t>
            </a:r>
            <a:r>
              <a:rPr lang="en-US" sz="1800" u="sng" dirty="0"/>
              <a:t>oil began to accumulate</a:t>
            </a:r>
            <a:r>
              <a:rPr lang="en-US" sz="1800" dirty="0"/>
              <a:t> in the body of the turbocharger, where it </a:t>
            </a:r>
            <a:r>
              <a:rPr lang="en-US" sz="1800" u="sng" dirty="0"/>
              <a:t>overheated and caught  fire</a:t>
            </a:r>
            <a:r>
              <a:rPr lang="en-US" sz="1800" dirty="0"/>
              <a:t> on the night of the accident.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0184-03E8-074B-9CA7-9D6EC2ED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020C02-C494-0E46-808A-DAF510C2E04B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C7ADE-C3B0-4E44-9E40-AA0EFD65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573D8D-C8B6-7A45-A973-CB61B26ADE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D3B44-6817-1A4B-8B88-E14B20436D3A}"/>
              </a:ext>
            </a:extLst>
          </p:cNvPr>
          <p:cNvSpPr txBox="1"/>
          <p:nvPr/>
        </p:nvSpPr>
        <p:spPr>
          <a:xfrm>
            <a:off x="2053791" y="6502705"/>
            <a:ext cx="5443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*Based on Transportation Safety Board (2014 a and b) – with permission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994400" y="4267200"/>
            <a:ext cx="2844800" cy="1209964"/>
          </a:xfrm>
          <a:prstGeom prst="wedgeRoundRectCallout">
            <a:avLst>
              <a:gd name="adj1" fmla="val 11898"/>
              <a:gd name="adj2" fmla="val -99556"/>
              <a:gd name="adj3" fmla="val 16667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</a:t>
            </a:r>
            <a:r>
              <a:rPr lang="en-US" dirty="0" smtClean="0"/>
              <a:t>process safety terms, </a:t>
            </a:r>
            <a:r>
              <a:rPr lang="en-US" dirty="0" smtClean="0"/>
              <a:t>this is the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/>
              <a:t>triggering event”</a:t>
            </a:r>
            <a:endParaRPr lang="en-US" dirty="0"/>
          </a:p>
        </p:txBody>
      </p:sp>
      <p:pic>
        <p:nvPicPr>
          <p:cNvPr id="9" name="Google Shape;199;p11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491" y="4102421"/>
            <a:ext cx="3874671" cy="174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&lt;strong&gt;J-B Weld&lt;/strong&gt; Steel Reinforced Epoxy Bond 8265-H Review | Tom'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23" y="3737924"/>
            <a:ext cx="1565315" cy="24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4" y="1025236"/>
            <a:ext cx="8226424" cy="53755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 responsibilities for professional engineers: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Specifications and Certifications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Following specifications: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employer must ensure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 (b) … (c) … </a:t>
            </a:r>
            <a:b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equipment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supplies are erected, installed, assembled, started, operated,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handled, stored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serviced, tested, adjusted, 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calibrated, maintained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repaired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dismantled </a:t>
            </a: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accordance </a:t>
            </a:r>
            <a:b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the manufacturer’s specifications</a:t>
            </a:r>
            <a:b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 the </a:t>
            </a:r>
            <a:r>
              <a:rPr kumimoji="0" lang="en-US" alt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specifications certified by </a:t>
            </a:r>
            <a:r>
              <a:rPr kumimoji="0" lang="en-US" altLang="en-US" sz="2000" b="1" i="1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professional </a:t>
            </a:r>
            <a:r>
              <a:rPr kumimoji="0" lang="en-US" alt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engineer</a:t>
            </a:r>
            <a:r>
              <a:rPr kumimoji="0" lang="en-US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2"/>
            <a:ext cx="8226425" cy="72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i="1" dirty="0">
                <a:solidFill>
                  <a:srgbClr val="000000"/>
                </a:solidFill>
              </a:rPr>
              <a:t>Chapter 6.3: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OH&amp;S </a:t>
            </a:r>
            <a:r>
              <a:rPr lang="en-US" altLang="en-US" sz="2400" b="1" i="1" dirty="0">
                <a:solidFill>
                  <a:srgbClr val="000000"/>
                </a:solidFill>
              </a:rPr>
              <a:t>Regulatory Framework in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Canada, </a:t>
            </a:r>
            <a:r>
              <a:rPr lang="en-US" altLang="en-US" sz="2400" b="1" i="1" dirty="0" smtClean="0">
                <a:solidFill>
                  <a:srgbClr val="000000"/>
                </a:solidFill>
              </a:rPr>
              <a:t>Engineering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under Alberta OH&amp;S Code: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0432A0-8F3C-4F18-BC66-19FC0E5B084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541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760413"/>
            <a:ext cx="8231187" cy="5454650"/>
          </a:xfrm>
          <a:solidFill>
            <a:schemeClr val="tx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professional engineer, your responsibilities can be complex.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alt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Concerning the MMA RR locomotive, </a:t>
            </a:r>
            <a:r>
              <a:rPr lang="en-US" altLang="en-US" u="sng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the engine repaired in accordance with manufacturer’s specifications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i.e. What would the OEM (original equipment manufacturer) recommend?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OEM would recommend repair using a new engine part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no, the repair 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epoxy-metal 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likely NOT repaired in accordance with manufacturer’s </a:t>
            </a:r>
            <a:r>
              <a:rPr lang="en-US" altLang="en-US" sz="2000" cap="none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spec’ns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you are an Investigator with OH&amp;S: in light of </a:t>
            </a:r>
            <a:r>
              <a:rPr lang="en-US" altLang="en-US" sz="20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 OH&amp;S Code </a:t>
            </a:r>
            <a:r>
              <a:rPr lang="en-US" altLang="en-US" sz="2000" u="sng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12 </a:t>
            </a:r>
            <a:r>
              <a:rPr lang="en-US" altLang="en-US" sz="2000" u="sng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altLang="en-US" sz="2000" u="sng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r>
              <a:rPr lang="en-US" altLang="en-US" sz="20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what question would you ask?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“Was the engine repair in accordance with manufacturer’s specifications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?”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 repaired in accordance </a:t>
            </a:r>
            <a:r>
              <a:rPr lang="en-US" altLang="en-US" sz="2000" cap="non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en-US" sz="2000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specifications </a:t>
            </a:r>
            <a:r>
              <a:rPr lang="en-US" altLang="en-US" sz="2000" cap="non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certified by a professional engineer?”</a:t>
            </a: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altLang="en-US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B59069-5DA7-46E7-A62E-DB88F8AC5D24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5613" y="227013"/>
            <a:ext cx="8459787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Professionalism and Application: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112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760413"/>
            <a:ext cx="8231187" cy="5454650"/>
          </a:xfrm>
          <a:solidFill>
            <a:schemeClr val="tx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altLang="en-US" sz="18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professional engineer, your responsibilities can be complex.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altLang="en-US" sz="1800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suppose </a:t>
            </a:r>
            <a:r>
              <a:rPr lang="en-US" altLang="en-US" u="sng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professional engineer </a:t>
            </a:r>
            <a:r>
              <a:rPr lang="en-US" altLang="en-US" u="sng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the locomotive maintenance and repair program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(well prior to the MMA LI).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choices do you have to repair the locomotive? </a:t>
            </a:r>
            <a:endParaRPr lang="en-US" alt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rabicParenR"/>
            </a:pP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RTS, wait for the OEM part, and install the OEM part. </a:t>
            </a:r>
            <a:b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Rationale: a temporary repair is unacceptable.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rabicParenR"/>
            </a:pP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certify a </a:t>
            </a:r>
            <a:r>
              <a:rPr lang="en-US" altLang="en-US" u="sng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repair</a:t>
            </a: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“JB Weld” two-part epoxy, and specify that the temporary repair has a specific limited life-time of operation. (Is it 1 hour, 100 hours, 1000 hours? What will the subject-matter expert specify?)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rabicParenR"/>
            </a:pP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Blindly approve “rubber-stamp” the design for a </a:t>
            </a:r>
            <a:r>
              <a:rPr lang="en-US" altLang="en-US" u="sng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repair</a:t>
            </a: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rabicParenR"/>
            </a:pP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nothing – ignore the mechanic’s repair </a:t>
            </a:r>
            <a:r>
              <a:rPr lang="en-US" altLang="en-US" cap="non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using “JB Weld” two-part </a:t>
            </a:r>
            <a:r>
              <a:rPr lang="en-US" altLang="en-US" cap="none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epoxy – and believe that you cannot be held responsible because the work is not under your responsibility / not approved / not authorized / not certified by you / not. </a:t>
            </a:r>
            <a:endParaRPr lang="en-US" altLang="en-US" cap="none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you do to repair the locomotive</a:t>
            </a:r>
            <a:r>
              <a:rPr lang="en-US" alt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1) or 2).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B59069-5DA7-46E7-A62E-DB88F8AC5D24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5613" y="227013"/>
            <a:ext cx="8459787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Professionalism and Application: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872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2" y="822960"/>
            <a:ext cx="8231187" cy="5486400"/>
          </a:xfrm>
          <a:solidFill>
            <a:schemeClr val="bg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This lecture was an opportunity to apply – put into practice – some of the risk management principles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practices, and knowledge that we have been learning the past few lectures. Specifically:</a:t>
            </a:r>
            <a:endParaRPr lang="en-US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Case 8 MMA Lac </a:t>
            </a:r>
            <a:r>
              <a:rPr lang="en-US" alt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Megantic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LI, some facts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Chapter 6.3: OH&amp;S Regulatory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Framework, Engineering </a:t>
            </a: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under Alberta OH&amp;S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Code, Part 3 Specifications and Certifications, Section </a:t>
            </a: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specifications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Chapter 6.4: Professionalism, Ethics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Equity, Integrity, Conflict of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Interest – Your Professional Responsibilities</a:t>
            </a:r>
            <a:endParaRPr lang="en-US" alt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1B59069-5DA7-46E7-A62E-DB88F8AC5D2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5613" y="227013"/>
            <a:ext cx="8459787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i="1" dirty="0" smtClean="0">
                <a:solidFill>
                  <a:srgbClr val="000000"/>
                </a:solidFill>
              </a:rPr>
              <a:t>Summary: </a:t>
            </a:r>
            <a:endParaRPr lang="en-US" altLang="en-US" sz="2400" b="1" i="1" dirty="0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60B992-73A3-4F30-A453-EA7E88577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309360"/>
            <a:ext cx="68580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600" b="1" i="1" dirty="0" smtClean="0">
                <a:solidFill>
                  <a:srgbClr val="000000"/>
                </a:solidFill>
              </a:rPr>
              <a:t>Chapter 6.4: </a:t>
            </a:r>
            <a:r>
              <a:rPr lang="en-CA" altLang="en-US" sz="1600" b="1" i="1" dirty="0">
                <a:solidFill>
                  <a:srgbClr val="000000"/>
                </a:solidFill>
              </a:rPr>
              <a:t>Professionalism, Ethics </a:t>
            </a:r>
            <a:r>
              <a:rPr lang="en-CA" altLang="en-US" sz="1600" b="1" i="1" dirty="0" smtClean="0">
                <a:solidFill>
                  <a:srgbClr val="000000"/>
                </a:solidFill>
              </a:rPr>
              <a:t>and </a:t>
            </a:r>
            <a:r>
              <a:rPr lang="en-CA" altLang="en-US" sz="1600" b="1" i="1" dirty="0">
                <a:solidFill>
                  <a:srgbClr val="000000"/>
                </a:solidFill>
              </a:rPr>
              <a:t>Equity, Integrity, Conflict of Interest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734</Words>
  <Application>Microsoft Office PowerPoint</Application>
  <PresentationFormat>On-screen Show (4:3)</PresentationFormat>
  <Paragraphs>117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Tahoma</vt:lpstr>
      <vt:lpstr>Times New Roman</vt:lpstr>
      <vt:lpstr>Tw Cen MT</vt:lpstr>
      <vt:lpstr>Wingdings</vt:lpstr>
      <vt:lpstr>1_Sakura</vt:lpstr>
      <vt:lpstr>Office Theme</vt:lpstr>
      <vt:lpstr>Droplet</vt:lpstr>
      <vt:lpstr>1_Droplet</vt:lpstr>
      <vt:lpstr>Clip</vt:lpstr>
      <vt:lpstr>On Becoming a Leader in Risk Management</vt:lpstr>
      <vt:lpstr>PowerPoint Presentation</vt:lpstr>
      <vt:lpstr>Case 8 Lac-Mégantic / MMA Train Disaster</vt:lpstr>
      <vt:lpstr>PowerPoint Presentation</vt:lpstr>
      <vt:lpstr>PowerPoint Presentation</vt:lpstr>
      <vt:lpstr>PowerPoint Presentation</vt:lpstr>
      <vt:lpstr>PowerPoint Presentation</vt:lpstr>
    </vt:vector>
  </TitlesOfParts>
  <Company>Faculty of engineering,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…  Leader in Risk Management</dc:title>
  <dc:creator>JR Cocchio</dc:creator>
  <cp:lastModifiedBy>JR Cocchio</cp:lastModifiedBy>
  <cp:revision>12</cp:revision>
  <dcterms:created xsi:type="dcterms:W3CDTF">2019-07-11T00:04:25Z</dcterms:created>
  <dcterms:modified xsi:type="dcterms:W3CDTF">2019-10-28T21:25:09Z</dcterms:modified>
</cp:coreProperties>
</file>