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542" r:id="rId1"/>
  </p:sldMasterIdLst>
  <p:notesMasterIdLst>
    <p:notesMasterId r:id="rId11"/>
  </p:notesMasterIdLst>
  <p:handoutMasterIdLst>
    <p:handoutMasterId r:id="rId12"/>
  </p:handoutMasterIdLst>
  <p:sldIdLst>
    <p:sldId id="756" r:id="rId2"/>
    <p:sldId id="712" r:id="rId3"/>
    <p:sldId id="713" r:id="rId4"/>
    <p:sldId id="757" r:id="rId5"/>
    <p:sldId id="739" r:id="rId6"/>
    <p:sldId id="752" r:id="rId7"/>
    <p:sldId id="745" r:id="rId8"/>
    <p:sldId id="725" r:id="rId9"/>
    <p:sldId id="727" r:id="rId10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FFFF99"/>
    <a:srgbClr val="99FFCC"/>
    <a:srgbClr val="66FFFF"/>
    <a:srgbClr val="0000FF"/>
    <a:srgbClr val="000000"/>
    <a:srgbClr val="3366CC"/>
    <a:srgbClr val="4F76F1"/>
    <a:srgbClr val="489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94599" autoAdjust="0"/>
  </p:normalViewPr>
  <p:slideViewPr>
    <p:cSldViewPr>
      <p:cViewPr varScale="1">
        <p:scale>
          <a:sx n="38" d="100"/>
          <a:sy n="38" d="100"/>
        </p:scale>
        <p:origin x="888" y="4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68" y="84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289" cy="45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defTabSz="911994">
              <a:defRPr sz="1200"/>
            </a:lvl1pPr>
          </a:lstStyle>
          <a:p>
            <a:pPr>
              <a:defRPr/>
            </a:pPr>
            <a:r>
              <a:rPr lang="en-US" altLang="en-US" smtClean="0"/>
              <a:t>2018-2019</a:t>
            </a:r>
            <a:endParaRPr lang="en-US" alt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5625"/>
            <a:ext cx="3030289" cy="45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defTabSz="911994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596" y="8875625"/>
            <a:ext cx="3030289" cy="45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 defTabSz="911994">
              <a:defRPr sz="1200"/>
            </a:lvl1pPr>
          </a:lstStyle>
          <a:p>
            <a:pPr>
              <a:defRPr/>
            </a:pPr>
            <a:fld id="{97CA9685-7EEA-4925-B4C0-318CE94365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7847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155" y="1"/>
            <a:ext cx="3013684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9E23BCF2-1F68-4BE4-B29A-3E7F0A288B5A}" type="datetimeFigureOut">
              <a:rPr lang="en-US" altLang="en-US"/>
              <a:pPr>
                <a:defRPr/>
              </a:pPr>
              <a:t>10/28/2019</a:t>
            </a:fld>
            <a:endParaRPr lang="en-US" altLang="en-US"/>
          </a:p>
        </p:txBody>
      </p:sp>
      <p:sp>
        <p:nvSpPr>
          <p:cNvPr id="188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8500"/>
            <a:ext cx="4649788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470" y="4421876"/>
            <a:ext cx="5099898" cy="4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751"/>
            <a:ext cx="3013684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/>
              <a:t>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CDC1B2D4-D253-4E31-9E2D-1C0C9E43F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5220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1B2D4-D253-4E31-9E2D-1C0C9E43F40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67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F07814-B962-4DF2-A931-9D5B6951BF4D}" type="datetime1">
              <a:rPr lang="en-US" altLang="en-US" sz="1200"/>
              <a:pPr/>
              <a:t>10/28/2019</a:t>
            </a:fld>
            <a:endParaRPr lang="en-US" altLang="en-US" sz="1200"/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C544C4-0819-4CFD-9FE6-ADA2F41B3DE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4541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86" tIns="48693" rIns="97386" bIns="48693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ENGG404 Lecture 00 - Day 1</a:t>
            </a:r>
          </a:p>
        </p:txBody>
      </p:sp>
      <p:sp>
        <p:nvSpPr>
          <p:cNvPr id="145413" name="Rectangle 6"/>
          <p:cNvSpPr txBox="1">
            <a:spLocks noGrp="1" noChangeArrowheads="1"/>
          </p:cNvSpPr>
          <p:nvPr/>
        </p:nvSpPr>
        <p:spPr bwMode="auto">
          <a:xfrm>
            <a:off x="0" y="8958495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86" tIns="48693" rIns="97386" bIns="48693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45414" name="Rectangle 7"/>
          <p:cNvSpPr txBox="1">
            <a:spLocks noGrp="1" noChangeArrowheads="1"/>
          </p:cNvSpPr>
          <p:nvPr/>
        </p:nvSpPr>
        <p:spPr bwMode="auto">
          <a:xfrm>
            <a:off x="3956572" y="8958495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86" tIns="48693" rIns="97386" bIns="48693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AA94CF-87BF-4C27-9B39-E29A049B596C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45415" name="Rectangle 7"/>
          <p:cNvSpPr txBox="1">
            <a:spLocks noGrp="1" noChangeArrowheads="1"/>
          </p:cNvSpPr>
          <p:nvPr/>
        </p:nvSpPr>
        <p:spPr bwMode="auto">
          <a:xfrm>
            <a:off x="3956572" y="8958495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97" tIns="48698" rIns="97397" bIns="48698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4D791E-019A-4338-A2B1-C98FD32CC31C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454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04850"/>
            <a:ext cx="4716463" cy="3538538"/>
          </a:xfrm>
          <a:ln/>
        </p:spPr>
      </p:sp>
      <p:sp>
        <p:nvSpPr>
          <p:cNvPr id="1454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029" y="4477123"/>
            <a:ext cx="5120060" cy="4247634"/>
          </a:xfrm>
          <a:noFill/>
        </p:spPr>
        <p:txBody>
          <a:bodyPr lIns="97386" tIns="48694" rIns="97386" bIns="48694"/>
          <a:lstStyle/>
          <a:p>
            <a:pPr>
              <a:lnSpc>
                <a:spcPct val="15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DE3F117-AE66-40AF-8EBB-24A60A7813BB}" type="datetime1">
              <a:rPr lang="en-US" altLang="en-US" sz="1200"/>
              <a:pPr/>
              <a:t>10/28/2019</a:t>
            </a:fld>
            <a:endParaRPr lang="en-US" altLang="en-US" sz="1200"/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C0DC3BF-79D1-4804-BD20-4177A39D311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47460" name="Rectangle 7"/>
          <p:cNvSpPr txBox="1">
            <a:spLocks noGrp="1" noChangeArrowheads="1"/>
          </p:cNvSpPr>
          <p:nvPr/>
        </p:nvSpPr>
        <p:spPr bwMode="auto">
          <a:xfrm>
            <a:off x="3956572" y="8958495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98" tIns="47799" rIns="95598" bIns="4779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741DB01-CD60-456D-97D1-9D700128A2F6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029" y="4477123"/>
            <a:ext cx="5120060" cy="4247634"/>
          </a:xfrm>
          <a:noFill/>
        </p:spPr>
        <p:txBody>
          <a:bodyPr lIns="95598" tIns="47799" rIns="95598" bIns="47799"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8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2018-2019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95A71-827D-42D9-9912-103A63BD9529}" type="datetime3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A26CA8-AD08-42BB-9CE6-B6A22CFAD2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ENGG404 2014F</a:t>
            </a:r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0BCD0-53E3-432D-BCF9-0987C7E41F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8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8" tIns="46624" rIns="93248" bIns="466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2D724-6EAC-4B25-A6F2-E4BB43940FE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56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3248" tIns="46624" rIns="93248" bIns="46624"/>
          <a:lstStyle/>
          <a:p>
            <a:endParaRPr lang="en-US" altLang="en-US" smtClean="0"/>
          </a:p>
        </p:txBody>
      </p:sp>
      <p:sp>
        <p:nvSpPr>
          <p:cNvPr id="25611" name="Date Placeholder 1"/>
          <p:cNvSpPr txBox="1">
            <a:spLocks noGrp="1"/>
          </p:cNvSpPr>
          <p:nvPr/>
        </p:nvSpPr>
        <p:spPr bwMode="auto">
          <a:xfrm>
            <a:off x="394234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DD46E6-22DA-4532-B9DA-EF93B4CFD87D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9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2018-2019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FA2345-EBB3-415B-8A91-C4A114E48392}" type="datetime3">
              <a:rPr lang="en-US" altLang="en-US" sz="1200" smtClean="0">
                <a:latin typeface="Tahoma" panose="020B0604030504040204" pitchFamily="34" charset="0"/>
              </a:rPr>
              <a:pPr/>
              <a:t>28 October 2019</a:t>
            </a:fld>
            <a:endParaRPr lang="en-US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06D6B4-A5EE-4A4C-A752-6AF1F3984B79}" type="slidenum">
              <a:rPr lang="en-US" altLang="en-US" sz="1200" smtClean="0">
                <a:latin typeface="Tahoma" panose="020B0604030504040204" pitchFamily="34" charset="0"/>
              </a:rPr>
              <a:pPr/>
              <a:t>5</a:t>
            </a:fld>
            <a:endParaRPr lang="en-US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7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ahoma" panose="020B0604030504040204" pitchFamily="34" charset="0"/>
              </a:rPr>
              <a:t>ENGG404 2014F</a:t>
            </a:r>
          </a:p>
        </p:txBody>
      </p:sp>
      <p:sp>
        <p:nvSpPr>
          <p:cNvPr id="62471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8D6F0D9-1092-422B-A803-5925A3A5F1D1}" type="slidenum">
              <a:rPr lang="en-US" altLang="en-US" sz="1200">
                <a:latin typeface="Tahoma" panose="020B0604030504040204" pitchFamily="34" charset="0"/>
              </a:rPr>
              <a:pPr algn="r" eaLnBrk="1" hangingPunct="1"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2472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8" tIns="46624" rIns="93248" bIns="466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79AF22-46BC-427D-A8E3-37313DD7C02D}" type="slidenum">
              <a:rPr lang="en-US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2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624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3248" tIns="46624" rIns="93248" bIns="46624"/>
          <a:lstStyle/>
          <a:p>
            <a:endParaRPr lang="en-US" altLang="en-US" smtClean="0"/>
          </a:p>
        </p:txBody>
      </p:sp>
      <p:sp>
        <p:nvSpPr>
          <p:cNvPr id="62475" name="Date Placeholder 1"/>
          <p:cNvSpPr txBox="1">
            <a:spLocks noGrp="1"/>
          </p:cNvSpPr>
          <p:nvPr/>
        </p:nvSpPr>
        <p:spPr bwMode="auto">
          <a:xfrm>
            <a:off x="394234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C06F051-4D37-471A-9C33-9091941EE307}" type="datetime3">
              <a:rPr lang="en-US" altLang="en-US" sz="1200">
                <a:latin typeface="Tahoma" panose="020B0604030504040204" pitchFamily="34" charset="0"/>
              </a:rPr>
              <a:pPr algn="r" eaLnBrk="1" hangingPunct="1"/>
              <a:t>28 October 2019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9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457200" eaLnBrk="1" fontAlgn="auto" hangingPunct="1">
              <a:spcBef>
                <a:spcPct val="0"/>
              </a:spcBef>
              <a:spcAft>
                <a:spcPts val="0"/>
              </a:spcAft>
            </a:pPr>
            <a:fld id="{D94FEDA9-BBB4-400D-91C6-9C9AA282608C}" type="slidenum">
              <a:rPr lang="en-US" altLang="en-US">
                <a:solidFill>
                  <a:prstClr val="black"/>
                </a:solidFill>
              </a:rPr>
              <a:pPr algn="r" defTabSz="457200" eaLnBrk="1" fontAlgn="auto" hangingPunct="1">
                <a:spcBef>
                  <a:spcPct val="0"/>
                </a:spcBef>
                <a:spcAft>
                  <a:spcPts val="0"/>
                </a:spcAft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C1B2D4-D253-4E31-9E2D-1C0C9E43F40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54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2018-2019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491B2D-4679-400B-A315-0C8BDA84BDCC}" type="datetime3">
              <a:rPr lang="en-US" altLang="en-US" sz="1200" smtClean="0">
                <a:latin typeface="Tahoma" panose="020B0604030504040204" pitchFamily="34" charset="0"/>
              </a:rPr>
              <a:pPr/>
              <a:t>28 October 2019</a:t>
            </a:fld>
            <a:endParaRPr lang="en-US" altLang="en-US" sz="1200" smtClean="0">
              <a:latin typeface="Tahoma" panose="020B0604030504040204" pitchFamily="34" charset="0"/>
            </a:endParaRP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49918-A581-4389-9EC9-0D6E9C84323B}" type="slidenum">
              <a:rPr lang="en-US" altLang="en-US" sz="1200" smtClean="0">
                <a:latin typeface="Tahoma" panose="020B0604030504040204" pitchFamily="34" charset="0"/>
              </a:rPr>
              <a:pPr/>
              <a:t>7</a:t>
            </a:fld>
            <a:endParaRPr lang="en-US" altLang="en-US" sz="1200" smtClean="0">
              <a:latin typeface="Tahoma" panose="020B0604030504040204" pitchFamily="34" charset="0"/>
            </a:endParaRPr>
          </a:p>
        </p:txBody>
      </p:sp>
      <p:sp>
        <p:nvSpPr>
          <p:cNvPr id="4403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ahoma" panose="020B0604030504040204" pitchFamily="34" charset="0"/>
              </a:rPr>
              <a:t>ENGG404 2014F</a:t>
            </a:r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0A1C542-73EC-4DCB-8B1F-0BE0CFE23A84}" type="slidenum">
              <a:rPr lang="en-US" alt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4040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8" tIns="46624" rIns="93248" bIns="466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83464F-D401-46E7-920F-8D55FF5B5BD6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4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440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3248" tIns="46624" rIns="93248" bIns="46624"/>
          <a:lstStyle/>
          <a:p>
            <a:endParaRPr lang="en-US" altLang="en-US" smtClean="0"/>
          </a:p>
        </p:txBody>
      </p:sp>
      <p:sp>
        <p:nvSpPr>
          <p:cNvPr id="44043" name="Date Placeholder 1"/>
          <p:cNvSpPr txBox="1">
            <a:spLocks noGrp="1"/>
          </p:cNvSpPr>
          <p:nvPr/>
        </p:nvSpPr>
        <p:spPr bwMode="auto">
          <a:xfrm>
            <a:off x="394234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B9528D0-308D-4748-9A56-C211B01DBD68}" type="datetime3">
              <a:rPr lang="en-US" altLang="en-US" sz="1200">
                <a:latin typeface="Tahoma" panose="020B0604030504040204" pitchFamily="34" charset="0"/>
              </a:rPr>
              <a:pPr algn="r" eaLnBrk="1" hangingPunct="1"/>
              <a:t>28 October 2019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55C7D2-8A23-407D-9B5B-9FF37B81C79C}" type="datetime1">
              <a:rPr lang="en-US" altLang="en-US" sz="1200"/>
              <a:pPr/>
              <a:t>10/28/2019</a:t>
            </a:fld>
            <a:endParaRPr lang="en-US" altLang="en-US" sz="1200"/>
          </a:p>
        </p:txBody>
      </p:sp>
      <p:sp>
        <p:nvSpPr>
          <p:cNvPr id="169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CECD85D-FC35-4927-BF55-98F25B13235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69988" name="Rectangle 7"/>
          <p:cNvSpPr txBox="1">
            <a:spLocks noGrp="1" noChangeArrowheads="1"/>
          </p:cNvSpPr>
          <p:nvPr/>
        </p:nvSpPr>
        <p:spPr bwMode="auto">
          <a:xfrm>
            <a:off x="3956572" y="8958495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81" tIns="47791" rIns="95581" bIns="4779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0226EA-10E1-460D-88DC-C838AB94FDE4}" type="slidenum">
              <a:rPr lang="en-US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9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04850"/>
            <a:ext cx="4716463" cy="3538538"/>
          </a:xfrm>
          <a:ln/>
        </p:spPr>
      </p:sp>
      <p:sp>
        <p:nvSpPr>
          <p:cNvPr id="169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029" y="4477123"/>
            <a:ext cx="5120060" cy="4247634"/>
          </a:xfrm>
          <a:noFill/>
        </p:spPr>
        <p:txBody>
          <a:bodyPr lIns="95581" tIns="47791" rIns="95581" bIns="47791"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8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FB433E-B2BE-4F8E-9362-C5950E381217}" type="datetime1">
              <a:rPr lang="en-US" altLang="en-US" sz="1200"/>
              <a:pPr/>
              <a:t>10/28/2019</a:t>
            </a:fld>
            <a:endParaRPr lang="en-US" altLang="en-US" sz="1200"/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3F1085-B46D-4221-A134-30F2D94A60B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74084" name="Rectangle 7"/>
          <p:cNvSpPr txBox="1">
            <a:spLocks noGrp="1" noChangeArrowheads="1"/>
          </p:cNvSpPr>
          <p:nvPr/>
        </p:nvSpPr>
        <p:spPr bwMode="auto">
          <a:xfrm>
            <a:off x="3956572" y="8958495"/>
            <a:ext cx="3025545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81" tIns="47789" rIns="95581" bIns="47789" anchor="b"/>
          <a:lstStyle>
            <a:lvl1pPr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650" indent="-290513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2050" indent="-231775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7188" indent="-231775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738" indent="-233363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47938" indent="-233363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5138" indent="-233363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2338" indent="-233363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19538" indent="-233363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113FA26-F495-40FA-8CA3-216A94C1DA1B}" type="slidenum">
              <a:rPr lang="en-US" altLang="en-US" sz="1300"/>
              <a:pPr algn="r"/>
              <a:t>9</a:t>
            </a:fld>
            <a:endParaRPr lang="en-US" altLang="en-US" sz="1300"/>
          </a:p>
        </p:txBody>
      </p:sp>
      <p:sp>
        <p:nvSpPr>
          <p:cNvPr id="1740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9613"/>
            <a:ext cx="4710112" cy="3533775"/>
          </a:xfrm>
          <a:ln/>
        </p:spPr>
      </p:sp>
      <p:sp>
        <p:nvSpPr>
          <p:cNvPr id="174086" name="Notes Placeholder 2"/>
          <p:cNvSpPr>
            <a:spLocks noGrp="1"/>
          </p:cNvSpPr>
          <p:nvPr>
            <p:ph type="body" idx="1"/>
          </p:nvPr>
        </p:nvSpPr>
        <p:spPr>
          <a:xfrm>
            <a:off x="931029" y="4477123"/>
            <a:ext cx="5120060" cy="4243385"/>
          </a:xfrm>
          <a:noFill/>
        </p:spPr>
        <p:txBody>
          <a:bodyPr wrap="none" lIns="94724" tIns="47363" rIns="94724" bIns="47363"/>
          <a:lstStyle/>
          <a:p>
            <a:endParaRPr lang="en-CA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74087" name="Slide Number Placeholder 3"/>
          <p:cNvSpPr txBox="1">
            <a:spLocks noGrp="1"/>
          </p:cNvSpPr>
          <p:nvPr/>
        </p:nvSpPr>
        <p:spPr bwMode="auto">
          <a:xfrm>
            <a:off x="3954200" y="8958495"/>
            <a:ext cx="3027917" cy="47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98" tIns="47549" rIns="95098" bIns="4754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0D8560-A881-4723-A282-B1C81640168A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2018-2019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41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7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29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1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18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4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33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6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5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10/28/2019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48A87A34-81AB-432B-8DAE-1953F412C126}" type="datetimeFigureOut">
              <a:rPr lang="en-US" smtClean="0">
                <a:solidFill>
                  <a:prstClr val="black"/>
                </a:solidFill>
                <a:latin typeface="Tw Cen MT" panose="020B0602020104020603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10/28/2019</a:t>
            </a:fld>
            <a:endParaRPr lang="en-US" dirty="0">
              <a:solidFill>
                <a:prstClr val="black"/>
              </a:solidFill>
              <a:latin typeface="Tw Cen MT" panose="020B0602020104020603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Tw Cen MT" panose="020B0602020104020603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6D22F896-40B5-4ADD-8801-0D06FADFA095}" type="slidenum">
              <a:rPr lang="en-US" smtClean="0">
                <a:solidFill>
                  <a:prstClr val="black"/>
                </a:solidFill>
                <a:latin typeface="Tw Cen MT" panose="020B0602020104020603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Tw Cen MT" panose="020B0602020104020603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59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4" r:id="rId12"/>
    <p:sldLayoutId id="2147484555" r:id="rId13"/>
    <p:sldLayoutId id="2147484556" r:id="rId14"/>
    <p:sldLayoutId id="2147484557" r:id="rId15"/>
    <p:sldLayoutId id="2147484558" r:id="rId16"/>
    <p:sldLayoutId id="21474845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Kodak Instamatic 100.jpg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516313" cy="5098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14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take a class picture!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ChangeArrowheads="1"/>
          </p:cNvSpPr>
          <p:nvPr/>
        </p:nvSpPr>
        <p:spPr bwMode="auto">
          <a:xfrm>
            <a:off x="6096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600" b="1" dirty="0">
                <a:latin typeface="Arial" panose="020B0604020202020204" pitchFamily="34" charset="0"/>
              </a:rPr>
              <a:t>ENGG404 – Final Lecture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CA" altLang="en-US" dirty="0" smtClean="0">
                <a:latin typeface="Arial" panose="020B0604020202020204" pitchFamily="34" charset="0"/>
              </a:rPr>
              <a:t>Career Lessons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1066800"/>
            <a:ext cx="6934200" cy="1371600"/>
          </a:xfrm>
        </p:spPr>
        <p:txBody>
          <a:bodyPr/>
          <a:lstStyle/>
          <a:p>
            <a:pPr eaLnBrk="1" hangingPunct="1"/>
            <a:r>
              <a:rPr lang="en-US" altLang="en-US" sz="3600" b="1" i="1" dirty="0" smtClean="0">
                <a:ea typeface="ＭＳ Ｐゴシック" panose="020B0600070205080204" pitchFamily="34" charset="-128"/>
              </a:rPr>
              <a:t>On Becoming a Leader in </a:t>
            </a:r>
            <a:br>
              <a:rPr lang="en-US" altLang="en-US" sz="3600" b="1" i="1" dirty="0" smtClean="0">
                <a:ea typeface="ＭＳ Ｐゴシック" panose="020B0600070205080204" pitchFamily="34" charset="-128"/>
              </a:rPr>
            </a:br>
            <a:r>
              <a:rPr lang="en-US" altLang="en-US" sz="3600" b="1" i="1" dirty="0" smtClean="0">
                <a:ea typeface="ＭＳ Ｐゴシック" panose="020B0600070205080204" pitchFamily="34" charset="-128"/>
              </a:rPr>
              <a:t>Risk Management</a:t>
            </a:r>
          </a:p>
        </p:txBody>
      </p:sp>
      <p:sp>
        <p:nvSpPr>
          <p:cNvPr id="14438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7769D5-12C3-47B0-899C-0E58A41AE47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RM system 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Industry</a:t>
            </a:r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657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2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22960"/>
            <a:ext cx="8229600" cy="5486400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few pointers to help you as you begin your careers: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AutoNum type="arabicParenR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Manage your Business:</a:t>
            </a:r>
          </a:p>
          <a:p>
            <a:pPr marL="990600" lvl="1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Engineer’s Survival Guide</a:t>
            </a:r>
          </a:p>
          <a:p>
            <a:pPr marL="990600" lvl="1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Leadership in Risk Management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AutoNum type="arabicParenR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Manage Your Relationships:</a:t>
            </a:r>
          </a:p>
          <a:p>
            <a:pPr marL="990600" lvl="1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 Your Job</a:t>
            </a:r>
          </a:p>
          <a:p>
            <a:pPr marL="990600" lvl="1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 Your Direct Supervisor: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AutoNum type="arabicParenR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 a Professional! </a:t>
            </a:r>
          </a:p>
          <a:p>
            <a:pPr marL="990600" lvl="1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Establish your professional values:</a:t>
            </a:r>
          </a:p>
          <a:p>
            <a:pPr marL="1390650" lvl="2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“Integrity. Initiative. Innovation. Industriousness.”</a:t>
            </a:r>
          </a:p>
          <a:p>
            <a:pPr marL="990600" lvl="1" indent="-5334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 Competent</a:t>
            </a:r>
          </a:p>
        </p:txBody>
      </p:sp>
      <p:sp>
        <p:nvSpPr>
          <p:cNvPr id="14643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8B07ED-89D1-4EF7-9A7D-75FD0FB582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38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 smtClean="0">
                <a:solidFill>
                  <a:schemeClr val="bg1"/>
                </a:solidFill>
              </a:rPr>
              <a:t>Our </a:t>
            </a:r>
            <a:r>
              <a:rPr lang="en-US" altLang="en-US" sz="2800" b="1" i="1" dirty="0">
                <a:solidFill>
                  <a:schemeClr val="bg1"/>
                </a:solidFill>
              </a:rPr>
              <a:t>Personal </a:t>
            </a:r>
            <a:r>
              <a:rPr lang="en-US" altLang="en-US" sz="2800" b="1" i="1" dirty="0" smtClean="0">
                <a:solidFill>
                  <a:schemeClr val="bg1"/>
                </a:solidFill>
              </a:rPr>
              <a:t>Lessons To You:</a:t>
            </a:r>
            <a:endParaRPr lang="en-US" altLang="en-US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C8A2F-1F7D-46A1-8C28-C97F8FBEC740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200" y="822960"/>
            <a:ext cx="8229600" cy="5486400"/>
          </a:xfrm>
          <a:prstGeom prst="rect">
            <a:avLst/>
          </a:prstGeom>
          <a:solidFill>
            <a:srgbClr val="FFFFFF"/>
          </a:solidFill>
          <a:ln cap="flat" algn="ctr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latin typeface="+mn-lt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+mn-lt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+mn-lt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Can </a:t>
            </a:r>
            <a:r>
              <a:rPr lang="en-US" altLang="en-US" dirty="0"/>
              <a:t>you become and be a “Leader in Risk Management?”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If you were </a:t>
            </a:r>
            <a:r>
              <a:rPr lang="en-US" altLang="en-US" dirty="0"/>
              <a:t>asked </a:t>
            </a:r>
            <a:r>
              <a:rPr lang="en-US" altLang="en-US" dirty="0" smtClean="0"/>
              <a:t>these questions</a:t>
            </a:r>
            <a:r>
              <a:rPr lang="en-US" altLang="en-US" dirty="0"/>
              <a:t>, how would you </a:t>
            </a:r>
            <a:r>
              <a:rPr lang="en-US" altLang="en-US" dirty="0" smtClean="0"/>
              <a:t>reply?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 smtClean="0"/>
              <a:t>Q: “What is a Leader? What is a Manager?”</a:t>
            </a: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 smtClean="0"/>
              <a:t>Q: “What is Leadership in Risk Management?”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i="1" dirty="0" smtClean="0"/>
              <a:t>… that’s what this course is about!</a:t>
            </a:r>
            <a:endParaRPr lang="en-US" altLang="en-US" i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182880"/>
            <a:ext cx="822642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/>
          <a:lstStyle/>
          <a:p>
            <a:pPr eaLnBrk="1" hangingPunct="1"/>
            <a:r>
              <a:rPr lang="en-CA" altLang="en-US" sz="2800" b="1" i="1" dirty="0">
                <a:solidFill>
                  <a:schemeClr val="bg1"/>
                </a:solidFill>
              </a:rPr>
              <a:t>1) Manage Your Business!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14983"/>
              </p:ext>
            </p:extLst>
          </p:nvPr>
        </p:nvGraphicFramePr>
        <p:xfrm>
          <a:off x="533400" y="2738120"/>
          <a:ext cx="80772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Keeps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b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 going.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 </a:t>
                      </a:r>
                      <a:r>
                        <a:rPr lang="en-CA" u="sng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things happen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 a good way) that would not have happened otherwise.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Maintains the </a:t>
                      </a:r>
                      <a:b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“status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quo”.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Envisions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how the organization can improve, and </a:t>
                      </a:r>
                      <a:r>
                        <a:rPr lang="en-CA" u="sng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to improve and advance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organization. 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satisfied with current performance.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CA" u="sng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proactive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“making things happen”.</a:t>
                      </a:r>
                      <a:endParaRPr lang="en-CA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822960"/>
            <a:ext cx="8226425" cy="5484813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609600" indent="-6096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your job: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professional responsibilities and are accountable!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your objectives! 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all steps of the fundamental function of management.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D2DF0E2-3A47-4ED7-9EF1-7FDCD51F73F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455613" y="182880"/>
            <a:ext cx="822642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/>
          <a:lstStyle/>
          <a:p>
            <a:pPr eaLnBrk="1" hangingPunct="1"/>
            <a:r>
              <a:rPr lang="en-CA" altLang="en-US" sz="2800" b="1" i="1" dirty="0">
                <a:solidFill>
                  <a:schemeClr val="bg1"/>
                </a:solidFill>
              </a:rPr>
              <a:t>2) Manage Your Relationships!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0" y="885825"/>
            <a:ext cx="1841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08960"/>
            <a:ext cx="3017520" cy="30175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9167" r="11670"/>
          <a:stretch/>
        </p:blipFill>
        <p:spPr>
          <a:xfrm>
            <a:off x="4023360" y="3108960"/>
            <a:ext cx="4465087" cy="30175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247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5613" y="822960"/>
            <a:ext cx="8226425" cy="5484812"/>
          </a:xfrm>
          <a:prstGeom prst="rect">
            <a:avLst/>
          </a:prstGeom>
          <a:solidFill>
            <a:srgbClr val="FFFFFF"/>
          </a:solidFill>
          <a:ln cap="flat" algn="ctr">
            <a:solidFill>
              <a:srgbClr val="000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 practical advice to work with your direct supervisor: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Ensure you are meeting expectations, and managing your responsibilities such that there are “no surprises”!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Take the initiative to communicate. Seek clarity when directions clash with ethics, values, policies, etc. Keep your supervisor informed especially when things are not going per the plan.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Supervisors want solutions, not excuses, and not more problems.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63696" y="4203011"/>
            <a:ext cx="5342286" cy="1754326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99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4572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latin typeface="Calibri" panose="020F0502020204030204" pitchFamily="34" charset="0"/>
              </a:rPr>
              <a:t>FYI: Bosses want solutions! NOT excuses and </a:t>
            </a:r>
            <a:br>
              <a:rPr lang="en-US" altLang="en-US" sz="3600" b="1" dirty="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n-US" sz="3600" b="1" dirty="0">
                <a:solidFill>
                  <a:srgbClr val="CC3300"/>
                </a:solidFill>
                <a:latin typeface="Calibri" panose="020F0502020204030204" pitchFamily="34" charset="0"/>
              </a:rPr>
              <a:t>NOT more problems!</a:t>
            </a:r>
          </a:p>
        </p:txBody>
      </p:sp>
      <p:sp>
        <p:nvSpPr>
          <p:cNvPr id="4403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fld id="{D42C567F-8524-48D5-A764-B4324A8634C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defTabSz="4572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4572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CA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ESRM - LRM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182880"/>
            <a:ext cx="822642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/>
          <a:lstStyle/>
          <a:p>
            <a:pPr eaLnBrk="1" hangingPunct="1"/>
            <a:r>
              <a:rPr lang="en-CA" altLang="en-US" sz="2800" b="1" i="1" dirty="0">
                <a:solidFill>
                  <a:schemeClr val="bg1"/>
                </a:solidFill>
              </a:rPr>
              <a:t>2) Manage Your Relationships!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20" y="4227814"/>
            <a:ext cx="2380780" cy="16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22960"/>
            <a:ext cx="8226425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professional values:</a:t>
            </a: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“ideas” about of integrity!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4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Initiative</a:t>
            </a: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anticipate and get ahead of what is needed, </a:t>
            </a:r>
            <a:b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on what you can deliver!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4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your smarts to develop solutions.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4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Industriousness</a:t>
            </a: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put in the effort, but </a:t>
            </a:r>
            <a:r>
              <a:rPr lang="en-US" altLang="en-US" sz="2400" u="sng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smart about your work</a:t>
            </a:r>
            <a:r>
              <a:rPr lang="en-US" alt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endParaRPr lang="en-US" altLang="en-US" sz="2400" b="1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7CB7BF-46C8-47DF-BBAD-79C76BB32E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/>
          <a:lstStyle/>
          <a:p>
            <a:pPr eaLnBrk="1" hangingPunct="1"/>
            <a:r>
              <a:rPr lang="en-CA" altLang="en-US" sz="2800" b="1" i="1" dirty="0">
                <a:solidFill>
                  <a:schemeClr val="bg1"/>
                </a:solidFill>
              </a:rPr>
              <a:t>3) Be a Professional!</a:t>
            </a:r>
            <a:endParaRPr lang="en-US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43013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ESRM - LRM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22960"/>
            <a:ext cx="8226425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competent in your career!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proud of your profession’s achievements and contributions </a:t>
            </a:r>
            <a:b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society, but also of your own personal triumphs!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don’t let your pride and arrogance get ahead of yourself.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 not want to be the author of a case study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96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07038EF-1087-44CD-BFC0-5D5D4EE0FB7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964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/>
          <a:lstStyle/>
          <a:p>
            <a:pPr eaLnBrk="1" hangingPunct="1"/>
            <a:r>
              <a:rPr lang="en-CA" altLang="en-US" sz="2800" b="1" i="1" dirty="0">
                <a:solidFill>
                  <a:schemeClr val="bg1"/>
                </a:solidFill>
              </a:rPr>
              <a:t>3) Be a Professional!</a:t>
            </a:r>
            <a:endParaRPr lang="en-CA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0" y="885825"/>
            <a:ext cx="1841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CA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869190"/>
            <a:ext cx="2819400" cy="237921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006" y="3869190"/>
            <a:ext cx="4648994" cy="23792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800" kern="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The Quebec Bridge Disaster, near Quebec City, August 29, 1907: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kern="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Reputations ruined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kern="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Capital investment lost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kern="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Two years to clean up.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b="1" kern="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75 workers were killed</a:t>
            </a:r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altLang="en-US" sz="1800" b="1" kern="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and the significance of your Iron Ring</a:t>
            </a:r>
          </a:p>
        </p:txBody>
      </p:sp>
    </p:spTree>
    <p:extLst>
      <p:ext uri="{BB962C8B-B14F-4D97-AF65-F5344CB8AC3E}">
        <p14:creationId xmlns:p14="http://schemas.microsoft.com/office/powerpoint/2010/main" val="16380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6425" cy="548640"/>
          </a:xfrm>
          <a:solidFill>
            <a:schemeClr val="tx1"/>
          </a:solidFill>
          <a:ln>
            <a:solidFill>
              <a:schemeClr val="bg1"/>
            </a:solidFill>
          </a:ln>
          <a:effectLst/>
          <a:extLst/>
        </p:spPr>
        <p:txBody>
          <a:bodyPr anchor="ctr">
            <a:normAutofit fontScale="90000"/>
          </a:bodyPr>
          <a:lstStyle/>
          <a:p>
            <a:pPr algn="l" fontAlgn="base">
              <a:spcAft>
                <a:spcPct val="0"/>
              </a:spcAft>
            </a:pPr>
            <a:r>
              <a:rPr lang="en-CA" alt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 Becoming a Leader in Risk Management!</a:t>
            </a:r>
          </a:p>
        </p:txBody>
      </p:sp>
      <p:sp>
        <p:nvSpPr>
          <p:cNvPr id="17305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7B1E31A-163D-4B69-8282-4B25DF4B953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060" name="Rectangle 5"/>
          <p:cNvSpPr>
            <a:spLocks noChangeArrowheads="1"/>
          </p:cNvSpPr>
          <p:nvPr/>
        </p:nvSpPr>
        <p:spPr bwMode="auto">
          <a:xfrm>
            <a:off x="0" y="178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73061" name="Text Box 7"/>
          <p:cNvSpPr txBox="1">
            <a:spLocks noChangeArrowheads="1"/>
          </p:cNvSpPr>
          <p:nvPr/>
        </p:nvSpPr>
        <p:spPr bwMode="auto">
          <a:xfrm>
            <a:off x="455613" y="822960"/>
            <a:ext cx="8231187" cy="54864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chemeClr val="bg1"/>
                </a:solidFill>
              </a:rPr>
              <a:t>This brings us to the conclusion of our lectures. 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chemeClr val="bg1"/>
                </a:solidFill>
              </a:rPr>
              <a:t>Your </a:t>
            </a:r>
            <a:r>
              <a:rPr lang="en-US" altLang="en-US" sz="2000" i="1" dirty="0">
                <a:solidFill>
                  <a:schemeClr val="bg1"/>
                </a:solidFill>
              </a:rPr>
              <a:t>future employer will be well supported by your efforts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/>
            </a:r>
            <a:br>
              <a:rPr lang="en-US" altLang="en-US" sz="2000" i="1" dirty="0" smtClean="0">
                <a:solidFill>
                  <a:schemeClr val="bg1"/>
                </a:solidFill>
              </a:rPr>
            </a:br>
            <a:r>
              <a:rPr lang="en-US" altLang="en-US" sz="2000" i="1" dirty="0" smtClean="0">
                <a:solidFill>
                  <a:schemeClr val="bg1"/>
                </a:solidFill>
              </a:rPr>
              <a:t>in </a:t>
            </a:r>
            <a:r>
              <a:rPr lang="en-US" altLang="en-US" sz="2000" i="1" dirty="0">
                <a:solidFill>
                  <a:schemeClr val="bg1"/>
                </a:solidFill>
              </a:rPr>
              <a:t>safety and risk management. 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chemeClr val="bg1"/>
                </a:solidFill>
              </a:rPr>
              <a:t>Thank </a:t>
            </a:r>
            <a:r>
              <a:rPr lang="en-US" altLang="en-US" sz="2000" i="1" dirty="0">
                <a:solidFill>
                  <a:schemeClr val="bg1"/>
                </a:solidFill>
              </a:rPr>
              <a:t>you for your participation, and for your commitment to learning and applying the principles of engineering safety and risk management in your careers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chemeClr val="bg1"/>
                </a:solidFill>
              </a:rPr>
              <a:t>We </a:t>
            </a:r>
            <a:r>
              <a:rPr lang="en-US" altLang="en-US" sz="2000" i="1" dirty="0">
                <a:solidFill>
                  <a:schemeClr val="bg1"/>
                </a:solidFill>
              </a:rPr>
              <a:t>sincerely wish you the best of success on all of your final exams and for a bright future in your careers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!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chemeClr val="bg1"/>
                </a:solidFill>
              </a:rPr>
              <a:t>It truly has been a privilege teaching you, and learning together with you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.</a:t>
            </a:r>
            <a:endParaRPr lang="en-US" altLang="en-US" sz="2000" i="1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 lang="en-US" altLang="en-US" sz="2000" i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 lang="en-US" altLang="en-US" sz="2000" i="1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000" i="1" dirty="0" smtClean="0">
                <a:solidFill>
                  <a:schemeClr val="bg1"/>
                </a:solidFill>
              </a:rPr>
              <a:t>Dr</a:t>
            </a:r>
            <a:r>
              <a:rPr lang="en-US" altLang="en-US" sz="2000" i="1" dirty="0">
                <a:solidFill>
                  <a:schemeClr val="bg1"/>
                </a:solidFill>
              </a:rPr>
              <a:t>. White, Dr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. </a:t>
            </a:r>
            <a:r>
              <a:rPr lang="en-US" altLang="en-US" sz="2000" i="1" dirty="0" err="1" smtClean="0">
                <a:solidFill>
                  <a:schemeClr val="bg1"/>
                </a:solidFill>
              </a:rPr>
              <a:t>Macciotta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</a:t>
            </a:r>
            <a:r>
              <a:rPr lang="en-US" altLang="en-US" sz="2000" i="1" dirty="0">
                <a:solidFill>
                  <a:schemeClr val="bg1"/>
                </a:solidFill>
              </a:rPr>
              <a:t>Professor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Coles, &amp; </a:t>
            </a:r>
            <a:r>
              <a:rPr lang="en-US" altLang="en-US" sz="2000" i="1" dirty="0">
                <a:solidFill>
                  <a:schemeClr val="bg1"/>
                </a:solidFill>
              </a:rPr>
              <a:t>Professor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Cocchio</a:t>
            </a:r>
            <a:endParaRPr lang="en-US" alt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</TotalTime>
  <Words>527</Words>
  <Application>Microsoft Office PowerPoint</Application>
  <PresentationFormat>On-screen Show (4:3)</PresentationFormat>
  <Paragraphs>160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Tahoma</vt:lpstr>
      <vt:lpstr>Times New Roman</vt:lpstr>
      <vt:lpstr>Tw Cen MT</vt:lpstr>
      <vt:lpstr>Wingdings</vt:lpstr>
      <vt:lpstr>Droplet</vt:lpstr>
      <vt:lpstr>PowerPoint Presentation</vt:lpstr>
      <vt:lpstr>On Becoming a Leader in 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Becoming a Leader in Risk Management!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350</cp:revision>
  <cp:lastPrinted>2018-11-27T19:56:34Z</cp:lastPrinted>
  <dcterms:created xsi:type="dcterms:W3CDTF">2011-09-07T03:22:54Z</dcterms:created>
  <dcterms:modified xsi:type="dcterms:W3CDTF">2019-10-28T23:26:39Z</dcterms:modified>
</cp:coreProperties>
</file>