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386" r:id="rId2"/>
    <p:sldId id="395" r:id="rId3"/>
    <p:sldId id="419" r:id="rId4"/>
    <p:sldId id="416" r:id="rId5"/>
    <p:sldId id="427" r:id="rId6"/>
    <p:sldId id="409" r:id="rId7"/>
    <p:sldId id="412" r:id="rId8"/>
    <p:sldId id="410" r:id="rId9"/>
    <p:sldId id="411" r:id="rId10"/>
    <p:sldId id="429" r:id="rId11"/>
  </p:sldIdLst>
  <p:sldSz cx="9144000" cy="6858000" type="screen4x3"/>
  <p:notesSz cx="7045325" cy="9345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4">
          <p15:clr>
            <a:srgbClr val="A4A3A4"/>
          </p15:clr>
        </p15:guide>
        <p15:guide id="2" pos="221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ato Macciotta" initials="RM" lastIdx="2" clrIdx="0">
    <p:extLst>
      <p:ext uri="{19B8F6BF-5375-455C-9EA6-DF929625EA0E}">
        <p15:presenceInfo xmlns:p15="http://schemas.microsoft.com/office/powerpoint/2012/main" userId="f1fc2b90-d807-49e3-856f-0640b045ce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  <a:srgbClr val="F9DBD3"/>
    <a:srgbClr val="000099"/>
    <a:srgbClr val="3366CC"/>
    <a:srgbClr val="000000"/>
    <a:srgbClr val="4F76F1"/>
    <a:srgbClr val="48945C"/>
    <a:srgbClr val="82C29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0" autoAdjust="0"/>
    <p:restoredTop sz="94453" autoAdjust="0"/>
  </p:normalViewPr>
  <p:slideViewPr>
    <p:cSldViewPr>
      <p:cViewPr varScale="1">
        <p:scale>
          <a:sx n="38" d="100"/>
          <a:sy n="38" d="100"/>
        </p:scale>
        <p:origin x="1188" y="44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664" y="44"/>
      </p:cViewPr>
      <p:guideLst>
        <p:guide orient="horz" pos="2944"/>
        <p:guide pos="22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112" tIns="46056" rIns="92112" bIns="46056" numCol="1" anchor="t" anchorCtr="0" compatLnSpc="1">
            <a:prstTxWarp prst="textNoShape">
              <a:avLst/>
            </a:prstTxWarp>
          </a:bodyPr>
          <a:lstStyle>
            <a:lvl1pPr defTabSz="919163">
              <a:defRPr sz="1200"/>
            </a:lvl1pPr>
          </a:lstStyle>
          <a:p>
            <a:pPr>
              <a:defRPr/>
            </a:pPr>
            <a:r>
              <a:rPr lang="en-US" altLang="en-US" dirty="0"/>
              <a:t>2017-18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0638"/>
            <a:ext cx="3070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112" tIns="46056" rIns="92112" bIns="46056" numCol="1" anchor="b" anchorCtr="0" compatLnSpc="1">
            <a:prstTxWarp prst="textNoShape">
              <a:avLst/>
            </a:prstTxWarp>
          </a:bodyPr>
          <a:lstStyle>
            <a:lvl1pPr defTabSz="919163">
              <a:defRPr sz="1200"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8910638"/>
            <a:ext cx="3070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112" tIns="46056" rIns="92112" bIns="46056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/>
            </a:lvl1pPr>
          </a:lstStyle>
          <a:p>
            <a:pPr>
              <a:defRPr/>
            </a:pPr>
            <a:fld id="{8534BCCC-6D23-4E61-B462-D18510A6D5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08621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641" tIns="46821" rIns="93641" bIns="46821" numCol="1" anchor="t" anchorCtr="0" compatLnSpc="1">
            <a:prstTxWarp prst="textNoShape">
              <a:avLst/>
            </a:prstTxWarp>
          </a:bodyPr>
          <a:lstStyle>
            <a:lvl1pPr defTabSz="936625">
              <a:defRPr sz="1200"/>
            </a:lvl1pPr>
          </a:lstStyle>
          <a:p>
            <a:pPr>
              <a:defRPr/>
            </a:pPr>
            <a:r>
              <a:rPr lang="en-US" altLang="en-US"/>
              <a:t>2015-2016ENGG404/406 Lecture 00 - Day 1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0975" y="0"/>
            <a:ext cx="305435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641" tIns="46821" rIns="93641" bIns="46821" numCol="1" anchor="t" anchorCtr="0" compatLnSpc="1">
            <a:prstTxWarp prst="textNoShape">
              <a:avLst/>
            </a:prstTxWarp>
          </a:bodyPr>
          <a:lstStyle>
            <a:lvl1pPr algn="r" defTabSz="936625">
              <a:defRPr sz="1200"/>
            </a:lvl1pPr>
          </a:lstStyle>
          <a:p>
            <a:pPr>
              <a:defRPr/>
            </a:pPr>
            <a:fld id="{BFE603A0-85CA-43FD-A043-F1243D0E53A2}" type="datetimeFigureOut">
              <a:rPr lang="en-US" altLang="en-US"/>
              <a:pPr>
                <a:defRPr/>
              </a:pPr>
              <a:t>8/26/2019</a:t>
            </a:fld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5863" y="700088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40238"/>
            <a:ext cx="5165725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641" tIns="46821" rIns="93641" bIns="468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77300"/>
            <a:ext cx="305435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641" tIns="46821" rIns="93641" bIns="46821" numCol="1" anchor="b" anchorCtr="0" compatLnSpc="1">
            <a:prstTxWarp prst="textNoShape">
              <a:avLst/>
            </a:prstTxWarp>
          </a:bodyPr>
          <a:lstStyle>
            <a:lvl1pPr defTabSz="936625">
              <a:defRPr sz="1200"/>
            </a:lvl1pPr>
          </a:lstStyle>
          <a:p>
            <a:pPr>
              <a:defRPr/>
            </a:pPr>
            <a:r>
              <a:rPr lang="en-US" altLang="en-US"/>
              <a:t>2012 Fall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0975" y="8877300"/>
            <a:ext cx="305435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641" tIns="46821" rIns="93641" bIns="46821" numCol="1" anchor="b" anchorCtr="0" compatLnSpc="1">
            <a:prstTxWarp prst="textNoShape">
              <a:avLst/>
            </a:prstTxWarp>
          </a:bodyPr>
          <a:lstStyle>
            <a:lvl1pPr algn="r" defTabSz="936625">
              <a:defRPr sz="1200"/>
            </a:lvl1pPr>
          </a:lstStyle>
          <a:p>
            <a:pPr>
              <a:defRPr/>
            </a:pPr>
            <a:fld id="{A8978F05-17BA-412D-BDD1-B4C0C0428F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901394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2015-2016ENGG404/406 Lecture 00 - Day 1</a:t>
            </a:r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C1481CD-EB4F-4266-986D-B1F9203D8B99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8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tIns="46822" bIns="46822"/>
          <a:lstStyle/>
          <a:p>
            <a:pPr>
              <a:lnSpc>
                <a:spcPct val="15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463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2015-2016ENGG404/406 Lecture 00 - Day 1</a:t>
            </a:r>
          </a:p>
        </p:txBody>
      </p:sp>
      <p:sp>
        <p:nvSpPr>
          <p:cNvPr id="307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639A948-E397-4ED7-B321-E96F33698551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  <p:sp>
        <p:nvSpPr>
          <p:cNvPr id="3072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17825" y="520700"/>
            <a:ext cx="3476625" cy="2608263"/>
          </a:xfrm>
          <a:ln/>
        </p:spPr>
      </p:sp>
      <p:sp>
        <p:nvSpPr>
          <p:cNvPr id="3072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457" bIns="46457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7785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2015-2016ENGG404/406 Lecture 00 - Day 1</a:t>
            </a:r>
          </a:p>
        </p:txBody>
      </p:sp>
      <p:sp>
        <p:nvSpPr>
          <p:cNvPr id="102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AF7F552-BD85-42C6-8794-736693CBC4E1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1024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7450" y="700088"/>
            <a:ext cx="4673600" cy="3505200"/>
          </a:xfrm>
          <a:ln/>
        </p:spPr>
      </p:sp>
      <p:sp>
        <p:nvSpPr>
          <p:cNvPr id="1024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822" bIns="46822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8082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2015-2016ENGG404/406 Lecture 00 - Day 1</a:t>
            </a:r>
          </a:p>
        </p:txBody>
      </p:sp>
      <p:sp>
        <p:nvSpPr>
          <p:cNvPr id="122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484F27C-7813-48AF-8921-9770D34BCCB6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1229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7450" y="700088"/>
            <a:ext cx="4673600" cy="3505200"/>
          </a:xfrm>
          <a:ln/>
        </p:spPr>
      </p:sp>
      <p:sp>
        <p:nvSpPr>
          <p:cNvPr id="1229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822" bIns="46822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5506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2015-2016ENGG404/406 Lecture 00 - Day 1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23CD501-4EB8-4534-9061-666C15137620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583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2015-2016ENGG404/406 Lecture 00 - Day 1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9F49A14-35B4-4171-8021-0FAA90D935D9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  <p:sp>
        <p:nvSpPr>
          <p:cNvPr id="1638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7450" y="700088"/>
            <a:ext cx="4673600" cy="3505200"/>
          </a:xfrm>
          <a:ln/>
        </p:spPr>
      </p:sp>
      <p:sp>
        <p:nvSpPr>
          <p:cNvPr id="1638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822" bIns="46822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1692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2015-2016ENGG404/406 Lecture 00 - Day 1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3645F19-73A0-446C-AA22-FA9921D38FEB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0669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2015-2016ENGG404/406 Lecture 00 - Day 1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F7450AC-48D9-4A1F-8E59-B0177ED69DC6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3932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2015-2016ENGG404/406 Lecture 00 - Day 1</a:t>
            </a:r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E396A5F-1BDA-4D12-8C16-5A75889A4D07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4720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2015-2016ENGG404/406 Lecture 00 - Day 1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EE1D077-AF8C-402B-A745-84F2B2849DEF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2166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81000" y="1524000"/>
            <a:ext cx="7239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3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814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82AC8-E0B7-4130-9EAA-06B44DDFF555}" type="datetimeFigureOut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ES&amp;RMP - ENGG404/406 - Lecture 00  September to December, 2012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5BCDF-455E-4975-9C22-31808D42E1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652448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A0B3C-2EF7-44D3-9B4E-4F90F4E423A6}" type="datetimeFigureOut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ES&amp;RMP - ENGG404/406 - Lecture 00  September to December, 2012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DD66F-7266-486A-95CE-41FD62C4E2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471022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4E303-9C36-4619-9A8D-726EEC50A856}" type="datetimeFigureOut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ES&amp;RMP - ENGG404/406 - Lecture 00  September to December, 2012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B2A26-8534-40BD-9A0B-ED21D6E95C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22189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4DAE1-C3C4-4409-897F-6B5F568FF885}" type="datetimeFigureOut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ES&amp;RMP - ENGG404/406 - Lecture 00  September to December, 2012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765C1-5878-44C1-8B95-D4D8B1D007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22701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364C8-C81B-4C2C-BE68-308CBD884AF7}" type="datetimeFigureOut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ES&amp;RMP - ENGG404/406 - Lecture 00  September to December, 2012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1C643-45DB-4AA1-A9F1-A9396769C3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640759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8958F-BC25-407B-A50C-8770DFF26537}" type="datetimeFigureOut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ES&amp;RMP - ENGG404/406 - Lecture 00  September to December, 2012</a:t>
            </a: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341447-4095-47BC-91D7-C2D79A8989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54286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EFEC7-EECE-474E-B915-B39EEE5188CD}" type="datetimeFigureOut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ES&amp;RMP - ENGG404/406 - Lecture 00  September to December, 2012</a:t>
            </a:r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F8E23-9C1D-43CB-AE9F-C464A308A5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797204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F73E9-C7EA-4449-BAB3-B7752B1DC79F}" type="datetimeFigureOut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ES&amp;RMP - ENGG404/406 - Lecture 00  September to December, 2012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93820-E1BD-49E4-B85D-FBD08A19C2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81077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125507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83DBE-110D-4650-8DBF-81D23C57AC9D}" type="datetimeFigureOut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ES&amp;RMP - ENGG404/406 - Lecture 00  September to December, 2012</a:t>
            </a: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3A27B-A9A2-42FB-AAF7-E79C663424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67194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0CF6-034F-491F-A45D-3B57485ED9B2}" type="datetimeFigureOut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ES&amp;RMP - ENGG404/406 - Lecture 00  September to December, 2012</a:t>
            </a: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45195-7FE5-4330-9E2A-08CCDE2D47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091223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891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EB3ADCD0-B695-4418-AECB-613F312BC7D3}" type="datetimeFigureOut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3891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 altLang="en-US"/>
              <a:t>ES&amp;RMP - ENGG404/406 - Lecture 00  September to December, 2012</a:t>
            </a:r>
          </a:p>
        </p:txBody>
      </p:sp>
      <p:sp>
        <p:nvSpPr>
          <p:cNvPr id="3891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32609388-8931-453D-A79F-2FC42D551C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10" r:id="rId7"/>
    <p:sldLayoutId id="2147483706" r:id="rId8"/>
    <p:sldLayoutId id="2147483707" r:id="rId9"/>
    <p:sldLayoutId id="2147483708" r:id="rId10"/>
    <p:sldLayoutId id="2147483709" r:id="rId11"/>
  </p:sldLayoutIdLst>
  <p:transition>
    <p:fade/>
  </p:transition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1066800"/>
            <a:ext cx="8610600" cy="1371600"/>
          </a:xfrm>
        </p:spPr>
        <p:txBody>
          <a:bodyPr/>
          <a:lstStyle/>
          <a:p>
            <a:pPr eaLnBrk="1" hangingPunct="1"/>
            <a:r>
              <a:rPr lang="en-US" altLang="en-US" sz="3600" b="1" dirty="0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On Becoming </a:t>
            </a:r>
            <a:r>
              <a:rPr lang="en-US" altLang="en-US" sz="36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a Leader in </a:t>
            </a:r>
            <a:br>
              <a:rPr lang="en-US" altLang="en-US" sz="36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</a:br>
            <a:r>
              <a:rPr lang="en-US" altLang="en-US" sz="36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Risk Management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2667000"/>
            <a:ext cx="6400800" cy="3408363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100" b="1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ENGG404 - Lecture</a:t>
            </a: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1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Chapter 1.1:</a:t>
            </a:r>
            <a:r>
              <a:rPr lang="en-US" altLang="en-US" sz="31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/>
            </a:r>
            <a:br>
              <a:rPr lang="en-US" altLang="en-US" sz="31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31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The Engineer’s Survival </a:t>
            </a:r>
            <a:r>
              <a:rPr lang="en-US" altLang="en-US" sz="31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Guide</a:t>
            </a:r>
            <a:br>
              <a:rPr lang="en-US" altLang="en-US" sz="31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31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(Part 1)</a:t>
            </a:r>
            <a:endParaRPr lang="en-US" altLang="en-US" sz="13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3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3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3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3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3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3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3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3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3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3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7172" name="Picture 5" descr="AG00459_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14800"/>
            <a:ext cx="2189163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6" descr="SAT10E2"/>
          <p:cNvPicPr>
            <a:picLocks noChangeAspect="1" noChangeArrowheads="1"/>
          </p:cNvPicPr>
          <p:nvPr/>
        </p:nvPicPr>
        <p:blipFill>
          <a:blip r:embed="rId4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91000"/>
            <a:ext cx="1828800" cy="18843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14C31BF-E2C0-4356-BA37-B0C347589D42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5" name="Footer Placeholder 3"/>
          <p:cNvSpPr txBox="1">
            <a:spLocks noGrp="1"/>
          </p:cNvSpPr>
          <p:nvPr/>
        </p:nvSpPr>
        <p:spPr bwMode="auto">
          <a:xfrm>
            <a:off x="2514600" y="64770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ESRM-LRM</a:t>
            </a:r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80BA06-0EAC-744D-A376-407BDF611DA3}"/>
              </a:ext>
            </a:extLst>
          </p:cNvPr>
          <p:cNvSpPr txBox="1"/>
          <p:nvPr/>
        </p:nvSpPr>
        <p:spPr>
          <a:xfrm>
            <a:off x="152400" y="176013"/>
            <a:ext cx="1176817" cy="46166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 dirty="0"/>
              <a:t>Fundamentals of RM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A3F0EB-FB4A-E74F-AF61-97BBBD5D6B54}"/>
              </a:ext>
            </a:extLst>
          </p:cNvPr>
          <p:cNvSpPr txBox="1"/>
          <p:nvPr/>
        </p:nvSpPr>
        <p:spPr>
          <a:xfrm>
            <a:off x="1481035" y="169906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 dirty="0"/>
              <a:t>RM </a:t>
            </a:r>
            <a:r>
              <a:rPr lang="en-US" dirty="0" smtClean="0"/>
              <a:t>System </a:t>
            </a:r>
            <a:r>
              <a:rPr lang="en-US" dirty="0"/>
              <a:t>and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57CC03-96B6-BD48-A56A-7486ED5F42DD}"/>
              </a:ext>
            </a:extLst>
          </p:cNvPr>
          <p:cNvSpPr txBox="1"/>
          <p:nvPr/>
        </p:nvSpPr>
        <p:spPr>
          <a:xfrm>
            <a:off x="7874130" y="169906"/>
            <a:ext cx="1155550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Applications &amp; Perspectives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4F14A7-AC07-064A-8664-71822DE60C3F}"/>
              </a:ext>
            </a:extLst>
          </p:cNvPr>
          <p:cNvSpPr txBox="1"/>
          <p:nvPr/>
        </p:nvSpPr>
        <p:spPr>
          <a:xfrm>
            <a:off x="7051217" y="169906"/>
            <a:ext cx="671096" cy="46166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 dirty="0"/>
              <a:t>People &amp; Org.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1CC9B8-9392-D441-8A6A-FB3DE2F6608C}"/>
              </a:ext>
            </a:extLst>
          </p:cNvPr>
          <p:cNvSpPr txBox="1"/>
          <p:nvPr/>
        </p:nvSpPr>
        <p:spPr>
          <a:xfrm>
            <a:off x="3834668" y="169906"/>
            <a:ext cx="1024999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Incident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Investigation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F49535-156B-984E-864C-4B33B5E1F007}"/>
              </a:ext>
            </a:extLst>
          </p:cNvPr>
          <p:cNvSpPr txBox="1"/>
          <p:nvPr/>
        </p:nvSpPr>
        <p:spPr>
          <a:xfrm>
            <a:off x="5011484" y="169906"/>
            <a:ext cx="1024999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Tools &amp; Challenges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CE05AB-BEB5-3D4C-881F-EA7B1B33EE17}"/>
              </a:ext>
            </a:extLst>
          </p:cNvPr>
          <p:cNvSpPr txBox="1"/>
          <p:nvPr/>
        </p:nvSpPr>
        <p:spPr>
          <a:xfrm>
            <a:off x="2657851" y="170430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 dirty="0"/>
              <a:t>Leadership in RM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F02F7A-1E19-E046-9F74-A7A0977E07CB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1329217" y="400739"/>
            <a:ext cx="151818" cy="6107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1E2447-2B5F-9F42-9757-7AE0084C547C}"/>
              </a:ext>
            </a:extLst>
          </p:cNvPr>
          <p:cNvCxnSpPr>
            <a:stCxn id="39" idx="3"/>
            <a:endCxn id="44" idx="1"/>
          </p:cNvCxnSpPr>
          <p:nvPr/>
        </p:nvCxnSpPr>
        <p:spPr>
          <a:xfrm>
            <a:off x="2506034" y="400739"/>
            <a:ext cx="151817" cy="524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F495146-E623-9542-BA4C-D514AF0BDE65}"/>
              </a:ext>
            </a:extLst>
          </p:cNvPr>
          <p:cNvCxnSpPr>
            <a:stCxn id="44" idx="3"/>
            <a:endCxn id="42" idx="1"/>
          </p:cNvCxnSpPr>
          <p:nvPr/>
        </p:nvCxnSpPr>
        <p:spPr>
          <a:xfrm flipV="1">
            <a:off x="3682851" y="400739"/>
            <a:ext cx="151817" cy="524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E5A2979-0BF7-1F4E-AFA2-0814FB3085D3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>
            <a:off x="4859667" y="400739"/>
            <a:ext cx="151817" cy="0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E77E9E2-CAD5-794E-8BD8-5A2FAC074082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6036483" y="400739"/>
            <a:ext cx="151818" cy="1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7E2890-CE5A-164B-9554-A6DF9BCE51B0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899400" y="400739"/>
            <a:ext cx="151817" cy="2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DFA9BF6-5C45-3948-A2E1-8081226956D9}"/>
              </a:ext>
            </a:extLst>
          </p:cNvPr>
          <p:cNvCxnSpPr>
            <a:stCxn id="41" idx="3"/>
            <a:endCxn id="40" idx="1"/>
          </p:cNvCxnSpPr>
          <p:nvPr/>
        </p:nvCxnSpPr>
        <p:spPr>
          <a:xfrm>
            <a:off x="7722313" y="400739"/>
            <a:ext cx="151817" cy="0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946A4CA-44A0-004C-A0F5-E6FE7E5CA79D}"/>
              </a:ext>
            </a:extLst>
          </p:cNvPr>
          <p:cNvSpPr txBox="1"/>
          <p:nvPr/>
        </p:nvSpPr>
        <p:spPr>
          <a:xfrm>
            <a:off x="6188301" y="169905"/>
            <a:ext cx="692362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 in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Industry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2EE6401-02D0-49A2-99DA-68ADC8D5998A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55613" y="730250"/>
            <a:ext cx="8229600" cy="5594350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Tx/>
              <a:buNone/>
            </a:pPr>
            <a:r>
              <a:rPr lang="en-US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Four Key Points of the ESG:</a:t>
            </a:r>
            <a:endParaRPr lang="en-US" alt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endParaRPr lang="en-US" alt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endParaRPr lang="en-US" altLang="en-US" sz="20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endParaRPr lang="en-US" alt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endParaRPr lang="en-US" altLang="en-US" sz="20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endParaRPr lang="en-US" alt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endParaRPr lang="en-US" altLang="en-US" sz="20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endParaRPr lang="en-US" altLang="en-US" sz="20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How 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To Apply the Key Points: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Key Points can be 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applied in any situation for any decision-making process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e.g. a case study or a dilemma in the workplace.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purpose is to </a:t>
            </a:r>
            <a:r>
              <a:rPr lang="en-US" altLang="en-US" sz="2000" u="sng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make a decision or recommendation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consistent with the Engineer’s Survival Guide, </a:t>
            </a:r>
          </a:p>
          <a:p>
            <a:pPr lvl="1" eaLnBrk="1" hangingPunct="1"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Given the available data,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information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and resources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order to maximize or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optimize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realization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desired outcome or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acceptable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condition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Left Arrow 2"/>
          <p:cNvSpPr/>
          <p:nvPr/>
        </p:nvSpPr>
        <p:spPr bwMode="auto">
          <a:xfrm>
            <a:off x="4224866" y="2971800"/>
            <a:ext cx="4309533" cy="838200"/>
          </a:xfrm>
          <a:prstGeom prst="leftArrow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CA" sz="20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Midterm &amp; Final Exam Q#2: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9DAB733-DFA0-254B-B124-07728B2AD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19" y="6324600"/>
            <a:ext cx="868838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i="1" dirty="0" smtClean="0">
                <a:solidFill>
                  <a:srgbClr val="000000"/>
                </a:solidFill>
              </a:rPr>
              <a:t>Chapter 1.1: </a:t>
            </a:r>
            <a:r>
              <a:rPr lang="en-US" altLang="en-US" sz="1200" b="1" i="1" dirty="0">
                <a:solidFill>
                  <a:srgbClr val="000000"/>
                </a:solidFill>
              </a:rPr>
              <a:t>The Engineer’s Survival Guide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926" y="782835"/>
            <a:ext cx="3121820" cy="2341365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" name="Right Arrow 1"/>
          <p:cNvSpPr/>
          <p:nvPr/>
        </p:nvSpPr>
        <p:spPr bwMode="auto">
          <a:xfrm>
            <a:off x="982926" y="1371600"/>
            <a:ext cx="4572000" cy="9525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1" u="non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Midterm</a:t>
            </a:r>
            <a:r>
              <a:rPr kumimoji="0" lang="en-CA" sz="2000" b="0" i="1" u="none" cap="none" normalizeH="0" dirty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&amp; Final Exam Q#1:</a:t>
            </a:r>
            <a:endParaRPr kumimoji="0" lang="en-CA" sz="2000" b="0" i="1" u="non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E29385A-2F34-48D5-BB60-15D8765CC589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55613" y="730250"/>
            <a:ext cx="8229600" cy="5484813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None/>
            </a:pPr>
            <a:r>
              <a:rPr lang="en-US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Learning 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Outcomes: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None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State the 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Four Key Points of the Engineer's Survival Guide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Examine and connect the lessons learned in the case studies to the key principles of the Engineer’s Survival Guide. 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Judge a situation where issues/concerns are evident or perceived, in order to make a decision or recommendation.  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Make decisions in an enabled and empowered manner, when faced with confusing or conflicting or incomplete information, guidance, direction, or messaging, and often under significant time constraints.</a:t>
            </a: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226219" y="6324600"/>
            <a:ext cx="868838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i="1" dirty="0" smtClean="0">
                <a:solidFill>
                  <a:srgbClr val="000000"/>
                </a:solidFill>
              </a:rPr>
              <a:t>Chapter 1.1: </a:t>
            </a:r>
            <a:r>
              <a:rPr lang="en-US" altLang="en-US" sz="1200" b="1" i="1" dirty="0">
                <a:solidFill>
                  <a:srgbClr val="000000"/>
                </a:solidFill>
              </a:rPr>
              <a:t>The Engineer’s Survival Guide 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19120BA-B86E-458C-9018-52409BC7F406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55613" y="730250"/>
            <a:ext cx="8229600" cy="5484813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The </a:t>
            </a:r>
            <a:r>
              <a:rPr lang="en-US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Survival Guide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Is based on the experiences of a highly successful engineer.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Endorsed … by many who have learned the hard way …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Experienced-hardened wisdom … 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u="sng" dirty="0">
                <a:solidFill>
                  <a:srgbClr val="000000"/>
                </a:solidFill>
                <a:latin typeface="Arial" panose="020B0604020202020204" pitchFamily="34" charset="0"/>
              </a:rPr>
              <a:t>In class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, keep The Engineer’s Survival Guide in mind when reviewing case studies.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u="sng" dirty="0">
                <a:solidFill>
                  <a:srgbClr val="000000"/>
                </a:solidFill>
                <a:latin typeface="Arial" panose="020B0604020202020204" pitchFamily="34" charset="0"/>
              </a:rPr>
              <a:t>In your careers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, help you avoid making a poor decision …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0"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The Survival Guide will be introduced with an example: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8EFE362-C6DA-EC45-83B6-669A8435A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19" y="6324600"/>
            <a:ext cx="868838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i="1" dirty="0" smtClean="0">
                <a:solidFill>
                  <a:srgbClr val="000000"/>
                </a:solidFill>
              </a:rPr>
              <a:t>Chapter 1.1: </a:t>
            </a:r>
            <a:r>
              <a:rPr lang="en-US" altLang="en-US" sz="1200" b="1" i="1" dirty="0">
                <a:solidFill>
                  <a:srgbClr val="000000"/>
                </a:solidFill>
              </a:rPr>
              <a:t>The Engineer’s Survival Guide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8F0CDA-A564-49A0-B2E7-35F185BD3DC9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455613" y="730250"/>
            <a:ext cx="8226425" cy="5484813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The Engineer’s Survival Guide: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arenR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arenR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Understand company values! 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arenR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arenR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Understand your program! 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arenR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arenR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When you make decisions, put safety ahead of any other objective! 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arenR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arenR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Pay attention to failures in safety systems and take action! 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444625" y="4876800"/>
            <a:ext cx="6248400" cy="1143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 i="1" dirty="0">
                <a:solidFill>
                  <a:schemeClr val="bg2"/>
                </a:solidFill>
              </a:rPr>
              <a:t>Memorize these Four Key Points!</a:t>
            </a:r>
            <a:endParaRPr lang="en-US" altLang="en-US" dirty="0">
              <a:solidFill>
                <a:schemeClr val="bg2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5B51650-42CF-5942-BED1-83133C9A5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19" y="6324600"/>
            <a:ext cx="868838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i="1" dirty="0" smtClean="0">
                <a:solidFill>
                  <a:srgbClr val="000000"/>
                </a:solidFill>
              </a:rPr>
              <a:t>Chapter 1.1: </a:t>
            </a:r>
            <a:r>
              <a:rPr lang="en-US" altLang="en-US" sz="1200" b="1" i="1" dirty="0">
                <a:solidFill>
                  <a:srgbClr val="000000"/>
                </a:solidFill>
              </a:rPr>
              <a:t>The Engineer’s Survival Guide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D34283F-0E93-4321-A2A6-40C38A72446C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455613" y="730250"/>
            <a:ext cx="8229600" cy="5484813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What is the Value in The Guide?</a:t>
            </a:r>
            <a:endParaRPr lang="en-US" altLang="en-US" sz="2000" b="1" i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10000"/>
              </a:lnSpc>
              <a:buClr>
                <a:srgbClr val="000000"/>
              </a:buClr>
              <a:buSzTx/>
              <a:buNone/>
            </a:pPr>
            <a:endParaRPr lang="en-US" altLang="en-US" sz="2000" i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Unfortunately, disasters have happened. 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Decisions made with the with the best of intentions …</a:t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… ended in disaster far beyond envisioned. 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None set out to cause harm.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These people tragically understood the impact of their decisions after the fact. 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i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is our express intent that </a:t>
            </a:r>
            <a:r>
              <a:rPr lang="en-US" altLang="en-US" sz="2000" i="1" u="sng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 apply sound risk management principles</a:t>
            </a:r>
            <a:r>
              <a:rPr lang="en-US" altLang="en-US" sz="20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that none of you becomes central to a tragic incident, and that </a:t>
            </a:r>
            <a:r>
              <a:rPr lang="en-US" altLang="en-US" sz="2000" i="1" u="sng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none of you becomes the author of a future case study</a:t>
            </a:r>
            <a:r>
              <a:rPr lang="en-US" altLang="en-US" sz="20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 engineering safety and risk management. 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6450D6-0419-7E48-87D0-FE054476D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19" y="6324600"/>
            <a:ext cx="868838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i="1" dirty="0" smtClean="0">
                <a:solidFill>
                  <a:srgbClr val="000000"/>
                </a:solidFill>
              </a:rPr>
              <a:t>Chapter 1.1: </a:t>
            </a:r>
            <a:r>
              <a:rPr lang="en-US" altLang="en-US" sz="1200" b="1" i="1" dirty="0">
                <a:solidFill>
                  <a:srgbClr val="000000"/>
                </a:solidFill>
              </a:rPr>
              <a:t>The Engineer’s Survival Guide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ED1922A-9676-4F71-A373-30794F3AE52A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455613" y="730250"/>
            <a:ext cx="8226425" cy="5484813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1) Understand company values!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Review company policy (core values and corporate ethics) and determine if safety is a value.</a:t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When safety is a 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value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– NOT a priority – it supports sustainable ESRM. Values are the compass. </a:t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Check if the company has a </a:t>
            </a:r>
            <a:r>
              <a:rPr lang="en-US" altLang="en-US" sz="2000" u="sng" dirty="0">
                <a:solidFill>
                  <a:srgbClr val="000000"/>
                </a:solidFill>
                <a:latin typeface="Arial" panose="020B0604020202020204" pitchFamily="34" charset="0"/>
              </a:rPr>
              <a:t>safety culture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where: </a:t>
            </a:r>
          </a:p>
          <a:p>
            <a:pPr lvl="2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safety considerations come ahead of any action to complete a task; </a:t>
            </a:r>
          </a:p>
          <a:p>
            <a:pPr lvl="2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safety considerations are the basis for decision making when considering a course of action.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763AA1B-152A-D74D-BA2E-646DB5C3A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19" y="6324600"/>
            <a:ext cx="868838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i="1" dirty="0" smtClean="0">
                <a:solidFill>
                  <a:srgbClr val="000000"/>
                </a:solidFill>
              </a:rPr>
              <a:t>Chapter 1.1: </a:t>
            </a:r>
            <a:r>
              <a:rPr lang="en-US" altLang="en-US" sz="1200" b="1" i="1" dirty="0">
                <a:solidFill>
                  <a:srgbClr val="000000"/>
                </a:solidFill>
              </a:rPr>
              <a:t>The Engineer’s Survival Guide 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19683EC-693A-4385-9342-04D752770CF1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455613" y="730250"/>
            <a:ext cx="8226425" cy="5484813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2) Understand your program! </a:t>
            </a:r>
            <a:b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Determine if the company has a safety and risk management program.</a:t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Understand your personal responsibilities to meet program requirements.</a:t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Undertake those responsibilities diligently. </a:t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People’s lives and your company’s business may depend on it.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endParaRPr lang="en-US" altLang="en-US" sz="2000" i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E131FB-F204-4E43-88EC-5F6B45B14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19" y="6324600"/>
            <a:ext cx="868838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i="1" dirty="0" smtClean="0">
                <a:solidFill>
                  <a:srgbClr val="000000"/>
                </a:solidFill>
              </a:rPr>
              <a:t>Chapter 1.1: </a:t>
            </a:r>
            <a:r>
              <a:rPr lang="en-US" altLang="en-US" sz="1200" b="1" i="1" dirty="0">
                <a:solidFill>
                  <a:srgbClr val="000000"/>
                </a:solidFill>
              </a:rPr>
              <a:t>The Engineer’s Survival Guide 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97C5D69-6A6A-4BBB-BEFE-590BCEB5FAFF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455613" y="730250"/>
            <a:ext cx="8226425" cy="5484813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09800" indent="-3810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3) When you make decisions, put safety ahead of any other objective! </a:t>
            </a:r>
            <a:b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Even under stressful circumstances or time constraints, safety takes precedence over:</a:t>
            </a:r>
          </a:p>
          <a:p>
            <a:pPr lvl="2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Production, </a:t>
            </a:r>
          </a:p>
          <a:p>
            <a:pPr lvl="2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Cost, </a:t>
            </a:r>
          </a:p>
          <a:p>
            <a:pPr lvl="2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Schedule,</a:t>
            </a:r>
          </a:p>
          <a:p>
            <a:pPr lvl="2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and any other competing objective. 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When we only prioritize safety – “when it takes a backseat” – we  expose people, the environment, and the company to increased risk.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D47A146-8810-F344-B59A-3B9E1327A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19" y="6324600"/>
            <a:ext cx="868838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i="1" dirty="0" smtClean="0">
                <a:solidFill>
                  <a:srgbClr val="000000"/>
                </a:solidFill>
              </a:rPr>
              <a:t>Chapter 1.1: </a:t>
            </a:r>
            <a:r>
              <a:rPr lang="en-US" altLang="en-US" sz="1200" b="1" i="1" dirty="0">
                <a:solidFill>
                  <a:srgbClr val="000000"/>
                </a:solidFill>
              </a:rPr>
              <a:t>The Engineer’s Survival Guide 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D2AE166-A8FB-4221-BB68-2F2ADFDD2FD8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455613" y="730250"/>
            <a:ext cx="8226425" cy="5484813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chemeClr val="bg2"/>
                </a:solidFill>
                <a:latin typeface="Arial" panose="020B0604020202020204" pitchFamily="34" charset="0"/>
              </a:rPr>
              <a:t>4) Pay attention to failures in safety systems and take action!</a:t>
            </a: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b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</a:br>
            <a:endParaRPr lang="en-US" altLang="en-US" sz="20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	</a:t>
            </a:r>
            <a:r>
              <a:rPr lang="en-US" altLang="en-US" sz="2000" u="sng" dirty="0">
                <a:solidFill>
                  <a:schemeClr val="bg2"/>
                </a:solidFill>
                <a:latin typeface="Arial" panose="020B0604020202020204" pitchFamily="34" charset="0"/>
              </a:rPr>
              <a:t>You must intervene</a:t>
            </a: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 when there are deviations and variances in the intended engineering controls and/or the administrative controls</a:t>
            </a:r>
            <a:b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i.e. bypassed, deactivated, circumvented, etc. </a:t>
            </a:r>
            <a:b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</a:br>
            <a:r>
              <a:rPr lang="en-US" altLang="en-US" sz="2000" u="sng" dirty="0">
                <a:solidFill>
                  <a:schemeClr val="bg2"/>
                </a:solidFill>
                <a:latin typeface="Arial" panose="020B0604020202020204" pitchFamily="34" charset="0"/>
              </a:rPr>
              <a:t>You must work</a:t>
            </a: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 to correct these deviations and variances / sub-standard conditions and sub-standard work practice. </a:t>
            </a:r>
            <a:b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Accepting these variances means you will be part of the inevitable spiral to disaster, and you don’t want to be the author of your own case study.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endParaRPr lang="en-US" altLang="en-US" sz="20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31AD2CC-7ADD-8B49-825E-EDBE63F47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19" y="6324600"/>
            <a:ext cx="868838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i="1" dirty="0" smtClean="0">
                <a:solidFill>
                  <a:srgbClr val="000000"/>
                </a:solidFill>
              </a:rPr>
              <a:t>Chapter 1.1: </a:t>
            </a:r>
            <a:r>
              <a:rPr lang="en-US" altLang="en-US" sz="1200" b="1" i="1" dirty="0">
                <a:solidFill>
                  <a:srgbClr val="000000"/>
                </a:solidFill>
              </a:rPr>
              <a:t>The Engineer’s Survival Guide 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akura">
  <a:themeElements>
    <a:clrScheme name="Sakura 1">
      <a:dk1>
        <a:srgbClr val="463634"/>
      </a:dk1>
      <a:lt1>
        <a:srgbClr val="AA947E"/>
      </a:lt1>
      <a:dk2>
        <a:srgbClr val="795241"/>
      </a:dk2>
      <a:lt2>
        <a:srgbClr val="000000"/>
      </a:lt2>
      <a:accent1>
        <a:srgbClr val="F9DBD3"/>
      </a:accent1>
      <a:accent2>
        <a:srgbClr val="DACA9C"/>
      </a:accent2>
      <a:accent3>
        <a:srgbClr val="D2C8C0"/>
      </a:accent3>
      <a:accent4>
        <a:srgbClr val="3A2D2B"/>
      </a:accent4>
      <a:accent5>
        <a:srgbClr val="FBEAE6"/>
      </a:accent5>
      <a:accent6>
        <a:srgbClr val="C5B78D"/>
      </a:accent6>
      <a:hlink>
        <a:srgbClr val="393A18"/>
      </a:hlink>
      <a:folHlink>
        <a:srgbClr val="560000"/>
      </a:folHlink>
    </a:clrScheme>
    <a:fontScheme name="Sakur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akura 1">
        <a:dk1>
          <a:srgbClr val="463634"/>
        </a:dk1>
        <a:lt1>
          <a:srgbClr val="AA947E"/>
        </a:lt1>
        <a:dk2>
          <a:srgbClr val="795241"/>
        </a:dk2>
        <a:lt2>
          <a:srgbClr val="000000"/>
        </a:lt2>
        <a:accent1>
          <a:srgbClr val="F9DBD3"/>
        </a:accent1>
        <a:accent2>
          <a:srgbClr val="DACA9C"/>
        </a:accent2>
        <a:accent3>
          <a:srgbClr val="D2C8C0"/>
        </a:accent3>
        <a:accent4>
          <a:srgbClr val="3A2D2B"/>
        </a:accent4>
        <a:accent5>
          <a:srgbClr val="FBEAE6"/>
        </a:accent5>
        <a:accent6>
          <a:srgbClr val="C5B78D"/>
        </a:accent6>
        <a:hlink>
          <a:srgbClr val="393A18"/>
        </a:hlink>
        <a:folHlink>
          <a:srgbClr val="5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kura 2">
        <a:dk1>
          <a:srgbClr val="463634"/>
        </a:dk1>
        <a:lt1>
          <a:srgbClr val="FFFFCC"/>
        </a:lt1>
        <a:dk2>
          <a:srgbClr val="795241"/>
        </a:dk2>
        <a:lt2>
          <a:srgbClr val="000000"/>
        </a:lt2>
        <a:accent1>
          <a:srgbClr val="F9DBD3"/>
        </a:accent1>
        <a:accent2>
          <a:srgbClr val="DACA9C"/>
        </a:accent2>
        <a:accent3>
          <a:srgbClr val="FFFFE2"/>
        </a:accent3>
        <a:accent4>
          <a:srgbClr val="3A2D2B"/>
        </a:accent4>
        <a:accent5>
          <a:srgbClr val="FBEAE6"/>
        </a:accent5>
        <a:accent6>
          <a:srgbClr val="C5B78D"/>
        </a:accent6>
        <a:hlink>
          <a:srgbClr val="393A18"/>
        </a:hlink>
        <a:folHlink>
          <a:srgbClr val="5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kur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3712</TotalTime>
  <Words>533</Words>
  <Application>Microsoft Office PowerPoint</Application>
  <PresentationFormat>On-screen Show (4:3)</PresentationFormat>
  <Paragraphs>121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Calibri</vt:lpstr>
      <vt:lpstr>Times New Roman</vt:lpstr>
      <vt:lpstr>Wingdings</vt:lpstr>
      <vt:lpstr>Sakura</vt:lpstr>
      <vt:lpstr>On Becoming a Leader in  Risk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Alberta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ESRM</dc:title>
  <dc:creator>JR Cocchio</dc:creator>
  <cp:lastModifiedBy>JR Cocchio</cp:lastModifiedBy>
  <cp:revision>302</cp:revision>
  <cp:lastPrinted>2013-09-06T14:05:34Z</cp:lastPrinted>
  <dcterms:created xsi:type="dcterms:W3CDTF">2011-09-07T03:22:54Z</dcterms:created>
  <dcterms:modified xsi:type="dcterms:W3CDTF">2019-08-27T01:17:41Z</dcterms:modified>
</cp:coreProperties>
</file>