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7" r:id="rId10"/>
  </p:sldIdLst>
  <p:sldSz cx="9144000" cy="6858000" type="screen4x3"/>
  <p:notesSz cx="6954838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iPqnsw18QqVyY1TZ/KYtAVZrXG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69ED61-26C3-4320-844D-6622CC98F455}">
  <a:tblStyle styleId="{C769ED61-26C3-4320-844D-6622CC98F4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22" autoAdjust="0"/>
  </p:normalViewPr>
  <p:slideViewPr>
    <p:cSldViewPr snapToGrid="0">
      <p:cViewPr varScale="1">
        <p:scale>
          <a:sx n="51" d="100"/>
          <a:sy n="51" d="100"/>
        </p:scale>
        <p:origin x="1720" y="32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33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9968" y="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7470" y="4424000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2015-2016ENGG406 Lecture 00 - Day 1</a:t>
            </a:r>
            <a:endParaRPr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:notes"/>
          <p:cNvSpPr txBox="1"/>
          <p:nvPr/>
        </p:nvSpPr>
        <p:spPr>
          <a:xfrm>
            <a:off x="0" y="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75" tIns="46425" rIns="92875" bIns="46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ENGG404 Lecture 00 - Day 1</a:t>
            </a:r>
            <a:endParaRPr/>
          </a:p>
        </p:txBody>
      </p:sp>
      <p:sp>
        <p:nvSpPr>
          <p:cNvPr id="88" name="Google Shape;88;p1:notes"/>
          <p:cNvSpPr txBox="1"/>
          <p:nvPr/>
        </p:nvSpPr>
        <p:spPr>
          <a:xfrm>
            <a:off x="0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75" tIns="46425" rIns="92875" bIns="46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2012 Fall</a:t>
            </a:r>
            <a:endParaRPr/>
          </a:p>
        </p:txBody>
      </p:sp>
      <p:sp>
        <p:nvSpPr>
          <p:cNvPr id="89" name="Google Shape;89;p1:notes"/>
          <p:cNvSpPr txBox="1"/>
          <p:nvPr/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75" tIns="46425" rIns="92875" bIns="46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:notes"/>
          <p:cNvSpPr txBox="1"/>
          <p:nvPr/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75" tIns="46450" rIns="92875" bIns="464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927470" y="4424000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75" tIns="46425" rIns="92875" bIns="46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2015-2016ENGG406 Lecture 00 - Day 1</a:t>
            </a:r>
            <a:endParaRPr/>
          </a:p>
        </p:txBody>
      </p:sp>
      <p:sp>
        <p:nvSpPr>
          <p:cNvPr id="117" name="Google Shape;117;p2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927470" y="4424000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 txBox="1"/>
          <p:nvPr/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927470" y="4424000"/>
            <a:ext cx="5099898" cy="4190263"/>
          </a:xfrm>
          <a:prstGeom prst="rect">
            <a:avLst/>
          </a:prstGeom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927470" y="4424000"/>
            <a:ext cx="5099898" cy="4190263"/>
          </a:xfrm>
          <a:prstGeom prst="rect">
            <a:avLst/>
          </a:prstGeom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2015-2016ENGG406 Lecture 00 - Day 1</a:t>
            </a:r>
            <a:endParaRPr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927470" y="4424000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 txBox="1"/>
          <p:nvPr/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2015-2016ENGG406 Lecture 00 - Day 1</a:t>
            </a:r>
            <a:endParaRPr/>
          </a:p>
        </p:txBody>
      </p:sp>
      <p:sp>
        <p:nvSpPr>
          <p:cNvPr id="166" name="Google Shape;166;p7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927470" y="4424000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:notes"/>
          <p:cNvSpPr txBox="1"/>
          <p:nvPr/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927470" y="4424000"/>
            <a:ext cx="5099898" cy="4190263"/>
          </a:xfrm>
          <a:prstGeom prst="rect">
            <a:avLst/>
          </a:prstGeom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2015-2016ENGG406 Lecture 00 - Day 1</a:t>
            </a:r>
            <a:endParaRPr/>
          </a:p>
        </p:txBody>
      </p:sp>
      <p:sp>
        <p:nvSpPr>
          <p:cNvPr id="193" name="Google Shape;193;p10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0:notes"/>
          <p:cNvSpPr txBox="1"/>
          <p:nvPr/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927470" y="4424000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2015-2016ENGG406 Lecture 00 - Day 1</a:t>
            </a:r>
            <a:endParaRPr/>
          </a:p>
        </p:txBody>
      </p:sp>
      <p:sp>
        <p:nvSpPr>
          <p:cNvPr id="222" name="Google Shape;222;p12:notes"/>
          <p:cNvSpPr txBox="1">
            <a:spLocks noGrp="1"/>
          </p:cNvSpPr>
          <p:nvPr>
            <p:ph type="sldNum" idx="12"/>
          </p:nvPr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2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0938" y="696913"/>
            <a:ext cx="4652962" cy="34909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927470" y="4424000"/>
            <a:ext cx="5099898" cy="419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6450" rIns="92900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2:notes"/>
          <p:cNvSpPr txBox="1"/>
          <p:nvPr/>
        </p:nvSpPr>
        <p:spPr>
          <a:xfrm>
            <a:off x="3939968" y="8843751"/>
            <a:ext cx="3014870" cy="465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❖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5pPr>
            <a:lvl6pPr marL="2743200" lvl="5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6pPr>
            <a:lvl7pPr marL="3200400" lvl="6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7pPr>
            <a:lvl8pPr marL="3657600" lvl="7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8pPr>
            <a:lvl9pPr marL="4114800" lvl="8" indent="-30289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ctrTitle"/>
          </p:nvPr>
        </p:nvSpPr>
        <p:spPr>
          <a:xfrm>
            <a:off x="381000" y="1524000"/>
            <a:ext cx="7239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9144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0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91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7660" algn="l">
              <a:spcBef>
                <a:spcPts val="480"/>
              </a:spcBef>
              <a:spcAft>
                <a:spcPts val="0"/>
              </a:spcAft>
              <a:buSzPts val="1560"/>
              <a:buChar char="❖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5pPr>
            <a:lvl6pPr marL="2743200" lvl="5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6pPr>
            <a:lvl7pPr marL="3200400" lvl="6" indent="-29463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7pPr>
            <a:lvl8pPr marL="3657600" lvl="7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8pPr>
            <a:lvl9pPr marL="4114800" lvl="8" indent="-29464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640"/>
              </a:spcBef>
              <a:spcAft>
                <a:spcPts val="0"/>
              </a:spcAft>
              <a:buSzPts val="2080"/>
              <a:buChar char="❖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5pPr>
            <a:lvl6pPr marL="2743200" lvl="5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6pPr>
            <a:lvl7pPr marL="3200400" lvl="6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7pPr>
            <a:lvl8pPr marL="3657600" lvl="7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8pPr>
            <a:lvl9pPr marL="4114800" lvl="8" indent="-3111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585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0680" algn="l" rtl="0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080"/>
              <a:buFont typeface="Noto Sans Symbols"/>
              <a:buChar char="❖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news/technology-3057510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bc.ca/news/canada/edmonton/macewan-university-phishing-scam-edmonton-1.427068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subTitle" idx="4294967295"/>
          </p:nvPr>
        </p:nvSpPr>
        <p:spPr>
          <a:xfrm>
            <a:off x="1447800" y="2438401"/>
            <a:ext cx="6400800" cy="35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5"/>
              <a:buFont typeface="Noto Sans Symbols"/>
              <a:buNone/>
            </a:pPr>
            <a:r>
              <a:rPr lang="en-US" b="1" i="0" u="none" strike="noStrike" cap="none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ENGG 404 </a:t>
            </a: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1885"/>
              <a:buFont typeface="Noto Sans Symbols"/>
              <a:buNone/>
            </a:pPr>
            <a:r>
              <a:rPr lang="en-US" b="0" i="0" u="none" strike="noStrike" cap="none" dirty="0" smtClean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Chapter </a:t>
            </a:r>
            <a:r>
              <a:rPr lang="en-US" b="0" i="0" u="none" strike="noStrike" cap="none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1.2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1885"/>
              <a:buFont typeface="Noto Sans Symbols"/>
              <a:buNone/>
            </a:pPr>
            <a:r>
              <a:rPr lang="en-US" b="0" i="0" u="none" strike="noStrike" cap="none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What is PEAP? </a:t>
            </a:r>
            <a:br>
              <a:rPr lang="en-US" b="0" i="0" u="none" strike="noStrike" cap="none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</a:br>
            <a:r>
              <a:rPr lang="en-US" b="0" i="0" u="none" strike="noStrike" cap="none" dirty="0">
                <a:solidFill>
                  <a:schemeClr val="lt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Why is PEAP Important?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1885"/>
              <a:buFont typeface="Noto Sans Symbols"/>
              <a:buNone/>
            </a:pPr>
            <a:endParaRPr b="0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780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780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780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780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780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780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780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780"/>
              <a:buFont typeface="Noto Sans Symbols"/>
              <a:buNone/>
            </a:pPr>
            <a:endParaRPr b="1" i="0" u="none" strike="noStrike" cap="none" dirty="0">
              <a:solidFill>
                <a:schemeClr val="lt2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95" name="Google Shape;95;p1" descr="AG00459_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0" y="4114800"/>
            <a:ext cx="2189163" cy="19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SAT10E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4191000"/>
            <a:ext cx="1828800" cy="18843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52400" y="848160"/>
            <a:ext cx="8610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Noto Sans Symbols"/>
              <a:buNone/>
            </a:pPr>
            <a:r>
              <a:rPr lang="en-US" sz="3600" b="1" i="1" u="none" strike="noStrike" cap="none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Becoming a Leader in </a:t>
            </a:r>
            <a:br>
              <a:rPr lang="en-US" sz="3600" b="1" i="1" u="none" strike="noStrike" cap="none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i="1" u="none" strike="noStrike" cap="none" dirty="0" smtClean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Safety and Risk </a:t>
            </a:r>
            <a:r>
              <a:rPr lang="en-US" sz="3600" b="1" i="1" u="none" strike="noStrike" cap="none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  <a:endParaRPr dirty="0"/>
          </a:p>
        </p:txBody>
      </p:sp>
      <p:sp>
        <p:nvSpPr>
          <p:cNvPr id="100" name="Google Shape;100;p1"/>
          <p:cNvSpPr txBox="1"/>
          <p:nvPr/>
        </p:nvSpPr>
        <p:spPr>
          <a:xfrm>
            <a:off x="152400" y="176013"/>
            <a:ext cx="1176817" cy="461665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Fundamentals of RM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1481035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System and Process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874130" y="169906"/>
            <a:ext cx="1155550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Applications &amp; Perspectives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7051217" y="169906"/>
            <a:ext cx="671096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People &amp; Org.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3834668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Incident Investigation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5011484" y="169906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Tools &amp; Challenges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2657851" y="170430"/>
            <a:ext cx="1024999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Leadership in RM</a:t>
            </a:r>
            <a:endParaRPr/>
          </a:p>
        </p:txBody>
      </p:sp>
      <p:cxnSp>
        <p:nvCxnSpPr>
          <p:cNvPr id="107" name="Google Shape;107;p1"/>
          <p:cNvCxnSpPr>
            <a:stCxn id="100" idx="3"/>
            <a:endCxn id="101" idx="1"/>
          </p:cNvCxnSpPr>
          <p:nvPr/>
        </p:nvCxnSpPr>
        <p:spPr>
          <a:xfrm rot="10800000" flipH="1">
            <a:off x="1329217" y="400845"/>
            <a:ext cx="151800" cy="60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8" name="Google Shape;108;p1"/>
          <p:cNvCxnSpPr>
            <a:stCxn id="101" idx="3"/>
            <a:endCxn id="106" idx="1"/>
          </p:cNvCxnSpPr>
          <p:nvPr/>
        </p:nvCxnSpPr>
        <p:spPr>
          <a:xfrm>
            <a:off x="2506034" y="400739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" name="Google Shape;109;p1"/>
          <p:cNvCxnSpPr>
            <a:stCxn id="106" idx="3"/>
            <a:endCxn id="104" idx="1"/>
          </p:cNvCxnSpPr>
          <p:nvPr/>
        </p:nvCxnSpPr>
        <p:spPr>
          <a:xfrm rot="10800000" flipH="1">
            <a:off x="3682850" y="400663"/>
            <a:ext cx="151800" cy="60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1"/>
          <p:cNvCxnSpPr>
            <a:stCxn id="104" idx="3"/>
            <a:endCxn id="105" idx="1"/>
          </p:cNvCxnSpPr>
          <p:nvPr/>
        </p:nvCxnSpPr>
        <p:spPr>
          <a:xfrm>
            <a:off x="4859667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1"/>
          <p:cNvCxnSpPr>
            <a:stCxn id="105" idx="3"/>
          </p:cNvCxnSpPr>
          <p:nvPr/>
        </p:nvCxnSpPr>
        <p:spPr>
          <a:xfrm>
            <a:off x="6036483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112;p1"/>
          <p:cNvCxnSpPr>
            <a:endCxn id="103" idx="1"/>
          </p:cNvCxnSpPr>
          <p:nvPr/>
        </p:nvCxnSpPr>
        <p:spPr>
          <a:xfrm>
            <a:off x="6899417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1"/>
          <p:cNvCxnSpPr>
            <a:stCxn id="103" idx="3"/>
            <a:endCxn id="102" idx="1"/>
          </p:cNvCxnSpPr>
          <p:nvPr/>
        </p:nvCxnSpPr>
        <p:spPr>
          <a:xfrm>
            <a:off x="7722313" y="400739"/>
            <a:ext cx="15180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1"/>
          <p:cNvSpPr txBox="1"/>
          <p:nvPr/>
        </p:nvSpPr>
        <p:spPr>
          <a:xfrm>
            <a:off x="6188301" y="169905"/>
            <a:ext cx="692362" cy="461665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in Industry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the end of this lecture, you will be able to: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what PEAP is.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a loss incident and conclude the impacts on PEAP.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Correlate the importance of PEAP to managing risks in order to prevent losses.</a:t>
            </a:r>
            <a:endParaRPr dirty="0"/>
          </a:p>
        </p:txBody>
      </p:sp>
      <p:sp>
        <p:nvSpPr>
          <p:cNvPr id="7" name="Google Shape;216;p11"/>
          <p:cNvSpPr/>
          <p:nvPr/>
        </p:nvSpPr>
        <p:spPr>
          <a:xfrm>
            <a:off x="457200" y="6400800"/>
            <a:ext cx="38369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1.2: What is PEAP? Why PEAP?</a:t>
            </a:r>
            <a:endParaRPr sz="16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216;p11"/>
          <p:cNvSpPr/>
          <p:nvPr/>
        </p:nvSpPr>
        <p:spPr>
          <a:xfrm>
            <a:off x="455613" y="163512"/>
            <a:ext cx="82296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Learning Outcomes</a:t>
            </a:r>
            <a:endParaRPr lang="en-US"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body" idx="1"/>
          </p:nvPr>
        </p:nvSpPr>
        <p:spPr>
          <a:xfrm>
            <a:off x="457200" y="1005840"/>
            <a:ext cx="4114800" cy="4572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1" dirty="0">
                <a:solidFill>
                  <a:schemeClr val="tx2"/>
                </a:solidFill>
                <a:latin typeface="+mn-lt"/>
                <a:ea typeface="Arial"/>
                <a:cs typeface="Arial"/>
                <a:sym typeface="Arial"/>
              </a:rPr>
              <a:t>People</a:t>
            </a:r>
            <a:endParaRPr sz="2000" b="1" dirty="0">
              <a:solidFill>
                <a:schemeClr val="tx2"/>
              </a:solidFill>
              <a:latin typeface="+mn-lt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2"/>
                </a:solidFill>
                <a:latin typeface="+mn-lt"/>
                <a:ea typeface="Arial"/>
                <a:cs typeface="Arial"/>
                <a:sym typeface="Arial"/>
              </a:rPr>
              <a:t>Worker or public</a:t>
            </a:r>
            <a:endParaRPr sz="2000" dirty="0">
              <a:solidFill>
                <a:schemeClr val="tx2"/>
              </a:solidFill>
              <a:latin typeface="+mn-lt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2"/>
                </a:solidFill>
                <a:latin typeface="+mn-lt"/>
                <a:ea typeface="Arial"/>
                <a:cs typeface="Arial"/>
                <a:sym typeface="Arial"/>
              </a:rPr>
              <a:t>Injury, fatality, long term illness</a:t>
            </a:r>
            <a:endParaRPr sz="2000" dirty="0">
              <a:solidFill>
                <a:schemeClr val="tx2"/>
              </a:solidFill>
              <a:latin typeface="+mn-lt"/>
            </a:endParaRPr>
          </a:p>
          <a:p>
            <a:pPr marL="342900" lvl="0" indent="-260350" algn="l" rtl="0">
              <a:spcBef>
                <a:spcPts val="400"/>
              </a:spcBef>
              <a:spcAft>
                <a:spcPts val="0"/>
              </a:spcAft>
              <a:buSzPts val="1300"/>
              <a:buNone/>
            </a:pPr>
            <a:endParaRPr sz="2000" dirty="0">
              <a:solidFill>
                <a:schemeClr val="tx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1" dirty="0">
                <a:solidFill>
                  <a:schemeClr val="tx2"/>
                </a:solidFill>
                <a:latin typeface="+mn-lt"/>
                <a:ea typeface="Arial"/>
                <a:cs typeface="Arial"/>
                <a:sym typeface="Arial"/>
              </a:rPr>
              <a:t>Assets</a:t>
            </a:r>
            <a:endParaRPr sz="2000" b="1" dirty="0">
              <a:solidFill>
                <a:schemeClr val="tx2"/>
              </a:solidFill>
              <a:latin typeface="+mn-lt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2"/>
                </a:solidFill>
                <a:latin typeface="+mn-lt"/>
                <a:ea typeface="Arial"/>
                <a:cs typeface="Arial"/>
                <a:sym typeface="Arial"/>
              </a:rPr>
              <a:t>Infrastructure</a:t>
            </a:r>
            <a:endParaRPr sz="2000" dirty="0">
              <a:solidFill>
                <a:schemeClr val="tx2"/>
              </a:solidFill>
              <a:latin typeface="+mn-lt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2"/>
                </a:solidFill>
                <a:latin typeface="+mn-lt"/>
                <a:ea typeface="Arial"/>
                <a:cs typeface="Arial"/>
                <a:sym typeface="Arial"/>
              </a:rPr>
              <a:t>Equipment</a:t>
            </a:r>
            <a:endParaRPr sz="2000" dirty="0">
              <a:solidFill>
                <a:schemeClr val="tx2"/>
              </a:solidFill>
              <a:latin typeface="+mn-lt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2"/>
                </a:solidFill>
                <a:latin typeface="+mn-lt"/>
                <a:ea typeface="Arial"/>
                <a:cs typeface="Arial"/>
                <a:sym typeface="Arial"/>
              </a:rPr>
              <a:t>Produced goods</a:t>
            </a:r>
            <a:endParaRPr sz="2000" dirty="0">
              <a:solidFill>
                <a:schemeClr val="tx2"/>
              </a:solidFill>
              <a:latin typeface="+mn-lt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2"/>
                </a:solidFill>
                <a:latin typeface="+mn-lt"/>
                <a:ea typeface="Arial"/>
                <a:cs typeface="Arial"/>
                <a:sym typeface="Arial"/>
              </a:rPr>
              <a:t>Reputation &amp; Social License</a:t>
            </a:r>
            <a:endParaRPr sz="2000" dirty="0">
              <a:solidFill>
                <a:schemeClr val="tx2"/>
              </a:solidFill>
              <a:latin typeface="+mn-lt"/>
            </a:endParaRPr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dirty="0">
              <a:solidFill>
                <a:schemeClr val="tx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dirty="0">
              <a:solidFill>
                <a:schemeClr val="tx2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2"/>
          </p:nvPr>
        </p:nvSpPr>
        <p:spPr>
          <a:xfrm>
            <a:off x="4572000" y="1005840"/>
            <a:ext cx="4114800" cy="4572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solidFill>
              <a:schemeClr val="tx2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1" dirty="0">
                <a:solidFill>
                  <a:schemeClr val="tx2"/>
                </a:solidFill>
                <a:latin typeface="+mn-lt"/>
                <a:ea typeface="Arial"/>
                <a:cs typeface="Arial"/>
                <a:sym typeface="Arial"/>
              </a:rPr>
              <a:t>Environment</a:t>
            </a:r>
            <a:endParaRPr sz="2000" b="1" dirty="0">
              <a:solidFill>
                <a:schemeClr val="tx2"/>
              </a:solidFill>
              <a:latin typeface="+mn-lt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2"/>
                </a:solidFill>
                <a:latin typeface="+mn-lt"/>
                <a:ea typeface="Arial"/>
                <a:cs typeface="Arial"/>
                <a:sym typeface="Arial"/>
              </a:rPr>
              <a:t>Impacts or emissions to air, water, land</a:t>
            </a:r>
            <a:endParaRPr sz="2000" dirty="0">
              <a:solidFill>
                <a:schemeClr val="tx2"/>
              </a:solidFill>
              <a:latin typeface="+mn-lt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2"/>
                </a:solidFill>
                <a:latin typeface="+mn-lt"/>
                <a:ea typeface="Arial"/>
                <a:cs typeface="Arial"/>
                <a:sym typeface="Arial"/>
              </a:rPr>
              <a:t>On site, off site</a:t>
            </a:r>
            <a:endParaRPr sz="2000" dirty="0">
              <a:solidFill>
                <a:schemeClr val="tx2"/>
              </a:solidFill>
              <a:latin typeface="+mn-lt"/>
            </a:endParaRPr>
          </a:p>
          <a:p>
            <a:pPr marL="342900" lvl="0" indent="-260350" algn="l" rtl="0">
              <a:spcBef>
                <a:spcPts val="400"/>
              </a:spcBef>
              <a:spcAft>
                <a:spcPts val="0"/>
              </a:spcAft>
              <a:buSzPts val="1300"/>
              <a:buNone/>
            </a:pPr>
            <a:endParaRPr sz="2000" dirty="0">
              <a:solidFill>
                <a:schemeClr val="tx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 lvl="0" indent="-260350" algn="l" rtl="0">
              <a:spcBef>
                <a:spcPts val="400"/>
              </a:spcBef>
              <a:spcAft>
                <a:spcPts val="0"/>
              </a:spcAft>
              <a:buSzPts val="1300"/>
              <a:buNone/>
            </a:pPr>
            <a:endParaRPr sz="2000" dirty="0">
              <a:solidFill>
                <a:schemeClr val="tx2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b="1" dirty="0">
                <a:solidFill>
                  <a:schemeClr val="tx2"/>
                </a:solidFill>
                <a:latin typeface="+mn-lt"/>
                <a:ea typeface="Arial"/>
                <a:cs typeface="Arial"/>
                <a:sym typeface="Arial"/>
              </a:rPr>
              <a:t>Productivity</a:t>
            </a:r>
            <a:endParaRPr sz="2000" b="1" dirty="0">
              <a:solidFill>
                <a:schemeClr val="tx2"/>
              </a:solidFill>
              <a:latin typeface="+mn-lt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2"/>
                </a:solidFill>
                <a:latin typeface="+mn-lt"/>
                <a:ea typeface="Arial"/>
                <a:cs typeface="Arial"/>
                <a:sym typeface="Arial"/>
              </a:rPr>
              <a:t>Barrels of oil per day</a:t>
            </a:r>
            <a:endParaRPr sz="2000" dirty="0">
              <a:solidFill>
                <a:schemeClr val="tx2"/>
              </a:solidFill>
              <a:latin typeface="+mn-lt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2"/>
                </a:solidFill>
                <a:latin typeface="+mn-lt"/>
                <a:ea typeface="Arial"/>
                <a:cs typeface="Arial"/>
                <a:sym typeface="Arial"/>
              </a:rPr>
              <a:t>Rail cars loaded and shipped</a:t>
            </a:r>
            <a:endParaRPr sz="2000" dirty="0">
              <a:solidFill>
                <a:schemeClr val="tx2"/>
              </a:solidFill>
              <a:latin typeface="+mn-lt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tx2"/>
                </a:solidFill>
                <a:latin typeface="+mn-lt"/>
                <a:ea typeface="Arial"/>
                <a:cs typeface="Arial"/>
                <a:sym typeface="Arial"/>
              </a:rPr>
              <a:t>Can be intermittent or ongoing</a:t>
            </a:r>
            <a:endParaRPr sz="2000" dirty="0">
              <a:solidFill>
                <a:schemeClr val="tx2"/>
              </a:solidFill>
              <a:latin typeface="+mn-lt"/>
            </a:endParaRPr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dirty="0">
              <a:solidFill>
                <a:schemeClr val="tx2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6;p11"/>
          <p:cNvSpPr/>
          <p:nvPr/>
        </p:nvSpPr>
        <p:spPr>
          <a:xfrm>
            <a:off x="457200" y="6400800"/>
            <a:ext cx="38369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1.2: What is PEAP? Why PEAP?</a:t>
            </a:r>
            <a:endParaRPr sz="16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16;p11"/>
          <p:cNvSpPr/>
          <p:nvPr/>
        </p:nvSpPr>
        <p:spPr>
          <a:xfrm>
            <a:off x="455613" y="163512"/>
            <a:ext cx="82296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sz="24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PEAP is …</a:t>
            </a:r>
            <a:endParaRPr lang="en-US"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4186" y="1828800"/>
            <a:ext cx="4162678" cy="32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>
            <a:spLocks noGrp="1"/>
          </p:cNvSpPr>
          <p:nvPr>
            <p:ph type="body" idx="2"/>
          </p:nvPr>
        </p:nvSpPr>
        <p:spPr>
          <a:xfrm>
            <a:off x="4114800" y="1405980"/>
            <a:ext cx="4800600" cy="491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Great Boston Molasses Flood of 1919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People: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21 people drowned. 150 injured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Environment: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Contamination of land &amp; water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Assets: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2.3 million US gallon tank destroyed and molasses lost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</a:pPr>
            <a:r>
              <a:rPr lang="en-US" sz="2000" b="1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Production:</a:t>
            </a:r>
            <a:r>
              <a:rPr lang="en-US" sz="2000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Ongoing loss of future rum production</a:t>
            </a:r>
            <a:endParaRPr dirty="0"/>
          </a:p>
        </p:txBody>
      </p:sp>
      <p:sp>
        <p:nvSpPr>
          <p:cNvPr id="149" name="Google Shape;149;p5"/>
          <p:cNvSpPr txBox="1"/>
          <p:nvPr/>
        </p:nvSpPr>
        <p:spPr>
          <a:xfrm>
            <a:off x="495300" y="5415289"/>
            <a:ext cx="72390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from: https://en.wikipedia.org/wiki/Great_Molasses_Flood#/media/File:BostonMolassesDisaster.jpg</a:t>
            </a:r>
            <a:endParaRPr sz="1600"/>
          </a:p>
        </p:txBody>
      </p:sp>
      <p:sp>
        <p:nvSpPr>
          <p:cNvPr id="8" name="Google Shape;216;p11"/>
          <p:cNvSpPr/>
          <p:nvPr/>
        </p:nvSpPr>
        <p:spPr>
          <a:xfrm>
            <a:off x="457200" y="6400800"/>
            <a:ext cx="38369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1.2: What is PEAP? Why PEAP?</a:t>
            </a:r>
            <a:endParaRPr sz="16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16;p11"/>
          <p:cNvSpPr/>
          <p:nvPr/>
        </p:nvSpPr>
        <p:spPr>
          <a:xfrm>
            <a:off x="455613" y="163512"/>
            <a:ext cx="82296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Example of PEAP Losses</a:t>
            </a:r>
            <a:endParaRPr lang="en-US"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/>
          <p:nvPr/>
        </p:nvSpPr>
        <p:spPr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lang="en-US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http://www.bbc.co.uk/news/technology-30575104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159" name="Google Shape;159;p6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6"/>
          <p:cNvGraphicFramePr/>
          <p:nvPr/>
        </p:nvGraphicFramePr>
        <p:xfrm>
          <a:off x="457200" y="1143000"/>
          <a:ext cx="4267200" cy="4419600"/>
        </p:xfrm>
        <a:graphic>
          <a:graphicData uri="http://schemas.openxmlformats.org/drawingml/2006/table">
            <a:tbl>
              <a:tblPr>
                <a:noFill/>
                <a:tableStyleId>{C769ED61-26C3-4320-844D-6622CC98F455}</a:tableStyleId>
              </a:tblPr>
              <a:tblGrid>
                <a:gridCol w="177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Security and Vulnerability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Noto Sans Symbols"/>
                        <a:buChar char="⮚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Terrorism and </a:t>
                      </a:r>
                      <a:b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violent attacks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Noto Sans Symbols"/>
                        <a:buChar char="⮚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Theft, fraud, and embezzlement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Noto Sans Symbols"/>
                        <a:buChar char="⮚"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Unauthorized </a:t>
                      </a:r>
                      <a:b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access to computer systems including network sabotage and espionage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3" name="Google Shape;16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7875" y="762000"/>
            <a:ext cx="4102100" cy="541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7" name="Google Shape;216;p11"/>
          <p:cNvSpPr/>
          <p:nvPr/>
        </p:nvSpPr>
        <p:spPr>
          <a:xfrm>
            <a:off x="457200" y="6400800"/>
            <a:ext cx="38369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1.2: What is PEAP? Why PEAP?</a:t>
            </a:r>
            <a:endParaRPr sz="16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16;p11"/>
          <p:cNvSpPr/>
          <p:nvPr/>
        </p:nvSpPr>
        <p:spPr>
          <a:xfrm>
            <a:off x="455613" y="163512"/>
            <a:ext cx="82296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Emerging </a:t>
            </a:r>
            <a:r>
              <a:rPr lang="en-US" sz="24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Concerns: PEAP and S&amp;V</a:t>
            </a:r>
            <a:endParaRPr lang="en-US"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>
            <a:off x="455613" y="730250"/>
            <a:ext cx="8229600" cy="54848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lang="en-US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http://www.cbc.ca/news/canada/edmonton/macewan-university-phishing-scam-edmonton-1.4270689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172" name="Google Shape;172;p7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7"/>
          <p:cNvGraphicFramePr/>
          <p:nvPr/>
        </p:nvGraphicFramePr>
        <p:xfrm>
          <a:off x="457200" y="1143000"/>
          <a:ext cx="4267200" cy="4495800"/>
        </p:xfrm>
        <a:graphic>
          <a:graphicData uri="http://schemas.openxmlformats.org/drawingml/2006/table">
            <a:tbl>
              <a:tblPr>
                <a:noFill/>
                <a:tableStyleId>{C769ED61-26C3-4320-844D-6622CC98F455}</a:tableStyleId>
              </a:tblPr>
              <a:tblGrid>
                <a:gridCol w="177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Security and Vulnerability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Noto Sans Symbols"/>
                        <a:buChar char="⮚"/>
                      </a:pPr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Phishing and scamming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6" name="Google Shape;17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5928" y="1027666"/>
            <a:ext cx="4115802" cy="47377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6;p11"/>
          <p:cNvSpPr/>
          <p:nvPr/>
        </p:nvSpPr>
        <p:spPr>
          <a:xfrm>
            <a:off x="457200" y="6400800"/>
            <a:ext cx="38369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1.2: What is PEAP? Why PEAP?</a:t>
            </a:r>
            <a:endParaRPr sz="16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16;p11"/>
          <p:cNvSpPr/>
          <p:nvPr/>
        </p:nvSpPr>
        <p:spPr>
          <a:xfrm>
            <a:off x="455613" y="163512"/>
            <a:ext cx="82296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Emerging </a:t>
            </a:r>
            <a:r>
              <a:rPr lang="en-US" sz="24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Concerns: PEAP and S&amp;V</a:t>
            </a:r>
            <a:endParaRPr lang="en-US"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>
            <a:spLocks noGrp="1"/>
          </p:cNvSpPr>
          <p:nvPr>
            <p:ph type="body" idx="1"/>
          </p:nvPr>
        </p:nvSpPr>
        <p:spPr>
          <a:xfrm>
            <a:off x="685800" y="1199536"/>
            <a:ext cx="7772400" cy="417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Noto Sans Symbols"/>
              <a:buChar char="⮚"/>
            </a:pPr>
            <a:r>
              <a:rPr lang="en-US" sz="24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It quantifies the extent of a loss incident</a:t>
            </a:r>
            <a:endParaRPr sz="2400" dirty="0">
              <a:solidFill>
                <a:schemeClr val="tx2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Noto Sans Symbols"/>
              <a:buChar char="⮚"/>
            </a:pPr>
            <a:r>
              <a:rPr lang="en-US" sz="24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Provides the scope of interests for a risk management system</a:t>
            </a:r>
            <a:endParaRPr sz="2400" dirty="0">
              <a:solidFill>
                <a:schemeClr val="tx2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⮚"/>
            </a:pPr>
            <a:r>
              <a:rPr lang="en-US" sz="24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PEAP losses are reduced with the application of a sound risk management system!</a:t>
            </a:r>
            <a:endParaRPr sz="2400" dirty="0">
              <a:solidFill>
                <a:schemeClr val="tx2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Noto Sans Symbols"/>
              <a:buChar char="⮚"/>
            </a:pPr>
            <a:r>
              <a:rPr lang="en-US" sz="24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Illustrates that P(</a:t>
            </a:r>
            <a:r>
              <a:rPr lang="en-US" sz="2400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eople</a:t>
            </a:r>
            <a:r>
              <a:rPr lang="en-US" sz="24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 losses are not the only important ones</a:t>
            </a:r>
            <a:endParaRPr sz="2400" dirty="0">
              <a:solidFill>
                <a:schemeClr val="tx2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080"/>
              <a:buFont typeface="Noto Sans Symbols"/>
              <a:buChar char="⮚"/>
            </a:pPr>
            <a:r>
              <a:rPr lang="en-US" sz="2400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It helps us to avoid and minimize loss!</a:t>
            </a:r>
            <a:endParaRPr sz="2400" dirty="0">
              <a:solidFill>
                <a:schemeClr val="tx2"/>
              </a:solidFill>
            </a:endParaRPr>
          </a:p>
          <a:p>
            <a:pPr marL="342900" lvl="0" indent="-210820" algn="l" rtl="0">
              <a:spcBef>
                <a:spcPts val="640"/>
              </a:spcBef>
              <a:spcAft>
                <a:spcPts val="0"/>
              </a:spcAft>
              <a:buSzPts val="2080"/>
              <a:buNone/>
            </a:pPr>
            <a:endParaRPr sz="24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10820" algn="l" rtl="0">
              <a:spcBef>
                <a:spcPts val="640"/>
              </a:spcBef>
              <a:spcAft>
                <a:spcPts val="0"/>
              </a:spcAft>
              <a:buSzPts val="2080"/>
              <a:buNone/>
            </a:pPr>
            <a:endParaRPr sz="24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10820" algn="l" rtl="0">
              <a:spcBef>
                <a:spcPts val="640"/>
              </a:spcBef>
              <a:spcAft>
                <a:spcPts val="0"/>
              </a:spcAft>
              <a:buSzPts val="2080"/>
              <a:buNone/>
            </a:pPr>
            <a:endParaRPr sz="24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10820" algn="l" rtl="0">
              <a:spcBef>
                <a:spcPts val="640"/>
              </a:spcBef>
              <a:spcAft>
                <a:spcPts val="0"/>
              </a:spcAft>
              <a:buSzPts val="2080"/>
              <a:buNone/>
            </a:pPr>
            <a:endParaRPr sz="2400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p11"/>
          <p:cNvSpPr/>
          <p:nvPr/>
        </p:nvSpPr>
        <p:spPr>
          <a:xfrm>
            <a:off x="457200" y="6400800"/>
            <a:ext cx="38369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1.2: What is PEAP? Why PEAP?</a:t>
            </a:r>
            <a:endParaRPr sz="16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16;p11"/>
          <p:cNvSpPr/>
          <p:nvPr/>
        </p:nvSpPr>
        <p:spPr>
          <a:xfrm>
            <a:off x="455613" y="163512"/>
            <a:ext cx="82296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2400"/>
            </a:pPr>
            <a:r>
              <a:rPr lang="en-US" sz="2400" b="1" i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Importance of PEAP – Concept and Quantification:</a:t>
            </a:r>
            <a:endParaRPr lang="en-US" sz="24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455613" y="730250"/>
            <a:ext cx="8229600" cy="1538817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 dirty="0">
                <a:solidFill>
                  <a:srgbClr val="000000"/>
                </a:solidFill>
                <a:sym typeface="Arial"/>
              </a:rPr>
              <a:t>Closer to Home: Alberta Workplace Injury Statistics</a:t>
            </a:r>
            <a:r>
              <a:rPr lang="en-US" sz="2000" b="1" dirty="0" smtClean="0">
                <a:solidFill>
                  <a:srgbClr val="000000"/>
                </a:solidFill>
                <a:sym typeface="Arial"/>
              </a:rPr>
              <a:t>: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 Alberta, a person is killed on-the-job every third day</a:t>
            </a: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120 - 130 workers are seriously injured every day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transaction claim costs ~$200 to $300 million per year!</a:t>
            </a:r>
            <a:endParaRPr dirty="0"/>
          </a:p>
        </p:txBody>
      </p:sp>
      <p:sp>
        <p:nvSpPr>
          <p:cNvPr id="202" name="Google Shape;202;p10"/>
          <p:cNvSpPr/>
          <p:nvPr/>
        </p:nvSpPr>
        <p:spPr>
          <a:xfrm>
            <a:off x="0" y="1801813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10"/>
          <p:cNvPicPr preferRelativeResize="0"/>
          <p:nvPr/>
        </p:nvPicPr>
        <p:blipFill rotWithShape="1">
          <a:blip r:embed="rId3">
            <a:alphaModFix/>
          </a:blip>
          <a:srcRect l="19523" t="28613" r="20953" b="32573"/>
          <a:stretch/>
        </p:blipFill>
        <p:spPr>
          <a:xfrm>
            <a:off x="455613" y="2932113"/>
            <a:ext cx="8229600" cy="322738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"/>
          <p:cNvSpPr/>
          <p:nvPr/>
        </p:nvSpPr>
        <p:spPr>
          <a:xfrm>
            <a:off x="7924800" y="5410200"/>
            <a:ext cx="914400" cy="533400"/>
          </a:xfrm>
          <a:prstGeom prst="irregularSeal2">
            <a:avLst/>
          </a:prstGeom>
          <a:noFill/>
          <a:ln w="44450" cap="flat" cmpd="sng">
            <a:solidFill>
              <a:srgbClr val="FF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1981200" y="5376863"/>
            <a:ext cx="1371600" cy="533400"/>
          </a:xfrm>
          <a:prstGeom prst="irregularSeal2">
            <a:avLst/>
          </a:prstGeom>
          <a:noFill/>
          <a:ln w="44450" cap="flat" cmpd="sng">
            <a:solidFill>
              <a:srgbClr val="FF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16;p11"/>
          <p:cNvSpPr/>
          <p:nvPr/>
        </p:nvSpPr>
        <p:spPr>
          <a:xfrm>
            <a:off x="457200" y="6400800"/>
            <a:ext cx="38369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1.2: What is PEAP? Why PEAP?</a:t>
            </a:r>
            <a:endParaRPr sz="16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/>
        </p:nvSpPr>
        <p:spPr>
          <a:xfrm>
            <a:off x="7620000" y="6477000"/>
            <a:ext cx="91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fld id="{00000000-1234-1234-1234-123412341234}" type="slidenum"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288925" y="771525"/>
            <a:ext cx="8226425" cy="5484813"/>
          </a:xfrm>
          <a:prstGeom prst="rect">
            <a:avLst/>
          </a:prstGeom>
          <a:solidFill>
            <a:schemeClr val="accent1">
              <a:alpha val="69803"/>
            </a:schemeClr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>
                <a:solidFill>
                  <a:srgbClr val="000000"/>
                </a:solidFill>
                <a:sym typeface="Arial"/>
              </a:rPr>
              <a:t>What have we learned?</a:t>
            </a:r>
            <a:endParaRPr b="1" dirty="0"/>
          </a:p>
          <a:p>
            <a: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457200">
              <a:buSzPts val="2000"/>
              <a:buFont typeface="Noto Sans Symbols"/>
              <a:buChar char="⮚"/>
            </a:pPr>
            <a:r>
              <a:rPr lang="en-US" sz="2000" dirty="0"/>
              <a:t>Every third day in Alberta, a worker doesn’t come home</a:t>
            </a:r>
            <a:endParaRPr sz="2000" dirty="0"/>
          </a:p>
          <a:p>
            <a:pPr marL="457200" indent="-457200">
              <a:buSzPts val="2000"/>
              <a:buFont typeface="Noto Sans Symbols"/>
              <a:buChar char="⮚"/>
            </a:pPr>
            <a:r>
              <a:rPr lang="en-US" sz="2000" dirty="0"/>
              <a:t>Implementing a sound and thorough risk management program helps to avoid PEAP losses</a:t>
            </a:r>
            <a:endParaRPr sz="2000" dirty="0"/>
          </a:p>
          <a:p>
            <a:pPr marL="457200" indent="-457200">
              <a:buSzPts val="2000"/>
              <a:buFont typeface="Noto Sans Symbols"/>
              <a:buChar char="⮚"/>
            </a:pPr>
            <a:endParaRPr sz="2000" dirty="0"/>
          </a:p>
          <a:p>
            <a:pPr marL="457200" indent="-457200">
              <a:buSzPts val="2000"/>
              <a:buFont typeface="Noto Sans Symbols"/>
              <a:buChar char="⮚"/>
            </a:pPr>
            <a:r>
              <a:rPr lang="en-US" sz="2000" dirty="0"/>
              <a:t>As an engineer, you will likely be managing risks with employees, and contractors </a:t>
            </a:r>
            <a:endParaRPr sz="2000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areas such as design, budget, schedule, operations, and maintenance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lang="en-US" sz="2000" b="1" i="0" u="sng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You ALWAYS need to consider the potential PEAP losses in each area before making any decision!</a:t>
            </a:r>
            <a:endParaRPr dirty="0"/>
          </a:p>
          <a:p>
            <a:pPr marL="457200" marR="0" lvl="1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1" indent="-457200">
              <a:buSzPts val="2000"/>
              <a:buFont typeface="Noto Sans Symbols"/>
              <a:buChar char="⮚"/>
            </a:pPr>
            <a:r>
              <a:rPr lang="en-US" sz="2000" b="1" dirty="0"/>
              <a:t>Avoidance of loss or minimizing loss is the same as …</a:t>
            </a:r>
            <a:br>
              <a:rPr lang="en-US" sz="2000" b="1" dirty="0"/>
            </a:br>
            <a:r>
              <a:rPr lang="en-US" sz="2000" b="1" dirty="0"/>
              <a:t>maximizing profit. </a:t>
            </a:r>
            <a:endParaRPr sz="2000" b="1" dirty="0"/>
          </a:p>
          <a:p>
            <a: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1" i="0" u="sng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6;p11"/>
          <p:cNvSpPr/>
          <p:nvPr/>
        </p:nvSpPr>
        <p:spPr>
          <a:xfrm>
            <a:off x="457200" y="6400800"/>
            <a:ext cx="38369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16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1.2: What is PEAP? Why PEAP?</a:t>
            </a:r>
            <a:endParaRPr sz="1600" b="1" i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kura">
  <a:themeElements>
    <a:clrScheme name="Sakura 1">
      <a:dk1>
        <a:srgbClr val="463634"/>
      </a:dk1>
      <a:lt1>
        <a:srgbClr val="AA947E"/>
      </a:lt1>
      <a:dk2>
        <a:srgbClr val="795241"/>
      </a:dk2>
      <a:lt2>
        <a:srgbClr val="000000"/>
      </a:lt2>
      <a:accent1>
        <a:srgbClr val="F9DBD3"/>
      </a:accent1>
      <a:accent2>
        <a:srgbClr val="DACA9C"/>
      </a:accent2>
      <a:accent3>
        <a:srgbClr val="D2C8C0"/>
      </a:accent3>
      <a:accent4>
        <a:srgbClr val="3A2D2B"/>
      </a:accent4>
      <a:accent5>
        <a:srgbClr val="FBEAE6"/>
      </a:accent5>
      <a:accent6>
        <a:srgbClr val="C5B78D"/>
      </a:accent6>
      <a:hlink>
        <a:srgbClr val="393A18"/>
      </a:hlink>
      <a:folHlink>
        <a:srgbClr val="56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553</Words>
  <Application>Microsoft Office PowerPoint</Application>
  <PresentationFormat>On-screen Show (4:3)</PresentationFormat>
  <Paragraphs>148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Noto Sans Symbols</vt:lpstr>
      <vt:lpstr>Times New Roman</vt:lpstr>
      <vt:lpstr>Sakura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JR Cocchio</dc:creator>
  <cp:lastModifiedBy>JR Cocchio</cp:lastModifiedBy>
  <cp:revision>9</cp:revision>
  <dcterms:created xsi:type="dcterms:W3CDTF">2011-09-07T03:22:54Z</dcterms:created>
  <dcterms:modified xsi:type="dcterms:W3CDTF">2019-08-28T01:34:01Z</dcterms:modified>
</cp:coreProperties>
</file>