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6" r:id="rId6"/>
  </p:sldIdLst>
  <p:sldSz cx="9144000" cy="6858000" type="screen4x3"/>
  <p:notesSz cx="6954838"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933">
          <p15:clr>
            <a:srgbClr val="A4A3A4"/>
          </p15:clr>
        </p15:guide>
        <p15:guide id="2" pos="2191">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BAHfprMBdGyUK5H1ZNuxO3leRL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holas Bak"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678ACA-E3C8-4DA2-BB7E-CE6DA4F56605}">
  <a:tblStyle styleId="{93678ACA-E3C8-4DA2-BB7E-CE6DA4F5660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91" autoAdjust="0"/>
  </p:normalViewPr>
  <p:slideViewPr>
    <p:cSldViewPr snapToGrid="0">
      <p:cViewPr varScale="1">
        <p:scale>
          <a:sx n="50" d="100"/>
          <a:sy n="50" d="100"/>
        </p:scale>
        <p:origin x="1740" y="48"/>
      </p:cViewPr>
      <p:guideLst>
        <p:guide orient="horz" pos="2112"/>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33"/>
        <p:guide pos="2191"/>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4" Type="http://schemas.openxmlformats.org/officeDocument/2006/relationships/slide" Target="slides/slide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39968" y="0"/>
            <a:ext cx="3014870" cy="467474"/>
          </a:xfrm>
          <a:prstGeom prst="rect">
            <a:avLst/>
          </a:prstGeom>
          <a:noFill/>
          <a:ln>
            <a:noFill/>
          </a:ln>
        </p:spPr>
        <p:txBody>
          <a:bodyPr spcFirstLastPara="1" wrap="square" lIns="92900" tIns="46450" rIns="92900" bIns="4645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1626"/>
            <a:ext cx="3014870" cy="467474"/>
          </a:xfrm>
          <a:prstGeom prst="rect">
            <a:avLst/>
          </a:prstGeom>
          <a:noFill/>
          <a:ln>
            <a:noFill/>
          </a:ln>
        </p:spPr>
        <p:txBody>
          <a:bodyPr spcFirstLastPara="1" wrap="square" lIns="92900" tIns="46450" rIns="92900" bIns="4645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2015-2016ENGG406 Lecture 00 - Day 1</a:t>
            </a:r>
            <a:endParaRPr/>
          </a:p>
        </p:txBody>
      </p:sp>
      <p:sp>
        <p:nvSpPr>
          <p:cNvPr id="74" name="Google Shape;74;p1: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75" name="Google Shape;75;p1:notes"/>
          <p:cNvSpPr txBox="1"/>
          <p:nvPr/>
        </p:nvSpPr>
        <p:spPr>
          <a:xfrm>
            <a:off x="0" y="0"/>
            <a:ext cx="3014870" cy="467474"/>
          </a:xfrm>
          <a:prstGeom prst="rect">
            <a:avLst/>
          </a:prstGeom>
          <a:noFill/>
          <a:ln>
            <a:noFill/>
          </a:ln>
        </p:spPr>
        <p:txBody>
          <a:bodyPr spcFirstLastPara="1" wrap="square" lIns="92875" tIns="46450" rIns="92875" bIns="464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ENGG404/406 Lecture 00 - Day 1</a:t>
            </a:r>
            <a:endParaRPr/>
          </a:p>
        </p:txBody>
      </p:sp>
      <p:sp>
        <p:nvSpPr>
          <p:cNvPr id="76" name="Google Shape;76;p1:notes"/>
          <p:cNvSpPr txBox="1"/>
          <p:nvPr/>
        </p:nvSpPr>
        <p:spPr>
          <a:xfrm>
            <a:off x="0" y="8841626"/>
            <a:ext cx="3014870" cy="467474"/>
          </a:xfrm>
          <a:prstGeom prst="rect">
            <a:avLst/>
          </a:prstGeom>
          <a:noFill/>
          <a:ln>
            <a:noFill/>
          </a:ln>
        </p:spPr>
        <p:txBody>
          <a:bodyPr spcFirstLastPara="1" wrap="square" lIns="92875" tIns="46450" rIns="92875" bIns="464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2012 Fall</a:t>
            </a:r>
            <a:endParaRPr/>
          </a:p>
        </p:txBody>
      </p:sp>
      <p:sp>
        <p:nvSpPr>
          <p:cNvPr id="77" name="Google Shape;77;p1:notes"/>
          <p:cNvSpPr txBox="1"/>
          <p:nvPr/>
        </p:nvSpPr>
        <p:spPr>
          <a:xfrm>
            <a:off x="3939968" y="8841626"/>
            <a:ext cx="3014870" cy="467474"/>
          </a:xfrm>
          <a:prstGeom prst="rect">
            <a:avLst/>
          </a:prstGeom>
          <a:noFill/>
          <a:ln>
            <a:noFill/>
          </a:ln>
        </p:spPr>
        <p:txBody>
          <a:bodyPr spcFirstLastPara="1" wrap="square" lIns="92875" tIns="46450" rIns="92875"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78" name="Google Shape;78;p1:notes"/>
          <p:cNvSpPr txBox="1"/>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79" name="Google Shape;79;p1:notes"/>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1:notes"/>
          <p:cNvSpPr txBox="1">
            <a:spLocks noGrp="1"/>
          </p:cNvSpPr>
          <p:nvPr>
            <p:ph type="body" idx="1"/>
          </p:nvPr>
        </p:nvSpPr>
        <p:spPr>
          <a:xfrm>
            <a:off x="927470" y="4421876"/>
            <a:ext cx="5099898" cy="4190263"/>
          </a:xfrm>
          <a:prstGeom prst="rect">
            <a:avLst/>
          </a:prstGeom>
          <a:noFill/>
          <a:ln>
            <a:noFill/>
          </a:ln>
        </p:spPr>
        <p:txBody>
          <a:bodyPr spcFirstLastPara="1" wrap="square" lIns="92875" tIns="46450" rIns="92875" bIns="46450"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2015-2016ENGG406 Lecture 00 - Day 1</a:t>
            </a:r>
            <a:endParaRPr/>
          </a:p>
        </p:txBody>
      </p:sp>
      <p:sp>
        <p:nvSpPr>
          <p:cNvPr id="105" name="Google Shape;105;p2: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
        <p:nvSpPr>
          <p:cNvPr id="106" name="Google Shape;106;p2: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2: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08" name="Google Shape;108;p2: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2015-2016ENGG406 Lecture 00 - Day 1</a:t>
            </a:r>
            <a:endParaRPr/>
          </a:p>
        </p:txBody>
      </p:sp>
      <p:sp>
        <p:nvSpPr>
          <p:cNvPr id="116" name="Google Shape;116;p3: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117" name="Google Shape;117;p3: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3: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dirty="0"/>
          </a:p>
        </p:txBody>
      </p:sp>
      <p:sp>
        <p:nvSpPr>
          <p:cNvPr id="119" name="Google Shape;119;p3: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2015-2016ENGG406 Lecture 00 - Day 1</a:t>
            </a:r>
            <a:endParaRPr/>
          </a:p>
        </p:txBody>
      </p:sp>
      <p:sp>
        <p:nvSpPr>
          <p:cNvPr id="127" name="Google Shape;127;p4: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
        <p:nvSpPr>
          <p:cNvPr id="128" name="Google Shape;128;p4: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dirty="0"/>
          </a:p>
        </p:txBody>
      </p:sp>
      <p:sp>
        <p:nvSpPr>
          <p:cNvPr id="130" name="Google Shape;130;p4: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2015-2016ENGG406 Lecture 00 - Day 1</a:t>
            </a:r>
            <a:endParaRPr/>
          </a:p>
        </p:txBody>
      </p:sp>
      <p:sp>
        <p:nvSpPr>
          <p:cNvPr id="204" name="Google Shape;204;p11: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
        <p:nvSpPr>
          <p:cNvPr id="205" name="Google Shape;205;p11: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1: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dirty="0"/>
          </a:p>
        </p:txBody>
      </p:sp>
      <p:sp>
        <p:nvSpPr>
          <p:cNvPr id="207" name="Google Shape;207;p11: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65" name="Google Shape;65;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4"/>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70" name="Google Shape;70;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381000" y="1524000"/>
            <a:ext cx="7239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914400" y="35814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080"/>
              <a:buFont typeface="Noto Sans Symbols"/>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170"/>
              <a:buChar char="•"/>
              <a:defRPr/>
            </a:lvl5pPr>
            <a:lvl6pPr lvl="5" algn="l">
              <a:spcBef>
                <a:spcPts val="360"/>
              </a:spcBef>
              <a:spcAft>
                <a:spcPts val="0"/>
              </a:spcAft>
              <a:buClr>
                <a:schemeClr val="dk1"/>
              </a:buClr>
              <a:buSzPts val="1170"/>
              <a:buChar char="•"/>
              <a:defRPr/>
            </a:lvl6pPr>
            <a:lvl7pPr lvl="6" algn="l">
              <a:spcBef>
                <a:spcPts val="360"/>
              </a:spcBef>
              <a:spcAft>
                <a:spcPts val="0"/>
              </a:spcAft>
              <a:buClr>
                <a:schemeClr val="dk1"/>
              </a:buClr>
              <a:buSzPts val="1170"/>
              <a:buChar char="•"/>
              <a:defRPr/>
            </a:lvl7pPr>
            <a:lvl8pPr lvl="7" algn="l">
              <a:spcBef>
                <a:spcPts val="360"/>
              </a:spcBef>
              <a:spcAft>
                <a:spcPts val="0"/>
              </a:spcAft>
              <a:buClr>
                <a:schemeClr val="dk1"/>
              </a:buClr>
              <a:buSzPts val="1170"/>
              <a:buChar char="•"/>
              <a:defRPr/>
            </a:lvl8pPr>
            <a:lvl9pPr lvl="8" algn="l">
              <a:spcBef>
                <a:spcPts val="360"/>
              </a:spcBef>
              <a:spcAft>
                <a:spcPts val="0"/>
              </a:spcAft>
              <a:buClr>
                <a:schemeClr val="dk1"/>
              </a:buClr>
              <a:buSzPts val="1170"/>
              <a:buChar char="•"/>
              <a:defRPr/>
            </a:lvl9pPr>
          </a:lstStyle>
          <a:p>
            <a:endParaRPr/>
          </a:p>
        </p:txBody>
      </p:sp>
      <p:sp>
        <p:nvSpPr>
          <p:cNvPr id="20" name="Google Shape;20;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25" name="Google Shape;25;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910"/>
              <a:buFont typeface="Times New Roman"/>
              <a:buNone/>
              <a:defRPr sz="1400"/>
            </a:lvl5pPr>
            <a:lvl6pPr marL="2743200" lvl="5" indent="-228600" algn="l">
              <a:spcBef>
                <a:spcPts val="280"/>
              </a:spcBef>
              <a:spcAft>
                <a:spcPts val="0"/>
              </a:spcAft>
              <a:buClr>
                <a:schemeClr val="dk1"/>
              </a:buClr>
              <a:buSzPts val="910"/>
              <a:buFont typeface="Times New Roman"/>
              <a:buNone/>
              <a:defRPr sz="1400"/>
            </a:lvl6pPr>
            <a:lvl7pPr marL="3200400" lvl="6" indent="-228600" algn="l">
              <a:spcBef>
                <a:spcPts val="280"/>
              </a:spcBef>
              <a:spcAft>
                <a:spcPts val="0"/>
              </a:spcAft>
              <a:buClr>
                <a:schemeClr val="dk1"/>
              </a:buClr>
              <a:buSzPts val="910"/>
              <a:buFont typeface="Times New Roman"/>
              <a:buNone/>
              <a:defRPr sz="1400"/>
            </a:lvl7pPr>
            <a:lvl8pPr marL="3657600" lvl="7" indent="-228600" algn="l">
              <a:spcBef>
                <a:spcPts val="280"/>
              </a:spcBef>
              <a:spcAft>
                <a:spcPts val="0"/>
              </a:spcAft>
              <a:buClr>
                <a:schemeClr val="dk1"/>
              </a:buClr>
              <a:buSzPts val="910"/>
              <a:buFont typeface="Times New Roman"/>
              <a:buNone/>
              <a:defRPr sz="1400"/>
            </a:lvl8pPr>
            <a:lvl9pPr marL="4114800" lvl="8" indent="-228600" algn="l">
              <a:spcBef>
                <a:spcPts val="280"/>
              </a:spcBef>
              <a:spcAft>
                <a:spcPts val="0"/>
              </a:spcAft>
              <a:buClr>
                <a:schemeClr val="dk1"/>
              </a:buClr>
              <a:buSzPts val="910"/>
              <a:buFont typeface="Times New Roman"/>
              <a:buNone/>
              <a:defRPr sz="1400"/>
            </a:lvl9pPr>
          </a:lstStyle>
          <a:p>
            <a:endParaRPr/>
          </a:p>
        </p:txBody>
      </p:sp>
      <p:sp>
        <p:nvSpPr>
          <p:cNvPr id="30" name="Google Shape;30;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35" name="Google Shape;35;p18"/>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36" name="Google Shape;36;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1" name="Google Shape;41;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42" name="Google Shape;42;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3" name="Google Shape;43;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44" name="Google Shape;44;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11150" algn="l">
              <a:spcBef>
                <a:spcPts val="400"/>
              </a:spcBef>
              <a:spcAft>
                <a:spcPts val="0"/>
              </a:spcAft>
              <a:buClr>
                <a:schemeClr val="dk1"/>
              </a:buClr>
              <a:buSzPts val="1300"/>
              <a:buFont typeface="Times New Roman"/>
              <a:buChar char="•"/>
              <a:defRPr sz="2000"/>
            </a:lvl5pPr>
            <a:lvl6pPr marL="2743200" lvl="5" indent="-311150" algn="l">
              <a:spcBef>
                <a:spcPts val="400"/>
              </a:spcBef>
              <a:spcAft>
                <a:spcPts val="0"/>
              </a:spcAft>
              <a:buClr>
                <a:schemeClr val="dk1"/>
              </a:buClr>
              <a:buSzPts val="1300"/>
              <a:buFont typeface="Times New Roman"/>
              <a:buChar char="•"/>
              <a:defRPr sz="2000"/>
            </a:lvl6pPr>
            <a:lvl7pPr marL="3200400" lvl="6" indent="-311150" algn="l">
              <a:spcBef>
                <a:spcPts val="400"/>
              </a:spcBef>
              <a:spcAft>
                <a:spcPts val="0"/>
              </a:spcAft>
              <a:buClr>
                <a:schemeClr val="dk1"/>
              </a:buClr>
              <a:buSzPts val="1300"/>
              <a:buFont typeface="Times New Roman"/>
              <a:buChar char="•"/>
              <a:defRPr sz="2000"/>
            </a:lvl7pPr>
            <a:lvl8pPr marL="3657600" lvl="7" indent="-311150" algn="l">
              <a:spcBef>
                <a:spcPts val="400"/>
              </a:spcBef>
              <a:spcAft>
                <a:spcPts val="0"/>
              </a:spcAft>
              <a:buClr>
                <a:schemeClr val="dk1"/>
              </a:buClr>
              <a:buSzPts val="1300"/>
              <a:buFont typeface="Times New Roman"/>
              <a:buChar char="•"/>
              <a:defRPr sz="2000"/>
            </a:lvl8pPr>
            <a:lvl9pPr marL="4114800" lvl="8" indent="-311150" algn="l">
              <a:spcBef>
                <a:spcPts val="400"/>
              </a:spcBef>
              <a:spcAft>
                <a:spcPts val="0"/>
              </a:spcAft>
              <a:buClr>
                <a:schemeClr val="dk1"/>
              </a:buClr>
              <a:buSzPts val="1300"/>
              <a:buFont typeface="Times New Roman"/>
              <a:buChar char="•"/>
              <a:defRPr sz="2000"/>
            </a:lvl9pPr>
          </a:lstStyle>
          <a:p>
            <a:endParaRPr/>
          </a:p>
        </p:txBody>
      </p:sp>
      <p:sp>
        <p:nvSpPr>
          <p:cNvPr id="53" name="Google Shape;53;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54" name="Google Shape;54;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08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9" name="Google Shape;59;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0" name="Google Shape;60;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640"/>
              </a:spcBef>
              <a:spcAft>
                <a:spcPts val="0"/>
              </a:spcAft>
              <a:buClr>
                <a:schemeClr val="dk2"/>
              </a:buClr>
              <a:buSzPts val="208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subTitle" idx="4294967295"/>
          </p:nvPr>
        </p:nvSpPr>
        <p:spPr>
          <a:xfrm>
            <a:off x="1371600" y="2438400"/>
            <a:ext cx="6400800" cy="37338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2"/>
              </a:buClr>
              <a:buSzPts val="2405"/>
              <a:buFont typeface="Noto Sans Symbols"/>
              <a:buNone/>
            </a:pPr>
            <a:r>
              <a:rPr lang="en-US" sz="3700" b="1" i="0" u="none" strike="noStrike" cap="none" dirty="0">
                <a:solidFill>
                  <a:schemeClr val="lt2"/>
                </a:solidFill>
                <a:latin typeface="Arial"/>
                <a:ea typeface="Arial"/>
                <a:cs typeface="Arial"/>
                <a:sym typeface="Arial"/>
              </a:rPr>
              <a:t>ENGG404 - Lecture</a:t>
            </a:r>
            <a:endParaRPr dirty="0"/>
          </a:p>
          <a:p>
            <a:pPr marL="0" marR="0" lvl="0" indent="0" algn="ctr" rtl="0">
              <a:lnSpc>
                <a:spcPct val="80000"/>
              </a:lnSpc>
              <a:spcBef>
                <a:spcPts val="740"/>
              </a:spcBef>
              <a:spcAft>
                <a:spcPts val="0"/>
              </a:spcAft>
              <a:buClr>
                <a:schemeClr val="dk2"/>
              </a:buClr>
              <a:buSzPts val="2405"/>
              <a:buFont typeface="Noto Sans Symbols"/>
              <a:buNone/>
            </a:pPr>
            <a:r>
              <a:rPr lang="en-US" sz="3700" b="0" i="0" u="none" strike="noStrike" cap="none" dirty="0" smtClean="0">
                <a:solidFill>
                  <a:schemeClr val="lt2"/>
                </a:solidFill>
                <a:latin typeface="Arial"/>
                <a:ea typeface="Arial"/>
                <a:cs typeface="Arial"/>
                <a:sym typeface="Arial"/>
              </a:rPr>
              <a:t>Glossary</a:t>
            </a:r>
            <a:endParaRPr sz="3700" b="0"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8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p:txBody>
      </p:sp>
      <p:pic>
        <p:nvPicPr>
          <p:cNvPr id="83" name="Google Shape;83;p1" descr="AG00459_"/>
          <p:cNvPicPr preferRelativeResize="0"/>
          <p:nvPr/>
        </p:nvPicPr>
        <p:blipFill rotWithShape="1">
          <a:blip r:embed="rId3">
            <a:alphaModFix/>
          </a:blip>
          <a:srcRect/>
          <a:stretch/>
        </p:blipFill>
        <p:spPr>
          <a:xfrm>
            <a:off x="6248400" y="4114800"/>
            <a:ext cx="2189163" cy="1911350"/>
          </a:xfrm>
          <a:prstGeom prst="rect">
            <a:avLst/>
          </a:prstGeom>
          <a:noFill/>
          <a:ln>
            <a:noFill/>
          </a:ln>
        </p:spPr>
      </p:pic>
      <p:pic>
        <p:nvPicPr>
          <p:cNvPr id="84" name="Google Shape;84;p1" descr="SAT10E2"/>
          <p:cNvPicPr preferRelativeResize="0"/>
          <p:nvPr/>
        </p:nvPicPr>
        <p:blipFill rotWithShape="1">
          <a:blip r:embed="rId4">
            <a:alphaModFix/>
          </a:blip>
          <a:srcRect/>
          <a:stretch/>
        </p:blipFill>
        <p:spPr>
          <a:xfrm>
            <a:off x="609600" y="4191000"/>
            <a:ext cx="1828800" cy="1884363"/>
          </a:xfrm>
          <a:prstGeom prst="rect">
            <a:avLst/>
          </a:prstGeom>
          <a:solidFill>
            <a:schemeClr val="accent2"/>
          </a:solidFill>
          <a:ln>
            <a:noFill/>
          </a:ln>
        </p:spPr>
      </p:pic>
      <p:sp>
        <p:nvSpPr>
          <p:cNvPr id="85" name="Google Shape;85;p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
        <p:nvSpPr>
          <p:cNvPr id="87" name="Google Shape;87;p1"/>
          <p:cNvSpPr/>
          <p:nvPr/>
        </p:nvSpPr>
        <p:spPr>
          <a:xfrm>
            <a:off x="228600" y="1066800"/>
            <a:ext cx="8610600" cy="13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3600"/>
              <a:buFont typeface="Noto Sans Symbols"/>
              <a:buNone/>
            </a:pPr>
            <a:r>
              <a:rPr lang="en-US" sz="3600" b="1" i="1" u="none" strike="noStrike" cap="none">
                <a:solidFill>
                  <a:srgbClr val="000099"/>
                </a:solidFill>
                <a:latin typeface="Times New Roman"/>
                <a:ea typeface="Times New Roman"/>
                <a:cs typeface="Times New Roman"/>
                <a:sym typeface="Times New Roman"/>
              </a:rPr>
              <a:t>Becoming a Leader in Risk Management</a:t>
            </a:r>
            <a:endParaRPr/>
          </a:p>
        </p:txBody>
      </p:sp>
      <p:sp>
        <p:nvSpPr>
          <p:cNvPr id="88" name="Google Shape;88;p1"/>
          <p:cNvSpPr txBox="1"/>
          <p:nvPr/>
        </p:nvSpPr>
        <p:spPr>
          <a:xfrm>
            <a:off x="152400" y="176013"/>
            <a:ext cx="1176817" cy="461665"/>
          </a:xfrm>
          <a:prstGeom prst="rect">
            <a:avLst/>
          </a:prstGeom>
          <a:solidFill>
            <a:srgbClr val="FFFF00"/>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Fundamentals of RM</a:t>
            </a:r>
            <a:endParaRPr/>
          </a:p>
        </p:txBody>
      </p:sp>
      <p:sp>
        <p:nvSpPr>
          <p:cNvPr id="89" name="Google Shape;89;p1"/>
          <p:cNvSpPr txBox="1"/>
          <p:nvPr/>
        </p:nvSpPr>
        <p:spPr>
          <a:xfrm>
            <a:off x="1481035"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RM System and Process</a:t>
            </a:r>
            <a:endParaRPr sz="1200" b="0" i="0" u="none" strike="noStrike" cap="none">
              <a:solidFill>
                <a:srgbClr val="000000"/>
              </a:solidFill>
              <a:latin typeface="Calibri"/>
              <a:ea typeface="Calibri"/>
              <a:cs typeface="Calibri"/>
              <a:sym typeface="Calibri"/>
            </a:endParaRPr>
          </a:p>
        </p:txBody>
      </p:sp>
      <p:sp>
        <p:nvSpPr>
          <p:cNvPr id="90" name="Google Shape;90;p1"/>
          <p:cNvSpPr txBox="1"/>
          <p:nvPr/>
        </p:nvSpPr>
        <p:spPr>
          <a:xfrm>
            <a:off x="7874130" y="169906"/>
            <a:ext cx="1155550"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Application and Perspectives</a:t>
            </a:r>
            <a:endParaRPr sz="1200" b="0" i="0" u="none" strike="noStrike" cap="none">
              <a:solidFill>
                <a:srgbClr val="000000"/>
              </a:solidFill>
              <a:latin typeface="Calibri"/>
              <a:ea typeface="Calibri"/>
              <a:cs typeface="Calibri"/>
              <a:sym typeface="Calibri"/>
            </a:endParaRPr>
          </a:p>
        </p:txBody>
      </p:sp>
      <p:sp>
        <p:nvSpPr>
          <p:cNvPr id="91" name="Google Shape;91;p1"/>
          <p:cNvSpPr txBox="1"/>
          <p:nvPr/>
        </p:nvSpPr>
        <p:spPr>
          <a:xfrm>
            <a:off x="7051217" y="169906"/>
            <a:ext cx="671096"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People &amp; Org.</a:t>
            </a:r>
            <a:endParaRPr/>
          </a:p>
        </p:txBody>
      </p:sp>
      <p:sp>
        <p:nvSpPr>
          <p:cNvPr id="92" name="Google Shape;92;p1"/>
          <p:cNvSpPr txBox="1"/>
          <p:nvPr/>
        </p:nvSpPr>
        <p:spPr>
          <a:xfrm>
            <a:off x="3834668"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Incident Investigation</a:t>
            </a:r>
            <a:endParaRPr sz="1200" b="0" i="0" u="none" strike="noStrike" cap="none">
              <a:solidFill>
                <a:srgbClr val="000000"/>
              </a:solidFill>
              <a:latin typeface="Calibri"/>
              <a:ea typeface="Calibri"/>
              <a:cs typeface="Calibri"/>
              <a:sym typeface="Calibri"/>
            </a:endParaRPr>
          </a:p>
        </p:txBody>
      </p:sp>
      <p:sp>
        <p:nvSpPr>
          <p:cNvPr id="93" name="Google Shape;93;p1"/>
          <p:cNvSpPr txBox="1"/>
          <p:nvPr/>
        </p:nvSpPr>
        <p:spPr>
          <a:xfrm>
            <a:off x="5011484" y="169906"/>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RM Tools &amp; Challenges</a:t>
            </a:r>
            <a:endParaRPr sz="1200" b="0" i="0" u="none" strike="noStrike" cap="none">
              <a:solidFill>
                <a:srgbClr val="000000"/>
              </a:solidFill>
              <a:latin typeface="Calibri"/>
              <a:ea typeface="Calibri"/>
              <a:cs typeface="Calibri"/>
              <a:sym typeface="Calibri"/>
            </a:endParaRPr>
          </a:p>
        </p:txBody>
      </p:sp>
      <p:sp>
        <p:nvSpPr>
          <p:cNvPr id="94" name="Google Shape;94;p1"/>
          <p:cNvSpPr txBox="1"/>
          <p:nvPr/>
        </p:nvSpPr>
        <p:spPr>
          <a:xfrm>
            <a:off x="2657851" y="170430"/>
            <a:ext cx="1024999"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Leadership in RM</a:t>
            </a:r>
            <a:endParaRPr/>
          </a:p>
        </p:txBody>
      </p:sp>
      <p:cxnSp>
        <p:nvCxnSpPr>
          <p:cNvPr id="95" name="Google Shape;95;p1"/>
          <p:cNvCxnSpPr>
            <a:stCxn id="88" idx="3"/>
            <a:endCxn id="89" idx="1"/>
          </p:cNvCxnSpPr>
          <p:nvPr/>
        </p:nvCxnSpPr>
        <p:spPr>
          <a:xfrm rot="10800000" flipH="1">
            <a:off x="1329217" y="400845"/>
            <a:ext cx="151800" cy="6000"/>
          </a:xfrm>
          <a:prstGeom prst="straightConnector1">
            <a:avLst/>
          </a:prstGeom>
          <a:noFill/>
          <a:ln w="12700" cap="flat" cmpd="sng">
            <a:solidFill>
              <a:schemeClr val="tx2"/>
            </a:solidFill>
            <a:prstDash val="solid"/>
            <a:miter lim="800000"/>
            <a:headEnd type="none" w="sm" len="sm"/>
            <a:tailEnd type="triangle" w="med" len="med"/>
          </a:ln>
        </p:spPr>
      </p:cxnSp>
      <p:cxnSp>
        <p:nvCxnSpPr>
          <p:cNvPr id="96" name="Google Shape;96;p1"/>
          <p:cNvCxnSpPr>
            <a:stCxn id="89" idx="3"/>
            <a:endCxn id="94" idx="1"/>
          </p:cNvCxnSpPr>
          <p:nvPr/>
        </p:nvCxnSpPr>
        <p:spPr>
          <a:xfrm>
            <a:off x="2506034" y="400739"/>
            <a:ext cx="151800" cy="600"/>
          </a:xfrm>
          <a:prstGeom prst="straightConnector1">
            <a:avLst/>
          </a:prstGeom>
          <a:noFill/>
          <a:ln w="12700" cap="flat" cmpd="sng">
            <a:solidFill>
              <a:schemeClr val="tx2"/>
            </a:solidFill>
            <a:prstDash val="solid"/>
            <a:miter lim="800000"/>
            <a:headEnd type="none" w="sm" len="sm"/>
            <a:tailEnd type="triangle" w="med" len="med"/>
          </a:ln>
        </p:spPr>
      </p:cxnSp>
      <p:cxnSp>
        <p:nvCxnSpPr>
          <p:cNvPr id="97" name="Google Shape;97;p1"/>
          <p:cNvCxnSpPr>
            <a:stCxn id="94" idx="3"/>
            <a:endCxn id="92" idx="1"/>
          </p:cNvCxnSpPr>
          <p:nvPr/>
        </p:nvCxnSpPr>
        <p:spPr>
          <a:xfrm rot="10800000" flipH="1">
            <a:off x="3682850" y="400663"/>
            <a:ext cx="151800" cy="600"/>
          </a:xfrm>
          <a:prstGeom prst="straightConnector1">
            <a:avLst/>
          </a:prstGeom>
          <a:noFill/>
          <a:ln w="12700" cap="flat" cmpd="sng">
            <a:solidFill>
              <a:schemeClr val="tx2"/>
            </a:solidFill>
            <a:prstDash val="solid"/>
            <a:miter lim="800000"/>
            <a:headEnd type="none" w="sm" len="sm"/>
            <a:tailEnd type="triangle" w="med" len="med"/>
          </a:ln>
        </p:spPr>
      </p:cxnSp>
      <p:cxnSp>
        <p:nvCxnSpPr>
          <p:cNvPr id="98" name="Google Shape;98;p1"/>
          <p:cNvCxnSpPr>
            <a:stCxn id="92" idx="3"/>
            <a:endCxn id="93" idx="1"/>
          </p:cNvCxnSpPr>
          <p:nvPr/>
        </p:nvCxnSpPr>
        <p:spPr>
          <a:xfrm>
            <a:off x="4859667" y="400739"/>
            <a:ext cx="151800" cy="0"/>
          </a:xfrm>
          <a:prstGeom prst="straightConnector1">
            <a:avLst/>
          </a:prstGeom>
          <a:noFill/>
          <a:ln w="12700" cap="flat" cmpd="sng">
            <a:solidFill>
              <a:schemeClr val="tx2"/>
            </a:solidFill>
            <a:prstDash val="solid"/>
            <a:miter lim="800000"/>
            <a:headEnd type="none" w="sm" len="sm"/>
            <a:tailEnd type="triangle" w="med" len="med"/>
          </a:ln>
        </p:spPr>
      </p:cxnSp>
      <p:cxnSp>
        <p:nvCxnSpPr>
          <p:cNvPr id="99" name="Google Shape;99;p1"/>
          <p:cNvCxnSpPr>
            <a:stCxn id="93" idx="3"/>
          </p:cNvCxnSpPr>
          <p:nvPr/>
        </p:nvCxnSpPr>
        <p:spPr>
          <a:xfrm>
            <a:off x="6036483" y="400739"/>
            <a:ext cx="151800" cy="0"/>
          </a:xfrm>
          <a:prstGeom prst="straightConnector1">
            <a:avLst/>
          </a:prstGeom>
          <a:noFill/>
          <a:ln w="12700" cap="flat" cmpd="sng">
            <a:solidFill>
              <a:schemeClr val="tx2"/>
            </a:solidFill>
            <a:prstDash val="solid"/>
            <a:miter lim="800000"/>
            <a:headEnd type="none" w="sm" len="sm"/>
            <a:tailEnd type="triangle" w="med" len="med"/>
          </a:ln>
        </p:spPr>
      </p:cxnSp>
      <p:cxnSp>
        <p:nvCxnSpPr>
          <p:cNvPr id="100" name="Google Shape;100;p1"/>
          <p:cNvCxnSpPr>
            <a:endCxn id="91" idx="1"/>
          </p:cNvCxnSpPr>
          <p:nvPr/>
        </p:nvCxnSpPr>
        <p:spPr>
          <a:xfrm>
            <a:off x="6899417" y="400739"/>
            <a:ext cx="151800" cy="0"/>
          </a:xfrm>
          <a:prstGeom prst="straightConnector1">
            <a:avLst/>
          </a:prstGeom>
          <a:noFill/>
          <a:ln w="12700" cap="flat" cmpd="sng">
            <a:solidFill>
              <a:schemeClr val="tx2"/>
            </a:solidFill>
            <a:prstDash val="solid"/>
            <a:miter lim="800000"/>
            <a:headEnd type="none" w="sm" len="sm"/>
            <a:tailEnd type="triangle" w="med" len="med"/>
          </a:ln>
        </p:spPr>
      </p:cxnSp>
      <p:cxnSp>
        <p:nvCxnSpPr>
          <p:cNvPr id="101" name="Google Shape;101;p1"/>
          <p:cNvCxnSpPr>
            <a:stCxn id="91" idx="3"/>
            <a:endCxn id="90" idx="1"/>
          </p:cNvCxnSpPr>
          <p:nvPr/>
        </p:nvCxnSpPr>
        <p:spPr>
          <a:xfrm>
            <a:off x="7722313" y="400739"/>
            <a:ext cx="151800" cy="0"/>
          </a:xfrm>
          <a:prstGeom prst="straightConnector1">
            <a:avLst/>
          </a:prstGeom>
          <a:noFill/>
          <a:ln w="12700" cap="flat" cmpd="sng">
            <a:solidFill>
              <a:schemeClr val="tx2"/>
            </a:solidFill>
            <a:prstDash val="solid"/>
            <a:miter lim="800000"/>
            <a:headEnd type="none" w="sm" len="sm"/>
            <a:tailEnd type="triangle" w="med" len="med"/>
          </a:ln>
        </p:spPr>
      </p:cxnSp>
      <p:sp>
        <p:nvSpPr>
          <p:cNvPr id="102" name="Google Shape;102;p1"/>
          <p:cNvSpPr txBox="1"/>
          <p:nvPr/>
        </p:nvSpPr>
        <p:spPr>
          <a:xfrm>
            <a:off x="6188301" y="169905"/>
            <a:ext cx="692362" cy="461665"/>
          </a:xfrm>
          <a:prstGeom prst="rect">
            <a:avLst/>
          </a:prstGeom>
          <a:solidFill>
            <a:srgbClr val="FFFFFF"/>
          </a:solidFill>
          <a:ln w="12700" cap="flat" cmpd="sng">
            <a:solidFill>
              <a:schemeClr val="tx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RM in Industry</a:t>
            </a:r>
            <a:endParaRPr sz="1200" b="0" i="0" u="none" strike="noStrike" cap="none">
              <a:solidFill>
                <a:srgbClr val="000000"/>
              </a:solidFill>
              <a:latin typeface="Calibri"/>
              <a:ea typeface="Calibri"/>
              <a:cs typeface="Calibri"/>
              <a:sym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2</a:t>
            </a:fld>
            <a:endParaRPr sz="1200" b="1" i="0" u="none" strike="noStrike" cap="none">
              <a:solidFill>
                <a:srgbClr val="000000"/>
              </a:solidFill>
              <a:latin typeface="Arial"/>
              <a:ea typeface="Arial"/>
              <a:cs typeface="Arial"/>
              <a:sym typeface="Arial"/>
            </a:endParaRPr>
          </a:p>
        </p:txBody>
      </p:sp>
      <p:sp>
        <p:nvSpPr>
          <p:cNvPr id="111" name="Google Shape;111;p2"/>
          <p:cNvSpPr/>
          <p:nvPr/>
        </p:nvSpPr>
        <p:spPr>
          <a:xfrm>
            <a:off x="455613" y="730250"/>
            <a:ext cx="8229600" cy="5484813"/>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lnSpc>
                <a:spcPct val="11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Generalize the terminology widely used in the field of risk management. </a:t>
            </a:r>
            <a:endParaRPr dirty="0"/>
          </a:p>
          <a:p>
            <a:pPr marL="457200" marR="0" lvl="0" indent="-457200" algn="l" rtl="0">
              <a:lnSpc>
                <a:spcPct val="11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Find the important terms. </a:t>
            </a:r>
            <a:endParaRPr dirty="0"/>
          </a:p>
          <a:p>
            <a:pPr marL="457200" marR="0" lvl="0" indent="-457200" algn="l" rtl="0">
              <a:lnSpc>
                <a:spcPct val="11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Differentiate between terms. </a:t>
            </a:r>
            <a:endParaRPr dirty="0"/>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lnSpc>
                <a:spcPct val="110000"/>
              </a:lnSpc>
              <a:spcBef>
                <a:spcPts val="400"/>
              </a:spcBef>
              <a:spcAft>
                <a:spcPts val="0"/>
              </a:spcAft>
              <a:buClr>
                <a:srgbClr val="000000"/>
              </a:buClr>
              <a:buSzPts val="2000"/>
              <a:buFont typeface="Noto Sans Symbols"/>
              <a:buNone/>
            </a:pPr>
            <a:r>
              <a:rPr lang="en-US" sz="2000" b="0" i="0" u="none" strike="noStrike" cap="none" dirty="0">
                <a:solidFill>
                  <a:srgbClr val="000000"/>
                </a:solidFill>
                <a:latin typeface="Arial"/>
                <a:ea typeface="Arial"/>
                <a:cs typeface="Arial"/>
                <a:sym typeface="Arial"/>
              </a:rPr>
              <a:t>Several key terms will be quickly reviewed:</a:t>
            </a:r>
            <a:endParaRPr dirty="0"/>
          </a:p>
          <a:p>
            <a:pPr marL="457200" marR="0" lvl="0" indent="-457200" algn="l" rtl="0">
              <a:lnSpc>
                <a:spcPct val="11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Refer to </a:t>
            </a:r>
            <a:r>
              <a:rPr lang="en-US" sz="2000" b="1" i="0" u="none" strike="noStrike" cap="none" dirty="0">
                <a:solidFill>
                  <a:srgbClr val="000000"/>
                </a:solidFill>
                <a:latin typeface="Arial"/>
                <a:ea typeface="Arial"/>
                <a:cs typeface="Arial"/>
                <a:sym typeface="Arial"/>
              </a:rPr>
              <a:t>Glossary: Definitions of Terms &amp; Phrases</a:t>
            </a:r>
            <a:endParaRPr sz="2000" b="1" i="0" u="none" strike="noStrike" cap="none" dirty="0">
              <a:solidFill>
                <a:srgbClr val="000000"/>
              </a:solidFill>
              <a:latin typeface="Arial"/>
              <a:ea typeface="Arial"/>
              <a:cs typeface="Arial"/>
              <a:sym typeface="Arial"/>
            </a:endParaRPr>
          </a:p>
        </p:txBody>
      </p:sp>
      <p:sp>
        <p:nvSpPr>
          <p:cNvPr id="112" name="Google Shape;112;p2"/>
          <p:cNvSpPr/>
          <p:nvPr/>
        </p:nvSpPr>
        <p:spPr>
          <a:xfrm>
            <a:off x="455613" y="6358890"/>
            <a:ext cx="4096722"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Glossary: Definitions of Terms and Phrases</a:t>
            </a:r>
            <a:endParaRPr sz="1800" dirty="0"/>
          </a:p>
        </p:txBody>
      </p:sp>
      <p:sp>
        <p:nvSpPr>
          <p:cNvPr id="5" name="Google Shape;112;p2"/>
          <p:cNvSpPr/>
          <p:nvPr/>
        </p:nvSpPr>
        <p:spPr>
          <a:xfrm>
            <a:off x="455613" y="196850"/>
            <a:ext cx="8229600" cy="533400"/>
          </a:xfrm>
          <a:prstGeom prst="rect">
            <a:avLst/>
          </a:prstGeom>
          <a:noFill/>
          <a:ln>
            <a:noFill/>
          </a:ln>
        </p:spPr>
        <p:txBody>
          <a:bodyPr spcFirstLastPara="1" wrap="square" lIns="91425" tIns="45700" rIns="91425" bIns="45700" anchor="ctr" anchorCtr="0">
            <a:noAutofit/>
          </a:bodyPr>
          <a:lstStyle/>
          <a:p>
            <a:pPr lvl="0">
              <a:buSzPts val="1200"/>
            </a:pPr>
            <a:r>
              <a:rPr lang="en-US" sz="2400" b="1" i="1" dirty="0">
                <a:latin typeface="Times New Roman"/>
                <a:ea typeface="Times New Roman"/>
                <a:cs typeface="Times New Roman"/>
                <a:sym typeface="Times New Roman"/>
              </a:rPr>
              <a:t>Learning Outcomes: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3</a:t>
            </a:fld>
            <a:endParaRPr sz="1200" b="1" i="0" u="none" strike="noStrike" cap="none">
              <a:solidFill>
                <a:srgbClr val="000000"/>
              </a:solidFill>
              <a:latin typeface="Arial"/>
              <a:ea typeface="Arial"/>
              <a:cs typeface="Arial"/>
              <a:sym typeface="Arial"/>
            </a:endParaRPr>
          </a:p>
        </p:txBody>
      </p:sp>
      <p:graphicFrame>
        <p:nvGraphicFramePr>
          <p:cNvPr id="123" name="Google Shape;123;p3"/>
          <p:cNvGraphicFramePr/>
          <p:nvPr>
            <p:extLst>
              <p:ext uri="{D42A27DB-BD31-4B8C-83A1-F6EECF244321}">
                <p14:modId xmlns:p14="http://schemas.microsoft.com/office/powerpoint/2010/main" val="1950640265"/>
              </p:ext>
            </p:extLst>
          </p:nvPr>
        </p:nvGraphicFramePr>
        <p:xfrm>
          <a:off x="435927" y="2369342"/>
          <a:ext cx="8229600" cy="2438400"/>
        </p:xfrm>
        <a:graphic>
          <a:graphicData uri="http://schemas.openxmlformats.org/drawingml/2006/table">
            <a:tbl>
              <a:tblPr>
                <a:noFill/>
                <a:tableStyleId>{93678ACA-E3C8-4DA2-BB7E-CE6DA4F56605}</a:tableStyleId>
              </a:tblPr>
              <a:tblGrid>
                <a:gridCol w="1277950">
                  <a:extLst>
                    <a:ext uri="{9D8B030D-6E8A-4147-A177-3AD203B41FA5}">
                      <a16:colId xmlns:a16="http://schemas.microsoft.com/office/drawing/2014/main" val="20000"/>
                    </a:ext>
                  </a:extLst>
                </a:gridCol>
                <a:gridCol w="6951650">
                  <a:extLst>
                    <a:ext uri="{9D8B030D-6E8A-4147-A177-3AD203B41FA5}">
                      <a16:colId xmlns:a16="http://schemas.microsoft.com/office/drawing/2014/main" val="20001"/>
                    </a:ext>
                  </a:extLst>
                </a:gridCol>
              </a:tblGrid>
              <a:tr h="243840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Engineering Safety and Risk Management</a:t>
                      </a:r>
                      <a:endParaRPr b="1"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ESRM is the integrated system / program for, or the approach to, the management of the continuous reduction of risk to people, environment, assets, and production / productivity. Within the industrial setting, it may be referred to as Industrial Safety and Risk Management, Industrial Safety and Loss Management, or Process Safety Management.  </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5" name="Google Shape;112;p2"/>
          <p:cNvSpPr/>
          <p:nvPr/>
        </p:nvSpPr>
        <p:spPr>
          <a:xfrm>
            <a:off x="455613" y="6358890"/>
            <a:ext cx="4096722"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Glossary: Definitions of Terms and Phrases</a:t>
            </a:r>
            <a:endParaRPr sz="1800" dirty="0"/>
          </a:p>
        </p:txBody>
      </p:sp>
      <p:sp>
        <p:nvSpPr>
          <p:cNvPr id="6" name="Google Shape;112;p2"/>
          <p:cNvSpPr/>
          <p:nvPr/>
        </p:nvSpPr>
        <p:spPr>
          <a:xfrm>
            <a:off x="455613" y="196850"/>
            <a:ext cx="8229600" cy="533400"/>
          </a:xfrm>
          <a:prstGeom prst="rect">
            <a:avLst/>
          </a:prstGeom>
          <a:noFill/>
          <a:ln>
            <a:noFill/>
          </a:ln>
        </p:spPr>
        <p:txBody>
          <a:bodyPr spcFirstLastPara="1" wrap="square" lIns="91425" tIns="45700" rIns="91425" bIns="45700" anchor="ctr" anchorCtr="0">
            <a:noAutofit/>
          </a:bodyPr>
          <a:lstStyle/>
          <a:p>
            <a:pPr lvl="0">
              <a:buSzPts val="1200"/>
            </a:pPr>
            <a:r>
              <a:rPr lang="en-US" sz="2400" b="1" i="1" dirty="0">
                <a:latin typeface="Times New Roman"/>
                <a:ea typeface="Times New Roman"/>
                <a:cs typeface="Times New Roman"/>
                <a:sym typeface="Times New Roman"/>
              </a:rPr>
              <a:t>Learning Outcomes: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aphicFrame>
        <p:nvGraphicFramePr>
          <p:cNvPr id="132" name="Google Shape;132;p4"/>
          <p:cNvGraphicFramePr/>
          <p:nvPr/>
        </p:nvGraphicFramePr>
        <p:xfrm>
          <a:off x="457200" y="990600"/>
          <a:ext cx="8229600" cy="3752850"/>
        </p:xfrm>
        <a:graphic>
          <a:graphicData uri="http://schemas.openxmlformats.org/drawingml/2006/table">
            <a:tbl>
              <a:tblPr>
                <a:noFill/>
                <a:tableStyleId>{93678ACA-E3C8-4DA2-BB7E-CE6DA4F56605}</a:tableStyleId>
              </a:tblPr>
              <a:tblGrid>
                <a:gridCol w="14478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264635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Accident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Many people understand the term accident.  However, the connotative meaning of accident refers to an undesired event that is </a:t>
                      </a:r>
                      <a:r>
                        <a:rPr lang="en-US" sz="1400" b="0" i="1" u="none" strike="noStrike" cap="none">
                          <a:solidFill>
                            <a:srgbClr val="000000"/>
                          </a:solidFill>
                          <a:latin typeface="Arial"/>
                          <a:ea typeface="Arial"/>
                          <a:cs typeface="Arial"/>
                          <a:sym typeface="Arial"/>
                        </a:rPr>
                        <a:t>“believed” </a:t>
                      </a:r>
                      <a:r>
                        <a:rPr lang="en-US" sz="1400" b="0" i="0" u="none" strike="noStrike" cap="none">
                          <a:solidFill>
                            <a:srgbClr val="000000"/>
                          </a:solidFill>
                          <a:latin typeface="Arial"/>
                          <a:ea typeface="Arial"/>
                          <a:cs typeface="Arial"/>
                          <a:sym typeface="Arial"/>
                        </a:rPr>
                        <a:t>to be beyond the control of people; an undesired event that results in harm to people, damage to property, damage to environment or loss to process - or a combination of all. Thus, accidents are then deemed an inevitable consequence of doing business. Contrast this with the position taken by leading companies and loss prevention specialists: </a:t>
                      </a:r>
                      <a:r>
                        <a:rPr lang="en-US" sz="1400" b="0" i="0" u="sng" strike="noStrike" cap="none">
                          <a:solidFill>
                            <a:srgbClr val="000000"/>
                          </a:solidFill>
                          <a:latin typeface="Arial"/>
                          <a:ea typeface="Arial"/>
                          <a:cs typeface="Arial"/>
                          <a:sym typeface="Arial"/>
                        </a:rPr>
                        <a:t>they believe all accidents are preventable</a:t>
                      </a:r>
                      <a:r>
                        <a:rPr lang="en-US" sz="1400" b="0" i="0" u="none" strike="noStrike" cap="none">
                          <a:solidFill>
                            <a:srgbClr val="000000"/>
                          </a:solidFill>
                          <a:latin typeface="Arial"/>
                          <a:ea typeface="Arial"/>
                          <a:cs typeface="Arial"/>
                          <a:sym typeface="Arial"/>
                        </a:rPr>
                        <a:t>. It is arguable that the term accident is not only wrong, but the very use of the term accident is counterproductive to loss management initiatives.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See Incident or Event.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065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Incident or </a:t>
                      </a:r>
                      <a:r>
                        <a:rPr lang="en-US" sz="1400" b="0" i="0" u="none" strike="noStrike" cap="none">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Event</a:t>
                      </a:r>
                      <a:r>
                        <a:rPr lang="en-US" sz="1400" b="0"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Incident Description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An undesired and specific event, or sequence of events that could result in or has resulted in harm to people, harm or damage to the environment, loss or damage to property or assets, loss to a process or loss of production / productivity — or a combination of all.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33" name="Google Shape;133;p4"/>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4</a:t>
            </a:fld>
            <a:endParaRPr sz="1200" b="1" i="0" u="none" strike="noStrike" cap="none">
              <a:solidFill>
                <a:srgbClr val="000000"/>
              </a:solidFill>
              <a:latin typeface="Arial"/>
              <a:ea typeface="Arial"/>
              <a:cs typeface="Arial"/>
              <a:sym typeface="Arial"/>
            </a:endParaRPr>
          </a:p>
        </p:txBody>
      </p:sp>
      <p:sp>
        <p:nvSpPr>
          <p:cNvPr id="5" name="Google Shape;112;p2"/>
          <p:cNvSpPr/>
          <p:nvPr/>
        </p:nvSpPr>
        <p:spPr>
          <a:xfrm>
            <a:off x="455613" y="6358890"/>
            <a:ext cx="4096722"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Glossary: Definitions of Terms and Phrases</a:t>
            </a:r>
            <a:endParaRPr sz="1800" dirty="0"/>
          </a:p>
        </p:txBody>
      </p:sp>
      <p:sp>
        <p:nvSpPr>
          <p:cNvPr id="6" name="Google Shape;112;p2"/>
          <p:cNvSpPr/>
          <p:nvPr/>
        </p:nvSpPr>
        <p:spPr>
          <a:xfrm>
            <a:off x="455613" y="196850"/>
            <a:ext cx="8229600" cy="533400"/>
          </a:xfrm>
          <a:prstGeom prst="rect">
            <a:avLst/>
          </a:prstGeom>
          <a:noFill/>
          <a:ln>
            <a:noFill/>
          </a:ln>
        </p:spPr>
        <p:txBody>
          <a:bodyPr spcFirstLastPara="1" wrap="square" lIns="91425" tIns="45700" rIns="91425" bIns="45700" anchor="ctr" anchorCtr="0">
            <a:noAutofit/>
          </a:bodyPr>
          <a:lstStyle/>
          <a:p>
            <a:pPr lvl="0">
              <a:buSzPts val="1200"/>
            </a:pPr>
            <a:r>
              <a:rPr lang="en-US" sz="2400" b="1" i="1" dirty="0">
                <a:latin typeface="Times New Roman"/>
                <a:ea typeface="Times New Roman"/>
                <a:cs typeface="Times New Roman"/>
                <a:sym typeface="Times New Roman"/>
              </a:rPr>
              <a:t>Learning Outcomes: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5</a:t>
            </a:fld>
            <a:endParaRPr sz="1200" b="1" i="0" u="none" strike="noStrike" cap="none">
              <a:solidFill>
                <a:srgbClr val="000000"/>
              </a:solidFill>
              <a:latin typeface="Arial"/>
              <a:ea typeface="Arial"/>
              <a:cs typeface="Arial"/>
              <a:sym typeface="Arial"/>
            </a:endParaRPr>
          </a:p>
        </p:txBody>
      </p:sp>
      <p:sp>
        <p:nvSpPr>
          <p:cNvPr id="210" name="Google Shape;210;p11"/>
          <p:cNvSpPr/>
          <p:nvPr/>
        </p:nvSpPr>
        <p:spPr>
          <a:xfrm>
            <a:off x="455613" y="730250"/>
            <a:ext cx="8229600" cy="5484813"/>
          </a:xfrm>
          <a:prstGeom prst="rect">
            <a:avLst/>
          </a:prstGeom>
          <a:solidFill>
            <a:schemeClr val="tx2"/>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Noto Sans Symbols"/>
              <a:buNone/>
            </a:pPr>
            <a:r>
              <a:rPr lang="en-US" sz="2000" b="1" i="0" u="none" strike="noStrike" cap="none" dirty="0">
                <a:solidFill>
                  <a:srgbClr val="FFFFFF"/>
                </a:solidFill>
                <a:sym typeface="Arial"/>
              </a:rPr>
              <a:t>“Observation, Conclusion, Recommendation, and Opinion”:</a:t>
            </a:r>
            <a:endParaRPr b="1" dirty="0">
              <a:solidFill>
                <a:srgbClr val="FFFFFF"/>
              </a:solidFill>
            </a:endParaRPr>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FFFFFF"/>
              </a:solidFill>
              <a:latin typeface="Arial"/>
              <a:ea typeface="Arial"/>
              <a:cs typeface="Arial"/>
              <a:sym typeface="Arial"/>
            </a:endParaRPr>
          </a:p>
          <a:p>
            <a:pPr marL="457200" marR="0" lvl="0" indent="-457200" algn="l" rtl="0">
              <a:spcBef>
                <a:spcPts val="0"/>
              </a:spcBef>
              <a:spcAft>
                <a:spcPts val="0"/>
              </a:spcAft>
              <a:buClrTx/>
              <a:buSzPts val="2000"/>
              <a:buFont typeface="Wingdings" panose="05000000000000000000" pitchFamily="2" charset="2"/>
              <a:buChar char="Ø"/>
            </a:pPr>
            <a:r>
              <a:rPr lang="en-US" sz="2000" b="0" i="0" u="none" strike="noStrike" cap="none" dirty="0">
                <a:solidFill>
                  <a:srgbClr val="FFFFFF"/>
                </a:solidFill>
                <a:latin typeface="Arial"/>
                <a:ea typeface="Arial"/>
                <a:cs typeface="Arial"/>
                <a:sym typeface="Arial"/>
              </a:rPr>
              <a:t>When faced with a problem, and a decision must be made:</a:t>
            </a:r>
            <a:br>
              <a:rPr lang="en-US" sz="2000" b="0" i="0" u="none" strike="noStrike" cap="none" dirty="0">
                <a:solidFill>
                  <a:srgbClr val="FFFFFF"/>
                </a:solidFill>
                <a:latin typeface="Arial"/>
                <a:ea typeface="Arial"/>
                <a:cs typeface="Arial"/>
                <a:sym typeface="Arial"/>
              </a:rPr>
            </a:br>
            <a:r>
              <a:rPr lang="en-US" sz="2000" b="1" i="0" u="none" strike="noStrike" cap="none" dirty="0">
                <a:solidFill>
                  <a:srgbClr val="FFFFFF"/>
                </a:solidFill>
                <a:sym typeface="Arial"/>
              </a:rPr>
              <a:t>Consider a decision about your home heating system. </a:t>
            </a:r>
            <a:endParaRPr dirty="0">
              <a:solidFill>
                <a:srgbClr val="FFFFFF"/>
              </a:solidFill>
            </a:endParaRPr>
          </a:p>
          <a:p>
            <a:pPr marL="457200" marR="0" lvl="0" indent="-457200" algn="l" rtl="0">
              <a:spcBef>
                <a:spcPts val="0"/>
              </a:spcBef>
              <a:spcAft>
                <a:spcPts val="0"/>
              </a:spcAft>
              <a:buClrTx/>
              <a:buSzPts val="2000"/>
              <a:buFont typeface="Wingdings" panose="05000000000000000000" pitchFamily="2" charset="2"/>
              <a:buChar char="Ø"/>
            </a:pPr>
            <a:endParaRPr lang="en-US" sz="2000" b="0" i="0" u="none" strike="noStrike" cap="none" dirty="0" smtClean="0">
              <a:solidFill>
                <a:srgbClr val="FFFFFF"/>
              </a:solidFill>
              <a:latin typeface="Arial"/>
              <a:ea typeface="Arial"/>
              <a:cs typeface="Arial"/>
              <a:sym typeface="Arial"/>
            </a:endParaRPr>
          </a:p>
          <a:p>
            <a:pPr marL="457200" marR="0" lvl="0" indent="-457200" algn="l" rtl="0">
              <a:spcBef>
                <a:spcPts val="0"/>
              </a:spcBef>
              <a:spcAft>
                <a:spcPts val="0"/>
              </a:spcAft>
              <a:buClrTx/>
              <a:buSzPts val="2000"/>
              <a:buFont typeface="Wingdings" panose="05000000000000000000" pitchFamily="2" charset="2"/>
              <a:buChar char="Ø"/>
            </a:pPr>
            <a:r>
              <a:rPr lang="en-US" sz="2000" b="0" i="0" u="none" strike="noStrike" cap="none" dirty="0" smtClean="0">
                <a:solidFill>
                  <a:srgbClr val="FFFFFF"/>
                </a:solidFill>
                <a:latin typeface="Arial"/>
                <a:ea typeface="Arial"/>
                <a:cs typeface="Arial"/>
                <a:sym typeface="Arial"/>
              </a:rPr>
              <a:t>Observation</a:t>
            </a:r>
            <a:r>
              <a:rPr lang="en-US" sz="2000" b="0" i="0" u="none" strike="noStrike" cap="none" dirty="0">
                <a:solidFill>
                  <a:srgbClr val="FFFFFF"/>
                </a:solidFill>
                <a:latin typeface="Arial"/>
                <a:ea typeface="Arial"/>
                <a:cs typeface="Arial"/>
                <a:sym typeface="Arial"/>
              </a:rPr>
              <a:t>:  </a:t>
            </a:r>
            <a:r>
              <a:rPr lang="en-US" sz="2000" b="1" i="0" u="none" strike="noStrike" cap="none" dirty="0">
                <a:solidFill>
                  <a:srgbClr val="FFFFFF"/>
                </a:solidFill>
                <a:latin typeface="Arial"/>
                <a:ea typeface="Arial"/>
                <a:cs typeface="Arial"/>
                <a:sym typeface="Arial"/>
              </a:rPr>
              <a:t>You read the thermometer outside …  -40⁰C. Your household thermostat indicates it is 6⁰C inside.</a:t>
            </a:r>
            <a:r>
              <a:rPr lang="en-US" sz="2000" b="0" i="0" u="none" strike="noStrike" cap="none" dirty="0">
                <a:solidFill>
                  <a:srgbClr val="FFFFFF"/>
                </a:solidFill>
                <a:sym typeface="Arial"/>
              </a:rPr>
              <a:t> </a:t>
            </a:r>
            <a:endParaRPr dirty="0">
              <a:solidFill>
                <a:srgbClr val="FFFFFF"/>
              </a:solidFill>
            </a:endParaRPr>
          </a:p>
          <a:p>
            <a:pPr marL="457200" marR="0" lvl="0" indent="-457200" algn="l" rtl="0">
              <a:spcBef>
                <a:spcPts val="0"/>
              </a:spcBef>
              <a:spcAft>
                <a:spcPts val="0"/>
              </a:spcAft>
              <a:buClrTx/>
              <a:buSzPts val="2000"/>
              <a:buFont typeface="Wingdings" panose="05000000000000000000" pitchFamily="2" charset="2"/>
              <a:buChar char="Ø"/>
            </a:pPr>
            <a:endParaRPr lang="en-US" sz="2000" b="0" i="0" u="none" strike="noStrike" cap="none" dirty="0" smtClean="0">
              <a:solidFill>
                <a:srgbClr val="FFFFFF"/>
              </a:solidFill>
              <a:latin typeface="Arial"/>
              <a:ea typeface="Arial"/>
              <a:cs typeface="Arial"/>
              <a:sym typeface="Arial"/>
            </a:endParaRPr>
          </a:p>
          <a:p>
            <a:pPr marL="457200" marR="0" lvl="0" indent="-457200" algn="l" rtl="0">
              <a:spcBef>
                <a:spcPts val="0"/>
              </a:spcBef>
              <a:spcAft>
                <a:spcPts val="0"/>
              </a:spcAft>
              <a:buClrTx/>
              <a:buSzPts val="2000"/>
              <a:buFont typeface="Wingdings" panose="05000000000000000000" pitchFamily="2" charset="2"/>
              <a:buChar char="Ø"/>
            </a:pPr>
            <a:r>
              <a:rPr lang="en-US" sz="2000" b="0" i="0" u="none" strike="noStrike" cap="none" dirty="0" smtClean="0">
                <a:solidFill>
                  <a:srgbClr val="FFFFFF"/>
                </a:solidFill>
                <a:latin typeface="Arial"/>
                <a:ea typeface="Arial"/>
                <a:cs typeface="Arial"/>
                <a:sym typeface="Arial"/>
              </a:rPr>
              <a:t>Conclusion</a:t>
            </a:r>
            <a:r>
              <a:rPr lang="en-US" sz="2000" b="0" i="0" u="none" strike="noStrike" cap="none" dirty="0">
                <a:solidFill>
                  <a:srgbClr val="FFFFFF"/>
                </a:solidFill>
                <a:latin typeface="Arial"/>
                <a:ea typeface="Arial"/>
                <a:cs typeface="Arial"/>
                <a:sym typeface="Arial"/>
              </a:rPr>
              <a:t>:  </a:t>
            </a:r>
            <a:r>
              <a:rPr lang="en-US" sz="2000" b="1" i="1" u="none" strike="noStrike" cap="none" dirty="0">
                <a:solidFill>
                  <a:srgbClr val="FFFFFF"/>
                </a:solidFill>
                <a:latin typeface="Arial"/>
                <a:ea typeface="Arial"/>
                <a:cs typeface="Arial"/>
                <a:sym typeface="Arial"/>
              </a:rPr>
              <a:t>What is (are) your conclusion(s)? It is colder outside the house than inside, it less than room temperature in the house.</a:t>
            </a:r>
            <a:endParaRPr sz="2000" b="1" i="0" u="none" strike="noStrike" cap="none" dirty="0">
              <a:solidFill>
                <a:srgbClr val="FFFFFF"/>
              </a:solidFill>
              <a:latin typeface="Arial"/>
              <a:ea typeface="Arial"/>
              <a:cs typeface="Arial"/>
              <a:sym typeface="Arial"/>
            </a:endParaRPr>
          </a:p>
          <a:p>
            <a:pPr marL="457200" marR="0" lvl="0" indent="-457200" algn="l" rtl="0">
              <a:spcBef>
                <a:spcPts val="0"/>
              </a:spcBef>
              <a:spcAft>
                <a:spcPts val="0"/>
              </a:spcAft>
              <a:buClrTx/>
              <a:buSzPts val="2000"/>
              <a:buFont typeface="Wingdings" panose="05000000000000000000" pitchFamily="2" charset="2"/>
              <a:buChar char="Ø"/>
            </a:pPr>
            <a:endParaRPr lang="en-US" sz="2000" b="0" i="0" u="none" strike="noStrike" cap="none" dirty="0" smtClean="0">
              <a:solidFill>
                <a:srgbClr val="FFFFFF"/>
              </a:solidFill>
              <a:latin typeface="Arial"/>
              <a:ea typeface="Arial"/>
              <a:cs typeface="Arial"/>
              <a:sym typeface="Arial"/>
            </a:endParaRPr>
          </a:p>
          <a:p>
            <a:pPr marL="457200" marR="0" lvl="0" indent="-457200" algn="l" rtl="0">
              <a:spcBef>
                <a:spcPts val="0"/>
              </a:spcBef>
              <a:spcAft>
                <a:spcPts val="0"/>
              </a:spcAft>
              <a:buClrTx/>
              <a:buSzPts val="2000"/>
              <a:buFont typeface="Wingdings" panose="05000000000000000000" pitchFamily="2" charset="2"/>
              <a:buChar char="Ø"/>
            </a:pPr>
            <a:r>
              <a:rPr lang="en-US" sz="2000" b="0" i="0" u="none" strike="noStrike" cap="none" dirty="0" smtClean="0">
                <a:solidFill>
                  <a:srgbClr val="FFFFFF"/>
                </a:solidFill>
                <a:latin typeface="Arial"/>
                <a:ea typeface="Arial"/>
                <a:cs typeface="Arial"/>
                <a:sym typeface="Arial"/>
              </a:rPr>
              <a:t>Recommendation</a:t>
            </a:r>
            <a:r>
              <a:rPr lang="en-US" sz="2000" b="0" i="0" u="none" strike="noStrike" cap="none" dirty="0">
                <a:solidFill>
                  <a:srgbClr val="FFFFFF"/>
                </a:solidFill>
                <a:latin typeface="Arial"/>
                <a:ea typeface="Arial"/>
                <a:cs typeface="Arial"/>
                <a:sym typeface="Arial"/>
              </a:rPr>
              <a:t>: </a:t>
            </a:r>
            <a:r>
              <a:rPr lang="en-US" sz="2000" b="1" i="1" u="none" strike="noStrike" cap="none" dirty="0">
                <a:solidFill>
                  <a:srgbClr val="FFFFFF"/>
                </a:solidFill>
                <a:latin typeface="Arial"/>
                <a:ea typeface="Arial"/>
                <a:cs typeface="Arial"/>
                <a:sym typeface="Arial"/>
              </a:rPr>
              <a:t>What is (are) your recommendation(s)?</a:t>
            </a:r>
            <a:r>
              <a:rPr lang="en-US" sz="2000" b="0" i="0" u="none" strike="noStrike" cap="none" dirty="0">
                <a:solidFill>
                  <a:srgbClr val="FFFFFF"/>
                </a:solidFill>
                <a:latin typeface="Arial"/>
                <a:ea typeface="Arial"/>
                <a:cs typeface="Arial"/>
                <a:sym typeface="Arial"/>
              </a:rPr>
              <a:t> </a:t>
            </a:r>
            <a:r>
              <a:rPr lang="en-US" sz="2000" b="1" i="1" u="none" strike="noStrike" cap="none" dirty="0">
                <a:solidFill>
                  <a:srgbClr val="FFFFFF"/>
                </a:solidFill>
                <a:sym typeface="Arial"/>
              </a:rPr>
              <a:t>Check to see if the furnace is working. </a:t>
            </a:r>
            <a:br>
              <a:rPr lang="en-US" sz="2000" b="1" i="1" u="none" strike="noStrike" cap="none" dirty="0">
                <a:solidFill>
                  <a:srgbClr val="FFFFFF"/>
                </a:solidFill>
                <a:sym typeface="Arial"/>
              </a:rPr>
            </a:br>
            <a:r>
              <a:rPr lang="en-US" sz="2000" b="1" i="1" u="none" strike="noStrike" cap="none" dirty="0">
                <a:solidFill>
                  <a:srgbClr val="FFFFFF"/>
                </a:solidFill>
                <a:sym typeface="Arial"/>
              </a:rPr>
              <a:t>Check to see if a window </a:t>
            </a:r>
            <a:r>
              <a:rPr lang="en-US" sz="2000" b="1" i="1" u="none" strike="noStrike" cap="none" dirty="0" smtClean="0">
                <a:solidFill>
                  <a:srgbClr val="FFFFFF"/>
                </a:solidFill>
                <a:sym typeface="Arial"/>
              </a:rPr>
              <a:t>is open.</a:t>
            </a:r>
            <a:endParaRPr i="1" dirty="0">
              <a:solidFill>
                <a:srgbClr val="FFFFFF"/>
              </a:solidFill>
            </a:endParaRPr>
          </a:p>
          <a:p>
            <a:pPr marL="469900" marR="0" lvl="0" indent="-342900" algn="l" rtl="0">
              <a:spcBef>
                <a:spcPts val="0"/>
              </a:spcBef>
              <a:spcAft>
                <a:spcPts val="0"/>
              </a:spcAft>
              <a:buClrTx/>
              <a:buSzPts val="2000"/>
              <a:buFont typeface="Wingdings" panose="05000000000000000000" pitchFamily="2" charset="2"/>
              <a:buChar char="Ø"/>
            </a:pPr>
            <a:endParaRPr sz="2000" b="0" i="0" u="none" strike="noStrike" cap="none" dirty="0">
              <a:solidFill>
                <a:srgbClr val="FFFFFF"/>
              </a:solidFill>
              <a:latin typeface="Arial"/>
              <a:ea typeface="Arial"/>
              <a:cs typeface="Arial"/>
              <a:sym typeface="Arial"/>
            </a:endParaRPr>
          </a:p>
          <a:p>
            <a:pPr marL="457200" marR="0" lvl="0" indent="-457200" algn="l" rtl="0">
              <a:spcBef>
                <a:spcPts val="0"/>
              </a:spcBef>
              <a:spcAft>
                <a:spcPts val="0"/>
              </a:spcAft>
              <a:buClrTx/>
              <a:buSzPts val="2000"/>
              <a:buFont typeface="Wingdings" panose="05000000000000000000" pitchFamily="2" charset="2"/>
              <a:buChar char="Ø"/>
            </a:pPr>
            <a:r>
              <a:rPr lang="en-US" sz="2000" b="0" i="0" u="none" strike="noStrike" cap="none" dirty="0">
                <a:solidFill>
                  <a:srgbClr val="FFFFFF"/>
                </a:solidFill>
                <a:sym typeface="Arial"/>
              </a:rPr>
              <a:t>Opinions:</a:t>
            </a:r>
            <a:endParaRPr dirty="0">
              <a:solidFill>
                <a:srgbClr val="FFFFFF"/>
              </a:solidFill>
            </a:endParaRPr>
          </a:p>
        </p:txBody>
      </p:sp>
      <p:sp>
        <p:nvSpPr>
          <p:cNvPr id="5" name="Google Shape;112;p2"/>
          <p:cNvSpPr/>
          <p:nvPr/>
        </p:nvSpPr>
        <p:spPr>
          <a:xfrm>
            <a:off x="455613" y="6358890"/>
            <a:ext cx="4096722"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200"/>
              <a:buFont typeface="Noto Sans Symbols"/>
              <a:buNone/>
            </a:pPr>
            <a:r>
              <a:rPr lang="en-US" sz="1600" b="1" i="1" u="none" strike="noStrike" cap="none" dirty="0">
                <a:solidFill>
                  <a:srgbClr val="000000"/>
                </a:solidFill>
                <a:latin typeface="Times New Roman"/>
                <a:ea typeface="Times New Roman"/>
                <a:cs typeface="Times New Roman"/>
                <a:sym typeface="Times New Roman"/>
              </a:rPr>
              <a:t>Glossary: Definitions of Terms and Phrases</a:t>
            </a:r>
            <a:endParaRPr sz="1800" dirty="0"/>
          </a:p>
        </p:txBody>
      </p:sp>
      <p:sp>
        <p:nvSpPr>
          <p:cNvPr id="6" name="Google Shape;112;p2"/>
          <p:cNvSpPr/>
          <p:nvPr/>
        </p:nvSpPr>
        <p:spPr>
          <a:xfrm>
            <a:off x="455613" y="196850"/>
            <a:ext cx="8229600" cy="533400"/>
          </a:xfrm>
          <a:prstGeom prst="rect">
            <a:avLst/>
          </a:prstGeom>
          <a:noFill/>
          <a:ln>
            <a:noFill/>
          </a:ln>
        </p:spPr>
        <p:txBody>
          <a:bodyPr spcFirstLastPara="1" wrap="square" lIns="91425" tIns="45700" rIns="91425" bIns="45700" anchor="ctr" anchorCtr="0">
            <a:noAutofit/>
          </a:bodyPr>
          <a:lstStyle/>
          <a:p>
            <a:pPr lvl="0">
              <a:buSzPts val="1200"/>
            </a:pPr>
            <a:r>
              <a:rPr lang="en-US" sz="2400" b="1" i="1" dirty="0">
                <a:latin typeface="Times New Roman"/>
                <a:ea typeface="Times New Roman"/>
                <a:cs typeface="Times New Roman"/>
                <a:sym typeface="Times New Roman"/>
              </a:rPr>
              <a:t>Observation, Conclusion, Recommendation, …</a:t>
            </a:r>
          </a:p>
        </p:txBody>
      </p:sp>
    </p:spTree>
  </p:cSld>
  <p:clrMapOvr>
    <a:masterClrMapping/>
  </p:clrMapOvr>
  <p:transition>
    <p:fade/>
  </p:transition>
</p:sld>
</file>

<file path=ppt/theme/theme1.xml><?xml version="1.0" encoding="utf-8"?>
<a:theme xmlns:a="http://schemas.openxmlformats.org/drawingml/2006/main" name="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447</Words>
  <Application>Microsoft Office PowerPoint</Application>
  <PresentationFormat>On-screen Show (4:3)</PresentationFormat>
  <Paragraphs>73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Noto Sans Symbols</vt:lpstr>
      <vt:lpstr>Times New Roman</vt:lpstr>
      <vt:lpstr>Wingdings</vt:lpstr>
      <vt:lpstr>Sakura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JR Cocchio</dc:creator>
  <cp:lastModifiedBy>JR Cocchio</cp:lastModifiedBy>
  <cp:revision>7</cp:revision>
  <dcterms:created xsi:type="dcterms:W3CDTF">2011-09-07T03:22:54Z</dcterms:created>
  <dcterms:modified xsi:type="dcterms:W3CDTF">2019-08-28T02:54:37Z</dcterms:modified>
</cp:coreProperties>
</file>