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UnXqhHPpegfYomGaOPlACo99I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034" autoAdjust="0"/>
  </p:normalViewPr>
  <p:slideViewPr>
    <p:cSldViewPr snapToGrid="0">
      <p:cViewPr varScale="1">
        <p:scale>
          <a:sx n="30" d="100"/>
          <a:sy n="30" d="100"/>
        </p:scale>
        <p:origin x="1376" y="36"/>
      </p:cViewPr>
      <p:guideLst>
        <p:guide orient="horz" pos="21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1191" y="1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5325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5142" y="4418435"/>
            <a:ext cx="5140117" cy="418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2134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1191" y="8832134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2015-20116ENGG404 Lecture 00 - Day 1</a:t>
            </a:r>
            <a:endParaRPr/>
          </a:p>
        </p:txBody>
      </p:sp>
      <p:sp>
        <p:nvSpPr>
          <p:cNvPr id="86" name="Google Shape;86;p1:notes"/>
          <p:cNvSpPr txBox="1">
            <a:spLocks noGrp="1"/>
          </p:cNvSpPr>
          <p:nvPr>
            <p:ph type="sldNum" idx="12"/>
          </p:nvPr>
        </p:nvSpPr>
        <p:spPr>
          <a:xfrm>
            <a:off x="3971191" y="8832134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:notes"/>
          <p:cNvSpPr txBox="1"/>
          <p:nvPr/>
        </p:nvSpPr>
        <p:spPr>
          <a:xfrm>
            <a:off x="0" y="1"/>
            <a:ext cx="3039210" cy="46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ENGG404 Lecture 00 - Day 1</a:t>
            </a:r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ftr" idx="11"/>
          </p:nvPr>
        </p:nvSpPr>
        <p:spPr>
          <a:xfrm>
            <a:off x="0" y="8832134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2012 Fall</a:t>
            </a:r>
            <a:endParaRPr/>
          </a:p>
        </p:txBody>
      </p:sp>
      <p:sp>
        <p:nvSpPr>
          <p:cNvPr id="89" name="Google Shape;89;p1:notes"/>
          <p:cNvSpPr txBox="1"/>
          <p:nvPr/>
        </p:nvSpPr>
        <p:spPr>
          <a:xfrm>
            <a:off x="3971191" y="8830555"/>
            <a:ext cx="3039210" cy="46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:notes"/>
          <p:cNvSpPr txBox="1"/>
          <p:nvPr/>
        </p:nvSpPr>
        <p:spPr>
          <a:xfrm>
            <a:off x="3971191" y="8830555"/>
            <a:ext cx="3039210" cy="46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5325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935142" y="4418435"/>
            <a:ext cx="5140117" cy="418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935142" y="4418435"/>
            <a:ext cx="5140117" cy="4183143"/>
          </a:xfrm>
          <a:prstGeom prst="rect">
            <a:avLst/>
          </a:prstGeom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935142" y="4418435"/>
            <a:ext cx="5140117" cy="4183143"/>
          </a:xfrm>
          <a:prstGeom prst="rect">
            <a:avLst/>
          </a:prstGeom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935142" y="4418435"/>
            <a:ext cx="5140117" cy="4183143"/>
          </a:xfrm>
          <a:prstGeom prst="rect">
            <a:avLst/>
          </a:prstGeom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2015-2016ENGG404 Lecture 00 - Day 1</a:t>
            </a:r>
            <a:endParaRPr/>
          </a:p>
        </p:txBody>
      </p:sp>
      <p:sp>
        <p:nvSpPr>
          <p:cNvPr id="137" name="Google Shape;137;p5:notes"/>
          <p:cNvSpPr txBox="1">
            <a:spLocks noGrp="1"/>
          </p:cNvSpPr>
          <p:nvPr>
            <p:ph type="sldNum" idx="12"/>
          </p:nvPr>
        </p:nvSpPr>
        <p:spPr>
          <a:xfrm>
            <a:off x="3971191" y="8832134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5325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935142" y="4418435"/>
            <a:ext cx="5140117" cy="418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dirty="0"/>
          </a:p>
        </p:txBody>
      </p:sp>
      <p:sp>
        <p:nvSpPr>
          <p:cNvPr id="140" name="Google Shape;140;p5:notes"/>
          <p:cNvSpPr txBox="1"/>
          <p:nvPr/>
        </p:nvSpPr>
        <p:spPr>
          <a:xfrm>
            <a:off x="3971191" y="8832134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2015-2016ENGG404 Lecture 00 - Day 1</a:t>
            </a:r>
            <a:endParaRPr/>
          </a:p>
        </p:txBody>
      </p:sp>
      <p:sp>
        <p:nvSpPr>
          <p:cNvPr id="160" name="Google Shape;160;p6:notes"/>
          <p:cNvSpPr txBox="1">
            <a:spLocks noGrp="1"/>
          </p:cNvSpPr>
          <p:nvPr>
            <p:ph type="sldNum" idx="12"/>
          </p:nvPr>
        </p:nvSpPr>
        <p:spPr>
          <a:xfrm>
            <a:off x="3971191" y="8832134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6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5325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935142" y="4418435"/>
            <a:ext cx="5140117" cy="418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 txBox="1"/>
          <p:nvPr/>
        </p:nvSpPr>
        <p:spPr>
          <a:xfrm>
            <a:off x="3971191" y="8832134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2015-2016ENGG406 2015WENGG404 Lecture 00 - Day 1</a:t>
            </a:r>
            <a:endParaRPr/>
          </a:p>
        </p:txBody>
      </p:sp>
      <p:sp>
        <p:nvSpPr>
          <p:cNvPr id="171" name="Google Shape;171;p7:notes"/>
          <p:cNvSpPr txBox="1">
            <a:spLocks noGrp="1"/>
          </p:cNvSpPr>
          <p:nvPr>
            <p:ph type="sldNum" idx="12"/>
          </p:nvPr>
        </p:nvSpPr>
        <p:spPr>
          <a:xfrm>
            <a:off x="3971191" y="8832134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7:notes"/>
          <p:cNvSpPr txBox="1"/>
          <p:nvPr/>
        </p:nvSpPr>
        <p:spPr>
          <a:xfrm>
            <a:off x="0" y="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ENGG406 2015WENGG404 Lecture 00 - Day 1</a:t>
            </a:r>
            <a:endParaRPr/>
          </a:p>
        </p:txBody>
      </p:sp>
      <p:sp>
        <p:nvSpPr>
          <p:cNvPr id="173" name="Google Shape;173;p7:notes"/>
          <p:cNvSpPr txBox="1">
            <a:spLocks noGrp="1"/>
          </p:cNvSpPr>
          <p:nvPr>
            <p:ph type="ftr" idx="11"/>
          </p:nvPr>
        </p:nvSpPr>
        <p:spPr>
          <a:xfrm>
            <a:off x="0" y="8832134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9-Jan-20152012 Fall</a:t>
            </a:r>
            <a:endParaRPr/>
          </a:p>
        </p:txBody>
      </p:sp>
      <p:sp>
        <p:nvSpPr>
          <p:cNvPr id="174" name="Google Shape;174;p7:notes"/>
          <p:cNvSpPr txBox="1"/>
          <p:nvPr/>
        </p:nvSpPr>
        <p:spPr>
          <a:xfrm>
            <a:off x="3939968" y="884375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935142" y="4418435"/>
            <a:ext cx="5140117" cy="418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 txBox="1"/>
          <p:nvPr/>
        </p:nvSpPr>
        <p:spPr>
          <a:xfrm>
            <a:off x="3939968" y="884375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2015-2016ENGG406 2015WENGG404 Lecture 00 - Day 1</a:t>
            </a:r>
            <a:endParaRPr/>
          </a:p>
        </p:txBody>
      </p:sp>
      <p:sp>
        <p:nvSpPr>
          <p:cNvPr id="185" name="Google Shape;185;p8:notes"/>
          <p:cNvSpPr txBox="1">
            <a:spLocks noGrp="1"/>
          </p:cNvSpPr>
          <p:nvPr>
            <p:ph type="sldNum" idx="12"/>
          </p:nvPr>
        </p:nvSpPr>
        <p:spPr>
          <a:xfrm>
            <a:off x="3971191" y="8832134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8:notes"/>
          <p:cNvSpPr txBox="1"/>
          <p:nvPr/>
        </p:nvSpPr>
        <p:spPr>
          <a:xfrm>
            <a:off x="0" y="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ENGG406 2015WENGG404 Lecture 00 - Day 1</a:t>
            </a:r>
            <a:endParaRPr/>
          </a:p>
        </p:txBody>
      </p:sp>
      <p:sp>
        <p:nvSpPr>
          <p:cNvPr id="187" name="Google Shape;187;p8:notes"/>
          <p:cNvSpPr txBox="1">
            <a:spLocks noGrp="1"/>
          </p:cNvSpPr>
          <p:nvPr>
            <p:ph type="ftr" idx="11"/>
          </p:nvPr>
        </p:nvSpPr>
        <p:spPr>
          <a:xfrm>
            <a:off x="0" y="8832134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9-Jan-20152012 Fall</a:t>
            </a:r>
            <a:endParaRPr/>
          </a:p>
        </p:txBody>
      </p:sp>
      <p:sp>
        <p:nvSpPr>
          <p:cNvPr id="188" name="Google Shape;188;p8:notes"/>
          <p:cNvSpPr txBox="1"/>
          <p:nvPr/>
        </p:nvSpPr>
        <p:spPr>
          <a:xfrm>
            <a:off x="3939968" y="884375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935142" y="4418435"/>
            <a:ext cx="5140117" cy="418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:notes"/>
          <p:cNvSpPr txBox="1"/>
          <p:nvPr/>
        </p:nvSpPr>
        <p:spPr>
          <a:xfrm>
            <a:off x="3939968" y="884375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2015-2016ENGG406 2015WENGG404 Lecture 00 - Day 1</a:t>
            </a:r>
            <a:endParaRPr/>
          </a:p>
        </p:txBody>
      </p:sp>
      <p:sp>
        <p:nvSpPr>
          <p:cNvPr id="250" name="Google Shape;250;p12:notes"/>
          <p:cNvSpPr txBox="1">
            <a:spLocks noGrp="1"/>
          </p:cNvSpPr>
          <p:nvPr>
            <p:ph type="sldNum" idx="12"/>
          </p:nvPr>
        </p:nvSpPr>
        <p:spPr>
          <a:xfrm>
            <a:off x="3971191" y="8832134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12:notes"/>
          <p:cNvSpPr txBox="1"/>
          <p:nvPr/>
        </p:nvSpPr>
        <p:spPr>
          <a:xfrm>
            <a:off x="0" y="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ENGG406 2015WENGG404 Lecture 00 - Day 1</a:t>
            </a:r>
            <a:endParaRPr/>
          </a:p>
        </p:txBody>
      </p:sp>
      <p:sp>
        <p:nvSpPr>
          <p:cNvPr id="252" name="Google Shape;252;p12:notes"/>
          <p:cNvSpPr txBox="1">
            <a:spLocks noGrp="1"/>
          </p:cNvSpPr>
          <p:nvPr>
            <p:ph type="ftr" idx="11"/>
          </p:nvPr>
        </p:nvSpPr>
        <p:spPr>
          <a:xfrm>
            <a:off x="0" y="8832134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9-Jan-20152012 Fall</a:t>
            </a:r>
            <a:endParaRPr/>
          </a:p>
        </p:txBody>
      </p:sp>
      <p:sp>
        <p:nvSpPr>
          <p:cNvPr id="253" name="Google Shape;253;p12:notes"/>
          <p:cNvSpPr txBox="1"/>
          <p:nvPr/>
        </p:nvSpPr>
        <p:spPr>
          <a:xfrm>
            <a:off x="3939968" y="884375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12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12:notes"/>
          <p:cNvSpPr txBox="1">
            <a:spLocks noGrp="1"/>
          </p:cNvSpPr>
          <p:nvPr>
            <p:ph type="body" idx="1"/>
          </p:nvPr>
        </p:nvSpPr>
        <p:spPr>
          <a:xfrm>
            <a:off x="935142" y="4418435"/>
            <a:ext cx="5140117" cy="418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2:notes"/>
          <p:cNvSpPr txBox="1"/>
          <p:nvPr/>
        </p:nvSpPr>
        <p:spPr>
          <a:xfrm>
            <a:off x="3939968" y="884375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ctrTitle"/>
          </p:nvPr>
        </p:nvSpPr>
        <p:spPr>
          <a:xfrm>
            <a:off x="381000" y="15240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ubTitle" idx="1"/>
          </p:nvPr>
        </p:nvSpPr>
        <p:spPr>
          <a:xfrm>
            <a:off x="914400" y="3581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08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5pPr>
            <a:lvl6pPr marL="2743200" lvl="5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6pPr>
            <a:lvl7pPr marL="3200400" lvl="6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7pPr>
            <a:lvl8pPr marL="3657600" lvl="7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8pPr>
            <a:lvl9pPr marL="4114800" lvl="8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5pPr>
            <a:lvl6pPr marL="2743200" lvl="5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6pPr>
            <a:lvl7pPr marL="3200400" lvl="6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7pPr>
            <a:lvl8pPr marL="3657600" lvl="7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8pPr>
            <a:lvl9pPr marL="4114800" lvl="8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640"/>
              </a:spcBef>
              <a:spcAft>
                <a:spcPts val="0"/>
              </a:spcAft>
              <a:buSzPts val="2080"/>
              <a:buChar char="❖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5pPr>
            <a:lvl6pPr marL="2743200" lvl="5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6pPr>
            <a:lvl7pPr marL="3200400" lvl="6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7pPr>
            <a:lvl8pPr marL="3657600" lvl="7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8pPr>
            <a:lvl9pPr marL="4114800" lvl="8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068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Char char="❖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subTitle" idx="4294967295"/>
          </p:nvPr>
        </p:nvSpPr>
        <p:spPr>
          <a:xfrm>
            <a:off x="554367" y="2638922"/>
            <a:ext cx="8610600" cy="330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ENGG404 - Lecture</a:t>
            </a:r>
            <a:endParaRPr sz="2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Chapter 2.</a:t>
            </a:r>
            <a:r>
              <a:rPr lang="en-US" sz="28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Why is Risk Management Important?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975"/>
              <a:buFont typeface="Noto Sans Symbols"/>
              <a:buNone/>
            </a:pPr>
            <a:endParaRPr sz="15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975"/>
              <a:buFont typeface="Noto Sans Symbols"/>
              <a:buNone/>
            </a:pPr>
            <a:endParaRPr sz="15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975"/>
              <a:buFont typeface="Noto Sans Symbols"/>
              <a:buNone/>
            </a:pPr>
            <a:endParaRPr sz="15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975"/>
              <a:buFont typeface="Noto Sans Symbols"/>
              <a:buNone/>
            </a:pPr>
            <a:endParaRPr sz="15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975"/>
              <a:buFont typeface="Noto Sans Symbols"/>
              <a:buNone/>
            </a:pPr>
            <a:endParaRPr sz="15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514600" y="6477000"/>
            <a:ext cx="3886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ESRM - LRM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533400" y="952500"/>
            <a:ext cx="8610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Noto Sans Symbols"/>
              <a:buNone/>
            </a:pPr>
            <a:r>
              <a:rPr lang="en-US" sz="3600" b="1" i="1" u="none" strike="noStrike" cap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Becoming a Leader in</a:t>
            </a:r>
            <a:br>
              <a:rPr lang="en-US" sz="3600" b="1" i="1" u="none" strike="noStrike" cap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 i="1" u="none" strike="noStrike" cap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Safety and Risk Management</a:t>
            </a:r>
            <a:endParaRPr/>
          </a:p>
        </p:txBody>
      </p:sp>
      <p:pic>
        <p:nvPicPr>
          <p:cNvPr id="98" name="Google Shape;98;p1" descr="SAT10E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817" y="4291261"/>
            <a:ext cx="1828800" cy="18843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52400" y="176013"/>
            <a:ext cx="1176817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Fundamentals of RM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1481035" y="169906"/>
            <a:ext cx="1024999" cy="461665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 System and Process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7874130" y="169906"/>
            <a:ext cx="1155550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 and Perspectives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7051217" y="169906"/>
            <a:ext cx="671096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People &amp; Org.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3834668" y="169906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Incident Investigation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5011484" y="169906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 Tools &amp; Challenges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2657851" y="170430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Leadership in RM</a:t>
            </a:r>
            <a:endParaRPr/>
          </a:p>
        </p:txBody>
      </p:sp>
      <p:cxnSp>
        <p:nvCxnSpPr>
          <p:cNvPr id="106" name="Google Shape;106;p1"/>
          <p:cNvCxnSpPr>
            <a:stCxn id="99" idx="3"/>
            <a:endCxn id="100" idx="1"/>
          </p:cNvCxnSpPr>
          <p:nvPr/>
        </p:nvCxnSpPr>
        <p:spPr>
          <a:xfrm rot="10800000" flipH="1">
            <a:off x="1329217" y="400845"/>
            <a:ext cx="151800" cy="6000"/>
          </a:xfrm>
          <a:prstGeom prst="straightConnector1">
            <a:avLst/>
          </a:prstGeom>
          <a:noFill/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7" name="Google Shape;107;p1"/>
          <p:cNvCxnSpPr>
            <a:stCxn id="100" idx="3"/>
            <a:endCxn id="105" idx="1"/>
          </p:cNvCxnSpPr>
          <p:nvPr/>
        </p:nvCxnSpPr>
        <p:spPr>
          <a:xfrm>
            <a:off x="2506034" y="400739"/>
            <a:ext cx="151800" cy="600"/>
          </a:xfrm>
          <a:prstGeom prst="straightConnector1">
            <a:avLst/>
          </a:prstGeom>
          <a:noFill/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8" name="Google Shape;108;p1"/>
          <p:cNvCxnSpPr>
            <a:stCxn id="105" idx="3"/>
            <a:endCxn id="103" idx="1"/>
          </p:cNvCxnSpPr>
          <p:nvPr/>
        </p:nvCxnSpPr>
        <p:spPr>
          <a:xfrm rot="10800000" flipH="1">
            <a:off x="3682850" y="400663"/>
            <a:ext cx="151800" cy="600"/>
          </a:xfrm>
          <a:prstGeom prst="straightConnector1">
            <a:avLst/>
          </a:prstGeom>
          <a:noFill/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9" name="Google Shape;109;p1"/>
          <p:cNvCxnSpPr>
            <a:stCxn id="103" idx="3"/>
            <a:endCxn id="104" idx="1"/>
          </p:cNvCxnSpPr>
          <p:nvPr/>
        </p:nvCxnSpPr>
        <p:spPr>
          <a:xfrm>
            <a:off x="4859667" y="400739"/>
            <a:ext cx="151800" cy="0"/>
          </a:xfrm>
          <a:prstGeom prst="straightConnector1">
            <a:avLst/>
          </a:prstGeom>
          <a:noFill/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" name="Google Shape;110;p1"/>
          <p:cNvCxnSpPr>
            <a:stCxn id="104" idx="3"/>
          </p:cNvCxnSpPr>
          <p:nvPr/>
        </p:nvCxnSpPr>
        <p:spPr>
          <a:xfrm>
            <a:off x="6036483" y="400739"/>
            <a:ext cx="151800" cy="0"/>
          </a:xfrm>
          <a:prstGeom prst="straightConnector1">
            <a:avLst/>
          </a:prstGeom>
          <a:noFill/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1" name="Google Shape;111;p1"/>
          <p:cNvCxnSpPr>
            <a:endCxn id="102" idx="1"/>
          </p:cNvCxnSpPr>
          <p:nvPr/>
        </p:nvCxnSpPr>
        <p:spPr>
          <a:xfrm>
            <a:off x="6899417" y="400739"/>
            <a:ext cx="151800" cy="0"/>
          </a:xfrm>
          <a:prstGeom prst="straightConnector1">
            <a:avLst/>
          </a:prstGeom>
          <a:noFill/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2" name="Google Shape;112;p1"/>
          <p:cNvCxnSpPr>
            <a:stCxn id="102" idx="3"/>
            <a:endCxn id="101" idx="1"/>
          </p:cNvCxnSpPr>
          <p:nvPr/>
        </p:nvCxnSpPr>
        <p:spPr>
          <a:xfrm>
            <a:off x="7722313" y="400739"/>
            <a:ext cx="151800" cy="0"/>
          </a:xfrm>
          <a:prstGeom prst="straightConnector1">
            <a:avLst/>
          </a:prstGeom>
          <a:noFill/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3" name="Google Shape;113;p1"/>
          <p:cNvSpPr txBox="1"/>
          <p:nvPr/>
        </p:nvSpPr>
        <p:spPr>
          <a:xfrm>
            <a:off x="6188301" y="169905"/>
            <a:ext cx="692362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 in Industry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677487" y="799306"/>
            <a:ext cx="7772400" cy="72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Learning Outcomes:</a:t>
            </a:r>
            <a:endParaRPr sz="28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Discuss and defend why risk management is important.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Calculate the </a:t>
            </a: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Injury Frequency Rate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Demonstrate the results of a good risk management program.</a:t>
            </a:r>
            <a:endParaRPr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0;p2"/>
          <p:cNvSpPr/>
          <p:nvPr/>
        </p:nvSpPr>
        <p:spPr>
          <a:xfrm>
            <a:off x="227013" y="6349999"/>
            <a:ext cx="4226454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Chapter 2.1:</a:t>
            </a:r>
            <a:r>
              <a:rPr lang="en-US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Importance of Risk Management</a:t>
            </a:r>
            <a:endParaRPr sz="1000"/>
          </a:p>
        </p:txBody>
      </p:sp>
      <p:sp>
        <p:nvSpPr>
          <p:cNvPr id="6" name="Google Shape;143;p5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677487" y="409840"/>
            <a:ext cx="7772400" cy="72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Background:</a:t>
            </a:r>
            <a:endParaRPr sz="2800" b="1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Historically, deaths and injuries were just accepted as ‘part of the job’.</a:t>
            </a:r>
            <a:endParaRPr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Current practice evolved to match our current belief that all unwanted events can be prevented or mitigated.</a:t>
            </a:r>
            <a:endParaRPr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 order to do this, we need to evaluate the risk that an activity presents.</a:t>
            </a:r>
            <a:endParaRPr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43;p5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20;p2"/>
          <p:cNvSpPr/>
          <p:nvPr/>
        </p:nvSpPr>
        <p:spPr>
          <a:xfrm>
            <a:off x="227013" y="6349999"/>
            <a:ext cx="4226454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Chapter 2.1:</a:t>
            </a:r>
            <a:r>
              <a:rPr lang="en-US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Importance of Risk Management</a:t>
            </a:r>
            <a:endParaRPr sz="100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>
            <a:spLocks noGrp="1"/>
          </p:cNvSpPr>
          <p:nvPr>
            <p:ph type="title"/>
          </p:nvPr>
        </p:nvSpPr>
        <p:spPr>
          <a:xfrm>
            <a:off x="685006" y="24553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Why Do We Evaluate Risk?</a:t>
            </a:r>
            <a:endParaRPr/>
          </a:p>
        </p:txBody>
      </p:sp>
      <p:sp>
        <p:nvSpPr>
          <p:cNvPr id="133" name="Google Shape;133;p4"/>
          <p:cNvSpPr txBox="1">
            <a:spLocks noGrp="1"/>
          </p:cNvSpPr>
          <p:nvPr>
            <p:ph type="body" idx="1"/>
          </p:nvPr>
        </p:nvSpPr>
        <p:spPr>
          <a:xfrm>
            <a:off x="653141" y="1151469"/>
            <a:ext cx="7772400" cy="5063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Remember our PEAP Lecture!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To avoid losses and prevent negative impacts on PEAP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It’s a good investment!</a:t>
            </a:r>
            <a:endParaRPr dirty="0"/>
          </a:p>
          <a:p>
            <a:pPr marL="742950" lvl="2" indent="-3429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⮚"/>
            </a:pPr>
            <a:r>
              <a:rPr lang="en-US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loaf of bread example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To create sustainability for the business/industry in the future</a:t>
            </a:r>
            <a:endParaRPr dirty="0"/>
          </a:p>
          <a:p>
            <a:pPr marL="742950" lvl="2" indent="-3429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⮚"/>
            </a:pPr>
            <a:r>
              <a:rPr lang="en-US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TBL – The Triple Bottom Line: </a:t>
            </a:r>
            <a:br>
              <a:rPr lang="en-US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Environment, Social, Economic Interests</a:t>
            </a:r>
            <a:endParaRPr dirty="0"/>
          </a:p>
          <a:p>
            <a:pPr marL="742950" lvl="2" indent="-3429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⮚"/>
            </a:pPr>
            <a:r>
              <a:rPr lang="en-US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New approach is </a:t>
            </a:r>
            <a:r>
              <a:rPr lang="en-US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Quadruple BL</a:t>
            </a:r>
            <a:r>
              <a:rPr lang="en-US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r>
              <a:rPr lang="en-US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, Social, Economic Interests, AND </a:t>
            </a:r>
            <a:r>
              <a:rPr lang="en-US" u="sng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Risk Management</a:t>
            </a:r>
            <a:r>
              <a:rPr lang="en-US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43;p5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0;p2"/>
          <p:cNvSpPr/>
          <p:nvPr/>
        </p:nvSpPr>
        <p:spPr>
          <a:xfrm>
            <a:off x="227013" y="6349999"/>
            <a:ext cx="4226454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Chapter 2.1:</a:t>
            </a:r>
            <a:r>
              <a:rPr lang="en-US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Importance of Risk Management</a:t>
            </a:r>
            <a:endParaRPr sz="100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/>
          <p:nvPr/>
        </p:nvSpPr>
        <p:spPr>
          <a:xfrm>
            <a:off x="455613" y="822325"/>
            <a:ext cx="8229600" cy="5575300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5"/>
          <p:cNvGrpSpPr/>
          <p:nvPr/>
        </p:nvGrpSpPr>
        <p:grpSpPr>
          <a:xfrm>
            <a:off x="3418130" y="1319271"/>
            <a:ext cx="5078354" cy="5078354"/>
            <a:chOff x="1132131" y="0"/>
            <a:chExt cx="5078354" cy="5078354"/>
          </a:xfrm>
        </p:grpSpPr>
        <p:sp>
          <p:nvSpPr>
            <p:cNvPr id="147" name="Google Shape;147;p5"/>
            <p:cNvSpPr/>
            <p:nvPr/>
          </p:nvSpPr>
          <p:spPr>
            <a:xfrm>
              <a:off x="1132131" y="0"/>
              <a:ext cx="5078354" cy="5078354"/>
            </a:xfrm>
            <a:prstGeom prst="ellipse">
              <a:avLst/>
            </a:prstGeom>
            <a:gradFill>
              <a:gsLst>
                <a:gs pos="0">
                  <a:srgbClr val="BA9C94"/>
                </a:gs>
                <a:gs pos="80000">
                  <a:srgbClr val="F4CDC4"/>
                </a:gs>
                <a:gs pos="100000">
                  <a:srgbClr val="F7CDC4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 txBox="1"/>
            <p:nvPr/>
          </p:nvSpPr>
          <p:spPr>
            <a:xfrm>
              <a:off x="2961355" y="253917"/>
              <a:ext cx="1419907" cy="7617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99550" rIns="99550" bIns="99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Have a Solid Risk Management Process</a:t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401944" y="1015670"/>
              <a:ext cx="4062683" cy="4062683"/>
            </a:xfrm>
            <a:prstGeom prst="ellipse">
              <a:avLst/>
            </a:prstGeom>
            <a:gradFill>
              <a:gsLst>
                <a:gs pos="0">
                  <a:srgbClr val="BA9C94"/>
                </a:gs>
                <a:gs pos="80000">
                  <a:srgbClr val="F4CDC4"/>
                </a:gs>
                <a:gs pos="100000">
                  <a:srgbClr val="F7CDC4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 txBox="1"/>
            <p:nvPr/>
          </p:nvSpPr>
          <p:spPr>
            <a:xfrm>
              <a:off x="2723332" y="1259431"/>
              <a:ext cx="1419907" cy="7312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99550" rIns="99550" bIns="99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Clearly Communicate Risk to Others</a:t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909780" y="2031341"/>
              <a:ext cx="3047012" cy="3047012"/>
            </a:xfrm>
            <a:prstGeom prst="ellipse">
              <a:avLst/>
            </a:prstGeom>
            <a:gradFill>
              <a:gsLst>
                <a:gs pos="0">
                  <a:srgbClr val="BA9C94"/>
                </a:gs>
                <a:gs pos="80000">
                  <a:srgbClr val="F4CDC4"/>
                </a:gs>
                <a:gs pos="100000">
                  <a:srgbClr val="F7CDC4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 txBox="1"/>
            <p:nvPr/>
          </p:nvSpPr>
          <p:spPr>
            <a:xfrm>
              <a:off x="2723332" y="2259867"/>
              <a:ext cx="1419907" cy="685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99550" rIns="99550" bIns="99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 Involved in Decision-Making</a:t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417615" y="3047012"/>
              <a:ext cx="2031341" cy="2031341"/>
            </a:xfrm>
            <a:prstGeom prst="ellipse">
              <a:avLst/>
            </a:prstGeom>
            <a:gradFill>
              <a:gsLst>
                <a:gs pos="0">
                  <a:srgbClr val="BA9C94"/>
                </a:gs>
                <a:gs pos="80000">
                  <a:srgbClr val="F4CDC4"/>
                </a:gs>
                <a:gs pos="100000">
                  <a:srgbClr val="F7CDC4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 txBox="1"/>
            <p:nvPr/>
          </p:nvSpPr>
          <p:spPr>
            <a:xfrm>
              <a:off x="2715098" y="3554847"/>
              <a:ext cx="1436375" cy="10156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99550" rIns="99550" bIns="99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Encourage Questions Regarding Change</a:t>
              </a:r>
              <a:endParaRPr/>
            </a:p>
          </p:txBody>
        </p:sp>
      </p:grpSp>
      <p:sp>
        <p:nvSpPr>
          <p:cNvPr id="155" name="Google Shape;155;p5"/>
          <p:cNvSpPr txBox="1"/>
          <p:nvPr/>
        </p:nvSpPr>
        <p:spPr>
          <a:xfrm>
            <a:off x="475932" y="839786"/>
            <a:ext cx="7296468" cy="47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Why is this important to you?</a:t>
            </a:r>
            <a:endParaRPr/>
          </a:p>
        </p:txBody>
      </p:sp>
      <p:sp>
        <p:nvSpPr>
          <p:cNvPr id="156" name="Google Shape;156;p5"/>
          <p:cNvSpPr txBox="1"/>
          <p:nvPr/>
        </p:nvSpPr>
        <p:spPr>
          <a:xfrm>
            <a:off x="455613" y="3389649"/>
            <a:ext cx="3943667" cy="1323439"/>
          </a:xfrm>
          <a:prstGeom prst="rect">
            <a:avLst/>
          </a:prstGeom>
          <a:solidFill>
            <a:srgbClr val="EDE9E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Avoid Loss Incidents: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incidents result from decisions made without proper risk management engagement! </a:t>
            </a: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492865" y="1499164"/>
            <a:ext cx="3926735" cy="1631216"/>
          </a:xfrm>
          <a:prstGeom prst="rect">
            <a:avLst/>
          </a:prstGeom>
          <a:solidFill>
            <a:srgbClr val="EDE9E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1) CRITICAL to Success!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On your projects / jobs and in your career, your job as an Engineer will be to manage and control risks!</a:t>
            </a:r>
            <a:endParaRPr/>
          </a:p>
        </p:txBody>
      </p:sp>
      <p:sp>
        <p:nvSpPr>
          <p:cNvPr id="18" name="Google Shape;120;p2"/>
          <p:cNvSpPr/>
          <p:nvPr/>
        </p:nvSpPr>
        <p:spPr>
          <a:xfrm>
            <a:off x="227013" y="6349999"/>
            <a:ext cx="4226454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Chapter 2.1:</a:t>
            </a:r>
            <a:r>
              <a:rPr lang="en-US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Importance of Risk Management</a:t>
            </a:r>
            <a:endParaRPr sz="100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/>
          <p:nvPr/>
        </p:nvSpPr>
        <p:spPr>
          <a:xfrm>
            <a:off x="381000" y="1219200"/>
            <a:ext cx="8229600" cy="4191000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Management = Pro-Active Management: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 hinges on sustainably managing risk </a:t>
            </a:r>
            <a:b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i.e. confirming control measures are in place </a:t>
            </a:r>
            <a:endParaRPr dirty="0"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Management must implement a proactive, systematic, and comprehensive risk management program</a:t>
            </a:r>
            <a:endParaRPr dirty="0"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management activities: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assessment action tracking follow up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Incident investigations (including near miss/hits – “free gifts”)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Inspections and audits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dirty="0"/>
          </a:p>
        </p:txBody>
      </p:sp>
      <p:sp>
        <p:nvSpPr>
          <p:cNvPr id="166" name="Google Shape;166;p6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20;p2"/>
          <p:cNvSpPr/>
          <p:nvPr/>
        </p:nvSpPr>
        <p:spPr>
          <a:xfrm>
            <a:off x="227013" y="6349999"/>
            <a:ext cx="4226454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Chapter 2.1:</a:t>
            </a:r>
            <a:r>
              <a:rPr lang="en-US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Importance of Risk Management</a:t>
            </a:r>
            <a:endParaRPr sz="100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457200" y="702736"/>
            <a:ext cx="8229600" cy="5342464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Good Proactive Risk Management Program is a Good Investment:</a:t>
            </a:r>
            <a:endParaRPr sz="2000" b="1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i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Case Example: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i="1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i="1" u="sng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Global petrochemical company 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1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Major capital expansion approaching $1 Billion 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1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Wanted to be the </a:t>
            </a:r>
            <a:r>
              <a:rPr lang="en-US" sz="2000" b="0" i="1" u="sng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global leader in safety performance</a:t>
            </a:r>
            <a:r>
              <a:rPr lang="en-US" sz="2000" b="0" i="1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1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i="1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i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EPC (Engineer-Procure-Construct) company indicated that there would be </a:t>
            </a:r>
            <a:r>
              <a:rPr lang="en-US" sz="2000" i="1" u="sng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 to 5 fatalities for a project of this size</a:t>
            </a:r>
            <a:r>
              <a:rPr lang="en-US" sz="2000" i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, given the state of risk management at the time! </a:t>
            </a:r>
            <a:endParaRPr dirty="0"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i="1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i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Project Manager at the global petrochemical company could </a:t>
            </a:r>
            <a:r>
              <a:rPr lang="en-US" sz="2000" i="1" u="sng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accept</a:t>
            </a:r>
            <a:r>
              <a:rPr lang="en-US" sz="2000" i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this level of risk, or </a:t>
            </a:r>
            <a:r>
              <a:rPr lang="en-US" sz="2000" i="1" u="sng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reject</a:t>
            </a:r>
            <a:r>
              <a:rPr lang="en-US" sz="2000" i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it. </a:t>
            </a:r>
            <a:endParaRPr dirty="0"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i="1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i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FYI: Would NOT accept!</a:t>
            </a:r>
            <a:endParaRPr dirty="0"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i="1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i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project did ultimately proceeded. </a:t>
            </a:r>
            <a:endParaRPr sz="2000" u="sng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20;p2"/>
          <p:cNvSpPr/>
          <p:nvPr/>
        </p:nvSpPr>
        <p:spPr>
          <a:xfrm>
            <a:off x="227013" y="6349999"/>
            <a:ext cx="4226454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Chapter 2.1:</a:t>
            </a:r>
            <a:r>
              <a:rPr lang="en-US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Importance of Risk Management</a:t>
            </a:r>
            <a:endParaRPr sz="100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457200" y="838200"/>
            <a:ext cx="8229600" cy="5325533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Good Proactive Risk Management Program is a Good Investment:</a:t>
            </a:r>
            <a:endParaRPr/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At 95% completion, about 4 million worker-hours accumulated</a:t>
            </a:r>
            <a:endParaRPr/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8 injuries over the course of the project, counting both </a:t>
            </a:r>
            <a:b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medical treatment cases (MTC) and lost time injuries (LTI)</a:t>
            </a:r>
            <a:endParaRPr sz="2000" i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i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Recall the stated expectation of 4 to 5 fatalities for a project of this size without additional risk reduction solutions!</a:t>
            </a:r>
            <a:endParaRPr/>
          </a:p>
          <a:p>
            <a:pPr marL="457200" marR="0" lvl="0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Actual Injury Frequency Rate: </a:t>
            </a:r>
            <a:r>
              <a:rPr lang="en-US" sz="20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0.40 including both MTCs and LTIs</a:t>
            </a:r>
            <a:endParaRPr/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For our purposes here, assume IFR = 0.40</a:t>
            </a:r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76400"/>
            <a:ext cx="8231188" cy="10144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97" name="Google Shape;197;p8"/>
          <p:cNvSpPr/>
          <p:nvPr/>
        </p:nvSpPr>
        <p:spPr>
          <a:xfrm>
            <a:off x="838200" y="3200400"/>
            <a:ext cx="7315200" cy="381000"/>
          </a:xfrm>
          <a:prstGeom prst="roundRect">
            <a:avLst>
              <a:gd name="adj" fmla="val 45662"/>
            </a:avLst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914400" y="1600200"/>
            <a:ext cx="1981200" cy="381000"/>
          </a:xfrm>
          <a:prstGeom prst="roundRect">
            <a:avLst>
              <a:gd name="adj" fmla="val 50000"/>
            </a:avLst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20;p2"/>
          <p:cNvSpPr/>
          <p:nvPr/>
        </p:nvSpPr>
        <p:spPr>
          <a:xfrm>
            <a:off x="227013" y="6349999"/>
            <a:ext cx="4226454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Chapter 2.1:</a:t>
            </a:r>
            <a:r>
              <a:rPr lang="en-US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Importance of Risk Management</a:t>
            </a:r>
            <a:endParaRPr sz="100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2"/>
          <p:cNvSpPr/>
          <p:nvPr/>
        </p:nvSpPr>
        <p:spPr>
          <a:xfrm>
            <a:off x="457200" y="1524000"/>
            <a:ext cx="8229600" cy="4267200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Risk Management is this important to you because:</a:t>
            </a:r>
            <a:endParaRPr dirty="0"/>
          </a:p>
          <a:p>
            <a:pPr marL="742950" marR="0" lvl="1" indent="-2857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arenR"/>
            </a:pPr>
            <a:r>
              <a:rPr lang="en-US" sz="2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CRITICAL to Success! </a:t>
            </a:r>
            <a:endParaRPr sz="20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arenR"/>
            </a:pPr>
            <a:r>
              <a:rPr lang="en-US" sz="2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Avoid Loss Incidents:</a:t>
            </a:r>
            <a:endParaRPr dirty="0"/>
          </a:p>
          <a:p>
            <a:pPr marL="457200" marR="0" lvl="0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On your projects / jobs and in your career, your job as an Engineer will be to manage and control risk!</a:t>
            </a:r>
            <a:endParaRPr dirty="0"/>
          </a:p>
          <a:p>
            <a:pPr marL="457200" marR="0" lvl="0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Good Proactive Risk Management Program is a Good Investment.</a:t>
            </a:r>
            <a:endParaRPr sz="20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Application of the formula to calculate the </a:t>
            </a:r>
            <a:r>
              <a:rPr lang="en-US" sz="2000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Injury Frequency </a:t>
            </a:r>
            <a:r>
              <a:rPr lang="en-US" sz="2000" b="1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Rate</a:t>
            </a:r>
            <a:endParaRPr sz="20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2"/>
          <p:cNvSpPr txBox="1"/>
          <p:nvPr/>
        </p:nvSpPr>
        <p:spPr>
          <a:xfrm>
            <a:off x="685006" y="685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Summary:</a:t>
            </a:r>
            <a:endParaRPr sz="2800" b="1" i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0;p2"/>
          <p:cNvSpPr/>
          <p:nvPr/>
        </p:nvSpPr>
        <p:spPr>
          <a:xfrm>
            <a:off x="227013" y="6349999"/>
            <a:ext cx="4226454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Chapter 2.1:</a:t>
            </a:r>
            <a:r>
              <a:rPr lang="en-US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Importance of Risk Management</a:t>
            </a:r>
            <a:endParaRPr sz="100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kura">
  <a:themeElements>
    <a:clrScheme name="Sakura 1">
      <a:dk1>
        <a:srgbClr val="463634"/>
      </a:dk1>
      <a:lt1>
        <a:srgbClr val="AA947E"/>
      </a:lt1>
      <a:dk2>
        <a:srgbClr val="795241"/>
      </a:dk2>
      <a:lt2>
        <a:srgbClr val="000000"/>
      </a:lt2>
      <a:accent1>
        <a:srgbClr val="F9DBD3"/>
      </a:accent1>
      <a:accent2>
        <a:srgbClr val="DACA9C"/>
      </a:accent2>
      <a:accent3>
        <a:srgbClr val="D2C8C0"/>
      </a:accent3>
      <a:accent4>
        <a:srgbClr val="3A2D2B"/>
      </a:accent4>
      <a:accent5>
        <a:srgbClr val="FBEAE6"/>
      </a:accent5>
      <a:accent6>
        <a:srgbClr val="C5B78D"/>
      </a:accent6>
      <a:hlink>
        <a:srgbClr val="393A18"/>
      </a:hlink>
      <a:folHlink>
        <a:srgbClr val="56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602</Words>
  <Application>Microsoft Office PowerPoint</Application>
  <PresentationFormat>On-screen Show (4:3)</PresentationFormat>
  <Paragraphs>144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Noto Sans Symbols</vt:lpstr>
      <vt:lpstr>Times New Roman</vt:lpstr>
      <vt:lpstr>Sakura</vt:lpstr>
      <vt:lpstr>PowerPoint Presentation</vt:lpstr>
      <vt:lpstr>Learning Outcomes:</vt:lpstr>
      <vt:lpstr>Background:</vt:lpstr>
      <vt:lpstr>Why Do We Evaluate Risk?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JR Cocchio</dc:creator>
  <cp:lastModifiedBy>JR Cocchio</cp:lastModifiedBy>
  <cp:revision>5</cp:revision>
  <dcterms:created xsi:type="dcterms:W3CDTF">2011-09-07T03:22:54Z</dcterms:created>
  <dcterms:modified xsi:type="dcterms:W3CDTF">2019-08-27T01:34:15Z</dcterms:modified>
</cp:coreProperties>
</file>