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4" r:id="rId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NskiymCAqQ5hgU9NjHCDp7TeI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7D1BFE-9D6A-46A3-8E06-B776CACC8AB2}">
  <a:tblStyle styleId="{AD7D1BFE-9D6A-46A3-8E06-B776CACC8A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466" autoAdjust="0"/>
  </p:normalViewPr>
  <p:slideViewPr>
    <p:cSldViewPr snapToGrid="0">
      <p:cViewPr varScale="1">
        <p:scale>
          <a:sx n="27" d="100"/>
          <a:sy n="27" d="100"/>
        </p:scale>
        <p:origin x="1476" y="48"/>
      </p:cViewPr>
      <p:guideLst>
        <p:guide orient="horz" pos="21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1848" y="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79513" y="696913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941" y="4417387"/>
            <a:ext cx="5140522" cy="418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3180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1848" y="883180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ENGG406 2012WENGG404 Lecture 00 - Day 1</a:t>
            </a:r>
            <a:endParaRPr/>
          </a:p>
        </p:txBody>
      </p:sp>
      <p:sp>
        <p:nvSpPr>
          <p:cNvPr id="86" name="Google Shape;86;p1:notes"/>
          <p:cNvSpPr txBox="1">
            <a:spLocks noGrp="1"/>
          </p:cNvSpPr>
          <p:nvPr>
            <p:ph type="ftr" idx="11"/>
          </p:nvPr>
        </p:nvSpPr>
        <p:spPr>
          <a:xfrm>
            <a:off x="2" y="883180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23-Jan-20122012 Fall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1848" y="883180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:notes"/>
          <p:cNvSpPr txBox="1"/>
          <p:nvPr/>
        </p:nvSpPr>
        <p:spPr>
          <a:xfrm>
            <a:off x="2" y="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ENGG404 Lecture 00 - Day 1</a:t>
            </a:r>
            <a:endParaRPr/>
          </a:p>
        </p:txBody>
      </p:sp>
      <p:sp>
        <p:nvSpPr>
          <p:cNvPr id="89" name="Google Shape;89;p1:notes"/>
          <p:cNvSpPr txBox="1"/>
          <p:nvPr/>
        </p:nvSpPr>
        <p:spPr>
          <a:xfrm>
            <a:off x="2" y="883180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 Fall</a:t>
            </a:r>
            <a:endParaRPr/>
          </a:p>
        </p:txBody>
      </p:sp>
      <p:sp>
        <p:nvSpPr>
          <p:cNvPr id="90" name="Google Shape;90;p1:notes"/>
          <p:cNvSpPr txBox="1"/>
          <p:nvPr/>
        </p:nvSpPr>
        <p:spPr>
          <a:xfrm>
            <a:off x="3971848" y="883180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:notes"/>
          <p:cNvSpPr txBox="1"/>
          <p:nvPr/>
        </p:nvSpPr>
        <p:spPr>
          <a:xfrm>
            <a:off x="3971848" y="883180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79513" y="696913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934941" y="4417387"/>
            <a:ext cx="5140522" cy="418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ENGG406 2012WENGG404 Lecture 00 - Day 1</a:t>
            </a:r>
            <a:endParaRPr/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ftr" idx="11"/>
          </p:nvPr>
        </p:nvSpPr>
        <p:spPr>
          <a:xfrm>
            <a:off x="2" y="883180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23-Jan-20122012 Fall</a:t>
            </a:r>
            <a:endParaRPr/>
          </a:p>
        </p:txBody>
      </p:sp>
      <p:sp>
        <p:nvSpPr>
          <p:cNvPr id="119" name="Google Shape;119;p2:notes"/>
          <p:cNvSpPr txBox="1">
            <a:spLocks noGrp="1"/>
          </p:cNvSpPr>
          <p:nvPr>
            <p:ph type="sldNum" idx="12"/>
          </p:nvPr>
        </p:nvSpPr>
        <p:spPr>
          <a:xfrm>
            <a:off x="3971848" y="883180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:notes"/>
          <p:cNvSpPr txBox="1"/>
          <p:nvPr/>
        </p:nvSpPr>
        <p:spPr>
          <a:xfrm>
            <a:off x="3971848" y="883180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79513" y="696913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934941" y="4417387"/>
            <a:ext cx="5140522" cy="418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ENGG406 2012WENGG404 Lecture 00 - Day 1</a:t>
            </a:r>
            <a:endParaRPr/>
          </a:p>
        </p:txBody>
      </p:sp>
      <p:sp>
        <p:nvSpPr>
          <p:cNvPr id="160" name="Google Shape;160;p5:notes"/>
          <p:cNvSpPr txBox="1">
            <a:spLocks noGrp="1"/>
          </p:cNvSpPr>
          <p:nvPr>
            <p:ph type="ftr" idx="11"/>
          </p:nvPr>
        </p:nvSpPr>
        <p:spPr>
          <a:xfrm>
            <a:off x="2" y="883180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23-Jan-20122012 Fall</a:t>
            </a:r>
            <a:endParaRPr/>
          </a:p>
        </p:txBody>
      </p:sp>
      <p:sp>
        <p:nvSpPr>
          <p:cNvPr id="161" name="Google Shape;161;p5:notes"/>
          <p:cNvSpPr txBox="1">
            <a:spLocks noGrp="1"/>
          </p:cNvSpPr>
          <p:nvPr>
            <p:ph type="sldNum" idx="12"/>
          </p:nvPr>
        </p:nvSpPr>
        <p:spPr>
          <a:xfrm>
            <a:off x="3971848" y="883180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5:notes"/>
          <p:cNvSpPr txBox="1"/>
          <p:nvPr/>
        </p:nvSpPr>
        <p:spPr>
          <a:xfrm>
            <a:off x="3971848" y="883180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79513" y="696913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934941" y="4417387"/>
            <a:ext cx="5140522" cy="418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ENGG406 2012WENGG404 Lecture 00 - Day 1</a:t>
            </a:r>
            <a:endParaRPr/>
          </a:p>
        </p:txBody>
      </p:sp>
      <p:sp>
        <p:nvSpPr>
          <p:cNvPr id="173" name="Google Shape;173;p6:notes"/>
          <p:cNvSpPr txBox="1">
            <a:spLocks noGrp="1"/>
          </p:cNvSpPr>
          <p:nvPr>
            <p:ph type="ftr" idx="11"/>
          </p:nvPr>
        </p:nvSpPr>
        <p:spPr>
          <a:xfrm>
            <a:off x="2" y="883180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23-Jan-20122012 Fall</a:t>
            </a:r>
            <a:endParaRPr/>
          </a:p>
        </p:txBody>
      </p:sp>
      <p:sp>
        <p:nvSpPr>
          <p:cNvPr id="174" name="Google Shape;174;p6:notes"/>
          <p:cNvSpPr txBox="1">
            <a:spLocks noGrp="1"/>
          </p:cNvSpPr>
          <p:nvPr>
            <p:ph type="sldNum" idx="12"/>
          </p:nvPr>
        </p:nvSpPr>
        <p:spPr>
          <a:xfrm>
            <a:off x="3971848" y="883180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6:notes"/>
          <p:cNvSpPr txBox="1"/>
          <p:nvPr/>
        </p:nvSpPr>
        <p:spPr>
          <a:xfrm>
            <a:off x="3971848" y="883180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79513" y="696913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934941" y="4417387"/>
            <a:ext cx="5140522" cy="418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ENGG406 2012WENGG404 Lecture 00 - Day 1</a:t>
            </a:r>
            <a:endParaRPr/>
          </a:p>
        </p:txBody>
      </p:sp>
      <p:sp>
        <p:nvSpPr>
          <p:cNvPr id="190" name="Google Shape;190;p7:notes"/>
          <p:cNvSpPr txBox="1">
            <a:spLocks noGrp="1"/>
          </p:cNvSpPr>
          <p:nvPr>
            <p:ph type="ftr" idx="11"/>
          </p:nvPr>
        </p:nvSpPr>
        <p:spPr>
          <a:xfrm>
            <a:off x="2" y="883180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23-Jan-20122012 Fall</a:t>
            </a:r>
            <a:endParaRPr/>
          </a:p>
        </p:txBody>
      </p:sp>
      <p:sp>
        <p:nvSpPr>
          <p:cNvPr id="191" name="Google Shape;191;p7:notes"/>
          <p:cNvSpPr txBox="1">
            <a:spLocks noGrp="1"/>
          </p:cNvSpPr>
          <p:nvPr>
            <p:ph type="sldNum" idx="12"/>
          </p:nvPr>
        </p:nvSpPr>
        <p:spPr>
          <a:xfrm>
            <a:off x="3971848" y="883180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7:notes"/>
          <p:cNvSpPr txBox="1"/>
          <p:nvPr/>
        </p:nvSpPr>
        <p:spPr>
          <a:xfrm>
            <a:off x="3971848" y="883180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79513" y="696913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934941" y="4417387"/>
            <a:ext cx="5140522" cy="418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2015-2016ENGG404 Lecture 00 - Day 1</a:t>
            </a:r>
            <a:endParaRPr/>
          </a:p>
        </p:txBody>
      </p:sp>
      <p:sp>
        <p:nvSpPr>
          <p:cNvPr id="220" name="Google Shape;220;p9:notes"/>
          <p:cNvSpPr txBox="1">
            <a:spLocks noGrp="1"/>
          </p:cNvSpPr>
          <p:nvPr>
            <p:ph type="sldNum" idx="12"/>
          </p:nvPr>
        </p:nvSpPr>
        <p:spPr>
          <a:xfrm>
            <a:off x="3971848" y="8831802"/>
            <a:ext cx="3038553" cy="4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00" rIns="93625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9:notes"/>
          <p:cNvSpPr txBox="1">
            <a:spLocks noGrp="1"/>
          </p:cNvSpPr>
          <p:nvPr>
            <p:ph type="body" idx="1"/>
          </p:nvPr>
        </p:nvSpPr>
        <p:spPr>
          <a:xfrm>
            <a:off x="934941" y="4417387"/>
            <a:ext cx="5140522" cy="418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450" rIns="936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:notes"/>
          <p:cNvSpPr txBox="1"/>
          <p:nvPr/>
        </p:nvSpPr>
        <p:spPr>
          <a:xfrm>
            <a:off x="3971444" y="8831686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5pPr>
            <a:lvl6pPr marL="2743200" lvl="5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6pPr>
            <a:lvl7pPr marL="3200400" lvl="6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7pPr>
            <a:lvl8pPr marL="3657600" lvl="7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8pPr>
            <a:lvl9pPr marL="4114800" lvl="8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068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Char char="❖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 idx="4294967295"/>
          </p:nvPr>
        </p:nvSpPr>
        <p:spPr>
          <a:xfrm>
            <a:off x="228600" y="1066800"/>
            <a:ext cx="8610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Becoming a Leader in</a:t>
            </a:r>
            <a:br>
              <a:rPr lang="en-US" sz="36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Management</a:t>
            </a:r>
            <a:endParaRPr/>
          </a:p>
        </p:txBody>
      </p:sp>
      <p:pic>
        <p:nvPicPr>
          <p:cNvPr id="96" name="Google Shape;96;p1" descr="AG00459_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8400" y="4114800"/>
            <a:ext cx="2189163" cy="19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 descr="SAT10E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4343397"/>
            <a:ext cx="1828800" cy="1884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00;p1"/>
          <p:cNvSpPr txBox="1"/>
          <p:nvPr/>
        </p:nvSpPr>
        <p:spPr>
          <a:xfrm>
            <a:off x="152400" y="176013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SzPts val="1200"/>
              <a:buFont typeface="Calibri"/>
              <a:buNone/>
              <a:defRPr sz="1200">
                <a:latin typeface="Calibri"/>
                <a:ea typeface="Calibri"/>
                <a:cs typeface="Calibri"/>
              </a:defRPr>
            </a:lvl1pPr>
          </a:lstStyle>
          <a:p>
            <a:r>
              <a:rPr lang="en-US">
                <a:sym typeface="Calibri"/>
              </a:rPr>
              <a:t>Fundamentals of RM</a:t>
            </a:r>
            <a:endParaRPr/>
          </a:p>
        </p:txBody>
      </p:sp>
      <p:sp>
        <p:nvSpPr>
          <p:cNvPr id="24" name="Google Shape;101;p1"/>
          <p:cNvSpPr txBox="1"/>
          <p:nvPr/>
        </p:nvSpPr>
        <p:spPr>
          <a:xfrm>
            <a:off x="1481035" y="169906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SzPts val="1200"/>
              <a:buFont typeface="Calibri"/>
              <a:buNone/>
              <a:defRPr sz="1200"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RM System and Process</a:t>
            </a:r>
            <a:endParaRPr dirty="0">
              <a:sym typeface="Calibri"/>
            </a:endParaRPr>
          </a:p>
        </p:txBody>
      </p:sp>
      <p:sp>
        <p:nvSpPr>
          <p:cNvPr id="25" name="Google Shape;102;p1"/>
          <p:cNvSpPr txBox="1"/>
          <p:nvPr/>
        </p:nvSpPr>
        <p:spPr>
          <a:xfrm>
            <a:off x="7874130" y="169906"/>
            <a:ext cx="1155550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Applications &amp; Perspectives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03;p1"/>
          <p:cNvSpPr txBox="1"/>
          <p:nvPr/>
        </p:nvSpPr>
        <p:spPr>
          <a:xfrm>
            <a:off x="7051217" y="169906"/>
            <a:ext cx="671096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People &amp; Org.</a:t>
            </a:r>
            <a:endParaRPr/>
          </a:p>
        </p:txBody>
      </p:sp>
      <p:sp>
        <p:nvSpPr>
          <p:cNvPr id="27" name="Google Shape;104;p1"/>
          <p:cNvSpPr txBox="1"/>
          <p:nvPr/>
        </p:nvSpPr>
        <p:spPr>
          <a:xfrm>
            <a:off x="3834668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Incident Investigation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05;p1"/>
          <p:cNvSpPr txBox="1"/>
          <p:nvPr/>
        </p:nvSpPr>
        <p:spPr>
          <a:xfrm>
            <a:off x="5011484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 Tools &amp; Challenges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6;p1"/>
          <p:cNvSpPr txBox="1"/>
          <p:nvPr/>
        </p:nvSpPr>
        <p:spPr>
          <a:xfrm>
            <a:off x="2657851" y="170430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Leadership in RM</a:t>
            </a:r>
            <a:endParaRPr/>
          </a:p>
        </p:txBody>
      </p:sp>
      <p:cxnSp>
        <p:nvCxnSpPr>
          <p:cNvPr id="30" name="Google Shape;107;p1"/>
          <p:cNvCxnSpPr>
            <a:stCxn id="23" idx="3"/>
            <a:endCxn id="24" idx="1"/>
          </p:cNvCxnSpPr>
          <p:nvPr/>
        </p:nvCxnSpPr>
        <p:spPr>
          <a:xfrm rot="10800000" flipH="1">
            <a:off x="1329217" y="400845"/>
            <a:ext cx="151800" cy="60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" name="Google Shape;108;p1"/>
          <p:cNvCxnSpPr>
            <a:stCxn id="24" idx="3"/>
            <a:endCxn id="29" idx="1"/>
          </p:cNvCxnSpPr>
          <p:nvPr/>
        </p:nvCxnSpPr>
        <p:spPr>
          <a:xfrm>
            <a:off x="2506034" y="400739"/>
            <a:ext cx="151800" cy="6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" name="Google Shape;109;p1"/>
          <p:cNvCxnSpPr>
            <a:stCxn id="29" idx="3"/>
            <a:endCxn id="27" idx="1"/>
          </p:cNvCxnSpPr>
          <p:nvPr/>
        </p:nvCxnSpPr>
        <p:spPr>
          <a:xfrm rot="10800000" flipH="1">
            <a:off x="3682850" y="400663"/>
            <a:ext cx="151800" cy="6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" name="Google Shape;110;p1"/>
          <p:cNvCxnSpPr>
            <a:stCxn id="27" idx="3"/>
            <a:endCxn id="28" idx="1"/>
          </p:cNvCxnSpPr>
          <p:nvPr/>
        </p:nvCxnSpPr>
        <p:spPr>
          <a:xfrm>
            <a:off x="4859667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" name="Google Shape;111;p1"/>
          <p:cNvCxnSpPr>
            <a:stCxn id="28" idx="3"/>
          </p:cNvCxnSpPr>
          <p:nvPr/>
        </p:nvCxnSpPr>
        <p:spPr>
          <a:xfrm>
            <a:off x="6036483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" name="Google Shape;112;p1"/>
          <p:cNvCxnSpPr>
            <a:endCxn id="26" idx="1"/>
          </p:cNvCxnSpPr>
          <p:nvPr/>
        </p:nvCxnSpPr>
        <p:spPr>
          <a:xfrm>
            <a:off x="6899417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" name="Google Shape;113;p1"/>
          <p:cNvCxnSpPr>
            <a:stCxn id="26" idx="3"/>
            <a:endCxn id="25" idx="1"/>
          </p:cNvCxnSpPr>
          <p:nvPr/>
        </p:nvCxnSpPr>
        <p:spPr>
          <a:xfrm>
            <a:off x="7722313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" name="Google Shape;114;p1"/>
          <p:cNvSpPr txBox="1"/>
          <p:nvPr/>
        </p:nvSpPr>
        <p:spPr>
          <a:xfrm>
            <a:off x="6188301" y="169905"/>
            <a:ext cx="692362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 in Industry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1371600" y="2345268"/>
            <a:ext cx="6400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>ENGG404 - Lecture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600" dirty="0" smtClean="0">
                <a:solidFill>
                  <a:schemeClr val="tx2"/>
                </a:solidFill>
                <a:latin typeface="Arial" panose="020B0604020202020204" pitchFamily="34" charset="0"/>
              </a:rPr>
              <a:t>Chapter 2.3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600" dirty="0" smtClean="0">
                <a:solidFill>
                  <a:schemeClr val="tx2"/>
                </a:solidFill>
                <a:latin typeface="Arial" panose="020B0604020202020204" pitchFamily="34" charset="0"/>
              </a:rPr>
              <a:t>Hazards and </a:t>
            </a:r>
            <a:br>
              <a:rPr lang="en-US" altLang="en-US" sz="3600" dirty="0" smtClean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3600" dirty="0" smtClean="0">
                <a:solidFill>
                  <a:schemeClr val="tx2"/>
                </a:solidFill>
                <a:latin typeface="Arial" panose="020B0604020202020204" pitchFamily="34" charset="0"/>
              </a:rPr>
              <a:t>Hazard Identification</a:t>
            </a:r>
            <a:endParaRPr lang="en-US" altLang="en-US" sz="36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36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36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36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body" idx="4294967295"/>
          </p:nvPr>
        </p:nvSpPr>
        <p:spPr>
          <a:xfrm>
            <a:off x="455613" y="730250"/>
            <a:ext cx="8229600" cy="5667375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Outcomes of this Module:</a:t>
            </a:r>
            <a:endParaRPr b="1" dirty="0"/>
          </a:p>
          <a:p>
            <a:pPr marL="60960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Differentiate between a hazard, the severity of hazard, and consequences (impact on PEAP).</a:t>
            </a:r>
            <a:endParaRPr dirty="0"/>
          </a:p>
          <a:p>
            <a:pPr marL="60960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 and explain different types of hazards in terms of losses (including occupational and/or process safety), and the impact of the severity of those hazards.</a:t>
            </a:r>
            <a:endParaRPr dirty="0"/>
          </a:p>
          <a:p>
            <a:pPr marL="60960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two different methods for identifying hazards associated with an activity. </a:t>
            </a:r>
            <a:endParaRPr dirty="0"/>
          </a:p>
        </p:txBody>
      </p:sp>
      <p:sp>
        <p:nvSpPr>
          <p:cNvPr id="125" name="Google Shape;125;p2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182880" y="6398516"/>
            <a:ext cx="263652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>
                <a:latin typeface="Times New Roman"/>
                <a:ea typeface="Times New Roman"/>
                <a:cs typeface="Times New Roman"/>
                <a:sym typeface="Times New Roman"/>
              </a:rPr>
              <a:t>Chapter 2.3: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Hazard Identification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>
            <a:spLocks noGrp="1"/>
          </p:cNvSpPr>
          <p:nvPr>
            <p:ph type="body" idx="4294967295"/>
          </p:nvPr>
        </p:nvSpPr>
        <p:spPr>
          <a:xfrm>
            <a:off x="455613" y="730250"/>
            <a:ext cx="8229600" cy="5667375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knowledge of the inspector (the person looking for the hazards) and/or documented check-lists for use during an inspection. </a:t>
            </a:r>
            <a:endParaRPr/>
          </a:p>
          <a:p>
            <a:pPr marL="609600" lvl="0" indent="-482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Fuming sulfuric acid (corrosive material)</a:t>
            </a:r>
            <a:endParaRPr/>
          </a:p>
          <a:p>
            <a:pPr marL="609600" lvl="0" indent="-482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Weakened steel structures (corroded material)</a:t>
            </a:r>
            <a:endParaRPr/>
          </a:p>
          <a:p>
            <a:pPr marL="609600" lvl="0" indent="-482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Ground fault</a:t>
            </a:r>
            <a:endParaRPr/>
          </a:p>
          <a:p>
            <a:pPr marL="609600" lvl="0" indent="-482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Unbalanced rotating / reciprocating equipment</a:t>
            </a:r>
            <a:endParaRPr/>
          </a:p>
          <a:p>
            <a:pPr marL="609600" lvl="0" indent="-482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Slumping Walls</a:t>
            </a:r>
            <a:endParaRPr/>
          </a:p>
          <a:p>
            <a:pPr marL="609600" lvl="0" indent="-482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Moving equipment and desire to gain access (think: conveyor)</a:t>
            </a:r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227013" y="227013"/>
            <a:ext cx="86883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We Identify Hazards: The Knowledge-Based Approach</a:t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182880" y="6398516"/>
            <a:ext cx="263652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>
                <a:latin typeface="Times New Roman"/>
                <a:ea typeface="Times New Roman"/>
                <a:cs typeface="Times New Roman"/>
                <a:sym typeface="Times New Roman"/>
              </a:rPr>
              <a:t>Chapter 2.3:</a:t>
            </a:r>
            <a:r>
              <a:rPr lang="en-US" sz="12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Hazard Identification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body" idx="4294967295"/>
          </p:nvPr>
        </p:nvSpPr>
        <p:spPr>
          <a:xfrm>
            <a:off x="455613" y="999067"/>
            <a:ext cx="8229600" cy="5266266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09650" lvl="1" indent="-508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9650" lvl="1" indent="-508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9650" lvl="1" indent="-508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9650" lvl="1" indent="-508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482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482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482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482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482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482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482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482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482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follows that by mitigating one or more of these components of incident cause, incidents can be prevented. </a:t>
            </a:r>
            <a:endParaRPr dirty="0"/>
          </a:p>
          <a:p>
            <a:pPr marL="60960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This technique can be applied for finding both </a:t>
            </a:r>
            <a:b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occupational safety hazards AND process safety hazards!</a:t>
            </a:r>
            <a:endParaRPr dirty="0"/>
          </a:p>
        </p:txBody>
      </p:sp>
      <p:sp>
        <p:nvSpPr>
          <p:cNvPr id="180" name="Google Shape;180;p6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223044" y="112776"/>
            <a:ext cx="8688387" cy="61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We Identify Hazards: </a:t>
            </a:r>
            <a:br>
              <a:rPr lang="en-US" sz="24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Discovery Approach, using one of our Two Models</a:t>
            </a:r>
            <a:endParaRPr sz="2400" b="1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81200"/>
            <a:ext cx="3729038" cy="306546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838200" y="1219200"/>
            <a:ext cx="3657600" cy="1158875"/>
          </a:xfrm>
          <a:prstGeom prst="rect">
            <a:avLst/>
          </a:prstGeom>
          <a:solidFill>
            <a:srgbClr val="000080"/>
          </a:soli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combination of …</a:t>
            </a:r>
            <a:endParaRPr/>
          </a:p>
          <a:p>
            <a:pPr marL="0" marR="0" lvl="0" indent="0" algn="l" rtl="0"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Energy</a:t>
            </a:r>
            <a:r>
              <a:rPr lang="en-US" sz="10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(controlled or uncontrolled release or protected / unprotected source), and </a:t>
            </a:r>
            <a:endParaRPr/>
          </a:p>
          <a:p>
            <a:pPr marL="0" marR="0" lvl="0" indent="0" algn="l" rtl="0"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Line-of-Fire</a:t>
            </a:r>
            <a:r>
              <a:rPr lang="en-US" sz="10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(intentional or not intentional), and </a:t>
            </a:r>
            <a:endParaRPr/>
          </a:p>
          <a:p>
            <a:pPr marL="0" marR="0" lvl="0" indent="0" algn="l" rtl="0"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Lack of Safeguard</a:t>
            </a:r>
            <a:r>
              <a:rPr lang="en-US" sz="10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will result in an injury incident. </a:t>
            </a:r>
            <a:endParaRPr/>
          </a:p>
        </p:txBody>
      </p:sp>
      <p:sp>
        <p:nvSpPr>
          <p:cNvPr id="185" name="Google Shape;185;p6"/>
          <p:cNvSpPr txBox="1"/>
          <p:nvPr/>
        </p:nvSpPr>
        <p:spPr>
          <a:xfrm>
            <a:off x="4800600" y="1249363"/>
            <a:ext cx="3657600" cy="1158875"/>
          </a:xfrm>
          <a:prstGeom prst="rect">
            <a:avLst/>
          </a:prstGeom>
          <a:solidFill>
            <a:srgbClr val="000080"/>
          </a:soli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combination of …</a:t>
            </a:r>
            <a:endParaRPr/>
          </a:p>
          <a:p>
            <a:pPr marL="0" marR="0" lvl="0" indent="0" algn="l" rtl="0"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Energy</a:t>
            </a:r>
            <a:r>
              <a:rPr lang="en-US" sz="10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(controlled or uncontrolled release or protected / unprotected source), and </a:t>
            </a:r>
            <a:endParaRPr/>
          </a:p>
          <a:p>
            <a:pPr marL="0" marR="0" lvl="0" indent="0" algn="l" rtl="0"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Line-of-Fire</a:t>
            </a:r>
            <a:r>
              <a:rPr lang="en-US" sz="10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(intentional or not intentional), and </a:t>
            </a:r>
            <a:endParaRPr/>
          </a:p>
          <a:p>
            <a:pPr marL="0" marR="0" lvl="0" indent="0" algn="l" rtl="0"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Triggers</a:t>
            </a:r>
            <a:endParaRPr/>
          </a:p>
          <a:p>
            <a:pPr marL="0" marR="0" lvl="0" indent="0" algn="l" rtl="0"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will result in an injury incident. </a:t>
            </a:r>
            <a:endParaRPr/>
          </a:p>
        </p:txBody>
      </p:sp>
      <p:pic>
        <p:nvPicPr>
          <p:cNvPr id="186" name="Google Shape;186;p6" descr="BD06711_[1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8800" y="2416175"/>
            <a:ext cx="2667000" cy="246856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182880" y="6398516"/>
            <a:ext cx="263652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>
                <a:latin typeface="Times New Roman"/>
                <a:ea typeface="Times New Roman"/>
                <a:cs typeface="Times New Roman"/>
                <a:sym typeface="Times New Roman"/>
              </a:rPr>
              <a:t>Chapter 2.3:</a:t>
            </a:r>
            <a:r>
              <a:rPr lang="en-US" sz="12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Hazard Identification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>
            <a:spLocks noGrp="1"/>
          </p:cNvSpPr>
          <p:nvPr>
            <p:ph type="body" idx="4294967295"/>
          </p:nvPr>
        </p:nvSpPr>
        <p:spPr>
          <a:xfrm>
            <a:off x="455613" y="730250"/>
            <a:ext cx="8229600" cy="5667375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Rephrase the components: 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 Source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mechanical, electrical, chemical, etc. 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 for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Line-of-Fire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bodies, assets, and environment that could </a:t>
            </a:r>
            <a:b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harmed by a release of the energy source. 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 for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No/Inadequate Safeguards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absence of the barrier or control measure or safeguard that is preventing or limiting or controlling exposure to the energy source.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circumstances or mechanisms that will cause the release of the energy source.</a:t>
            </a:r>
            <a:endParaRPr/>
          </a:p>
          <a:p>
            <a:pPr marL="609600" lvl="0" indent="-482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Hazards become evident. 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sharp observer can see hazards that may not be obvious.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can take steps to address the hazard and avoid an incident.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Effectively working to eliminate the immediate causes of incidents</a:t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227013" y="227013"/>
            <a:ext cx="86883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Discovery Approach</a:t>
            </a:r>
            <a:endParaRPr/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7370" y="493713"/>
            <a:ext cx="1766859" cy="145256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7"/>
          <p:cNvSpPr/>
          <p:nvPr/>
        </p:nvSpPr>
        <p:spPr>
          <a:xfrm>
            <a:off x="182880" y="6398516"/>
            <a:ext cx="263652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>
                <a:latin typeface="Times New Roman"/>
                <a:ea typeface="Times New Roman"/>
                <a:cs typeface="Times New Roman"/>
                <a:sym typeface="Times New Roman"/>
              </a:rPr>
              <a:t>Chapter 2.3:</a:t>
            </a:r>
            <a:r>
              <a:rPr lang="en-US" sz="12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Hazard Identification</a:t>
            </a:r>
            <a:endParaRPr/>
          </a:p>
        </p:txBody>
      </p:sp>
      <p:pic>
        <p:nvPicPr>
          <p:cNvPr id="202" name="Google Shape;20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9625" y="1263650"/>
            <a:ext cx="1664775" cy="1539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457200" y="730249"/>
            <a:ext cx="8229600" cy="54864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000" dirty="0" smtClean="0">
                <a:solidFill>
                  <a:schemeClr val="lt2"/>
                </a:solidFill>
                <a:sym typeface="Arial"/>
              </a:rPr>
              <a:t>Hazards </a:t>
            </a:r>
            <a:r>
              <a:rPr lang="en-US" sz="2000" dirty="0">
                <a:solidFill>
                  <a:schemeClr val="lt2"/>
                </a:solidFill>
                <a:sym typeface="Arial"/>
              </a:rPr>
              <a:t>are associated </a:t>
            </a:r>
            <a:r>
              <a:rPr lang="en-US" sz="2000" dirty="0" smtClean="0">
                <a:solidFill>
                  <a:schemeClr val="lt2"/>
                </a:solidFill>
                <a:sym typeface="Arial"/>
              </a:rPr>
              <a:t>with:</a:t>
            </a:r>
          </a:p>
          <a:p>
            <a:pPr marL="742950" lvl="1" indent="-285750">
              <a:buSzPts val="24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</a:rPr>
              <a:t>activities, </a:t>
            </a:r>
          </a:p>
          <a:p>
            <a:pPr marL="742950" lvl="1" indent="-285750">
              <a:buSzPts val="24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</a:rPr>
              <a:t>occupational </a:t>
            </a:r>
            <a:r>
              <a:rPr lang="en-US" sz="2000" dirty="0" smtClean="0">
                <a:solidFill>
                  <a:schemeClr val="lt2"/>
                </a:solidFill>
              </a:rPr>
              <a:t>losses</a:t>
            </a:r>
          </a:p>
          <a:p>
            <a:pPr marL="742950" lvl="1" indent="-285750">
              <a:buSzPts val="2400"/>
              <a:buFont typeface="Noto Sans Symbols"/>
              <a:buChar char="⮚"/>
            </a:pPr>
            <a:r>
              <a:rPr lang="en-US" sz="2000" dirty="0" smtClean="0">
                <a:solidFill>
                  <a:schemeClr val="lt2"/>
                </a:solidFill>
              </a:rPr>
              <a:t>process </a:t>
            </a:r>
            <a:r>
              <a:rPr lang="en-US" sz="2000" dirty="0">
                <a:solidFill>
                  <a:schemeClr val="lt2"/>
                </a:solidFill>
              </a:rPr>
              <a:t>safety losses</a:t>
            </a:r>
            <a:endParaRPr sz="2000" dirty="0">
              <a:solidFill>
                <a:schemeClr val="lt2"/>
              </a:solidFill>
            </a:endParaRPr>
          </a:p>
          <a:p>
            <a:pPr marL="457200" marR="0" lvl="0" indent="-457200" algn="l" rtl="0"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endParaRPr lang="en-US" sz="2000" dirty="0" smtClean="0">
              <a:solidFill>
                <a:schemeClr val="lt2"/>
              </a:solidFill>
              <a:sym typeface="Arial"/>
            </a:endParaRPr>
          </a:p>
          <a:p>
            <a:pPr marL="457200" marR="0" lvl="0" indent="-457200" algn="l" rtl="0"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000" dirty="0" smtClean="0">
                <a:solidFill>
                  <a:schemeClr val="lt2"/>
                </a:solidFill>
                <a:sym typeface="Arial"/>
              </a:rPr>
              <a:t>Hazards </a:t>
            </a:r>
            <a:r>
              <a:rPr lang="en-US" sz="2000" dirty="0">
                <a:solidFill>
                  <a:schemeClr val="lt2"/>
                </a:solidFill>
                <a:sym typeface="Arial"/>
              </a:rPr>
              <a:t>are often related to substandard </a:t>
            </a:r>
            <a:r>
              <a:rPr lang="en-US" sz="2000" dirty="0" smtClean="0">
                <a:solidFill>
                  <a:schemeClr val="lt2"/>
                </a:solidFill>
                <a:sym typeface="Arial"/>
              </a:rPr>
              <a:t>conditions and substandard work practices.</a:t>
            </a:r>
            <a:endParaRPr sz="2000" dirty="0"/>
          </a:p>
          <a:p>
            <a:pPr marL="457200" marR="0" lvl="0" indent="-457200" algn="l" rtl="0"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endParaRPr lang="en-US" sz="2000" dirty="0" smtClean="0">
              <a:solidFill>
                <a:schemeClr val="lt2"/>
              </a:solidFill>
              <a:sym typeface="Arial"/>
            </a:endParaRPr>
          </a:p>
          <a:p>
            <a:pPr marL="457200" lvl="0" indent="-457200">
              <a:buSzPts val="2400"/>
              <a:buFont typeface="Noto Sans Symbols"/>
              <a:buChar char="⮚"/>
            </a:pPr>
            <a:r>
              <a:rPr lang="en-US" sz="2000" dirty="0" smtClean="0">
                <a:solidFill>
                  <a:schemeClr val="lt2"/>
                </a:solidFill>
                <a:sym typeface="Arial"/>
              </a:rPr>
              <a:t>Context </a:t>
            </a:r>
            <a:r>
              <a:rPr lang="en-US" sz="2000" dirty="0">
                <a:solidFill>
                  <a:schemeClr val="lt2"/>
                </a:solidFill>
                <a:sym typeface="Arial"/>
              </a:rPr>
              <a:t>is important where there is a need to differentiate between a </a:t>
            </a:r>
            <a:r>
              <a:rPr lang="en-US" sz="2000" dirty="0" smtClean="0">
                <a:solidFill>
                  <a:schemeClr val="lt2"/>
                </a:solidFill>
                <a:sym typeface="Arial"/>
              </a:rPr>
              <a:t>hazard, </a:t>
            </a:r>
            <a:r>
              <a:rPr lang="en-US" sz="2000" dirty="0">
                <a:solidFill>
                  <a:schemeClr val="lt2"/>
                </a:solidFill>
              </a:rPr>
              <a:t>severity of </a:t>
            </a:r>
            <a:r>
              <a:rPr lang="en-US" sz="2000" dirty="0" smtClean="0">
                <a:solidFill>
                  <a:schemeClr val="lt2"/>
                </a:solidFill>
              </a:rPr>
              <a:t>hazard, </a:t>
            </a:r>
            <a:r>
              <a:rPr lang="en-US" sz="2000" dirty="0" smtClean="0">
                <a:solidFill>
                  <a:schemeClr val="lt2"/>
                </a:solidFill>
                <a:sym typeface="Arial"/>
              </a:rPr>
              <a:t>and </a:t>
            </a:r>
            <a:r>
              <a:rPr lang="en-US" sz="2000" dirty="0">
                <a:solidFill>
                  <a:schemeClr val="lt2"/>
                </a:solidFill>
                <a:sym typeface="Arial"/>
              </a:rPr>
              <a:t>a consequence</a:t>
            </a:r>
            <a:endParaRPr sz="2000" dirty="0"/>
          </a:p>
          <a:p>
            <a:pPr marL="457200" marR="0" lvl="0" indent="-457200" algn="l" rtl="0"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endParaRPr lang="en-US" sz="2000" dirty="0" smtClean="0">
              <a:solidFill>
                <a:schemeClr val="lt2"/>
              </a:solidFill>
              <a:sym typeface="Arial"/>
            </a:endParaRPr>
          </a:p>
          <a:p>
            <a:pPr marL="457200" marR="0" lvl="0" indent="-457200" algn="l" rtl="0"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000" dirty="0" smtClean="0">
                <a:solidFill>
                  <a:schemeClr val="lt2"/>
                </a:solidFill>
                <a:sym typeface="Arial"/>
              </a:rPr>
              <a:t>We </a:t>
            </a:r>
            <a:r>
              <a:rPr lang="en-US" sz="2000" dirty="0">
                <a:solidFill>
                  <a:schemeClr val="lt2"/>
                </a:solidFill>
                <a:sym typeface="Arial"/>
              </a:rPr>
              <a:t>employ two approaches for identifying hazards:</a:t>
            </a:r>
            <a:endParaRPr sz="2000" dirty="0"/>
          </a:p>
          <a:p>
            <a:pPr marL="742950" marR="0" lvl="1" indent="-285750" algn="l" rtl="0"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chemeClr val="lt2"/>
                </a:solidFill>
                <a:sym typeface="Arial"/>
              </a:rPr>
              <a:t>Knowledge based </a:t>
            </a:r>
            <a:endParaRPr sz="2000" dirty="0"/>
          </a:p>
          <a:p>
            <a:pPr marL="742950" marR="0" lvl="1" indent="-285750" algn="l" rtl="0"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chemeClr val="lt2"/>
                </a:solidFill>
                <a:sym typeface="Arial"/>
              </a:rPr>
              <a:t>Discovery based</a:t>
            </a:r>
            <a:r>
              <a:rPr lang="en-US" sz="2000" b="0" i="0" u="none" strike="noStrike" cap="none" dirty="0" smtClean="0">
                <a:solidFill>
                  <a:schemeClr val="lt2"/>
                </a:solidFill>
                <a:sym typeface="Arial"/>
              </a:rPr>
              <a:t>.</a:t>
            </a:r>
            <a:endParaRPr sz="2000" dirty="0">
              <a:solidFill>
                <a:schemeClr val="lt2"/>
              </a:solidFill>
              <a:sym typeface="Arial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182880" y="6398516"/>
            <a:ext cx="240792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>
                <a:latin typeface="Times New Roman"/>
                <a:ea typeface="Times New Roman"/>
                <a:cs typeface="Times New Roman"/>
                <a:sym typeface="Times New Roman"/>
              </a:rPr>
              <a:t>Chapter 2.3:</a:t>
            </a:r>
            <a:r>
              <a:rPr lang="en-US" sz="12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Hazard Identification</a:t>
            </a:r>
            <a:endParaRPr sz="1200" b="1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227013" y="227013"/>
            <a:ext cx="86883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447</Words>
  <Application>Microsoft Office PowerPoint</Application>
  <PresentationFormat>On-screen Show (4:3)</PresentationFormat>
  <Paragraphs>120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Noto Sans Symbols</vt:lpstr>
      <vt:lpstr>Times New Roman</vt:lpstr>
      <vt:lpstr>Wingdings</vt:lpstr>
      <vt:lpstr>Sakura</vt:lpstr>
      <vt:lpstr>On Becoming a Leader in Risk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Becoming a Leader in Risk Management</dc:title>
  <dc:creator>JR Cocchio</dc:creator>
  <cp:lastModifiedBy>JR Cocchio</cp:lastModifiedBy>
  <cp:revision>4</cp:revision>
  <dcterms:created xsi:type="dcterms:W3CDTF">2011-09-07T03:22:54Z</dcterms:created>
  <dcterms:modified xsi:type="dcterms:W3CDTF">2019-08-27T01:36:40Z</dcterms:modified>
</cp:coreProperties>
</file>