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5" r:id="rId6"/>
    <p:sldId id="266" r:id="rId7"/>
    <p:sldId id="267" r:id="rId8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iP8C2drbwtWxo53AeDLdlSF7lD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0D0143-7E60-427C-AA3A-870DCF4F331D}">
  <a:tblStyle styleId="{7E0D0143-7E60-427C-AA3A-870DCF4F33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156" y="44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1444" y="2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880" y="4417965"/>
            <a:ext cx="5140641" cy="418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sldNum" idx="12"/>
          </p:nvPr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934880" y="4417965"/>
            <a:ext cx="5140641" cy="418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75" tIns="46425" rIns="92875" bIns="46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934880" y="4417965"/>
            <a:ext cx="5140641" cy="418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 txBox="1"/>
          <p:nvPr/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934880" y="4417965"/>
            <a:ext cx="5140641" cy="418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 txBox="1"/>
          <p:nvPr/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164" name="Google Shape;164;p6:notes"/>
          <p:cNvSpPr txBox="1">
            <a:spLocks noGrp="1"/>
          </p:cNvSpPr>
          <p:nvPr>
            <p:ph type="sldNum" idx="12"/>
          </p:nvPr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934880" y="4417965"/>
            <a:ext cx="5140641" cy="418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 txBox="1"/>
          <p:nvPr/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223" name="Google Shape;223;p10:notes"/>
          <p:cNvSpPr txBox="1">
            <a:spLocks noGrp="1"/>
          </p:cNvSpPr>
          <p:nvPr>
            <p:ph type="sldNum" idx="12"/>
          </p:nvPr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934880" y="4417965"/>
            <a:ext cx="5140641" cy="418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 txBox="1"/>
          <p:nvPr/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235" name="Google Shape;235;p11:notes"/>
          <p:cNvSpPr txBox="1">
            <a:spLocks noGrp="1"/>
          </p:cNvSpPr>
          <p:nvPr>
            <p:ph type="sldNum" idx="12"/>
          </p:nvPr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934880" y="4417965"/>
            <a:ext cx="5140641" cy="418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/>
          <p:cNvSpPr txBox="1"/>
          <p:nvPr/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247" name="Google Shape;247;p12:notes"/>
          <p:cNvSpPr txBox="1">
            <a:spLocks noGrp="1"/>
          </p:cNvSpPr>
          <p:nvPr>
            <p:ph type="sldNum" idx="12"/>
          </p:nvPr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2:notes"/>
          <p:cNvSpPr txBox="1">
            <a:spLocks noGrp="1"/>
          </p:cNvSpPr>
          <p:nvPr>
            <p:ph type="body" idx="1"/>
          </p:nvPr>
        </p:nvSpPr>
        <p:spPr>
          <a:xfrm>
            <a:off x="934880" y="4417965"/>
            <a:ext cx="5140641" cy="418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2:notes"/>
          <p:cNvSpPr txBox="1"/>
          <p:nvPr/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5pPr>
            <a:lvl6pPr marL="2743200" lvl="5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6pPr>
            <a:lvl7pPr marL="3200400" lvl="6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7pPr>
            <a:lvl8pPr marL="3657600" lvl="7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8pPr>
            <a:lvl9pPr marL="4114800" lvl="8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68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Char char="❖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 idx="4294967295"/>
          </p:nvPr>
        </p:nvSpPr>
        <p:spPr>
          <a:xfrm>
            <a:off x="228600" y="880537"/>
            <a:ext cx="8610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Becoming a Leader in</a:t>
            </a:r>
            <a:br>
              <a:rPr lang="en-US" sz="3600" b="1" i="1" u="none" strike="noStrike" cap="none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1" u="none" strike="noStrike" cap="none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Management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4294967295"/>
          </p:nvPr>
        </p:nvSpPr>
        <p:spPr>
          <a:xfrm>
            <a:off x="609600" y="2175937"/>
            <a:ext cx="80772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</a:pPr>
            <a:r>
              <a:rPr lang="en-US" b="1" i="0" u="none" strike="noStrike" cap="none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ENGG404 - Lecture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</a:pPr>
            <a:r>
              <a:rPr lang="en-US" b="0" i="0" u="none" strike="noStrike" cap="none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Chapter 2.</a:t>
            </a:r>
            <a:r>
              <a:rPr lang="en-US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</a:t>
            </a:r>
            <a:r>
              <a:rPr lang="en-US" b="0" i="0" u="none" strike="noStrike" cap="none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/>
            </a:r>
            <a:br>
              <a:rPr lang="en-US" b="0" i="0" u="none" strike="noStrike" cap="none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b="0" i="0" u="none" strike="noStrike" cap="none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Risk as a Function of </a:t>
            </a:r>
            <a:r>
              <a:rPr lang="en-US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/>
            </a:r>
            <a:br>
              <a:rPr lang="en-US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Probability </a:t>
            </a:r>
            <a:r>
              <a:rPr lang="en-US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and Consequence</a:t>
            </a:r>
            <a:r>
              <a:rPr lang="en-US" b="0" i="0" u="none" strike="noStrike" cap="none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92" name="Google Shape;92;p1" descr="AG00459_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0" y="4284133"/>
            <a:ext cx="2189163" cy="19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SAT10E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4360333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00;p1"/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</a:defRPr>
            </a:lvl1pPr>
          </a:lstStyle>
          <a:p>
            <a:r>
              <a:rPr lang="en-US">
                <a:sym typeface="Calibri"/>
              </a:rPr>
              <a:t>Fundamentals of RM</a:t>
            </a:r>
            <a:endParaRPr/>
          </a:p>
        </p:txBody>
      </p:sp>
      <p:sp>
        <p:nvSpPr>
          <p:cNvPr id="24" name="Google Shape;101;p1"/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RM System and Process</a:t>
            </a:r>
            <a:endParaRPr dirty="0">
              <a:sym typeface="Calibri"/>
            </a:endParaRPr>
          </a:p>
        </p:txBody>
      </p:sp>
      <p:sp>
        <p:nvSpPr>
          <p:cNvPr id="25" name="Google Shape;102;p1"/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Applications &amp; Perspectives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03;p1"/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People &amp; Org.</a:t>
            </a:r>
            <a:endParaRPr/>
          </a:p>
        </p:txBody>
      </p:sp>
      <p:sp>
        <p:nvSpPr>
          <p:cNvPr id="27" name="Google Shape;104;p1"/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Incident Investigation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05;p1"/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Tools &amp; Challenges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6;p1"/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Leadership in RM</a:t>
            </a:r>
            <a:endParaRPr/>
          </a:p>
        </p:txBody>
      </p:sp>
      <p:cxnSp>
        <p:nvCxnSpPr>
          <p:cNvPr id="30" name="Google Shape;107;p1"/>
          <p:cNvCxnSpPr>
            <a:stCxn id="23" idx="3"/>
            <a:endCxn id="24" idx="1"/>
          </p:cNvCxnSpPr>
          <p:nvPr/>
        </p:nvCxnSpPr>
        <p:spPr>
          <a:xfrm rot="10800000" flipH="1">
            <a:off x="1329217" y="400845"/>
            <a:ext cx="151800" cy="60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" name="Google Shape;108;p1"/>
          <p:cNvCxnSpPr>
            <a:stCxn id="24" idx="3"/>
            <a:endCxn id="29" idx="1"/>
          </p:cNvCxnSpPr>
          <p:nvPr/>
        </p:nvCxnSpPr>
        <p:spPr>
          <a:xfrm>
            <a:off x="2506034" y="400739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" name="Google Shape;109;p1"/>
          <p:cNvCxnSpPr>
            <a:stCxn id="29" idx="3"/>
            <a:endCxn id="27" idx="1"/>
          </p:cNvCxnSpPr>
          <p:nvPr/>
        </p:nvCxnSpPr>
        <p:spPr>
          <a:xfrm rot="10800000" flipH="1">
            <a:off x="3682850" y="400663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" name="Google Shape;110;p1"/>
          <p:cNvCxnSpPr>
            <a:stCxn id="27" idx="3"/>
            <a:endCxn id="28" idx="1"/>
          </p:cNvCxnSpPr>
          <p:nvPr/>
        </p:nvCxnSpPr>
        <p:spPr>
          <a:xfrm>
            <a:off x="4859667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" name="Google Shape;111;p1"/>
          <p:cNvCxnSpPr>
            <a:stCxn id="28" idx="3"/>
          </p:cNvCxnSpPr>
          <p:nvPr/>
        </p:nvCxnSpPr>
        <p:spPr>
          <a:xfrm>
            <a:off x="6036483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" name="Google Shape;112;p1"/>
          <p:cNvCxnSpPr>
            <a:endCxn id="26" idx="1"/>
          </p:cNvCxnSpPr>
          <p:nvPr/>
        </p:nvCxnSpPr>
        <p:spPr>
          <a:xfrm>
            <a:off x="6899417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" name="Google Shape;113;p1"/>
          <p:cNvCxnSpPr>
            <a:stCxn id="26" idx="3"/>
            <a:endCxn id="25" idx="1"/>
          </p:cNvCxnSpPr>
          <p:nvPr/>
        </p:nvCxnSpPr>
        <p:spPr>
          <a:xfrm>
            <a:off x="7722313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" name="Google Shape;114;p1"/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in Industry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sym typeface="Arial"/>
              </a:rPr>
              <a:t>Learning Outcomes of this Module:</a:t>
            </a:r>
            <a:endParaRPr sz="2000" b="1" dirty="0"/>
          </a:p>
          <a:p>
            <a:pPr marL="457200" marR="0" lvl="0" indent="-45720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45720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Explain risk as an estimated outcome of two components: consequence and likelihood, and explain each of the components. </a:t>
            </a:r>
            <a:endParaRPr sz="2000" dirty="0"/>
          </a:p>
          <a:p>
            <a:pPr marL="457200" marR="0" lvl="0" indent="-33020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45720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Analyze the risks of a typical industrial installation (a high-pressure natural gas transmission pipe-line in operation through a city), and determine the factors that increase the risk.</a:t>
            </a:r>
            <a:endParaRPr sz="2000" dirty="0"/>
          </a:p>
          <a:p>
            <a:pPr marL="457200" marR="0" lvl="0" indent="-45720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33020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82880" y="6398516"/>
            <a:ext cx="1982787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2.4: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Risk?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do </a:t>
            </a:r>
            <a:r>
              <a:rPr lang="en-US" sz="20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involves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acceptance of </a:t>
            </a:r>
            <a:r>
              <a:rPr lang="en-US" sz="20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we make a decision …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Intuitively, we know what “risk” is …</a:t>
            </a:r>
            <a:endParaRPr dirty="0"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 dirty="0">
                <a:solidFill>
                  <a:srgbClr val="000000"/>
                </a:solidFill>
                <a:sym typeface="Arial"/>
              </a:rPr>
              <a:t>Let’s think of ourselves as …</a:t>
            </a:r>
            <a:br>
              <a:rPr lang="en-US" sz="2000" b="1" i="0" u="none" strike="noStrike" cap="none" dirty="0">
                <a:solidFill>
                  <a:srgbClr val="000000"/>
                </a:solidFill>
                <a:sym typeface="Arial"/>
              </a:rPr>
            </a:br>
            <a:r>
              <a:rPr lang="en-US" sz="2000" b="1" i="0" u="none" strike="noStrike" cap="none" dirty="0">
                <a:solidFill>
                  <a:srgbClr val="000000"/>
                </a:solidFill>
                <a:sym typeface="Arial"/>
              </a:rPr>
              <a:t/>
            </a:r>
            <a:br>
              <a:rPr lang="en-US" sz="2000" b="1" i="0" u="none" strike="noStrike" cap="none" dirty="0">
                <a:solidFill>
                  <a:srgbClr val="000000"/>
                </a:solidFill>
                <a:sym typeface="Arial"/>
              </a:rPr>
            </a:br>
            <a:r>
              <a:rPr lang="en-US" sz="2000" b="1" i="0" u="none" strike="noStrike" cap="none" dirty="0">
                <a:solidFill>
                  <a:srgbClr val="000000"/>
                </a:solidFill>
                <a:sym typeface="Arial"/>
              </a:rPr>
              <a:t>jumping out of a plane, a parachutist, a sky-diver</a:t>
            </a:r>
            <a:endParaRPr b="1" dirty="0"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227013" y="227013"/>
            <a:ext cx="86883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182880" y="6398516"/>
            <a:ext cx="1982787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2.4: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Risk?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457200" y="730250"/>
            <a:ext cx="8229600" cy="54848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combination of </a:t>
            </a:r>
            <a:r>
              <a:rPr lang="en-US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Consequence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Likelihood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Hazards help inform us about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“What can go wrong”</a:t>
            </a:r>
            <a:endParaRPr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Consequence is “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bad it can be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endParaRPr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Likelihood is “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likely it can happen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both consequence and likelihood for risk</a:t>
            </a:r>
            <a:endParaRPr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Something is “safe” if its risks are judged to be acceptable</a:t>
            </a:r>
            <a:endParaRPr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risks within engineering derive from hazards – no exceptions</a:t>
            </a:r>
            <a:endParaRPr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182880" y="6398516"/>
            <a:ext cx="1982787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2.4: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Risk?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227013" y="227013"/>
            <a:ext cx="86883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Concept of Risk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3352800" y="3657600"/>
            <a:ext cx="2286000" cy="762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tx2"/>
                </a:solidFill>
                <a:sym typeface="Arial"/>
              </a:rPr>
              <a:t>Risk</a:t>
            </a:r>
            <a:endParaRPr sz="1800" b="1" dirty="0">
              <a:solidFill>
                <a:schemeClr val="tx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800" b="1" i="0" u="none" strike="noStrike" cap="none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762001" y="5050630"/>
            <a:ext cx="1920240" cy="7315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tx2"/>
                </a:solidFill>
                <a:sym typeface="Arial"/>
              </a:rPr>
              <a:t>What impact is </a:t>
            </a:r>
            <a:r>
              <a:rPr lang="en-US" sz="1800" b="1" i="0" u="none" strike="noStrike" cap="none" dirty="0" smtClean="0">
                <a:solidFill>
                  <a:schemeClr val="tx2"/>
                </a:solidFill>
                <a:sym typeface="Arial"/>
              </a:rPr>
              <a:t/>
            </a:r>
            <a:br>
              <a:rPr lang="en-US" sz="1800" b="1" i="0" u="none" strike="noStrike" cap="none" dirty="0" smtClean="0">
                <a:solidFill>
                  <a:schemeClr val="tx2"/>
                </a:solidFill>
                <a:sym typeface="Arial"/>
              </a:rPr>
            </a:br>
            <a:r>
              <a:rPr lang="en-US" sz="1800" b="1" i="0" u="none" strike="noStrike" cap="none" dirty="0" smtClean="0">
                <a:solidFill>
                  <a:schemeClr val="tx2"/>
                </a:solidFill>
                <a:sym typeface="Arial"/>
              </a:rPr>
              <a:t>possible</a:t>
            </a:r>
            <a:r>
              <a:rPr lang="en-US" sz="1800" b="1" i="0" u="none" strike="noStrike" cap="none" dirty="0">
                <a:solidFill>
                  <a:schemeClr val="tx2"/>
                </a:solidFill>
                <a:sym typeface="Arial"/>
              </a:rPr>
              <a:t>?</a:t>
            </a:r>
            <a:endParaRPr sz="1800" b="1" dirty="0">
              <a:solidFill>
                <a:schemeClr val="tx2"/>
              </a:solidFill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6411686" y="5050631"/>
            <a:ext cx="1920240" cy="7315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tx2"/>
                </a:solidFill>
                <a:sym typeface="Arial"/>
              </a:rPr>
              <a:t>How likely is </a:t>
            </a:r>
            <a:r>
              <a:rPr lang="en-US" sz="1800" b="1" i="0" u="none" strike="noStrike" cap="none" dirty="0" smtClean="0">
                <a:solidFill>
                  <a:schemeClr val="tx2"/>
                </a:solidFill>
                <a:sym typeface="Arial"/>
              </a:rPr>
              <a:t/>
            </a:r>
            <a:br>
              <a:rPr lang="en-US" sz="1800" b="1" i="0" u="none" strike="noStrike" cap="none" dirty="0" smtClean="0">
                <a:solidFill>
                  <a:schemeClr val="tx2"/>
                </a:solidFill>
                <a:sym typeface="Arial"/>
              </a:rPr>
            </a:br>
            <a:r>
              <a:rPr lang="en-US" sz="1800" b="1" i="0" u="none" strike="noStrike" cap="none" dirty="0" smtClean="0">
                <a:solidFill>
                  <a:schemeClr val="tx2"/>
                </a:solidFill>
                <a:sym typeface="Arial"/>
              </a:rPr>
              <a:t>it </a:t>
            </a:r>
            <a:r>
              <a:rPr lang="en-US" sz="1800" b="1" i="0" u="none" strike="noStrike" cap="none" dirty="0">
                <a:solidFill>
                  <a:schemeClr val="tx2"/>
                </a:solidFill>
                <a:sym typeface="Arial"/>
              </a:rPr>
              <a:t>to occur?</a:t>
            </a:r>
            <a:endParaRPr sz="1800" b="1" dirty="0">
              <a:solidFill>
                <a:schemeClr val="tx2"/>
              </a:solidFill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3574573" y="5050631"/>
            <a:ext cx="1920240" cy="7315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tx2"/>
                </a:solidFill>
                <a:sym typeface="Arial"/>
              </a:rPr>
              <a:t>What can go wrong?</a:t>
            </a:r>
            <a:endParaRPr sz="1800" b="1" dirty="0">
              <a:solidFill>
                <a:schemeClr val="tx2"/>
              </a:solidFill>
            </a:endParaRPr>
          </a:p>
        </p:txBody>
      </p:sp>
      <p:cxnSp>
        <p:nvCxnSpPr>
          <p:cNvPr id="178" name="Google Shape;178;p6"/>
          <p:cNvCxnSpPr/>
          <p:nvPr/>
        </p:nvCxnSpPr>
        <p:spPr>
          <a:xfrm>
            <a:off x="2743200" y="5257800"/>
            <a:ext cx="770809" cy="0"/>
          </a:xfrm>
          <a:prstGeom prst="straightConnector1">
            <a:avLst/>
          </a:prstGeom>
          <a:solidFill>
            <a:schemeClr val="accent1"/>
          </a:solidFill>
          <a:ln w="31750" cap="flat" cmpd="sng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79" name="Google Shape;179;p6"/>
          <p:cNvCxnSpPr/>
          <p:nvPr/>
        </p:nvCxnSpPr>
        <p:spPr>
          <a:xfrm>
            <a:off x="5553791" y="5257800"/>
            <a:ext cx="770809" cy="0"/>
          </a:xfrm>
          <a:prstGeom prst="straightConnector1">
            <a:avLst/>
          </a:prstGeom>
          <a:solidFill>
            <a:schemeClr val="accent1"/>
          </a:solidFill>
          <a:ln w="31750" cap="flat" cmpd="sng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0" name="Google Shape;180;p6"/>
          <p:cNvCxnSpPr/>
          <p:nvPr/>
        </p:nvCxnSpPr>
        <p:spPr>
          <a:xfrm rot="10800000">
            <a:off x="4495800" y="4495800"/>
            <a:ext cx="0" cy="533400"/>
          </a:xfrm>
          <a:prstGeom prst="straightConnector1">
            <a:avLst/>
          </a:prstGeom>
          <a:solidFill>
            <a:schemeClr val="accent1"/>
          </a:solidFill>
          <a:ln w="317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6"/>
          <p:cNvCxnSpPr/>
          <p:nvPr/>
        </p:nvCxnSpPr>
        <p:spPr>
          <a:xfrm rot="10800000" flipH="1">
            <a:off x="1752600" y="4343400"/>
            <a:ext cx="1821973" cy="685800"/>
          </a:xfrm>
          <a:prstGeom prst="straightConnector1">
            <a:avLst/>
          </a:prstGeom>
          <a:solidFill>
            <a:schemeClr val="accent1"/>
          </a:solidFill>
          <a:ln w="317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2" name="Google Shape;182;p6"/>
          <p:cNvCxnSpPr/>
          <p:nvPr/>
        </p:nvCxnSpPr>
        <p:spPr>
          <a:xfrm rot="10800000">
            <a:off x="5524500" y="4267200"/>
            <a:ext cx="1714500" cy="762000"/>
          </a:xfrm>
          <a:prstGeom prst="straightConnector1">
            <a:avLst/>
          </a:prstGeom>
          <a:solidFill>
            <a:schemeClr val="accent1"/>
          </a:solidFill>
          <a:ln w="317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0" name="Google Shape;230;p10"/>
          <p:cNvGraphicFramePr/>
          <p:nvPr/>
        </p:nvGraphicFramePr>
        <p:xfrm>
          <a:off x="457200" y="1371601"/>
          <a:ext cx="8229600" cy="3596660"/>
        </p:xfrm>
        <a:graphic>
          <a:graphicData uri="http://schemas.openxmlformats.org/drawingml/2006/table">
            <a:tbl>
              <a:tblPr>
                <a:noFill/>
                <a:tableStyleId>{7E0D0143-7E60-427C-AA3A-870DCF4F331D}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Pipeline Integrity – </a:t>
                      </a:r>
                      <a:r>
                        <a:rPr lang="en-US" sz="1600" b="0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Initial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endParaRPr/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Sub-standard condition of pipeline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poor choice or quality of materials of construction; defects during manufacturing or fabrication; damaged during installation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Pipeline Integrity - </a:t>
                      </a:r>
                      <a:r>
                        <a:rPr lang="en-US" sz="1600" b="0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On-going in Operation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endParaRPr/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Substandard maintenance practices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lack of planned preventative maintenance, lack of inspection, lack of follow-up on inspection results;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Substandard operating practices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excessive pressure, excessive flow-rate, internal erosion, poor controls on impurities; poor cathodic protection, pitting corrosion, gas acidity and humidity;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Proximity of activities to the pipeline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non-intended contact and breach of pipeline wall integrity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1" name="Google Shape;231;p10"/>
          <p:cNvSpPr/>
          <p:nvPr/>
        </p:nvSpPr>
        <p:spPr>
          <a:xfrm>
            <a:off x="182880" y="6398516"/>
            <a:ext cx="1982787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2.4: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Risk?</a:t>
            </a:r>
            <a:endParaRPr/>
          </a:p>
        </p:txBody>
      </p:sp>
      <p:sp>
        <p:nvSpPr>
          <p:cNvPr id="232" name="Google Shape;232;p10"/>
          <p:cNvSpPr/>
          <p:nvPr/>
        </p:nvSpPr>
        <p:spPr>
          <a:xfrm>
            <a:off x="227013" y="227013"/>
            <a:ext cx="86883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Factors Increasing </a:t>
            </a:r>
            <a:r>
              <a:rPr lang="en-US" sz="2400" b="1" i="1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Likelihood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2" name="Google Shape;242;p11"/>
          <p:cNvGraphicFramePr/>
          <p:nvPr/>
        </p:nvGraphicFramePr>
        <p:xfrm>
          <a:off x="457200" y="1371600"/>
          <a:ext cx="8229600" cy="1524000"/>
        </p:xfrm>
        <a:graphic>
          <a:graphicData uri="http://schemas.openxmlformats.org/drawingml/2006/table">
            <a:tbl>
              <a:tblPr>
                <a:noFill/>
                <a:tableStyleId>{7E0D0143-7E60-427C-AA3A-870DCF4F331D}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Proximity to high-user areas (residences, schools, etc.) and other facilities.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potential quantity released in event of a loss of containment.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presence of a potential ignition source.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3" name="Google Shape;243;p11"/>
          <p:cNvSpPr/>
          <p:nvPr/>
        </p:nvSpPr>
        <p:spPr>
          <a:xfrm>
            <a:off x="182880" y="6398516"/>
            <a:ext cx="1982787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2.4: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Risk?</a:t>
            </a:r>
            <a:endParaRPr/>
          </a:p>
        </p:txBody>
      </p:sp>
      <p:sp>
        <p:nvSpPr>
          <p:cNvPr id="244" name="Google Shape;244;p11"/>
          <p:cNvSpPr/>
          <p:nvPr/>
        </p:nvSpPr>
        <p:spPr>
          <a:xfrm>
            <a:off x="227013" y="227013"/>
            <a:ext cx="86883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Factors Increasing </a:t>
            </a:r>
            <a:r>
              <a:rPr lang="en-US" sz="2400" b="1" i="1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Consequence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2"/>
          <p:cNvSpPr/>
          <p:nvPr/>
        </p:nvSpPr>
        <p:spPr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derive risks from hazards.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combine consequence &amp; likelihood to estimate the risk levels.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focus on consequences and/or likelihood factors to understand the risk levels … </a:t>
            </a:r>
            <a:endParaRPr/>
          </a:p>
          <a:p>
            <a:pPr marL="457200" marR="0" lvl="0" indent="-4572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we can determine possible ways and means to reduce the risk levels.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/>
          <p:nvPr/>
        </p:nvSpPr>
        <p:spPr>
          <a:xfrm>
            <a:off x="182880" y="6398516"/>
            <a:ext cx="1982787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2.4: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Risk?</a:t>
            </a:r>
            <a:endParaRPr/>
          </a:p>
        </p:txBody>
      </p:sp>
      <p:sp>
        <p:nvSpPr>
          <p:cNvPr id="256" name="Google Shape;256;p12"/>
          <p:cNvSpPr/>
          <p:nvPr/>
        </p:nvSpPr>
        <p:spPr>
          <a:xfrm>
            <a:off x="227013" y="227013"/>
            <a:ext cx="86883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483</Words>
  <Application>Microsoft Office PowerPoint</Application>
  <PresentationFormat>On-screen Show (4:3)</PresentationFormat>
  <Paragraphs>92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Noto Sans Symbols</vt:lpstr>
      <vt:lpstr>Times New Roman</vt:lpstr>
      <vt:lpstr>Sakura</vt:lpstr>
      <vt:lpstr>On Becoming a Leader in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Becoming a Leader in Risk Management</dc:title>
  <dc:creator>JR Cocchio</dc:creator>
  <cp:lastModifiedBy>JR Cocchio</cp:lastModifiedBy>
  <cp:revision>5</cp:revision>
  <dcterms:created xsi:type="dcterms:W3CDTF">2011-09-07T03:22:54Z</dcterms:created>
  <dcterms:modified xsi:type="dcterms:W3CDTF">2019-08-27T01:28:08Z</dcterms:modified>
</cp:coreProperties>
</file>