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jbKot6SUdkLIhQd4lnHE8lISj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5B179-14E2-48EA-9267-E3415693430C}">
  <a:tblStyle styleId="{61F5B179-14E2-48EA-9267-E34156934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61" autoAdjust="0"/>
  </p:normalViewPr>
  <p:slideViewPr>
    <p:cSldViewPr snapToGrid="0">
      <p:cViewPr varScale="1">
        <p:scale>
          <a:sx n="28" d="100"/>
          <a:sy n="28" d="100"/>
        </p:scale>
        <p:origin x="14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8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717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 dirty="0"/>
          </a:p>
        </p:txBody>
      </p:sp>
      <p:sp>
        <p:nvSpPr>
          <p:cNvPr id="94" name="Google Shape;94;p2:notes"/>
          <p:cNvSpPr txBox="1"/>
          <p:nvPr/>
        </p:nvSpPr>
        <p:spPr>
          <a:xfrm>
            <a:off x="0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 dirty="0"/>
          </a:p>
        </p:txBody>
      </p:sp>
      <p:sp>
        <p:nvSpPr>
          <p:cNvPr id="95" name="Google Shape;95;p2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2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300" name="Google Shape;300;p17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7:notes"/>
          <p:cNvSpPr txBox="1"/>
          <p:nvPr/>
        </p:nvSpPr>
        <p:spPr>
          <a:xfrm>
            <a:off x="5205943" y="6581363"/>
            <a:ext cx="3983596" cy="3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75" tIns="46100" rIns="92175" bIns="46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63850" y="519113"/>
            <a:ext cx="3463925" cy="2598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7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312" name="Google Shape;312;p18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8:notes"/>
          <p:cNvSpPr txBox="1"/>
          <p:nvPr/>
        </p:nvSpPr>
        <p:spPr>
          <a:xfrm>
            <a:off x="5205943" y="6581363"/>
            <a:ext cx="3983596" cy="3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75" tIns="46100" rIns="92175" bIns="46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63850" y="519113"/>
            <a:ext cx="3463925" cy="2598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324" name="Google Shape;324;p19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9:notes"/>
          <p:cNvSpPr txBox="1"/>
          <p:nvPr/>
        </p:nvSpPr>
        <p:spPr>
          <a:xfrm>
            <a:off x="5205943" y="6581363"/>
            <a:ext cx="3983596" cy="3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75" tIns="46100" rIns="92175" bIns="46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63850" y="519113"/>
            <a:ext cx="3463925" cy="2598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 dirty="0"/>
          </a:p>
        </p:txBody>
      </p:sp>
      <p:sp>
        <p:nvSpPr>
          <p:cNvPr id="336" name="Google Shape;336;p20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0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0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5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:notes"/>
          <p:cNvSpPr txBox="1"/>
          <p:nvPr/>
        </p:nvSpPr>
        <p:spPr>
          <a:xfrm>
            <a:off x="5205943" y="6581363"/>
            <a:ext cx="3983596" cy="3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75" tIns="46100" rIns="92175" bIns="46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203" name="Google Shape;203;p9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215" name="Google Shape;215;p10:notes"/>
          <p:cNvSpPr txBox="1">
            <a:spLocks noGrp="1"/>
          </p:cNvSpPr>
          <p:nvPr>
            <p:ph type="sldNum" idx="12"/>
          </p:nvPr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0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927730" y="4424471"/>
            <a:ext cx="5099378" cy="4188858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</a:t>
            </a:r>
            <a:b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4294967295"/>
          </p:nvPr>
        </p:nvSpPr>
        <p:spPr>
          <a:xfrm>
            <a:off x="1143000" y="2362200"/>
            <a:ext cx="6858000" cy="411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– Lecture</a:t>
            </a:r>
            <a:endParaRPr sz="28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ase </a:t>
            </a:r>
            <a:r>
              <a:rPr lang="en-US" sz="2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2: 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Piper Alpha Rig, Occidental Petroleum, North Sea, UK, (July 6, 1988) </a:t>
            </a: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52400" y="134562"/>
            <a:ext cx="1176817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sym typeface="Arial"/>
              </a:rPr>
              <a:t>Fundamentals of RM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481035" y="128455"/>
            <a:ext cx="1024999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RM System and Process</a:t>
            </a:r>
            <a:endParaRPr sz="11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874130" y="128455"/>
            <a:ext cx="1155550" cy="430887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Application &amp; Perspectives</a:t>
            </a:r>
            <a:endParaRPr sz="11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051217" y="128455"/>
            <a:ext cx="671096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sym typeface="Arial"/>
              </a:rPr>
              <a:t>People &amp; Org.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834668" y="128455"/>
            <a:ext cx="1024999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Incident Investigation</a:t>
            </a:r>
            <a:endParaRPr sz="11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011484" y="128455"/>
            <a:ext cx="1024999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RM Tools &amp; Challenges</a:t>
            </a:r>
            <a:endParaRPr sz="11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657851" y="128979"/>
            <a:ext cx="1024999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sym typeface="Arial"/>
              </a:rPr>
              <a:t>Leadership in RM</a:t>
            </a:r>
            <a:endParaRPr dirty="0">
              <a:solidFill>
                <a:schemeClr val="tx2"/>
              </a:solidFill>
            </a:endParaRPr>
          </a:p>
        </p:txBody>
      </p:sp>
      <p:cxnSp>
        <p:nvCxnSpPr>
          <p:cNvPr id="113" name="Google Shape;113;p2"/>
          <p:cNvCxnSpPr>
            <a:stCxn id="106" idx="3"/>
            <a:endCxn id="107" idx="1"/>
          </p:cNvCxnSpPr>
          <p:nvPr/>
        </p:nvCxnSpPr>
        <p:spPr>
          <a:xfrm rot="10800000" flipH="1">
            <a:off x="1329217" y="344006"/>
            <a:ext cx="151800" cy="60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"/>
          <p:cNvCxnSpPr>
            <a:stCxn id="107" idx="3"/>
            <a:endCxn id="112" idx="1"/>
          </p:cNvCxnSpPr>
          <p:nvPr/>
        </p:nvCxnSpPr>
        <p:spPr>
          <a:xfrm>
            <a:off x="2506034" y="343899"/>
            <a:ext cx="151800" cy="6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"/>
          <p:cNvCxnSpPr>
            <a:stCxn id="112" idx="3"/>
            <a:endCxn id="110" idx="1"/>
          </p:cNvCxnSpPr>
          <p:nvPr/>
        </p:nvCxnSpPr>
        <p:spPr>
          <a:xfrm rot="10800000" flipH="1">
            <a:off x="3682850" y="343823"/>
            <a:ext cx="151800" cy="6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"/>
          <p:cNvCxnSpPr>
            <a:stCxn id="110" idx="3"/>
            <a:endCxn id="111" idx="1"/>
          </p:cNvCxnSpPr>
          <p:nvPr/>
        </p:nvCxnSpPr>
        <p:spPr>
          <a:xfrm>
            <a:off x="4859667" y="343899"/>
            <a:ext cx="151800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"/>
          <p:cNvCxnSpPr>
            <a:stCxn id="111" idx="3"/>
          </p:cNvCxnSpPr>
          <p:nvPr/>
        </p:nvCxnSpPr>
        <p:spPr>
          <a:xfrm>
            <a:off x="6036483" y="343899"/>
            <a:ext cx="151800" cy="153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>
            <a:endCxn id="109" idx="1"/>
          </p:cNvCxnSpPr>
          <p:nvPr/>
        </p:nvCxnSpPr>
        <p:spPr>
          <a:xfrm rot="10800000" flipH="1">
            <a:off x="6899417" y="343899"/>
            <a:ext cx="151800" cy="153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19;p2"/>
          <p:cNvCxnSpPr>
            <a:stCxn id="109" idx="3"/>
            <a:endCxn id="108" idx="1"/>
          </p:cNvCxnSpPr>
          <p:nvPr/>
        </p:nvCxnSpPr>
        <p:spPr>
          <a:xfrm>
            <a:off x="7722313" y="343899"/>
            <a:ext cx="151800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20;p2"/>
          <p:cNvSpPr txBox="1"/>
          <p:nvPr/>
        </p:nvSpPr>
        <p:spPr>
          <a:xfrm>
            <a:off x="6188301" y="128454"/>
            <a:ext cx="692362" cy="4308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RM in Industry</a:t>
            </a:r>
            <a:endParaRPr sz="11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2" descr="Piper Alph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717550"/>
            <a:ext cx="6664325" cy="57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1447800" y="5715000"/>
            <a:ext cx="639921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None/>
            </a:pPr>
            <a:r>
              <a:rPr lang="en-US" sz="28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Piper Alpha Oil Rig Fire 1988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1327150" y="3000375"/>
            <a:ext cx="3048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1.5X UK consumption rate at 3 tonnes / second over 75 metres square … </a:t>
            </a:r>
            <a:b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incredible heat flux!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228600" y="5140325"/>
            <a:ext cx="8763000" cy="6508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findings of The Lord Cullen Public Inquiry (the investigation report) changed the game for off-shore platforms in the industry …with the goal to prevent loss incidents! </a:t>
            </a:r>
            <a:endParaRPr/>
          </a:p>
        </p:txBody>
      </p:sp>
      <p:sp>
        <p:nvSpPr>
          <p:cNvPr id="8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body" idx="4294967295"/>
          </p:nvPr>
        </p:nvSpPr>
        <p:spPr>
          <a:xfrm>
            <a:off x="457200" y="731520"/>
            <a:ext cx="8229600" cy="5486400"/>
          </a:xfrm>
          <a:prstGeom prst="rect">
            <a:avLst/>
          </a:prstGeom>
          <a:solidFill>
            <a:srgbClr val="F9DBD3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RME #1: Management Leadership, Commitment, and Accountability 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b="1" dirty="0" smtClean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Corporate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Safety Culture: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Leadership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influences and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drives culture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;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actions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define the culture. Both a good culture and sound risk management program are necessary for sustainable performance.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b="1" dirty="0">
              <a:solidFill>
                <a:srgbClr val="CBBEB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" y="227013"/>
            <a:ext cx="8229600" cy="5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Piper Alpha: Management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28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Op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portunities</a:t>
            </a:r>
            <a:endParaRPr sz="1600" dirty="0"/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body" idx="4294967295"/>
          </p:nvPr>
        </p:nvSpPr>
        <p:spPr>
          <a:xfrm>
            <a:off x="457200" y="731520"/>
            <a:ext cx="8229600" cy="5486400"/>
          </a:xfrm>
          <a:prstGeom prst="rect">
            <a:avLst/>
          </a:prstGeom>
          <a:solidFill>
            <a:srgbClr val="F9DBD3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CBBEB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RME #2: Risk Assessment and Management of Risks: </a:t>
            </a:r>
            <a:endParaRPr sz="2000" b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dirty="0" smtClean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 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organizations require the upfront / initial </a:t>
            </a:r>
            <a:r>
              <a:rPr lang="en-US" sz="20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on-going, continuing need for risk assessments and management of risks.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b="1" dirty="0" smtClean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Administrative </a:t>
            </a:r>
            <a:r>
              <a:rPr lang="en-US" sz="2000" b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Controls: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Life-critical safe work practices (PTW, Lock-out) </a:t>
            </a:r>
            <a:r>
              <a:rPr lang="en-US" sz="20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must not be allowed to degrade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These practices keep things on-track. Just because nothing has happened does not mean one can relax the work practices. </a:t>
            </a: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Critical decisions were not being managed by those directly controlling the risks (OIM).</a:t>
            </a:r>
          </a:p>
          <a:p>
            <a:pPr marL="742950" lvl="2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safety devices were rendered ineffective (the PSV without being replaced with an appropriately pressure-rated fitting), or bypassed (the fire protection deluge system), or design recommendations were not ineffectively installed (blast-proof walls and system back-flow shut-off). </a:t>
            </a:r>
            <a:endParaRPr sz="2000" b="1" dirty="0">
              <a:solidFill>
                <a:srgbClr val="CBBEB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08;p17"/>
          <p:cNvSpPr/>
          <p:nvPr/>
        </p:nvSpPr>
        <p:spPr>
          <a:xfrm>
            <a:off x="457200" y="227013"/>
            <a:ext cx="8229600" cy="5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Piper Alpha: Management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28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Op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portunities</a:t>
            </a:r>
            <a:endParaRPr sz="1600" dirty="0"/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body" idx="4294967295"/>
          </p:nvPr>
        </p:nvSpPr>
        <p:spPr>
          <a:xfrm>
            <a:off x="457200" y="731520"/>
            <a:ext cx="8229600" cy="5486400"/>
          </a:xfrm>
          <a:prstGeom prst="rect">
            <a:avLst/>
          </a:prstGeom>
          <a:solidFill>
            <a:srgbClr val="F9DBD3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RME #6: Auditing (Program Evaluation and Continuous Improvement):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dirty="0" smtClean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case study demonstrated several examples where stringent engineering controls and administrative controls slowly degraded to the point of being ineffective.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b="1" dirty="0" smtClean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Auditing</a:t>
            </a:r>
            <a:r>
              <a:rPr lang="en-US" sz="2000" b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Managers must check on the “health” of the management system i.e. inspect for compliance, and take action to address deviations. Auditing is a key and fundamental management </a:t>
            </a: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process. 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would have been the outcome had management discovered and taken action to “tighten” the discipline around managing the PTW process and the work permitted?</a:t>
            </a: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08;p17"/>
          <p:cNvSpPr/>
          <p:nvPr/>
        </p:nvSpPr>
        <p:spPr>
          <a:xfrm>
            <a:off x="457200" y="227013"/>
            <a:ext cx="8229600" cy="5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Piper Alpha: Management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28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Op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portunities</a:t>
            </a:r>
            <a:endParaRPr sz="1600" dirty="0"/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>
            <a:spLocks noGrp="1"/>
          </p:cNvSpPr>
          <p:nvPr>
            <p:ph type="body" idx="4294967295"/>
          </p:nvPr>
        </p:nvSpPr>
        <p:spPr>
          <a:xfrm>
            <a:off x="457200" y="663787"/>
            <a:ext cx="8229600" cy="548640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Values and priorities heavily influence our decisions – sometimes with grave consequences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Without sound leadership … the control of risks breaks down and unacceptable events will happen.”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Noto Sans Symbols"/>
                <a:cs typeface="Arial" panose="020B0604020202020204" pitchFamily="34" charset="0"/>
                <a:sym typeface="Noto Sans Symbols"/>
              </a:rPr>
              <a:t>☞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Management Leadership …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Do you think there were “signals” that would have reflected the condition of the safety program on Piper Alpha before the incident? 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Noto Sans Symbols"/>
                <a:cs typeface="Arial" panose="020B0604020202020204" pitchFamily="34" charset="0"/>
                <a:sym typeface="Noto Sans Symbols"/>
              </a:rPr>
              <a:t>☞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Risk Assessment …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Do we only hear “good” news? Are we out there (manager’s boots on the ground) finding out what is really happening?</a:t>
            </a: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Noto Sans Symbols"/>
                <a:cs typeface="Arial" panose="020B0604020202020204" pitchFamily="34" charset="0"/>
                <a:sym typeface="Noto Sans Symbols"/>
              </a:rPr>
              <a:t>☞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Program Evaluation … (auditing) </a:t>
            </a: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i="1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457199" y="227013"/>
            <a:ext cx="8229601" cy="5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&amp; Key Lessons</a:t>
            </a:r>
            <a:endParaRPr sz="28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Critique of management leadership (or lack thereof) in an industrial facility / operation.</a:t>
            </a:r>
            <a:endParaRPr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Argue in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need for management leadership, commitment, and accountability at all levels, and the underlying values for what drives those needs.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  <p:sp>
        <p:nvSpPr>
          <p:cNvPr id="6" name="Google Shape;166;p6"/>
          <p:cNvSpPr/>
          <p:nvPr/>
        </p:nvSpPr>
        <p:spPr>
          <a:xfrm>
            <a:off x="455613" y="227013"/>
            <a:ext cx="82264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lang="en-US" sz="28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Outcomes:</a:t>
            </a:r>
            <a:endParaRPr lang="en-US" sz="2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case study of the Piper Alpha loss incident examines the underlying values &amp; priorities of an organization, and how this influenced leadership commitment, employee commitment, and employees’ work practices - with tragic consequences.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Without sound leadership … the control of risks breaks down and unacceptable events will happen.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Terminology: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“PTW”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“OIM”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“PSV”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“ECC”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55613" y="2445544"/>
            <a:ext cx="8229600" cy="10421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66;p6"/>
          <p:cNvSpPr/>
          <p:nvPr/>
        </p:nvSpPr>
        <p:spPr>
          <a:xfrm>
            <a:off x="455613" y="227013"/>
            <a:ext cx="82264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8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sz="1600" dirty="0"/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66896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…examines the 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underlying values &amp; priorities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an organization, 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leaders, we can prevent loss incidents, stop impacts on PEAP – prevent fatalities, injuries, pain and suffering</a:t>
            </a:r>
            <a:endParaRPr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fail to hold the safety of the public and workers as paramount, we become responsible for the resulting pain and suffering from these incidents.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55614" y="227013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of the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of this Loss Incident:</a:t>
            </a:r>
            <a:endParaRPr sz="1600" dirty="0"/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Energy (Oil) Crisis of the early 1970s</a:t>
            </a:r>
            <a:endParaRPr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Reliance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Vulnerability of Countries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Piper Alpha field was discovered </a:t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1973 – considerable economic </a:t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to the UK Economy</a:t>
            </a:r>
            <a:endParaRPr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1970’s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Corporate Culture …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 work around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here.”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⮚"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455613" y="227013"/>
            <a:ext cx="82264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33" y="1465981"/>
            <a:ext cx="3839105" cy="4749082"/>
          </a:xfrm>
          <a:prstGeom prst="rect">
            <a:avLst/>
          </a:prstGeom>
        </p:spPr>
      </p:pic>
      <p:sp>
        <p:nvSpPr>
          <p:cNvPr id="7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533400" y="305450"/>
            <a:ext cx="7810991" cy="685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33CC"/>
                </a:solidFill>
              </a:rPr>
              <a:t>Piper Alpha Before 1988 Incident</a:t>
            </a:r>
            <a:endParaRPr sz="4800"/>
          </a:p>
        </p:txBody>
      </p:sp>
      <p:sp>
        <p:nvSpPr>
          <p:cNvPr id="197" name="Google Shape;197;p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 descr="Piper befo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412284"/>
            <a:ext cx="4876800" cy="395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 descr="Piper Alpha Platf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7067" y="990600"/>
            <a:ext cx="4297324" cy="25315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7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9" descr="Piper partw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990600"/>
            <a:ext cx="7769225" cy="5202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684213" y="227013"/>
            <a:ext cx="7769225" cy="479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sz="24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Piper Alpha Rig Disaster – part way through 1988 Incident</a:t>
            </a:r>
            <a:endParaRPr sz="2400" b="1" i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risk assessment for fire-walls vs fire/blast rated walls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fire water availability (automatic deluge pumps switched to manual)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mechanical integrity when PSV was removed</a:t>
            </a:r>
            <a:endParaRPr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management of PTW at end-of-shift hand-over</a:t>
            </a:r>
            <a:endParaRPr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Unplanned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compressor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 and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 to return off-line pump to service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gas release and explosion (blank was sub-standard)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emergency shut-down capability (switch room not protected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fire-walls)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Prolonged oil fire (lack of isolation of oil production lines)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pipe failure (flame impingement, inadequate explosion walls)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Death in the “safe-haven” accommodations (positive pressure design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emergency escape drills)</a:t>
            </a:r>
            <a:endParaRPr dirty="0"/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escape plans from off-shore platform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fighting only from one boat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command &amp; control during emergency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Decisions hampered - authority of Offshore Installation Manager (OIM)</a:t>
            </a:r>
            <a:endParaRPr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subsea isolation valve (SSIV on export lines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22" name="Google Shape;222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55613" y="227013"/>
            <a:ext cx="82264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Incident Factors</a:t>
            </a:r>
            <a:endParaRPr dirty="0"/>
          </a:p>
        </p:txBody>
      </p:sp>
      <p:sp>
        <p:nvSpPr>
          <p:cNvPr id="7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2971800" y="3276600"/>
            <a:ext cx="3429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Noto Sans Symbols"/>
              <a:buNone/>
            </a:pPr>
            <a:r>
              <a:rPr lang="en-US" sz="3600" b="1" i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11"/>
          <p:cNvGraphicFramePr/>
          <p:nvPr>
            <p:extLst>
              <p:ext uri="{D42A27DB-BD31-4B8C-83A1-F6EECF244321}">
                <p14:modId xmlns:p14="http://schemas.microsoft.com/office/powerpoint/2010/main" val="1842568706"/>
              </p:ext>
            </p:extLst>
          </p:nvPr>
        </p:nvGraphicFramePr>
        <p:xfrm>
          <a:off x="474133" y="1151466"/>
          <a:ext cx="8060267" cy="3625600"/>
        </p:xfrm>
        <a:graphic>
          <a:graphicData uri="http://schemas.openxmlformats.org/drawingml/2006/table">
            <a:tbl>
              <a:tblPr>
                <a:noFill/>
                <a:tableStyleId>{61F5B179-14E2-48EA-9267-E3415693430C}</a:tableStyleId>
              </a:tblPr>
              <a:tblGrid>
                <a:gridCol w="196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People: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 workers killed, dozens injured</a:t>
                      </a:r>
                      <a:endParaRPr sz="200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Environment: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Unknown total impact. </a:t>
                      </a:r>
                      <a:endParaRPr sz="2000"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Hydrocarbons (crude oil and fuel) and products of combustion were released to the marine environment</a:t>
                      </a:r>
                      <a:endParaRPr sz="200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Assets: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Lost; no salvageable assets</a:t>
                      </a:r>
                      <a:endParaRPr sz="20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Production: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Lost; no salvageable production capability </a:t>
                      </a:r>
                      <a:b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(150,000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bbl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 oil, 1 billion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litres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day natural gas)</a:t>
                      </a:r>
                      <a:endParaRPr sz="2000" dirty="0"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Fire disrupted productivity of other rigs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" name="Google Shape;233;p11"/>
          <p:cNvSpPr/>
          <p:nvPr/>
        </p:nvSpPr>
        <p:spPr>
          <a:xfrm>
            <a:off x="457200" y="227013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PEAP:</a:t>
            </a:r>
            <a:endParaRPr sz="1600" dirty="0"/>
          </a:p>
        </p:txBody>
      </p:sp>
      <p:sp>
        <p:nvSpPr>
          <p:cNvPr id="7" name="Google Shape;131;p3"/>
          <p:cNvSpPr/>
          <p:nvPr/>
        </p:nvSpPr>
        <p:spPr>
          <a:xfrm>
            <a:off x="455612" y="6398516"/>
            <a:ext cx="199972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Case 2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Piper Alpha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907</Words>
  <Application>Microsoft Office PowerPoint</Application>
  <PresentationFormat>On-screen Show (4:3)</PresentationFormat>
  <Paragraphs>181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Times New Roman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Piper Alpha Before 1988 Incident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D.MCM</dc:creator>
  <cp:lastModifiedBy>JR Cocchio</cp:lastModifiedBy>
  <cp:revision>8</cp:revision>
  <dcterms:created xsi:type="dcterms:W3CDTF">2000-06-12T19:05:46Z</dcterms:created>
  <dcterms:modified xsi:type="dcterms:W3CDTF">2019-08-27T01:40:42Z</dcterms:modified>
</cp:coreProperties>
</file>