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7" r:id="rId2"/>
    <p:sldId id="258" r:id="rId3"/>
    <p:sldId id="259" r:id="rId4"/>
    <p:sldId id="260" r:id="rId5"/>
    <p:sldId id="261" r:id="rId6"/>
    <p:sldId id="262" r:id="rId7"/>
    <p:sldId id="268" r:id="rId8"/>
    <p:sldId id="266" r:id="rId9"/>
  </p:sldIdLst>
  <p:sldSz cx="9144000" cy="6858000" type="screen4x3"/>
  <p:notesSz cx="6954838"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h+d56CIWV/OzXSojIb7JTdE3Y7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56" autoAdjust="0"/>
  </p:normalViewPr>
  <p:slideViewPr>
    <p:cSldViewPr snapToGrid="0">
      <p:cViewPr varScale="1">
        <p:scale>
          <a:sx n="29" d="100"/>
          <a:sy n="29" d="100"/>
        </p:scale>
        <p:origin x="1416"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3763" cy="467072"/>
          </a:xfrm>
          <a:prstGeom prst="rect">
            <a:avLst/>
          </a:prstGeom>
          <a:noFill/>
          <a:ln>
            <a:noFill/>
          </a:ln>
        </p:spPr>
        <p:txBody>
          <a:bodyPr spcFirstLastPara="1" wrap="square" lIns="92925" tIns="46450" rIns="92925" bIns="4645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9466" y="0"/>
            <a:ext cx="3013763" cy="467072"/>
          </a:xfrm>
          <a:prstGeom prst="rect">
            <a:avLst/>
          </a:prstGeom>
          <a:noFill/>
          <a:ln>
            <a:noFill/>
          </a:ln>
        </p:spPr>
        <p:txBody>
          <a:bodyPr spcFirstLastPara="1" wrap="square" lIns="92925" tIns="46450" rIns="92925" bIns="4645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84300" y="1165225"/>
            <a:ext cx="4186238" cy="3140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484" y="4480003"/>
            <a:ext cx="5563870" cy="3665459"/>
          </a:xfrm>
          <a:prstGeom prst="rect">
            <a:avLst/>
          </a:prstGeom>
          <a:noFill/>
          <a:ln>
            <a:noFill/>
          </a:ln>
        </p:spPr>
        <p:txBody>
          <a:bodyPr spcFirstLastPara="1" wrap="square" lIns="92925" tIns="46450" rIns="92925" bIns="4645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notes"/>
          <p:cNvSpPr txBox="1">
            <a:spLocks noGrp="1"/>
          </p:cNvSpPr>
          <p:nvPr>
            <p:ph type="body" idx="1"/>
          </p:nvPr>
        </p:nvSpPr>
        <p:spPr>
          <a:xfrm>
            <a:off x="695484" y="4480003"/>
            <a:ext cx="5563870" cy="3665459"/>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65" name="Google Shape;165;p2:notes"/>
          <p:cNvSpPr>
            <a:spLocks noGrp="1" noRot="1" noChangeAspect="1"/>
          </p:cNvSpPr>
          <p:nvPr>
            <p:ph type="sldImg" idx="2"/>
          </p:nvPr>
        </p:nvSpPr>
        <p:spPr>
          <a:xfrm>
            <a:off x="1384300" y="1165225"/>
            <a:ext cx="4186238" cy="3140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3:notes"/>
          <p:cNvSpPr txBox="1">
            <a:spLocks noGrp="1"/>
          </p:cNvSpPr>
          <p:nvPr>
            <p:ph type="body" idx="1"/>
          </p:nvPr>
        </p:nvSpPr>
        <p:spPr>
          <a:xfrm>
            <a:off x="695484" y="4480003"/>
            <a:ext cx="5563870" cy="3665459"/>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89" name="Google Shape;189;p3:notes"/>
          <p:cNvSpPr>
            <a:spLocks noGrp="1" noRot="1" noChangeAspect="1"/>
          </p:cNvSpPr>
          <p:nvPr>
            <p:ph type="sldImg" idx="2"/>
          </p:nvPr>
        </p:nvSpPr>
        <p:spPr>
          <a:xfrm>
            <a:off x="1384300" y="1165225"/>
            <a:ext cx="4186238" cy="3140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notes"/>
          <p:cNvSpPr>
            <a:spLocks noGrp="1" noRot="1" noChangeAspect="1"/>
          </p:cNvSpPr>
          <p:nvPr>
            <p:ph type="sldImg" idx="2"/>
          </p:nvPr>
        </p:nvSpPr>
        <p:spPr>
          <a:xfrm>
            <a:off x="1384300" y="1165225"/>
            <a:ext cx="4186238" cy="3140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4:notes"/>
          <p:cNvSpPr txBox="1">
            <a:spLocks noGrp="1"/>
          </p:cNvSpPr>
          <p:nvPr>
            <p:ph type="body" idx="1"/>
          </p:nvPr>
        </p:nvSpPr>
        <p:spPr>
          <a:xfrm>
            <a:off x="695484" y="4480003"/>
            <a:ext cx="5563870" cy="3665459"/>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dirty="0"/>
          </a:p>
        </p:txBody>
      </p:sp>
      <p:sp>
        <p:nvSpPr>
          <p:cNvPr id="197" name="Google Shape;197;p4: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5:notes"/>
          <p:cNvSpPr txBox="1">
            <a:spLocks noGrp="1"/>
          </p:cNvSpPr>
          <p:nvPr>
            <p:ph type="body" idx="1"/>
          </p:nvPr>
        </p:nvSpPr>
        <p:spPr>
          <a:xfrm>
            <a:off x="695484" y="4480003"/>
            <a:ext cx="5563870" cy="3665459"/>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06" name="Google Shape;206;p5:notes"/>
          <p:cNvSpPr>
            <a:spLocks noGrp="1" noRot="1" noChangeAspect="1"/>
          </p:cNvSpPr>
          <p:nvPr>
            <p:ph type="sldImg" idx="2"/>
          </p:nvPr>
        </p:nvSpPr>
        <p:spPr>
          <a:xfrm>
            <a:off x="1384300" y="1165225"/>
            <a:ext cx="4186238" cy="3140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6:notes"/>
          <p:cNvSpPr txBox="1">
            <a:spLocks noGrp="1"/>
          </p:cNvSpPr>
          <p:nvPr>
            <p:ph type="body" idx="1"/>
          </p:nvPr>
        </p:nvSpPr>
        <p:spPr>
          <a:xfrm>
            <a:off x="695484" y="4480003"/>
            <a:ext cx="5563870" cy="3665459"/>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12" name="Google Shape;212;p6:notes"/>
          <p:cNvSpPr>
            <a:spLocks noGrp="1" noRot="1" noChangeAspect="1"/>
          </p:cNvSpPr>
          <p:nvPr>
            <p:ph type="sldImg" idx="2"/>
          </p:nvPr>
        </p:nvSpPr>
        <p:spPr>
          <a:xfrm>
            <a:off x="1384300" y="1165225"/>
            <a:ext cx="4186238" cy="3140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95484" y="4480003"/>
            <a:ext cx="5563870" cy="3665459"/>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18" name="Google Shape;218;p7:notes"/>
          <p:cNvSpPr>
            <a:spLocks noGrp="1" noRot="1" noChangeAspect="1"/>
          </p:cNvSpPr>
          <p:nvPr>
            <p:ph type="sldImg" idx="2"/>
          </p:nvPr>
        </p:nvSpPr>
        <p:spPr>
          <a:xfrm>
            <a:off x="1384300" y="1165225"/>
            <a:ext cx="4186238" cy="3140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8:notes"/>
          <p:cNvSpPr txBox="1">
            <a:spLocks noGrp="1"/>
          </p:cNvSpPr>
          <p:nvPr>
            <p:ph type="body" idx="1"/>
          </p:nvPr>
        </p:nvSpPr>
        <p:spPr>
          <a:xfrm>
            <a:off x="695484" y="4480003"/>
            <a:ext cx="5563870" cy="3665459"/>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24" name="Google Shape;224;p8:notes"/>
          <p:cNvSpPr>
            <a:spLocks noGrp="1" noRot="1" noChangeAspect="1"/>
          </p:cNvSpPr>
          <p:nvPr>
            <p:ph type="sldImg" idx="2"/>
          </p:nvPr>
        </p:nvSpPr>
        <p:spPr>
          <a:xfrm>
            <a:off x="1384300" y="1165225"/>
            <a:ext cx="4186238" cy="3140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08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1:notes"/>
          <p:cNvSpPr>
            <a:spLocks noGrp="1" noRot="1" noChangeAspect="1"/>
          </p:cNvSpPr>
          <p:nvPr>
            <p:ph type="sldImg" idx="2"/>
          </p:nvPr>
        </p:nvSpPr>
        <p:spPr>
          <a:xfrm>
            <a:off x="1384300" y="1165225"/>
            <a:ext cx="4186238" cy="3140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1:notes"/>
          <p:cNvSpPr txBox="1">
            <a:spLocks noGrp="1"/>
          </p:cNvSpPr>
          <p:nvPr>
            <p:ph type="body" idx="1"/>
          </p:nvPr>
        </p:nvSpPr>
        <p:spPr>
          <a:xfrm>
            <a:off x="695484" y="4480003"/>
            <a:ext cx="5563870" cy="3665459"/>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253" name="Google Shape;253;p11: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pic>
        <p:nvPicPr>
          <p:cNvPr id="17" name="Google Shape;17;p13"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8" name="Google Shape;18;p13"/>
          <p:cNvSpPr txBox="1">
            <a:spLocks noGrp="1"/>
          </p:cNvSpPr>
          <p:nvPr>
            <p:ph type="title"/>
          </p:nvPr>
        </p:nvSpPr>
        <p:spPr>
          <a:xfrm>
            <a:off x="685330" y="334775"/>
            <a:ext cx="7773338" cy="565848"/>
          </a:xfrm>
          <a:prstGeom prst="rect">
            <a:avLst/>
          </a:prstGeom>
          <a:solidFill>
            <a:schemeClr val="lt1">
              <a:alpha val="69803"/>
            </a:schemeClr>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400"/>
              <a:buFont typeface="Arial"/>
              <a:buNone/>
              <a:defRPr sz="2400" b="1" i="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685330" y="1062446"/>
            <a:ext cx="7772870" cy="472875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400"/>
              <a:buFont typeface="Noto Sans Symbols"/>
              <a:buNone/>
              <a:defRPr sz="2400">
                <a:latin typeface="Arial"/>
                <a:ea typeface="Arial"/>
                <a:cs typeface="Arial"/>
                <a:sym typeface="Arial"/>
              </a:defRPr>
            </a:lvl1pPr>
            <a:lvl2pPr marL="914400" lvl="1" indent="-381000" algn="l">
              <a:lnSpc>
                <a:spcPct val="120000"/>
              </a:lnSpc>
              <a:spcBef>
                <a:spcPts val="500"/>
              </a:spcBef>
              <a:spcAft>
                <a:spcPts val="0"/>
              </a:spcAft>
              <a:buSzPts val="2400"/>
              <a:buFont typeface="Noto Sans Symbols"/>
              <a:buChar char="⮚"/>
              <a:defRPr sz="2400">
                <a:latin typeface="Arial"/>
                <a:ea typeface="Arial"/>
                <a:cs typeface="Arial"/>
                <a:sym typeface="Arial"/>
              </a:defRPr>
            </a:lvl2pPr>
            <a:lvl3pPr marL="1371600" lvl="2" indent="-381000" algn="l">
              <a:lnSpc>
                <a:spcPct val="120000"/>
              </a:lnSpc>
              <a:spcBef>
                <a:spcPts val="500"/>
              </a:spcBef>
              <a:spcAft>
                <a:spcPts val="0"/>
              </a:spcAft>
              <a:buSzPts val="2400"/>
              <a:buFont typeface="Noto Sans Symbols"/>
              <a:buChar char="⮚"/>
              <a:defRPr sz="2400">
                <a:latin typeface="Arial"/>
                <a:ea typeface="Arial"/>
                <a:cs typeface="Arial"/>
                <a:sym typeface="Arial"/>
              </a:defRPr>
            </a:lvl3pPr>
            <a:lvl4pPr marL="1828800" lvl="3" indent="-381000" algn="l">
              <a:lnSpc>
                <a:spcPct val="120000"/>
              </a:lnSpc>
              <a:spcBef>
                <a:spcPts val="500"/>
              </a:spcBef>
              <a:spcAft>
                <a:spcPts val="0"/>
              </a:spcAft>
              <a:buSzPts val="2400"/>
              <a:buFont typeface="Noto Sans Symbols"/>
              <a:buChar char="⮚"/>
              <a:defRPr sz="2400">
                <a:latin typeface="Arial"/>
                <a:ea typeface="Arial"/>
                <a:cs typeface="Arial"/>
                <a:sym typeface="Arial"/>
              </a:defRPr>
            </a:lvl4pPr>
            <a:lvl5pPr marL="2286000" lvl="4" indent="-381000" algn="l">
              <a:lnSpc>
                <a:spcPct val="120000"/>
              </a:lnSpc>
              <a:spcBef>
                <a:spcPts val="500"/>
              </a:spcBef>
              <a:spcAft>
                <a:spcPts val="0"/>
              </a:spcAft>
              <a:buSzPts val="2400"/>
              <a:buChar char="•"/>
              <a:defRPr sz="2400">
                <a:latin typeface="Arial"/>
                <a:ea typeface="Arial"/>
                <a:cs typeface="Arial"/>
                <a:sym typeface="Arial"/>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0" name="Google Shape;20;p13"/>
          <p:cNvSpPr txBox="1">
            <a:spLocks noGrp="1"/>
          </p:cNvSpPr>
          <p:nvPr>
            <p:ph type="ftr" idx="11"/>
          </p:nvPr>
        </p:nvSpPr>
        <p:spPr>
          <a:xfrm>
            <a:off x="685331" y="6431910"/>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7885509" y="6431910"/>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1"/>
        <p:cNvGrpSpPr/>
        <p:nvPr/>
      </p:nvGrpSpPr>
      <p:grpSpPr>
        <a:xfrm>
          <a:off x="0" y="0"/>
          <a:ext cx="0" cy="0"/>
          <a:chOff x="0" y="0"/>
          <a:chExt cx="0" cy="0"/>
        </a:xfrm>
      </p:grpSpPr>
      <p:pic>
        <p:nvPicPr>
          <p:cNvPr id="82" name="Google Shape;82;p22"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83" name="Google Shape;83;p22"/>
          <p:cNvSpPr txBox="1">
            <a:spLocks noGrp="1"/>
          </p:cNvSpPr>
          <p:nvPr>
            <p:ph type="title"/>
          </p:nvPr>
        </p:nvSpPr>
        <p:spPr>
          <a:xfrm>
            <a:off x="685346" y="4289374"/>
            <a:ext cx="7773324"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2"/>
          <p:cNvSpPr>
            <a:spLocks noGrp="1"/>
          </p:cNvSpPr>
          <p:nvPr>
            <p:ph type="pic" idx="2"/>
          </p:nvPr>
        </p:nvSpPr>
        <p:spPr>
          <a:xfrm>
            <a:off x="888558" y="698261"/>
            <a:ext cx="7366899" cy="3214136"/>
          </a:xfrm>
          <a:prstGeom prst="roundRect">
            <a:avLst>
              <a:gd name="adj" fmla="val 4944"/>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dk1"/>
              </a:buClr>
              <a:buSzPts val="3200"/>
              <a:buFont typeface="Arial"/>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5" name="Google Shape;85;p22"/>
          <p:cNvSpPr txBox="1">
            <a:spLocks noGrp="1"/>
          </p:cNvSpPr>
          <p:nvPr>
            <p:ph type="body" idx="1"/>
          </p:nvPr>
        </p:nvSpPr>
        <p:spPr>
          <a:xfrm>
            <a:off x="685331" y="5108728"/>
            <a:ext cx="7773339"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6" name="Google Shape;86;p22"/>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2"/>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pic>
        <p:nvPicPr>
          <p:cNvPr id="90" name="Google Shape;90;p23"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91" name="Google Shape;91;p23"/>
          <p:cNvSpPr txBox="1">
            <a:spLocks noGrp="1"/>
          </p:cNvSpPr>
          <p:nvPr>
            <p:ph type="title"/>
          </p:nvPr>
        </p:nvSpPr>
        <p:spPr>
          <a:xfrm>
            <a:off x="685331" y="609600"/>
            <a:ext cx="7773339"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3"/>
          <p:cNvSpPr txBox="1">
            <a:spLocks noGrp="1"/>
          </p:cNvSpPr>
          <p:nvPr>
            <p:ph type="body" idx="1"/>
          </p:nvPr>
        </p:nvSpPr>
        <p:spPr>
          <a:xfrm>
            <a:off x="685331" y="4204821"/>
            <a:ext cx="7773339"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3" name="Google Shape;93;p23"/>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3"/>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3"/>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pic>
        <p:nvPicPr>
          <p:cNvPr id="97" name="Google Shape;97;p24"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98" name="Google Shape;98;p24"/>
          <p:cNvSpPr txBox="1">
            <a:spLocks noGrp="1"/>
          </p:cNvSpPr>
          <p:nvPr>
            <p:ph type="title"/>
          </p:nvPr>
        </p:nvSpPr>
        <p:spPr>
          <a:xfrm>
            <a:off x="1084659" y="872588"/>
            <a:ext cx="6977064" cy="272991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4"/>
          <p:cNvSpPr txBox="1">
            <a:spLocks noGrp="1"/>
          </p:cNvSpPr>
          <p:nvPr>
            <p:ph type="body" idx="1"/>
          </p:nvPr>
        </p:nvSpPr>
        <p:spPr>
          <a:xfrm>
            <a:off x="1290484" y="3610032"/>
            <a:ext cx="6564224"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0" name="Google Shape;100;p24"/>
          <p:cNvSpPr txBox="1">
            <a:spLocks noGrp="1"/>
          </p:cNvSpPr>
          <p:nvPr>
            <p:ph type="body" idx="2"/>
          </p:nvPr>
        </p:nvSpPr>
        <p:spPr>
          <a:xfrm>
            <a:off x="685331" y="4372797"/>
            <a:ext cx="7773339"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1" name="Google Shape;101;p24"/>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4"/>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24"/>
          <p:cNvSpPr txBox="1"/>
          <p:nvPr/>
        </p:nvSpPr>
        <p:spPr>
          <a:xfrm>
            <a:off x="737626" y="887859"/>
            <a:ext cx="546888"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US" sz="8000" b="0" cap="none">
                <a:solidFill>
                  <a:schemeClr val="dk1"/>
                </a:solidFill>
                <a:latin typeface="Twentieth Century"/>
                <a:ea typeface="Twentieth Century"/>
                <a:cs typeface="Twentieth Century"/>
                <a:sym typeface="Twentieth Century"/>
              </a:rPr>
              <a:t>“</a:t>
            </a:r>
            <a:endParaRPr/>
          </a:p>
        </p:txBody>
      </p:sp>
      <p:sp>
        <p:nvSpPr>
          <p:cNvPr id="105" name="Google Shape;105;p24"/>
          <p:cNvSpPr txBox="1"/>
          <p:nvPr/>
        </p:nvSpPr>
        <p:spPr>
          <a:xfrm>
            <a:off x="7850130" y="3120015"/>
            <a:ext cx="553641"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6"/>
        <p:cNvGrpSpPr/>
        <p:nvPr/>
      </p:nvGrpSpPr>
      <p:grpSpPr>
        <a:xfrm>
          <a:off x="0" y="0"/>
          <a:ext cx="0" cy="0"/>
          <a:chOff x="0" y="0"/>
          <a:chExt cx="0" cy="0"/>
        </a:xfrm>
      </p:grpSpPr>
      <p:pic>
        <p:nvPicPr>
          <p:cNvPr id="107" name="Google Shape;107;p25"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08" name="Google Shape;108;p25"/>
          <p:cNvSpPr txBox="1">
            <a:spLocks noGrp="1"/>
          </p:cNvSpPr>
          <p:nvPr>
            <p:ph type="title"/>
          </p:nvPr>
        </p:nvSpPr>
        <p:spPr>
          <a:xfrm>
            <a:off x="685331" y="2138722"/>
            <a:ext cx="7773339"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5"/>
          <p:cNvSpPr txBox="1">
            <a:spLocks noGrp="1"/>
          </p:cNvSpPr>
          <p:nvPr>
            <p:ph type="body" idx="1"/>
          </p:nvPr>
        </p:nvSpPr>
        <p:spPr>
          <a:xfrm>
            <a:off x="685331" y="4662335"/>
            <a:ext cx="7773339"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10" name="Google Shape;110;p25"/>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5"/>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3"/>
        <p:cNvGrpSpPr/>
        <p:nvPr/>
      </p:nvGrpSpPr>
      <p:grpSpPr>
        <a:xfrm>
          <a:off x="0" y="0"/>
          <a:ext cx="0" cy="0"/>
          <a:chOff x="0" y="0"/>
          <a:chExt cx="0" cy="0"/>
        </a:xfrm>
      </p:grpSpPr>
      <p:pic>
        <p:nvPicPr>
          <p:cNvPr id="114" name="Google Shape;114;p26"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15" name="Google Shape;115;p26"/>
          <p:cNvSpPr txBox="1">
            <a:spLocks noGrp="1"/>
          </p:cNvSpPr>
          <p:nvPr>
            <p:ph type="title"/>
          </p:nvPr>
        </p:nvSpPr>
        <p:spPr>
          <a:xfrm>
            <a:off x="685331" y="609600"/>
            <a:ext cx="7773339"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6"/>
          <p:cNvSpPr txBox="1">
            <a:spLocks noGrp="1"/>
          </p:cNvSpPr>
          <p:nvPr>
            <p:ph type="body" idx="1"/>
          </p:nvPr>
        </p:nvSpPr>
        <p:spPr>
          <a:xfrm>
            <a:off x="685331" y="2367093"/>
            <a:ext cx="2474232"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7" name="Google Shape;117;p26"/>
          <p:cNvSpPr txBox="1">
            <a:spLocks noGrp="1"/>
          </p:cNvSpPr>
          <p:nvPr>
            <p:ph type="body" idx="2"/>
          </p:nvPr>
        </p:nvSpPr>
        <p:spPr>
          <a:xfrm>
            <a:off x="685331" y="2943356"/>
            <a:ext cx="2474232"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8" name="Google Shape;118;p26"/>
          <p:cNvSpPr txBox="1">
            <a:spLocks noGrp="1"/>
          </p:cNvSpPr>
          <p:nvPr>
            <p:ph type="body" idx="3"/>
          </p:nvPr>
        </p:nvSpPr>
        <p:spPr>
          <a:xfrm>
            <a:off x="3339292" y="2367093"/>
            <a:ext cx="246864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9" name="Google Shape;119;p26"/>
          <p:cNvSpPr txBox="1">
            <a:spLocks noGrp="1"/>
          </p:cNvSpPr>
          <p:nvPr>
            <p:ph type="body" idx="4"/>
          </p:nvPr>
        </p:nvSpPr>
        <p:spPr>
          <a:xfrm>
            <a:off x="3331012" y="2943356"/>
            <a:ext cx="2477513"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0" name="Google Shape;120;p26"/>
          <p:cNvSpPr txBox="1">
            <a:spLocks noGrp="1"/>
          </p:cNvSpPr>
          <p:nvPr>
            <p:ph type="body" idx="5"/>
          </p:nvPr>
        </p:nvSpPr>
        <p:spPr>
          <a:xfrm>
            <a:off x="5979974" y="2367093"/>
            <a:ext cx="247869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1" name="Google Shape;121;p26"/>
          <p:cNvSpPr txBox="1">
            <a:spLocks noGrp="1"/>
          </p:cNvSpPr>
          <p:nvPr>
            <p:ph type="body" idx="6"/>
          </p:nvPr>
        </p:nvSpPr>
        <p:spPr>
          <a:xfrm>
            <a:off x="5979974" y="2943356"/>
            <a:ext cx="247869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2" name="Google Shape;122;p26"/>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6"/>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6"/>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5"/>
        <p:cNvGrpSpPr/>
        <p:nvPr/>
      </p:nvGrpSpPr>
      <p:grpSpPr>
        <a:xfrm>
          <a:off x="0" y="0"/>
          <a:ext cx="0" cy="0"/>
          <a:chOff x="0" y="0"/>
          <a:chExt cx="0" cy="0"/>
        </a:xfrm>
      </p:grpSpPr>
      <p:pic>
        <p:nvPicPr>
          <p:cNvPr id="126" name="Google Shape;126;p27"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27" name="Google Shape;127;p27"/>
          <p:cNvSpPr txBox="1">
            <a:spLocks noGrp="1"/>
          </p:cNvSpPr>
          <p:nvPr>
            <p:ph type="title"/>
          </p:nvPr>
        </p:nvSpPr>
        <p:spPr>
          <a:xfrm>
            <a:off x="685331" y="610772"/>
            <a:ext cx="7773339"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7"/>
          <p:cNvSpPr txBox="1">
            <a:spLocks noGrp="1"/>
          </p:cNvSpPr>
          <p:nvPr>
            <p:ph type="body" idx="1"/>
          </p:nvPr>
        </p:nvSpPr>
        <p:spPr>
          <a:xfrm>
            <a:off x="685331" y="4204820"/>
            <a:ext cx="2472307"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9" name="Google Shape;129;p27"/>
          <p:cNvSpPr>
            <a:spLocks noGrp="1"/>
          </p:cNvSpPr>
          <p:nvPr>
            <p:ph type="pic" idx="2"/>
          </p:nvPr>
        </p:nvSpPr>
        <p:spPr>
          <a:xfrm>
            <a:off x="685331" y="2367093"/>
            <a:ext cx="2472307" cy="1524000"/>
          </a:xfrm>
          <a:prstGeom prst="roundRect">
            <a:avLst>
              <a:gd name="adj" fmla="val 9363"/>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0" name="Google Shape;130;p27"/>
          <p:cNvSpPr txBox="1">
            <a:spLocks noGrp="1"/>
          </p:cNvSpPr>
          <p:nvPr>
            <p:ph type="body" idx="3"/>
          </p:nvPr>
        </p:nvSpPr>
        <p:spPr>
          <a:xfrm>
            <a:off x="685331" y="4781082"/>
            <a:ext cx="2472307"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1" name="Google Shape;131;p27"/>
          <p:cNvSpPr txBox="1">
            <a:spLocks noGrp="1"/>
          </p:cNvSpPr>
          <p:nvPr>
            <p:ph type="body" idx="4"/>
          </p:nvPr>
        </p:nvSpPr>
        <p:spPr>
          <a:xfrm>
            <a:off x="3332069" y="4204820"/>
            <a:ext cx="247637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27"/>
          <p:cNvSpPr>
            <a:spLocks noGrp="1"/>
          </p:cNvSpPr>
          <p:nvPr>
            <p:ph type="pic" idx="5"/>
          </p:nvPr>
        </p:nvSpPr>
        <p:spPr>
          <a:xfrm>
            <a:off x="3331011" y="2367093"/>
            <a:ext cx="2477514" cy="1524000"/>
          </a:xfrm>
          <a:prstGeom prst="roundRect">
            <a:avLst>
              <a:gd name="adj" fmla="val 8841"/>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3" name="Google Shape;133;p27"/>
          <p:cNvSpPr txBox="1">
            <a:spLocks noGrp="1"/>
          </p:cNvSpPr>
          <p:nvPr>
            <p:ph type="body" idx="6"/>
          </p:nvPr>
        </p:nvSpPr>
        <p:spPr>
          <a:xfrm>
            <a:off x="3331011" y="4781081"/>
            <a:ext cx="2477514"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27"/>
          <p:cNvSpPr txBox="1">
            <a:spLocks noGrp="1"/>
          </p:cNvSpPr>
          <p:nvPr>
            <p:ph type="body" idx="7"/>
          </p:nvPr>
        </p:nvSpPr>
        <p:spPr>
          <a:xfrm>
            <a:off x="5979974" y="4204820"/>
            <a:ext cx="247551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5" name="Google Shape;135;p27"/>
          <p:cNvSpPr>
            <a:spLocks noGrp="1"/>
          </p:cNvSpPr>
          <p:nvPr>
            <p:ph type="pic" idx="8"/>
          </p:nvPr>
        </p:nvSpPr>
        <p:spPr>
          <a:xfrm>
            <a:off x="5979974" y="2367093"/>
            <a:ext cx="2478696" cy="1524000"/>
          </a:xfrm>
          <a:prstGeom prst="roundRect">
            <a:avLst>
              <a:gd name="adj" fmla="val 8841"/>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6" name="Google Shape;136;p27"/>
          <p:cNvSpPr txBox="1">
            <a:spLocks noGrp="1"/>
          </p:cNvSpPr>
          <p:nvPr>
            <p:ph type="body" idx="9"/>
          </p:nvPr>
        </p:nvSpPr>
        <p:spPr>
          <a:xfrm>
            <a:off x="5979880" y="4781079"/>
            <a:ext cx="2478790"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7" name="Google Shape;137;p27"/>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7"/>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7"/>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pic>
        <p:nvPicPr>
          <p:cNvPr id="141" name="Google Shape;141;p28"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42" name="Google Shape;142;p28"/>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8"/>
          <p:cNvSpPr txBox="1">
            <a:spLocks noGrp="1"/>
          </p:cNvSpPr>
          <p:nvPr>
            <p:ph type="body" idx="1"/>
          </p:nvPr>
        </p:nvSpPr>
        <p:spPr>
          <a:xfrm rot="5400000">
            <a:off x="2859947" y="192478"/>
            <a:ext cx="3424107" cy="777333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4" name="Google Shape;144;p28"/>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8"/>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8"/>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7"/>
        <p:cNvGrpSpPr/>
        <p:nvPr/>
      </p:nvGrpSpPr>
      <p:grpSpPr>
        <a:xfrm>
          <a:off x="0" y="0"/>
          <a:ext cx="0" cy="0"/>
          <a:chOff x="0" y="0"/>
          <a:chExt cx="0" cy="0"/>
        </a:xfrm>
      </p:grpSpPr>
      <p:pic>
        <p:nvPicPr>
          <p:cNvPr id="148" name="Google Shape;148;p29"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49" name="Google Shape;149;p29"/>
          <p:cNvSpPr txBox="1">
            <a:spLocks noGrp="1"/>
          </p:cNvSpPr>
          <p:nvPr>
            <p:ph type="title"/>
          </p:nvPr>
        </p:nvSpPr>
        <p:spPr>
          <a:xfrm rot="5400000">
            <a:off x="4910373" y="2242904"/>
            <a:ext cx="5181599" cy="19149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9"/>
          <p:cNvSpPr txBox="1">
            <a:spLocks noGrp="1"/>
          </p:cNvSpPr>
          <p:nvPr>
            <p:ph type="body" idx="1"/>
          </p:nvPr>
        </p:nvSpPr>
        <p:spPr>
          <a:xfrm rot="5400000">
            <a:off x="966553" y="328380"/>
            <a:ext cx="5181599" cy="574404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51" name="Google Shape;151;p29"/>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9"/>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9"/>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pic>
        <p:nvPicPr>
          <p:cNvPr id="23" name="Google Shape;23;p14" descr="Droplets-SD-Title-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4" name="Google Shape;24;p14"/>
          <p:cNvSpPr txBox="1">
            <a:spLocks noGrp="1"/>
          </p:cNvSpPr>
          <p:nvPr>
            <p:ph type="ctrTitle"/>
          </p:nvPr>
        </p:nvSpPr>
        <p:spPr>
          <a:xfrm>
            <a:off x="1313259" y="1300786"/>
            <a:ext cx="6517482" cy="250921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313259" y="3886201"/>
            <a:ext cx="6517482"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400"/>
              <a:buNone/>
              <a:defRPr sz="2400" i="1">
                <a:solidFill>
                  <a:srgbClr val="0A5483"/>
                </a:solidFill>
                <a:latin typeface="Arial"/>
                <a:ea typeface="Arial"/>
                <a:cs typeface="Arial"/>
                <a:sym typeface="Aria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6" name="Google Shape;26;p14"/>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pic>
        <p:nvPicPr>
          <p:cNvPr id="30" name="Google Shape;30;p15"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1" name="Google Shape;31;p15"/>
          <p:cNvSpPr txBox="1">
            <a:spLocks noGrp="1"/>
          </p:cNvSpPr>
          <p:nvPr>
            <p:ph type="title"/>
          </p:nvPr>
        </p:nvSpPr>
        <p:spPr>
          <a:xfrm>
            <a:off x="685331" y="828564"/>
            <a:ext cx="7763814"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5"/>
          <p:cNvSpPr txBox="1">
            <a:spLocks noGrp="1"/>
          </p:cNvSpPr>
          <p:nvPr>
            <p:ph type="body" idx="1"/>
          </p:nvPr>
        </p:nvSpPr>
        <p:spPr>
          <a:xfrm>
            <a:off x="685331" y="3657458"/>
            <a:ext cx="7763814"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3" name="Google Shape;33;p15"/>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pic>
        <p:nvPicPr>
          <p:cNvPr id="37" name="Google Shape;37;p16"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8" name="Google Shape;38;p16"/>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685330" y="2367093"/>
            <a:ext cx="382952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0" name="Google Shape;40;p16"/>
          <p:cNvSpPr txBox="1">
            <a:spLocks noGrp="1"/>
          </p:cNvSpPr>
          <p:nvPr>
            <p:ph type="body" idx="2"/>
          </p:nvPr>
        </p:nvSpPr>
        <p:spPr>
          <a:xfrm>
            <a:off x="4629150" y="2367093"/>
            <a:ext cx="382905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1" name="Google Shape;41;p16"/>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pic>
        <p:nvPicPr>
          <p:cNvPr id="45" name="Google Shape;45;p17"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6" name="Google Shape;46;p17"/>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859746" y="2371018"/>
            <a:ext cx="3655106" cy="679994"/>
          </a:xfrm>
          <a:prstGeom prst="rect">
            <a:avLst/>
          </a:prstGeom>
          <a:noFill/>
          <a:ln>
            <a:noFill/>
          </a:ln>
        </p:spPr>
        <p:txBody>
          <a:bodyPr spcFirstLastPara="1" wrap="square" lIns="91425" tIns="45700" rIns="91425" bIns="45700" anchor="b" anchorCtr="0">
            <a:noAutofit/>
          </a:bodyPr>
          <a:lstStyle>
            <a:lvl1pPr marL="457200" lvl="0" indent="-228600" algn="l">
              <a:lnSpc>
                <a:spcPct val="7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8" name="Google Shape;48;p17"/>
          <p:cNvSpPr txBox="1">
            <a:spLocks noGrp="1"/>
          </p:cNvSpPr>
          <p:nvPr>
            <p:ph type="body" idx="2"/>
          </p:nvPr>
        </p:nvSpPr>
        <p:spPr>
          <a:xfrm>
            <a:off x="685331" y="3051013"/>
            <a:ext cx="3829520"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17"/>
          <p:cNvSpPr txBox="1">
            <a:spLocks noGrp="1"/>
          </p:cNvSpPr>
          <p:nvPr>
            <p:ph type="body" idx="3"/>
          </p:nvPr>
        </p:nvSpPr>
        <p:spPr>
          <a:xfrm>
            <a:off x="4797317" y="2371018"/>
            <a:ext cx="3661353" cy="679994"/>
          </a:xfrm>
          <a:prstGeom prst="rect">
            <a:avLst/>
          </a:prstGeom>
          <a:noFill/>
          <a:ln>
            <a:noFill/>
          </a:ln>
        </p:spPr>
        <p:txBody>
          <a:bodyPr spcFirstLastPara="1" wrap="square" lIns="91425" tIns="45700" rIns="91425" bIns="45700" anchor="b" anchorCtr="0">
            <a:noAutofit/>
          </a:bodyPr>
          <a:lstStyle>
            <a:lvl1pPr marL="457200" lvl="0" indent="-228600" algn="l">
              <a:lnSpc>
                <a:spcPct val="7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0" name="Google Shape;50;p17"/>
          <p:cNvSpPr txBox="1">
            <a:spLocks noGrp="1"/>
          </p:cNvSpPr>
          <p:nvPr>
            <p:ph type="body" idx="4"/>
          </p:nvPr>
        </p:nvSpPr>
        <p:spPr>
          <a:xfrm>
            <a:off x="4629150" y="3051013"/>
            <a:ext cx="382905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1" name="Google Shape;51;p17"/>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pic>
        <p:nvPicPr>
          <p:cNvPr id="55" name="Google Shape;55;p18"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6" name="Google Shape;56;p18"/>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8"/>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pic>
        <p:nvPicPr>
          <p:cNvPr id="61" name="Google Shape;61;p19"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62" name="Google Shape;62;p19"/>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pic>
        <p:nvPicPr>
          <p:cNvPr id="66" name="Google Shape;66;p20"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67" name="Google Shape;67;p20"/>
          <p:cNvSpPr txBox="1">
            <a:spLocks noGrp="1"/>
          </p:cNvSpPr>
          <p:nvPr>
            <p:ph type="title"/>
          </p:nvPr>
        </p:nvSpPr>
        <p:spPr>
          <a:xfrm>
            <a:off x="685331" y="609600"/>
            <a:ext cx="2951766"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0"/>
          <p:cNvSpPr txBox="1">
            <a:spLocks noGrp="1"/>
          </p:cNvSpPr>
          <p:nvPr>
            <p:ph type="body" idx="1"/>
          </p:nvPr>
        </p:nvSpPr>
        <p:spPr>
          <a:xfrm>
            <a:off x="3808547" y="609601"/>
            <a:ext cx="4650122"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9" name="Google Shape;69;p20"/>
          <p:cNvSpPr txBox="1">
            <a:spLocks noGrp="1"/>
          </p:cNvSpPr>
          <p:nvPr>
            <p:ph type="body" idx="2"/>
          </p:nvPr>
        </p:nvSpPr>
        <p:spPr>
          <a:xfrm>
            <a:off x="685331" y="2632852"/>
            <a:ext cx="2951767"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0" name="Google Shape;70;p20"/>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pic>
        <p:nvPicPr>
          <p:cNvPr id="74" name="Google Shape;74;p21"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75" name="Google Shape;75;p21"/>
          <p:cNvSpPr txBox="1">
            <a:spLocks noGrp="1"/>
          </p:cNvSpPr>
          <p:nvPr>
            <p:ph type="title"/>
          </p:nvPr>
        </p:nvSpPr>
        <p:spPr>
          <a:xfrm>
            <a:off x="685332" y="609600"/>
            <a:ext cx="4129618"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a:spLocks noGrp="1"/>
          </p:cNvSpPr>
          <p:nvPr>
            <p:ph type="pic" idx="2"/>
          </p:nvPr>
        </p:nvSpPr>
        <p:spPr>
          <a:xfrm>
            <a:off x="5004270" y="609601"/>
            <a:ext cx="3005851" cy="5181600"/>
          </a:xfrm>
          <a:prstGeom prst="roundRect">
            <a:avLst>
              <a:gd name="adj" fmla="val 4943"/>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dk1"/>
              </a:buClr>
              <a:buSzPts val="3200"/>
              <a:buFont typeface="Arial"/>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7" name="Google Shape;77;p21"/>
          <p:cNvSpPr txBox="1">
            <a:spLocks noGrp="1"/>
          </p:cNvSpPr>
          <p:nvPr>
            <p:ph type="body" idx="1"/>
          </p:nvPr>
        </p:nvSpPr>
        <p:spPr>
          <a:xfrm>
            <a:off x="685346" y="2632853"/>
            <a:ext cx="4129604"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21"/>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9"/>
        <p:cNvGrpSpPr/>
        <p:nvPr/>
      </p:nvGrpSpPr>
      <p:grpSpPr>
        <a:xfrm>
          <a:off x="0" y="0"/>
          <a:ext cx="0" cy="0"/>
          <a:chOff x="0" y="0"/>
          <a:chExt cx="0" cy="0"/>
        </a:xfrm>
      </p:grpSpPr>
      <p:pic>
        <p:nvPicPr>
          <p:cNvPr id="10" name="Google Shape;10;p12" descr="\\DROBO-FS\QuickDrops\JB\PPTX NG\Droplets\LightingOverlay.png"/>
          <p:cNvPicPr preferRelativeResize="0"/>
          <p:nvPr/>
        </p:nvPicPr>
        <p:blipFill rotWithShape="1">
          <a:blip r:embed="rId19">
            <a:alphaModFix/>
          </a:blip>
          <a:srcRect/>
          <a:stretch/>
        </p:blipFill>
        <p:spPr>
          <a:xfrm>
            <a:off x="1" y="-1"/>
            <a:ext cx="9144002" cy="6858001"/>
          </a:xfrm>
          <a:prstGeom prst="rect">
            <a:avLst/>
          </a:prstGeom>
          <a:noFill/>
          <a:ln>
            <a:noFill/>
          </a:ln>
        </p:spPr>
      </p:pic>
      <p:sp>
        <p:nvSpPr>
          <p:cNvPr id="11" name="Google Shape;11;p12"/>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2"/>
          <p:cNvSpPr txBox="1">
            <a:spLocks noGrp="1"/>
          </p:cNvSpPr>
          <p:nvPr>
            <p:ph type="body" idx="1"/>
          </p:nvPr>
        </p:nvSpPr>
        <p:spPr>
          <a:xfrm>
            <a:off x="685331" y="2367094"/>
            <a:ext cx="7773339"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12"/>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2"/>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5" name="Google Shape;15;p12"/>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
          <p:cNvSpPr txBox="1">
            <a:spLocks noGrp="1"/>
          </p:cNvSpPr>
          <p:nvPr>
            <p:ph type="ctrTitle"/>
          </p:nvPr>
        </p:nvSpPr>
        <p:spPr>
          <a:xfrm>
            <a:off x="603116" y="2451251"/>
            <a:ext cx="8023746" cy="24904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Font typeface="Arial"/>
              <a:buNone/>
            </a:pPr>
            <a:r>
              <a:rPr lang="en-US" sz="2800" b="1" cap="none" dirty="0">
                <a:latin typeface="Arial"/>
                <a:ea typeface="Arial"/>
                <a:cs typeface="Arial"/>
                <a:sym typeface="Arial"/>
              </a:rPr>
              <a:t>ENGG404 - Lecture</a:t>
            </a:r>
            <a:br>
              <a:rPr lang="en-US" sz="2800" b="1" cap="none" dirty="0">
                <a:latin typeface="Arial"/>
                <a:ea typeface="Arial"/>
                <a:cs typeface="Arial"/>
                <a:sym typeface="Arial"/>
              </a:rPr>
            </a:br>
            <a:r>
              <a:rPr lang="en-US" b="1" cap="none" dirty="0" smtClean="0"/>
              <a:t>C</a:t>
            </a:r>
            <a:r>
              <a:rPr lang="en-US" b="1" dirty="0" smtClean="0"/>
              <a:t>ase </a:t>
            </a:r>
            <a:r>
              <a:rPr lang="en-US" b="1" dirty="0"/>
              <a:t>3</a:t>
            </a:r>
            <a:r>
              <a:rPr lang="en-US" b="1" cap="none" dirty="0"/>
              <a:t>: </a:t>
            </a:r>
            <a:br>
              <a:rPr lang="en-US" b="1" cap="none" dirty="0"/>
            </a:br>
            <a:r>
              <a:rPr lang="en-US" b="1" cap="none" dirty="0"/>
              <a:t>The Imperative for Effective </a:t>
            </a:r>
            <a:br>
              <a:rPr lang="en-US" b="1" cap="none" dirty="0"/>
            </a:br>
            <a:r>
              <a:rPr lang="en-US" b="1" cap="none" dirty="0"/>
              <a:t>Safety Leadership and  </a:t>
            </a:r>
            <a:br>
              <a:rPr lang="en-US" b="1" cap="none" dirty="0"/>
            </a:br>
            <a:r>
              <a:rPr lang="en-US" b="1" cap="none" dirty="0"/>
              <a:t>“Darker Shades of Blue”</a:t>
            </a:r>
            <a:endParaRPr sz="2800" b="1" cap="none" dirty="0">
              <a:latin typeface="Arial"/>
              <a:ea typeface="Arial"/>
              <a:cs typeface="Arial"/>
              <a:sym typeface="Arial"/>
            </a:endParaRPr>
          </a:p>
        </p:txBody>
      </p:sp>
      <p:sp>
        <p:nvSpPr>
          <p:cNvPr id="168" name="Google Shape;168;p2"/>
          <p:cNvSpPr txBox="1">
            <a:spLocks noGrp="1"/>
          </p:cNvSpPr>
          <p:nvPr>
            <p:ph type="subTitle" idx="1"/>
          </p:nvPr>
        </p:nvSpPr>
        <p:spPr>
          <a:xfrm>
            <a:off x="458222" y="1340324"/>
            <a:ext cx="8168640" cy="18266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2437"/>
              <a:buNone/>
            </a:pPr>
            <a:r>
              <a:rPr lang="en-US" sz="2437" b="1" cap="none">
                <a:solidFill>
                  <a:srgbClr val="000099"/>
                </a:solidFill>
              </a:rPr>
              <a:t>On Becoming A</a:t>
            </a:r>
            <a:br>
              <a:rPr lang="en-US" sz="2437" b="1" cap="none">
                <a:solidFill>
                  <a:srgbClr val="000099"/>
                </a:solidFill>
              </a:rPr>
            </a:br>
            <a:r>
              <a:rPr lang="en-US" sz="2437" b="1" cap="none">
                <a:solidFill>
                  <a:srgbClr val="000099"/>
                </a:solidFill>
              </a:rPr>
              <a:t>Leader In Risk Management</a:t>
            </a:r>
            <a:endParaRPr sz="1560" b="1" i="1" cap="none">
              <a:solidFill>
                <a:srgbClr val="000099"/>
              </a:solidFill>
              <a:latin typeface="Arial"/>
              <a:ea typeface="Arial"/>
              <a:cs typeface="Arial"/>
              <a:sym typeface="Arial"/>
            </a:endParaRPr>
          </a:p>
          <a:p>
            <a:pPr marL="0" lvl="0" indent="0" algn="ctr" rtl="0">
              <a:lnSpc>
                <a:spcPct val="90000"/>
              </a:lnSpc>
              <a:spcBef>
                <a:spcPts val="0"/>
              </a:spcBef>
              <a:spcAft>
                <a:spcPts val="0"/>
              </a:spcAft>
              <a:buSzPts val="1560"/>
              <a:buNone/>
            </a:pPr>
            <a:endParaRPr sz="1560" b="1" i="1">
              <a:solidFill>
                <a:srgbClr val="000099"/>
              </a:solidFill>
              <a:latin typeface="Arial"/>
              <a:ea typeface="Arial"/>
              <a:cs typeface="Arial"/>
              <a:sym typeface="Arial"/>
            </a:endParaRPr>
          </a:p>
          <a:p>
            <a:pPr marL="0" lvl="0" indent="0" algn="ctr" rtl="0">
              <a:lnSpc>
                <a:spcPct val="90000"/>
              </a:lnSpc>
              <a:spcBef>
                <a:spcPts val="0"/>
              </a:spcBef>
              <a:spcAft>
                <a:spcPts val="0"/>
              </a:spcAft>
              <a:buSzPts val="1560"/>
              <a:buNone/>
            </a:pPr>
            <a:endParaRPr sz="1560" b="1" i="1">
              <a:solidFill>
                <a:srgbClr val="000099"/>
              </a:solidFill>
              <a:latin typeface="Arial"/>
              <a:ea typeface="Arial"/>
              <a:cs typeface="Arial"/>
              <a:sym typeface="Arial"/>
            </a:endParaRPr>
          </a:p>
          <a:p>
            <a:pPr marL="0" lvl="0" indent="0" algn="r" rtl="0">
              <a:lnSpc>
                <a:spcPct val="90000"/>
              </a:lnSpc>
              <a:spcBef>
                <a:spcPts val="0"/>
              </a:spcBef>
              <a:spcAft>
                <a:spcPts val="0"/>
              </a:spcAft>
              <a:buSzPts val="1560"/>
              <a:buNone/>
            </a:pPr>
            <a:endParaRPr sz="1560" b="1" i="1" cap="none">
              <a:solidFill>
                <a:srgbClr val="000099"/>
              </a:solidFill>
              <a:latin typeface="Arial"/>
              <a:ea typeface="Arial"/>
              <a:cs typeface="Arial"/>
              <a:sym typeface="Arial"/>
            </a:endParaRPr>
          </a:p>
        </p:txBody>
      </p:sp>
      <p:pic>
        <p:nvPicPr>
          <p:cNvPr id="169" name="Google Shape;169;p2" descr="SAT10E2"/>
          <p:cNvPicPr preferRelativeResize="0"/>
          <p:nvPr/>
        </p:nvPicPr>
        <p:blipFill rotWithShape="1">
          <a:blip r:embed="rId4">
            <a:alphaModFix/>
          </a:blip>
          <a:srcRect/>
          <a:stretch/>
        </p:blipFill>
        <p:spPr>
          <a:xfrm>
            <a:off x="6827284" y="4476488"/>
            <a:ext cx="1828800" cy="1884363"/>
          </a:xfrm>
          <a:prstGeom prst="rect">
            <a:avLst/>
          </a:prstGeom>
          <a:solidFill>
            <a:schemeClr val="accent2"/>
          </a:solidFill>
          <a:ln>
            <a:noFill/>
          </a:ln>
        </p:spPr>
      </p:pic>
      <p:graphicFrame>
        <p:nvGraphicFramePr>
          <p:cNvPr id="170" name="Google Shape;170;p2"/>
          <p:cNvGraphicFramePr/>
          <p:nvPr/>
        </p:nvGraphicFramePr>
        <p:xfrm>
          <a:off x="512071" y="4799512"/>
          <a:ext cx="3113542" cy="1556295"/>
        </p:xfrm>
        <a:graphic>
          <a:graphicData uri="http://schemas.openxmlformats.org/presentationml/2006/ole">
            <mc:AlternateContent xmlns:mc="http://schemas.openxmlformats.org/markup-compatibility/2006">
              <mc:Choice xmlns:v="urn:schemas-microsoft-com:vml" Requires="v">
                <p:oleObj spid="_x0000_s1037" r:id="rId5" imgW="3113542" imgH="1556295" progId="MS_ClipArt_Gallery.2">
                  <p:embed/>
                </p:oleObj>
              </mc:Choice>
              <mc:Fallback>
                <p:oleObj r:id="rId5" imgW="3113542" imgH="1556295" progId="MS_ClipArt_Gallery.2">
                  <p:embed/>
                  <p:pic>
                    <p:nvPicPr>
                      <p:cNvPr id="170" name="Google Shape;170;p2"/>
                      <p:cNvPicPr preferRelativeResize="0"/>
                      <p:nvPr/>
                    </p:nvPicPr>
                    <p:blipFill rotWithShape="1">
                      <a:blip r:embed="rId6">
                        <a:alphaModFix/>
                      </a:blip>
                      <a:srcRect/>
                      <a:stretch/>
                    </p:blipFill>
                    <p:spPr>
                      <a:xfrm>
                        <a:off x="512071" y="4799512"/>
                        <a:ext cx="3113542" cy="1556295"/>
                      </a:xfrm>
                      <a:prstGeom prst="rect">
                        <a:avLst/>
                      </a:prstGeom>
                      <a:noFill/>
                      <a:ln>
                        <a:noFill/>
                      </a:ln>
                    </p:spPr>
                  </p:pic>
                </p:oleObj>
              </mc:Fallback>
            </mc:AlternateContent>
          </a:graphicData>
        </a:graphic>
      </p:graphicFrame>
      <p:sp>
        <p:nvSpPr>
          <p:cNvPr id="172" name="Google Shape;172;p2"/>
          <p:cNvSpPr txBox="1"/>
          <p:nvPr/>
        </p:nvSpPr>
        <p:spPr>
          <a:xfrm>
            <a:off x="136442" y="466021"/>
            <a:ext cx="1176817" cy="430847"/>
          </a:xfrm>
          <a:prstGeom prst="rect">
            <a:avLst/>
          </a:prstGeom>
          <a:solidFill>
            <a:schemeClr val="lt1"/>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wentieth Century"/>
                <a:ea typeface="Twentieth Century"/>
                <a:cs typeface="Twentieth Century"/>
                <a:sym typeface="Twentieth Century"/>
              </a:rPr>
              <a:t>Fundamentals of RM</a:t>
            </a:r>
            <a:endParaRPr sz="1200"/>
          </a:p>
        </p:txBody>
      </p:sp>
      <p:sp>
        <p:nvSpPr>
          <p:cNvPr id="173" name="Google Shape;173;p2"/>
          <p:cNvSpPr txBox="1"/>
          <p:nvPr/>
        </p:nvSpPr>
        <p:spPr>
          <a:xfrm>
            <a:off x="1465077" y="459914"/>
            <a:ext cx="1024999" cy="430847"/>
          </a:xfrm>
          <a:prstGeom prst="rect">
            <a:avLst/>
          </a:prstGeom>
          <a:solidFill>
            <a:schemeClr val="lt1"/>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dirty="0">
                <a:solidFill>
                  <a:schemeClr val="dk1"/>
                </a:solidFill>
                <a:latin typeface="Twentieth Century"/>
                <a:ea typeface="Twentieth Century"/>
                <a:cs typeface="Twentieth Century"/>
                <a:sym typeface="Twentieth Century"/>
              </a:rPr>
              <a:t>RM System </a:t>
            </a:r>
            <a:r>
              <a:rPr lang="en-US" sz="1100" dirty="0" smtClean="0">
                <a:solidFill>
                  <a:schemeClr val="dk1"/>
                </a:solidFill>
                <a:latin typeface="Twentieth Century"/>
                <a:ea typeface="Twentieth Century"/>
                <a:cs typeface="Twentieth Century"/>
                <a:sym typeface="Twentieth Century"/>
              </a:rPr>
              <a:t>and Process</a:t>
            </a:r>
            <a:endParaRPr sz="1100" dirty="0">
              <a:solidFill>
                <a:schemeClr val="dk1"/>
              </a:solidFill>
              <a:latin typeface="Twentieth Century"/>
              <a:ea typeface="Twentieth Century"/>
              <a:cs typeface="Twentieth Century"/>
              <a:sym typeface="Twentieth Century"/>
            </a:endParaRPr>
          </a:p>
        </p:txBody>
      </p:sp>
      <p:sp>
        <p:nvSpPr>
          <p:cNvPr id="174" name="Google Shape;174;p2"/>
          <p:cNvSpPr txBox="1"/>
          <p:nvPr/>
        </p:nvSpPr>
        <p:spPr>
          <a:xfrm>
            <a:off x="7858172" y="459914"/>
            <a:ext cx="1155550" cy="430847"/>
          </a:xfrm>
          <a:prstGeom prst="rect">
            <a:avLst/>
          </a:prstGeom>
          <a:solidFill>
            <a:srgbClr val="FFFF00"/>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dirty="0">
                <a:solidFill>
                  <a:schemeClr val="dk1"/>
                </a:solidFill>
                <a:latin typeface="Twentieth Century"/>
                <a:ea typeface="Twentieth Century"/>
                <a:cs typeface="Twentieth Century"/>
                <a:sym typeface="Twentieth Century"/>
              </a:rPr>
              <a:t>Application and Perspectives</a:t>
            </a:r>
            <a:endParaRPr sz="1100" dirty="0">
              <a:solidFill>
                <a:schemeClr val="dk1"/>
              </a:solidFill>
              <a:latin typeface="Twentieth Century"/>
              <a:ea typeface="Twentieth Century"/>
              <a:cs typeface="Twentieth Century"/>
              <a:sym typeface="Twentieth Century"/>
            </a:endParaRPr>
          </a:p>
        </p:txBody>
      </p:sp>
      <p:sp>
        <p:nvSpPr>
          <p:cNvPr id="175" name="Google Shape;175;p2"/>
          <p:cNvSpPr txBox="1"/>
          <p:nvPr/>
        </p:nvSpPr>
        <p:spPr>
          <a:xfrm>
            <a:off x="7035259" y="459914"/>
            <a:ext cx="671096" cy="430847"/>
          </a:xfrm>
          <a:prstGeom prst="rect">
            <a:avLst/>
          </a:prstGeom>
          <a:no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wentieth Century"/>
                <a:ea typeface="Twentieth Century"/>
                <a:cs typeface="Twentieth Century"/>
                <a:sym typeface="Twentieth Century"/>
              </a:rPr>
              <a:t>People &amp; Org.</a:t>
            </a:r>
            <a:endParaRPr sz="1200"/>
          </a:p>
        </p:txBody>
      </p:sp>
      <p:sp>
        <p:nvSpPr>
          <p:cNvPr id="176" name="Google Shape;176;p2"/>
          <p:cNvSpPr txBox="1"/>
          <p:nvPr/>
        </p:nvSpPr>
        <p:spPr>
          <a:xfrm>
            <a:off x="3818710" y="459914"/>
            <a:ext cx="1024999" cy="430847"/>
          </a:xfrm>
          <a:prstGeom prst="rect">
            <a:avLst/>
          </a:prstGeom>
          <a:solidFill>
            <a:schemeClr val="lt1"/>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wentieth Century"/>
                <a:ea typeface="Twentieth Century"/>
                <a:cs typeface="Twentieth Century"/>
                <a:sym typeface="Twentieth Century"/>
              </a:rPr>
              <a:t>Incident Investigation</a:t>
            </a:r>
            <a:endParaRPr sz="1100">
              <a:solidFill>
                <a:schemeClr val="dk1"/>
              </a:solidFill>
              <a:latin typeface="Twentieth Century"/>
              <a:ea typeface="Twentieth Century"/>
              <a:cs typeface="Twentieth Century"/>
              <a:sym typeface="Twentieth Century"/>
            </a:endParaRPr>
          </a:p>
        </p:txBody>
      </p:sp>
      <p:sp>
        <p:nvSpPr>
          <p:cNvPr id="177" name="Google Shape;177;p2"/>
          <p:cNvSpPr txBox="1"/>
          <p:nvPr/>
        </p:nvSpPr>
        <p:spPr>
          <a:xfrm>
            <a:off x="4995526" y="459914"/>
            <a:ext cx="1024999" cy="430847"/>
          </a:xfrm>
          <a:prstGeom prst="rect">
            <a:avLst/>
          </a:prstGeom>
          <a:solidFill>
            <a:schemeClr val="lt1"/>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wentieth Century"/>
                <a:ea typeface="Twentieth Century"/>
                <a:cs typeface="Twentieth Century"/>
                <a:sym typeface="Twentieth Century"/>
              </a:rPr>
              <a:t>RM Tools &amp; Challenges</a:t>
            </a:r>
            <a:endParaRPr sz="1100">
              <a:solidFill>
                <a:schemeClr val="dk1"/>
              </a:solidFill>
              <a:latin typeface="Twentieth Century"/>
              <a:ea typeface="Twentieth Century"/>
              <a:cs typeface="Twentieth Century"/>
              <a:sym typeface="Twentieth Century"/>
            </a:endParaRPr>
          </a:p>
        </p:txBody>
      </p:sp>
      <p:sp>
        <p:nvSpPr>
          <p:cNvPr id="178" name="Google Shape;178;p2"/>
          <p:cNvSpPr txBox="1"/>
          <p:nvPr/>
        </p:nvSpPr>
        <p:spPr>
          <a:xfrm>
            <a:off x="2641893" y="460438"/>
            <a:ext cx="1024999" cy="430847"/>
          </a:xfrm>
          <a:prstGeom prst="rect">
            <a:avLst/>
          </a:prstGeom>
          <a:solidFill>
            <a:schemeClr val="lt1"/>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wentieth Century"/>
                <a:ea typeface="Twentieth Century"/>
                <a:cs typeface="Twentieth Century"/>
                <a:sym typeface="Twentieth Century"/>
              </a:rPr>
              <a:t>Leadership in RM</a:t>
            </a:r>
            <a:endParaRPr sz="1200"/>
          </a:p>
        </p:txBody>
      </p:sp>
      <p:cxnSp>
        <p:nvCxnSpPr>
          <p:cNvPr id="179" name="Google Shape;179;p2"/>
          <p:cNvCxnSpPr>
            <a:stCxn id="172" idx="3"/>
            <a:endCxn id="173" idx="1"/>
          </p:cNvCxnSpPr>
          <p:nvPr/>
        </p:nvCxnSpPr>
        <p:spPr>
          <a:xfrm flipV="1">
            <a:off x="1313259" y="675338"/>
            <a:ext cx="151818" cy="6107"/>
          </a:xfrm>
          <a:prstGeom prst="straightConnector1">
            <a:avLst/>
          </a:prstGeom>
          <a:noFill/>
          <a:ln w="12700" cap="flat" cmpd="sng">
            <a:solidFill>
              <a:schemeClr val="tx1"/>
            </a:solidFill>
            <a:prstDash val="solid"/>
            <a:round/>
            <a:headEnd type="none" w="sm" len="sm"/>
            <a:tailEnd type="triangle" w="med" len="med"/>
          </a:ln>
        </p:spPr>
      </p:cxnSp>
      <p:cxnSp>
        <p:nvCxnSpPr>
          <p:cNvPr id="180" name="Google Shape;180;p2"/>
          <p:cNvCxnSpPr>
            <a:stCxn id="173" idx="3"/>
            <a:endCxn id="178" idx="1"/>
          </p:cNvCxnSpPr>
          <p:nvPr/>
        </p:nvCxnSpPr>
        <p:spPr>
          <a:xfrm>
            <a:off x="2490076" y="675338"/>
            <a:ext cx="151817" cy="524"/>
          </a:xfrm>
          <a:prstGeom prst="straightConnector1">
            <a:avLst/>
          </a:prstGeom>
          <a:noFill/>
          <a:ln w="12700" cap="flat" cmpd="sng">
            <a:solidFill>
              <a:schemeClr val="tx1"/>
            </a:solidFill>
            <a:prstDash val="solid"/>
            <a:round/>
            <a:headEnd type="none" w="sm" len="sm"/>
            <a:tailEnd type="triangle" w="med" len="med"/>
          </a:ln>
        </p:spPr>
      </p:cxnSp>
      <p:cxnSp>
        <p:nvCxnSpPr>
          <p:cNvPr id="181" name="Google Shape;181;p2"/>
          <p:cNvCxnSpPr>
            <a:stCxn id="178" idx="3"/>
            <a:endCxn id="176" idx="1"/>
          </p:cNvCxnSpPr>
          <p:nvPr/>
        </p:nvCxnSpPr>
        <p:spPr>
          <a:xfrm flipV="1">
            <a:off x="3666892" y="675338"/>
            <a:ext cx="151818" cy="524"/>
          </a:xfrm>
          <a:prstGeom prst="straightConnector1">
            <a:avLst/>
          </a:prstGeom>
          <a:noFill/>
          <a:ln w="12700" cap="flat" cmpd="sng">
            <a:solidFill>
              <a:schemeClr val="tx1"/>
            </a:solidFill>
            <a:prstDash val="solid"/>
            <a:round/>
            <a:headEnd type="none" w="sm" len="sm"/>
            <a:tailEnd type="triangle" w="med" len="med"/>
          </a:ln>
        </p:spPr>
      </p:cxnSp>
      <p:cxnSp>
        <p:nvCxnSpPr>
          <p:cNvPr id="182" name="Google Shape;182;p2"/>
          <p:cNvCxnSpPr>
            <a:stCxn id="176" idx="3"/>
            <a:endCxn id="177" idx="1"/>
          </p:cNvCxnSpPr>
          <p:nvPr/>
        </p:nvCxnSpPr>
        <p:spPr>
          <a:xfrm>
            <a:off x="4843709" y="675338"/>
            <a:ext cx="151817" cy="0"/>
          </a:xfrm>
          <a:prstGeom prst="straightConnector1">
            <a:avLst/>
          </a:prstGeom>
          <a:noFill/>
          <a:ln w="12700" cap="flat" cmpd="sng">
            <a:solidFill>
              <a:schemeClr val="tx1"/>
            </a:solidFill>
            <a:prstDash val="solid"/>
            <a:round/>
            <a:headEnd type="none" w="sm" len="sm"/>
            <a:tailEnd type="triangle" w="med" len="med"/>
          </a:ln>
        </p:spPr>
      </p:cxnSp>
      <p:cxnSp>
        <p:nvCxnSpPr>
          <p:cNvPr id="183" name="Google Shape;183;p2"/>
          <p:cNvCxnSpPr>
            <a:stCxn id="177" idx="3"/>
          </p:cNvCxnSpPr>
          <p:nvPr/>
        </p:nvCxnSpPr>
        <p:spPr>
          <a:xfrm>
            <a:off x="6020525" y="675338"/>
            <a:ext cx="151800" cy="15409"/>
          </a:xfrm>
          <a:prstGeom prst="straightConnector1">
            <a:avLst/>
          </a:prstGeom>
          <a:noFill/>
          <a:ln w="12700" cap="flat" cmpd="sng">
            <a:solidFill>
              <a:schemeClr val="tx1"/>
            </a:solidFill>
            <a:prstDash val="solid"/>
            <a:round/>
            <a:headEnd type="none" w="sm" len="sm"/>
            <a:tailEnd type="triangle" w="med" len="med"/>
          </a:ln>
        </p:spPr>
      </p:cxnSp>
      <p:cxnSp>
        <p:nvCxnSpPr>
          <p:cNvPr id="184" name="Google Shape;184;p2"/>
          <p:cNvCxnSpPr>
            <a:endCxn id="175" idx="1"/>
          </p:cNvCxnSpPr>
          <p:nvPr/>
        </p:nvCxnSpPr>
        <p:spPr>
          <a:xfrm flipV="1">
            <a:off x="6883459" y="675338"/>
            <a:ext cx="151800" cy="15409"/>
          </a:xfrm>
          <a:prstGeom prst="straightConnector1">
            <a:avLst/>
          </a:prstGeom>
          <a:noFill/>
          <a:ln w="12700" cap="flat" cmpd="sng">
            <a:solidFill>
              <a:schemeClr val="tx1"/>
            </a:solidFill>
            <a:prstDash val="solid"/>
            <a:round/>
            <a:headEnd type="none" w="sm" len="sm"/>
            <a:tailEnd type="triangle" w="med" len="med"/>
          </a:ln>
        </p:spPr>
      </p:cxnSp>
      <p:cxnSp>
        <p:nvCxnSpPr>
          <p:cNvPr id="185" name="Google Shape;185;p2"/>
          <p:cNvCxnSpPr>
            <a:stCxn id="175" idx="3"/>
            <a:endCxn id="174" idx="1"/>
          </p:cNvCxnSpPr>
          <p:nvPr/>
        </p:nvCxnSpPr>
        <p:spPr>
          <a:xfrm>
            <a:off x="7706355" y="675338"/>
            <a:ext cx="151817" cy="0"/>
          </a:xfrm>
          <a:prstGeom prst="straightConnector1">
            <a:avLst/>
          </a:prstGeom>
          <a:noFill/>
          <a:ln w="12700" cap="flat" cmpd="sng">
            <a:solidFill>
              <a:schemeClr val="tx1"/>
            </a:solidFill>
            <a:prstDash val="solid"/>
            <a:round/>
            <a:headEnd type="none" w="sm" len="sm"/>
            <a:tailEnd type="triangle" w="med" len="med"/>
          </a:ln>
        </p:spPr>
      </p:cxnSp>
      <p:sp>
        <p:nvSpPr>
          <p:cNvPr id="186" name="Google Shape;186;p2"/>
          <p:cNvSpPr txBox="1"/>
          <p:nvPr/>
        </p:nvSpPr>
        <p:spPr>
          <a:xfrm>
            <a:off x="6172343" y="459913"/>
            <a:ext cx="692362" cy="430847"/>
          </a:xfrm>
          <a:prstGeom prst="rect">
            <a:avLst/>
          </a:prstGeom>
          <a:solidFill>
            <a:schemeClr val="lt1"/>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wentieth Century"/>
                <a:ea typeface="Twentieth Century"/>
                <a:cs typeface="Twentieth Century"/>
                <a:sym typeface="Twentieth Century"/>
              </a:rPr>
              <a:t>RM in Industry</a:t>
            </a:r>
            <a:endParaRPr sz="11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
          <p:cNvSpPr txBox="1">
            <a:spLocks noGrp="1"/>
          </p:cNvSpPr>
          <p:nvPr>
            <p:ph type="body" idx="1"/>
          </p:nvPr>
        </p:nvSpPr>
        <p:spPr>
          <a:xfrm>
            <a:off x="457200" y="822960"/>
            <a:ext cx="8229600" cy="5486400"/>
          </a:xfrm>
          <a:prstGeom prst="rect">
            <a:avLst/>
          </a:prstGeom>
          <a:solidFill>
            <a:schemeClr val="lt1">
              <a:alpha val="49803"/>
            </a:schemeClr>
          </a:solidFill>
          <a:ln w="9525"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p>
            <a:pPr marL="342900" lvl="0" indent="-215900" algn="l" rtl="0">
              <a:lnSpc>
                <a:spcPct val="100000"/>
              </a:lnSpc>
              <a:spcBef>
                <a:spcPts val="0"/>
              </a:spcBef>
              <a:spcAft>
                <a:spcPts val="0"/>
              </a:spcAft>
              <a:buSzPts val="2000"/>
              <a:buFont typeface="Noto Sans Symbols"/>
              <a:buNone/>
            </a:pPr>
            <a:endParaRPr sz="2000" cap="none" dirty="0"/>
          </a:p>
          <a:p>
            <a:pPr marL="342900" lvl="0" indent="-342900" algn="l" rtl="0">
              <a:lnSpc>
                <a:spcPct val="100000"/>
              </a:lnSpc>
              <a:spcBef>
                <a:spcPts val="0"/>
              </a:spcBef>
              <a:spcAft>
                <a:spcPts val="0"/>
              </a:spcAft>
              <a:buSzPts val="2000"/>
              <a:buFont typeface="Noto Sans Symbols"/>
              <a:buChar char="⮚"/>
            </a:pPr>
            <a:r>
              <a:rPr lang="en-US" sz="2000" cap="none" dirty="0"/>
              <a:t>Argue in </a:t>
            </a:r>
            <a:r>
              <a:rPr lang="en-US" sz="2000" cap="none" dirty="0" err="1"/>
              <a:t>favour</a:t>
            </a:r>
            <a:r>
              <a:rPr lang="en-US" sz="2000" cap="none" dirty="0"/>
              <a:t> of why </a:t>
            </a:r>
            <a:r>
              <a:rPr lang="en-US" sz="2000" u="sng" cap="none" dirty="0"/>
              <a:t>leadership is critical to success</a:t>
            </a:r>
            <a:r>
              <a:rPr lang="en-US" sz="2000" cap="none" dirty="0"/>
              <a:t> of the organization. </a:t>
            </a:r>
            <a:endParaRPr sz="2000" dirty="0"/>
          </a:p>
          <a:p>
            <a:pPr marL="342900" lvl="0" indent="-215900" algn="l" rtl="0">
              <a:lnSpc>
                <a:spcPct val="100000"/>
              </a:lnSpc>
              <a:spcBef>
                <a:spcPts val="0"/>
              </a:spcBef>
              <a:spcAft>
                <a:spcPts val="0"/>
              </a:spcAft>
              <a:buSzPts val="2000"/>
              <a:buFont typeface="Noto Sans Symbols"/>
              <a:buNone/>
            </a:pPr>
            <a:endParaRPr sz="2000" u="sng" cap="none" dirty="0"/>
          </a:p>
          <a:p>
            <a:pPr marL="342900" lvl="0" indent="-342900" algn="l" rtl="0">
              <a:lnSpc>
                <a:spcPct val="100000"/>
              </a:lnSpc>
              <a:spcBef>
                <a:spcPts val="0"/>
              </a:spcBef>
              <a:spcAft>
                <a:spcPts val="0"/>
              </a:spcAft>
              <a:buSzPts val="2000"/>
              <a:buFont typeface="Noto Sans Symbols"/>
              <a:buChar char="⮚"/>
            </a:pPr>
            <a:r>
              <a:rPr lang="en-US" sz="2000" u="sng" cap="none" dirty="0"/>
              <a:t>Develop your personal commitment</a:t>
            </a:r>
            <a:r>
              <a:rPr lang="en-US" sz="2000" cap="none" dirty="0"/>
              <a:t> to safety, and carry this lesson forward especially when you are responsible for </a:t>
            </a:r>
            <a:r>
              <a:rPr lang="en-US" sz="2000" u="sng" cap="none" dirty="0"/>
              <a:t>creating the right safety culture</a:t>
            </a:r>
            <a:r>
              <a:rPr lang="en-US" sz="2000" cap="none" dirty="0"/>
              <a:t>. </a:t>
            </a:r>
            <a:endParaRPr sz="2000" dirty="0"/>
          </a:p>
          <a:p>
            <a:pPr marL="1028700" lvl="1" indent="-215900" algn="l" rtl="0">
              <a:lnSpc>
                <a:spcPct val="100000"/>
              </a:lnSpc>
              <a:spcBef>
                <a:spcPts val="0"/>
              </a:spcBef>
              <a:spcAft>
                <a:spcPts val="0"/>
              </a:spcAft>
              <a:buSzPts val="2000"/>
              <a:buNone/>
            </a:pPr>
            <a:endParaRPr sz="2000" cap="none" dirty="0"/>
          </a:p>
          <a:p>
            <a:pPr marL="1028700" lvl="1" indent="-215900" algn="l" rtl="0">
              <a:lnSpc>
                <a:spcPct val="100000"/>
              </a:lnSpc>
              <a:spcBef>
                <a:spcPts val="0"/>
              </a:spcBef>
              <a:spcAft>
                <a:spcPts val="0"/>
              </a:spcAft>
              <a:buSzPts val="2000"/>
              <a:buNone/>
            </a:pPr>
            <a:endParaRPr sz="2000" cap="none" dirty="0"/>
          </a:p>
        </p:txBody>
      </p:sp>
      <p:sp>
        <p:nvSpPr>
          <p:cNvPr id="193" name="Google Shape;193;p3"/>
          <p:cNvSpPr txBox="1">
            <a:spLocks noGrp="1"/>
          </p:cNvSpPr>
          <p:nvPr>
            <p:ph type="title"/>
          </p:nvPr>
        </p:nvSpPr>
        <p:spPr>
          <a:xfrm>
            <a:off x="457200" y="182880"/>
            <a:ext cx="8229600" cy="565848"/>
          </a:xfrm>
          <a:prstGeom prst="rect">
            <a:avLst/>
          </a:prstGeom>
          <a:solidFill>
            <a:schemeClr val="lt1">
              <a:alpha val="69803"/>
            </a:schemeClr>
          </a:solidFill>
          <a:ln>
            <a:noFill/>
          </a:ln>
        </p:spPr>
        <p:txBody>
          <a:bodyPr spcFirstLastPara="1" wrap="square" lIns="91425" tIns="45700" rIns="91425" bIns="45700" anchor="ctr" anchorCtr="0">
            <a:noAutofit/>
          </a:bodyPr>
          <a:lstStyle/>
          <a:p>
            <a:pPr lvl="0">
              <a:buSzPts val="1800"/>
            </a:pPr>
            <a:r>
              <a:rPr lang="en-US" dirty="0"/>
              <a:t>Learning Outcomes:</a:t>
            </a:r>
          </a:p>
        </p:txBody>
      </p:sp>
      <p:sp>
        <p:nvSpPr>
          <p:cNvPr id="4" name="Google Shape;193;p3"/>
          <p:cNvSpPr txBox="1">
            <a:spLocks/>
          </p:cNvSpPr>
          <p:nvPr/>
        </p:nvSpPr>
        <p:spPr>
          <a:xfrm>
            <a:off x="457200" y="6400800"/>
            <a:ext cx="3335867" cy="457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400"/>
              <a:buFont typeface="Arial"/>
              <a:buNone/>
              <a:defRPr sz="2400" b="1" i="1"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1400" dirty="0" smtClean="0"/>
              <a:t>Case 3: “Darker Shades of Blue”</a:t>
            </a:r>
            <a:endParaRPr lang="en-US" sz="1800" dirty="0"/>
          </a:p>
        </p:txBody>
      </p:sp>
      <p:sp>
        <p:nvSpPr>
          <p:cNvPr id="5" name="Google Shape;343;p20"/>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2</a:t>
            </a:fld>
            <a:endParaRPr sz="1200" b="1"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
          <p:cNvSpPr txBox="1">
            <a:spLocks noGrp="1"/>
          </p:cNvSpPr>
          <p:nvPr>
            <p:ph type="body" idx="1"/>
          </p:nvPr>
        </p:nvSpPr>
        <p:spPr>
          <a:xfrm>
            <a:off x="457200" y="822960"/>
            <a:ext cx="8229600" cy="5486400"/>
          </a:xfrm>
          <a:prstGeom prst="rect">
            <a:avLst/>
          </a:prstGeom>
          <a:solidFill>
            <a:schemeClr val="lt1">
              <a:alpha val="49803"/>
            </a:schemeClr>
          </a:solidFill>
          <a:ln w="9525"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p>
            <a:pPr marL="342900" lvl="0" indent="-215900" algn="l" rtl="0">
              <a:lnSpc>
                <a:spcPct val="100000"/>
              </a:lnSpc>
              <a:spcBef>
                <a:spcPts val="0"/>
              </a:spcBef>
              <a:spcAft>
                <a:spcPts val="0"/>
              </a:spcAft>
              <a:buSzPts val="2000"/>
              <a:buFont typeface="Noto Sans Symbols"/>
              <a:buNone/>
            </a:pPr>
            <a:endParaRPr sz="2000" cap="none" dirty="0"/>
          </a:p>
          <a:p>
            <a:pPr marL="342900" lvl="0" indent="-342900" algn="l" rtl="0">
              <a:lnSpc>
                <a:spcPct val="100000"/>
              </a:lnSpc>
              <a:spcBef>
                <a:spcPts val="0"/>
              </a:spcBef>
              <a:spcAft>
                <a:spcPts val="0"/>
              </a:spcAft>
              <a:buSzPts val="2000"/>
              <a:buFont typeface="Noto Sans Symbols"/>
              <a:buChar char="⮚"/>
            </a:pPr>
            <a:r>
              <a:rPr lang="en-US" sz="2000" cap="none" dirty="0"/>
              <a:t>Overall what happened? </a:t>
            </a:r>
            <a:endParaRPr sz="2000" dirty="0"/>
          </a:p>
          <a:p>
            <a:pPr marL="1028700" lvl="1" indent="-342900" algn="l" rtl="0">
              <a:lnSpc>
                <a:spcPct val="100000"/>
              </a:lnSpc>
              <a:spcBef>
                <a:spcPts val="0"/>
              </a:spcBef>
              <a:spcAft>
                <a:spcPts val="0"/>
              </a:spcAft>
              <a:buSzPts val="2000"/>
              <a:buChar char="⮚"/>
            </a:pPr>
            <a:r>
              <a:rPr lang="en-US" sz="2000" cap="none" dirty="0"/>
              <a:t>Incident description (in a few words)</a:t>
            </a:r>
            <a:endParaRPr sz="2000" dirty="0"/>
          </a:p>
          <a:p>
            <a:pPr marL="1028700" lvl="1" indent="-342900" algn="l" rtl="0">
              <a:lnSpc>
                <a:spcPct val="100000"/>
              </a:lnSpc>
              <a:spcBef>
                <a:spcPts val="0"/>
              </a:spcBef>
              <a:spcAft>
                <a:spcPts val="0"/>
              </a:spcAft>
              <a:buSzPts val="2000"/>
              <a:buChar char="⮚"/>
            </a:pPr>
            <a:r>
              <a:rPr lang="en-US" sz="2000" cap="none" dirty="0"/>
              <a:t>The sequence of events.</a:t>
            </a:r>
            <a:endParaRPr sz="2000" dirty="0"/>
          </a:p>
          <a:p>
            <a:pPr marL="342900" lvl="0" indent="-215900" algn="l" rtl="0">
              <a:lnSpc>
                <a:spcPct val="100000"/>
              </a:lnSpc>
              <a:spcBef>
                <a:spcPts val="0"/>
              </a:spcBef>
              <a:spcAft>
                <a:spcPts val="0"/>
              </a:spcAft>
              <a:buSzPts val="2000"/>
              <a:buFont typeface="Noto Sans Symbols"/>
              <a:buNone/>
            </a:pPr>
            <a:endParaRPr sz="2000" cap="none" dirty="0"/>
          </a:p>
          <a:p>
            <a:pPr marL="342900" lvl="0" indent="-342900" algn="l" rtl="0">
              <a:lnSpc>
                <a:spcPct val="100000"/>
              </a:lnSpc>
              <a:spcBef>
                <a:spcPts val="0"/>
              </a:spcBef>
              <a:spcAft>
                <a:spcPts val="0"/>
              </a:spcAft>
              <a:buSzPts val="2000"/>
              <a:buFont typeface="Noto Sans Symbols"/>
              <a:buChar char="⮚"/>
            </a:pPr>
            <a:r>
              <a:rPr lang="en-US" sz="2000" cap="none" dirty="0"/>
              <a:t>What caused it to happen? </a:t>
            </a:r>
            <a:endParaRPr sz="2000" dirty="0"/>
          </a:p>
          <a:p>
            <a:pPr marL="1028700" lvl="1" indent="-342900" algn="l" rtl="0">
              <a:lnSpc>
                <a:spcPct val="100000"/>
              </a:lnSpc>
              <a:spcBef>
                <a:spcPts val="0"/>
              </a:spcBef>
              <a:spcAft>
                <a:spcPts val="0"/>
              </a:spcAft>
              <a:buSzPts val="2000"/>
              <a:buChar char="⮚"/>
            </a:pPr>
            <a:r>
              <a:rPr lang="en-US" sz="2000" cap="none" dirty="0"/>
              <a:t>Focus on technical factors and technical limitations</a:t>
            </a:r>
            <a:endParaRPr sz="2000" dirty="0"/>
          </a:p>
          <a:p>
            <a:pPr marL="1028700" lvl="1" indent="-342900" algn="l" rtl="0">
              <a:lnSpc>
                <a:spcPct val="100000"/>
              </a:lnSpc>
              <a:spcBef>
                <a:spcPts val="0"/>
              </a:spcBef>
              <a:spcAft>
                <a:spcPts val="0"/>
              </a:spcAft>
              <a:buSzPts val="2000"/>
              <a:buChar char="⮚"/>
            </a:pPr>
            <a:r>
              <a:rPr lang="en-US" sz="2000" cap="none" dirty="0"/>
              <a:t>Focus on human behaviours, attitudes, and decisions</a:t>
            </a:r>
            <a:endParaRPr sz="2000" dirty="0"/>
          </a:p>
          <a:p>
            <a:pPr marL="0" lvl="0" indent="0" algn="l" rtl="0">
              <a:lnSpc>
                <a:spcPct val="100000"/>
              </a:lnSpc>
              <a:spcBef>
                <a:spcPts val="0"/>
              </a:spcBef>
              <a:spcAft>
                <a:spcPts val="0"/>
              </a:spcAft>
              <a:buSzPts val="2000"/>
              <a:buNone/>
            </a:pPr>
            <a:endParaRPr sz="2000" cap="none" dirty="0"/>
          </a:p>
        </p:txBody>
      </p:sp>
      <p:sp>
        <p:nvSpPr>
          <p:cNvPr id="201" name="Google Shape;201;p4"/>
          <p:cNvSpPr txBox="1">
            <a:spLocks noGrp="1"/>
          </p:cNvSpPr>
          <p:nvPr>
            <p:ph type="title"/>
          </p:nvPr>
        </p:nvSpPr>
        <p:spPr>
          <a:xfrm>
            <a:off x="457200" y="182880"/>
            <a:ext cx="8229600" cy="565848"/>
          </a:xfrm>
          <a:prstGeom prst="rect">
            <a:avLst/>
          </a:prstGeom>
          <a:solidFill>
            <a:schemeClr val="lt1">
              <a:alpha val="69803"/>
            </a:schemeClr>
          </a:solidFill>
          <a:ln>
            <a:noFill/>
          </a:ln>
        </p:spPr>
        <p:txBody>
          <a:bodyPr spcFirstLastPara="1" wrap="square" lIns="91425" tIns="45700" rIns="91425" bIns="45700" anchor="ctr" anchorCtr="0">
            <a:noAutofit/>
          </a:bodyPr>
          <a:lstStyle/>
          <a:p>
            <a:pPr lvl="0">
              <a:buSzPts val="1800"/>
            </a:pPr>
            <a:r>
              <a:rPr lang="en-US" dirty="0"/>
              <a:t>Discussion on the Incident:</a:t>
            </a:r>
          </a:p>
        </p:txBody>
      </p:sp>
      <p:pic>
        <p:nvPicPr>
          <p:cNvPr id="202" name="Google Shape;202;p4"/>
          <p:cNvPicPr preferRelativeResize="0"/>
          <p:nvPr/>
        </p:nvPicPr>
        <p:blipFill rotWithShape="1">
          <a:blip r:embed="rId3">
            <a:alphaModFix/>
          </a:blip>
          <a:srcRect/>
          <a:stretch/>
        </p:blipFill>
        <p:spPr>
          <a:xfrm>
            <a:off x="4893734" y="3318934"/>
            <a:ext cx="3776133" cy="2882053"/>
          </a:xfrm>
          <a:prstGeom prst="rect">
            <a:avLst/>
          </a:prstGeom>
          <a:noFill/>
          <a:ln>
            <a:noFill/>
          </a:ln>
        </p:spPr>
      </p:pic>
      <p:sp>
        <p:nvSpPr>
          <p:cNvPr id="203" name="Google Shape;203;p4"/>
          <p:cNvSpPr txBox="1"/>
          <p:nvPr/>
        </p:nvSpPr>
        <p:spPr>
          <a:xfrm>
            <a:off x="2307993" y="4428707"/>
            <a:ext cx="3631986" cy="830997"/>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1">
                <a:solidFill>
                  <a:srgbClr val="FFFF00"/>
                </a:solidFill>
                <a:latin typeface="Arial"/>
                <a:ea typeface="Arial"/>
                <a:cs typeface="Arial"/>
                <a:sym typeface="Arial"/>
              </a:rPr>
              <a:t>You have seen the video and have read the articles on eClass. Let’s get into some discussion …</a:t>
            </a:r>
            <a:endParaRPr sz="1600" b="1" i="1">
              <a:solidFill>
                <a:srgbClr val="FFFF00"/>
              </a:solidFill>
              <a:latin typeface="Arial"/>
              <a:ea typeface="Arial"/>
              <a:cs typeface="Arial"/>
              <a:sym typeface="Arial"/>
            </a:endParaRPr>
          </a:p>
        </p:txBody>
      </p:sp>
      <p:sp>
        <p:nvSpPr>
          <p:cNvPr id="6" name="Google Shape;343;p20"/>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3</a:t>
            </a:fld>
            <a:endParaRPr sz="1200" b="1" dirty="0">
              <a:solidFill>
                <a:srgbClr val="000000"/>
              </a:solidFill>
              <a:latin typeface="Arial"/>
              <a:ea typeface="Arial"/>
              <a:cs typeface="Arial"/>
              <a:sym typeface="Arial"/>
            </a:endParaRPr>
          </a:p>
        </p:txBody>
      </p:sp>
      <p:sp>
        <p:nvSpPr>
          <p:cNvPr id="7" name="Google Shape;193;p3"/>
          <p:cNvSpPr txBox="1">
            <a:spLocks/>
          </p:cNvSpPr>
          <p:nvPr/>
        </p:nvSpPr>
        <p:spPr>
          <a:xfrm>
            <a:off x="457200" y="6400800"/>
            <a:ext cx="3335867" cy="457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400"/>
              <a:buFont typeface="Arial"/>
              <a:buNone/>
              <a:defRPr sz="2400" b="1" i="1"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1400" dirty="0" smtClean="0"/>
              <a:t>Case 3: “Darker Shades of Blue”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5"/>
          <p:cNvSpPr txBox="1">
            <a:spLocks noGrp="1"/>
          </p:cNvSpPr>
          <p:nvPr>
            <p:ph type="title"/>
          </p:nvPr>
        </p:nvSpPr>
        <p:spPr>
          <a:xfrm>
            <a:off x="457200" y="334775"/>
            <a:ext cx="8229600" cy="488185"/>
          </a:xfrm>
          <a:prstGeom prst="rect">
            <a:avLst/>
          </a:prstGeom>
          <a:solidFill>
            <a:schemeClr val="lt1">
              <a:alpha val="69803"/>
            </a:schemeClr>
          </a:solidFill>
          <a:ln>
            <a:noFill/>
          </a:ln>
        </p:spPr>
        <p:txBody>
          <a:bodyPr spcFirstLastPara="1" wrap="square" lIns="91425" tIns="45700" rIns="91425" bIns="45700" anchor="ctr" anchorCtr="0">
            <a:noAutofit/>
          </a:bodyPr>
          <a:lstStyle/>
          <a:p>
            <a:pPr>
              <a:buSzPts val="1800"/>
            </a:pPr>
            <a:r>
              <a:rPr lang="en-US" dirty="0" smtClean="0"/>
              <a:t>Sequence of Events – Broad Terms:</a:t>
            </a:r>
            <a:endParaRPr lang="en-US" dirty="0"/>
          </a:p>
        </p:txBody>
      </p:sp>
      <p:sp>
        <p:nvSpPr>
          <p:cNvPr id="209" name="Google Shape;209;p5"/>
          <p:cNvSpPr txBox="1">
            <a:spLocks noGrp="1"/>
          </p:cNvSpPr>
          <p:nvPr>
            <p:ph type="body" idx="1"/>
          </p:nvPr>
        </p:nvSpPr>
        <p:spPr>
          <a:xfrm>
            <a:off x="457200" y="822960"/>
            <a:ext cx="8229600" cy="5486400"/>
          </a:xfrm>
          <a:prstGeom prst="rect">
            <a:avLst/>
          </a:prstGeom>
          <a:solidFill>
            <a:schemeClr val="lt1">
              <a:alpha val="49803"/>
            </a:schemeClr>
          </a:solidFill>
          <a:ln w="9525"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p>
            <a:pPr marL="342900" indent="-342900">
              <a:lnSpc>
                <a:spcPct val="100000"/>
              </a:lnSpc>
              <a:spcBef>
                <a:spcPts val="0"/>
              </a:spcBef>
              <a:buSzPts val="2000"/>
              <a:buFont typeface="Noto Sans Symbols"/>
              <a:buChar char="⮚"/>
            </a:pPr>
            <a:endParaRPr lang="en-US" sz="2000" dirty="0" smtClean="0"/>
          </a:p>
          <a:p>
            <a:pPr marL="342900" indent="-342900">
              <a:lnSpc>
                <a:spcPct val="100000"/>
              </a:lnSpc>
              <a:spcBef>
                <a:spcPts val="0"/>
              </a:spcBef>
              <a:buSzPts val="2000"/>
              <a:buFont typeface="Noto Sans Symbols"/>
              <a:buChar char="⮚"/>
            </a:pPr>
            <a:r>
              <a:rPr lang="en-US" sz="2000" dirty="0" smtClean="0"/>
              <a:t>The </a:t>
            </a:r>
            <a:r>
              <a:rPr lang="en-US" sz="2000" dirty="0"/>
              <a:t>pilot took the plane into a highly banked turn at low altitude. </a:t>
            </a:r>
          </a:p>
          <a:p>
            <a:pPr marL="342900" indent="-342900">
              <a:lnSpc>
                <a:spcPct val="100000"/>
              </a:lnSpc>
              <a:spcBef>
                <a:spcPts val="0"/>
              </a:spcBef>
              <a:buSzPts val="2000"/>
              <a:buFont typeface="Noto Sans Symbols"/>
              <a:buChar char="⮚"/>
            </a:pPr>
            <a:endParaRPr lang="en-US" sz="2000" dirty="0" smtClean="0"/>
          </a:p>
          <a:p>
            <a:pPr marL="342900" indent="-342900">
              <a:lnSpc>
                <a:spcPct val="100000"/>
              </a:lnSpc>
              <a:spcBef>
                <a:spcPts val="0"/>
              </a:spcBef>
              <a:buSzPts val="2000"/>
              <a:buFont typeface="Noto Sans Symbols"/>
              <a:buChar char="⮚"/>
            </a:pPr>
            <a:r>
              <a:rPr lang="en-US" sz="2000" dirty="0" smtClean="0"/>
              <a:t>The </a:t>
            </a:r>
            <a:r>
              <a:rPr lang="en-US" sz="2000" dirty="0"/>
              <a:t>air foils (wings) lost lift due to the highly banked turn (high angle).</a:t>
            </a:r>
          </a:p>
          <a:p>
            <a:pPr marL="342900" indent="-342900">
              <a:lnSpc>
                <a:spcPct val="100000"/>
              </a:lnSpc>
              <a:spcBef>
                <a:spcPts val="0"/>
              </a:spcBef>
              <a:buSzPts val="2000"/>
              <a:buFont typeface="Noto Sans Symbols"/>
              <a:buChar char="⮚"/>
            </a:pPr>
            <a:endParaRPr lang="en-US" sz="2000" dirty="0" smtClean="0"/>
          </a:p>
          <a:p>
            <a:pPr marL="342900" indent="-342900">
              <a:lnSpc>
                <a:spcPct val="100000"/>
              </a:lnSpc>
              <a:spcBef>
                <a:spcPts val="0"/>
              </a:spcBef>
              <a:buSzPts val="2000"/>
              <a:buFont typeface="Noto Sans Symbols"/>
              <a:buChar char="⮚"/>
            </a:pPr>
            <a:r>
              <a:rPr lang="en-US" sz="2000" dirty="0" smtClean="0"/>
              <a:t>At </a:t>
            </a:r>
            <a:r>
              <a:rPr lang="en-US" sz="2000" dirty="0"/>
              <a:t>low altitude, there was </a:t>
            </a:r>
            <a:r>
              <a:rPr lang="en-US" sz="2000" dirty="0" smtClean="0"/>
              <a:t>insufficient </a:t>
            </a:r>
            <a:r>
              <a:rPr lang="en-US" sz="2000" dirty="0"/>
              <a:t>space for the pilot to recover lift and resume flying the plan.  </a:t>
            </a:r>
            <a:endParaRPr sz="2000" dirty="0"/>
          </a:p>
        </p:txBody>
      </p:sp>
      <p:sp>
        <p:nvSpPr>
          <p:cNvPr id="4" name="Google Shape;343;p20"/>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4</a:t>
            </a:fld>
            <a:endParaRPr sz="1200" b="1" dirty="0">
              <a:solidFill>
                <a:srgbClr val="000000"/>
              </a:solidFill>
              <a:latin typeface="Arial"/>
              <a:ea typeface="Arial"/>
              <a:cs typeface="Arial"/>
              <a:sym typeface="Arial"/>
            </a:endParaRPr>
          </a:p>
        </p:txBody>
      </p:sp>
      <p:sp>
        <p:nvSpPr>
          <p:cNvPr id="5" name="Google Shape;193;p3"/>
          <p:cNvSpPr txBox="1">
            <a:spLocks/>
          </p:cNvSpPr>
          <p:nvPr/>
        </p:nvSpPr>
        <p:spPr>
          <a:xfrm>
            <a:off x="457200" y="6400800"/>
            <a:ext cx="3335867" cy="457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400"/>
              <a:buFont typeface="Arial"/>
              <a:buNone/>
              <a:defRPr sz="2400" b="1" i="1"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1400" dirty="0" smtClean="0"/>
              <a:t>Case 3: “Darker Shades of Blue”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6"/>
          <p:cNvSpPr txBox="1">
            <a:spLocks noGrp="1"/>
          </p:cNvSpPr>
          <p:nvPr>
            <p:ph type="title"/>
          </p:nvPr>
        </p:nvSpPr>
        <p:spPr>
          <a:xfrm>
            <a:off x="457200" y="334775"/>
            <a:ext cx="8229600" cy="488185"/>
          </a:xfrm>
          <a:prstGeom prst="rect">
            <a:avLst/>
          </a:prstGeom>
          <a:solidFill>
            <a:schemeClr val="lt1">
              <a:alpha val="69803"/>
            </a:scheme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Arial"/>
              <a:buNone/>
            </a:pPr>
            <a:r>
              <a:rPr lang="en-US" dirty="0" smtClean="0"/>
              <a:t>Sequence of Events – Detailed</a:t>
            </a:r>
            <a:endParaRPr lang="en-US" dirty="0"/>
          </a:p>
        </p:txBody>
      </p:sp>
      <p:sp>
        <p:nvSpPr>
          <p:cNvPr id="215" name="Google Shape;215;p6"/>
          <p:cNvSpPr txBox="1">
            <a:spLocks noGrp="1"/>
          </p:cNvSpPr>
          <p:nvPr>
            <p:ph type="body" idx="1"/>
          </p:nvPr>
        </p:nvSpPr>
        <p:spPr>
          <a:xfrm>
            <a:off x="457200" y="822960"/>
            <a:ext cx="8229600" cy="5486400"/>
          </a:xfrm>
          <a:prstGeom prst="rect">
            <a:avLst/>
          </a:prstGeom>
          <a:solidFill>
            <a:schemeClr val="lt1">
              <a:alpha val="49803"/>
            </a:schemeClr>
          </a:solidFill>
          <a:ln w="9525" cap="flat" cmpd="sng">
            <a:solidFill>
              <a:schemeClr val="dk2"/>
            </a:solidFill>
            <a:prstDash val="solid"/>
            <a:round/>
            <a:headEnd type="none" w="sm" len="sm"/>
            <a:tailEnd type="none" w="sm" len="sm"/>
          </a:ln>
        </p:spPr>
        <p:txBody>
          <a:bodyPr spcFirstLastPara="1" wrap="square" lIns="91425" tIns="45700" rIns="91425" bIns="45700" anchor="t" anchorCtr="0">
            <a:normAutofit fontScale="92500" lnSpcReduction="10000"/>
          </a:bodyPr>
          <a:lstStyle/>
          <a:p>
            <a:pPr marL="342900" indent="-342900">
              <a:lnSpc>
                <a:spcPct val="110000"/>
              </a:lnSpc>
              <a:spcBef>
                <a:spcPts val="0"/>
              </a:spcBef>
              <a:buSzPts val="2000"/>
              <a:buChar char="⮚"/>
            </a:pPr>
            <a:r>
              <a:rPr lang="en-US" sz="2000" dirty="0" smtClean="0"/>
              <a:t>As the B52 entered its final turn sequence around the tower, its airspeed indicator (ASI) was showing 182 knots (337 km/h; 209 mph). Although Holland increased the engine power after starting the turn, his input came too late to maintain the aircraft's airspeed, as the B52 turbofan engines take up to eight seconds to respond to throttle commands. </a:t>
            </a:r>
          </a:p>
          <a:p>
            <a:pPr marL="342900" indent="-342900">
              <a:lnSpc>
                <a:spcPct val="110000"/>
              </a:lnSpc>
              <a:spcBef>
                <a:spcPts val="0"/>
              </a:spcBef>
              <a:buSzPts val="2000"/>
              <a:buChar char="⮚"/>
            </a:pPr>
            <a:endParaRPr lang="en-US" sz="2000" dirty="0" smtClean="0"/>
          </a:p>
          <a:p>
            <a:pPr marL="342900" indent="-342900">
              <a:lnSpc>
                <a:spcPct val="110000"/>
              </a:lnSpc>
              <a:spcBef>
                <a:spcPts val="0"/>
              </a:spcBef>
              <a:buSzPts val="2000"/>
              <a:buChar char="⮚"/>
            </a:pPr>
            <a:r>
              <a:rPr lang="en-US" sz="2000" dirty="0" smtClean="0"/>
              <a:t>Eight seconds before impact, the airspeed had dropped to 145 knots (269 km/h; 167 mph) and the aircraft's bank angle had increased beyond 60°. This was the point at which </a:t>
            </a:r>
            <a:r>
              <a:rPr lang="en-US" sz="2000" dirty="0"/>
              <a:t>H</a:t>
            </a:r>
            <a:r>
              <a:rPr lang="en-US" sz="2000" dirty="0" smtClean="0"/>
              <a:t>olland or McGeehan applied full right spoiler, right rudder, and nose-up elevator; however, due to the reduction in airspeed the aircraft entered a turning flight stall (also called an "accelerated stall"). </a:t>
            </a:r>
          </a:p>
          <a:p>
            <a:pPr marL="342900" indent="-342900">
              <a:lnSpc>
                <a:spcPct val="110000"/>
              </a:lnSpc>
              <a:spcBef>
                <a:spcPts val="0"/>
              </a:spcBef>
              <a:buSzPts val="2000"/>
              <a:buChar char="⮚"/>
            </a:pPr>
            <a:endParaRPr lang="en-US" sz="2000" dirty="0"/>
          </a:p>
          <a:p>
            <a:pPr marL="342900" indent="-342900">
              <a:lnSpc>
                <a:spcPct val="110000"/>
              </a:lnSpc>
              <a:spcBef>
                <a:spcPts val="0"/>
              </a:spcBef>
              <a:buSzPts val="2000"/>
              <a:buChar char="⮚"/>
            </a:pPr>
            <a:r>
              <a:rPr lang="en-US" sz="2000" dirty="0" smtClean="0"/>
              <a:t>Due to the bank angle of at least 60°, the stall speed for the aircraft at that moment was 147 knots (272 km/h; 169 mph). Hence, as it was flying 2 knots below the stall speed, the aircraft stalled, with insufficient altitude to recover before striking the ground.</a:t>
            </a:r>
            <a:endParaRPr lang="en-US" sz="2000" dirty="0"/>
          </a:p>
        </p:txBody>
      </p:sp>
      <p:sp>
        <p:nvSpPr>
          <p:cNvPr id="4" name="Google Shape;343;p20"/>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5</a:t>
            </a:fld>
            <a:endParaRPr sz="1200" b="1" dirty="0">
              <a:solidFill>
                <a:srgbClr val="000000"/>
              </a:solidFill>
              <a:latin typeface="Arial"/>
              <a:ea typeface="Arial"/>
              <a:cs typeface="Arial"/>
              <a:sym typeface="Arial"/>
            </a:endParaRPr>
          </a:p>
        </p:txBody>
      </p:sp>
      <p:sp>
        <p:nvSpPr>
          <p:cNvPr id="5" name="Google Shape;193;p3"/>
          <p:cNvSpPr txBox="1">
            <a:spLocks/>
          </p:cNvSpPr>
          <p:nvPr/>
        </p:nvSpPr>
        <p:spPr>
          <a:xfrm>
            <a:off x="457200" y="6400800"/>
            <a:ext cx="3335867" cy="457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400"/>
              <a:buFont typeface="Arial"/>
              <a:buNone/>
              <a:defRPr sz="2400" b="1" i="1"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1400" dirty="0" smtClean="0"/>
              <a:t>Case 3: “Darker Shades of Blue”</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a:spLocks noGrp="1"/>
          </p:cNvSpPr>
          <p:nvPr>
            <p:ph type="title"/>
          </p:nvPr>
        </p:nvSpPr>
        <p:spPr>
          <a:xfrm>
            <a:off x="457200" y="334775"/>
            <a:ext cx="8229600" cy="488185"/>
          </a:xfrm>
          <a:prstGeom prst="rect">
            <a:avLst/>
          </a:prstGeom>
          <a:solidFill>
            <a:schemeClr val="lt1">
              <a:alpha val="69803"/>
            </a:scheme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Arial"/>
              <a:buNone/>
            </a:pPr>
            <a:r>
              <a:rPr lang="en-US" dirty="0" smtClean="0"/>
              <a:t>Immediate Causes:</a:t>
            </a:r>
            <a:endParaRPr lang="en-US" dirty="0"/>
          </a:p>
        </p:txBody>
      </p:sp>
      <p:sp>
        <p:nvSpPr>
          <p:cNvPr id="221" name="Google Shape;221;p7"/>
          <p:cNvSpPr txBox="1">
            <a:spLocks noGrp="1"/>
          </p:cNvSpPr>
          <p:nvPr>
            <p:ph type="body" idx="1"/>
          </p:nvPr>
        </p:nvSpPr>
        <p:spPr>
          <a:xfrm>
            <a:off x="457200" y="822960"/>
            <a:ext cx="8229600" cy="5486400"/>
          </a:xfrm>
          <a:prstGeom prst="rect">
            <a:avLst/>
          </a:prstGeom>
          <a:solidFill>
            <a:schemeClr val="lt1">
              <a:alpha val="49803"/>
            </a:schemeClr>
          </a:solidFill>
          <a:ln w="9525" cap="flat" cmpd="sng">
            <a:solidFill>
              <a:schemeClr val="dk2"/>
            </a:solidFill>
            <a:prstDash val="solid"/>
            <a:round/>
            <a:headEnd type="none" w="sm" len="sm"/>
            <a:tailEnd type="none" w="sm" len="sm"/>
          </a:ln>
        </p:spPr>
        <p:txBody>
          <a:bodyPr spcFirstLastPara="1" wrap="square" lIns="91425" tIns="45700" rIns="91425" bIns="45700" anchor="t" anchorCtr="0">
            <a:normAutofit/>
          </a:bodyPr>
          <a:lstStyle/>
          <a:p>
            <a:pPr marL="342900" indent="-342900">
              <a:lnSpc>
                <a:spcPct val="110000"/>
              </a:lnSpc>
              <a:spcBef>
                <a:spcPts val="0"/>
              </a:spcBef>
              <a:buSzPts val="2000"/>
              <a:buChar char="⮚"/>
            </a:pPr>
            <a:endParaRPr lang="en-US" sz="2000" dirty="0" smtClean="0"/>
          </a:p>
          <a:p>
            <a:pPr marL="342900" indent="-342900">
              <a:lnSpc>
                <a:spcPct val="110000"/>
              </a:lnSpc>
              <a:spcBef>
                <a:spcPts val="0"/>
              </a:spcBef>
              <a:buSzPts val="2000"/>
              <a:buChar char="⮚"/>
            </a:pPr>
            <a:r>
              <a:rPr lang="en-US" sz="2000" dirty="0" smtClean="0"/>
              <a:t>Pilot banked plane too hard (SP)</a:t>
            </a:r>
          </a:p>
          <a:p>
            <a:pPr marL="342900" indent="-342900">
              <a:lnSpc>
                <a:spcPct val="110000"/>
              </a:lnSpc>
              <a:spcBef>
                <a:spcPts val="0"/>
              </a:spcBef>
              <a:buSzPts val="2000"/>
              <a:buChar char="⮚"/>
            </a:pPr>
            <a:endParaRPr lang="en-US" sz="2000" dirty="0" smtClean="0"/>
          </a:p>
          <a:p>
            <a:pPr marL="342900" indent="-342900">
              <a:lnSpc>
                <a:spcPct val="110000"/>
              </a:lnSpc>
              <a:spcBef>
                <a:spcPts val="0"/>
              </a:spcBef>
              <a:buSzPts val="2000"/>
              <a:buChar char="⮚"/>
            </a:pPr>
            <a:r>
              <a:rPr lang="en-US" sz="2000" dirty="0" smtClean="0"/>
              <a:t>Pilot did not follow operating procedures (SP)</a:t>
            </a:r>
          </a:p>
          <a:p>
            <a:pPr marL="342900" indent="-342900">
              <a:lnSpc>
                <a:spcPct val="110000"/>
              </a:lnSpc>
              <a:spcBef>
                <a:spcPts val="0"/>
              </a:spcBef>
              <a:buSzPts val="2000"/>
              <a:buChar char="⮚"/>
            </a:pPr>
            <a:endParaRPr lang="en-US" sz="2000" dirty="0" smtClean="0"/>
          </a:p>
          <a:p>
            <a:pPr marL="342900" indent="-342900">
              <a:lnSpc>
                <a:spcPct val="110000"/>
              </a:lnSpc>
              <a:spcBef>
                <a:spcPts val="0"/>
              </a:spcBef>
              <a:buSzPts val="2000"/>
              <a:buChar char="⮚"/>
            </a:pPr>
            <a:r>
              <a:rPr lang="en-US" sz="2000" dirty="0" smtClean="0"/>
              <a:t>Plane could not handle the bank angle (SC)</a:t>
            </a:r>
          </a:p>
          <a:p>
            <a:pPr lvl="1"/>
            <a:r>
              <a:rPr lang="en-US" sz="2000" dirty="0" smtClean="0"/>
              <a:t>And was never designed to handle that bank angle</a:t>
            </a:r>
            <a:endParaRPr lang="en-US" sz="2000" dirty="0"/>
          </a:p>
        </p:txBody>
      </p:sp>
      <p:sp>
        <p:nvSpPr>
          <p:cNvPr id="4" name="Google Shape;343;p20"/>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6</a:t>
            </a:fld>
            <a:endParaRPr sz="1200" b="1" dirty="0">
              <a:solidFill>
                <a:srgbClr val="000000"/>
              </a:solidFill>
              <a:latin typeface="Arial"/>
              <a:ea typeface="Arial"/>
              <a:cs typeface="Arial"/>
              <a:sym typeface="Arial"/>
            </a:endParaRPr>
          </a:p>
        </p:txBody>
      </p:sp>
      <p:sp>
        <p:nvSpPr>
          <p:cNvPr id="5" name="Google Shape;193;p3"/>
          <p:cNvSpPr txBox="1">
            <a:spLocks/>
          </p:cNvSpPr>
          <p:nvPr/>
        </p:nvSpPr>
        <p:spPr>
          <a:xfrm>
            <a:off x="457200" y="6400800"/>
            <a:ext cx="3335867" cy="457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400"/>
              <a:buFont typeface="Arial"/>
              <a:buNone/>
              <a:defRPr sz="2400" b="1" i="1"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1400" dirty="0" smtClean="0"/>
              <a:t>Case 3: “Darker Shades of Blue”</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8"/>
          <p:cNvSpPr txBox="1">
            <a:spLocks noGrp="1"/>
          </p:cNvSpPr>
          <p:nvPr>
            <p:ph type="title"/>
          </p:nvPr>
        </p:nvSpPr>
        <p:spPr>
          <a:xfrm>
            <a:off x="457200" y="334775"/>
            <a:ext cx="8229598" cy="488185"/>
          </a:xfrm>
          <a:prstGeom prst="rect">
            <a:avLst/>
          </a:prstGeom>
          <a:solidFill>
            <a:schemeClr val="lt1">
              <a:alpha val="69803"/>
            </a:schemeClr>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Arial"/>
              <a:buNone/>
            </a:pPr>
            <a:r>
              <a:rPr lang="en-US" dirty="0" smtClean="0"/>
              <a:t>Basic Causes – Job Factors &amp; Personal Factors:</a:t>
            </a:r>
            <a:endParaRPr lang="en-US" dirty="0"/>
          </a:p>
        </p:txBody>
      </p:sp>
      <p:sp>
        <p:nvSpPr>
          <p:cNvPr id="227" name="Google Shape;227;p8"/>
          <p:cNvSpPr txBox="1">
            <a:spLocks noGrp="1"/>
          </p:cNvSpPr>
          <p:nvPr>
            <p:ph type="body" idx="1"/>
          </p:nvPr>
        </p:nvSpPr>
        <p:spPr>
          <a:xfrm>
            <a:off x="457200" y="822960"/>
            <a:ext cx="8229600" cy="5486400"/>
          </a:xfrm>
          <a:prstGeom prst="rect">
            <a:avLst/>
          </a:prstGeom>
          <a:solidFill>
            <a:schemeClr val="bg1"/>
          </a:solidFill>
          <a:ln>
            <a:solidFill>
              <a:schemeClr val="tx1"/>
            </a:solid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200"/>
              <a:buFont typeface="Noto Sans Symbols"/>
              <a:buChar char="⮚"/>
            </a:pPr>
            <a:endParaRPr lang="en-US" sz="2000" dirty="0" smtClean="0">
              <a:solidFill>
                <a:schemeClr val="tx1"/>
              </a:solidFill>
            </a:endParaRPr>
          </a:p>
          <a:p>
            <a:pPr marL="342900" lvl="0" indent="-342900" algn="l" rtl="0">
              <a:lnSpc>
                <a:spcPct val="100000"/>
              </a:lnSpc>
              <a:spcBef>
                <a:spcPts val="0"/>
              </a:spcBef>
              <a:spcAft>
                <a:spcPts val="0"/>
              </a:spcAft>
              <a:buSzPts val="2200"/>
              <a:buFont typeface="Noto Sans Symbols"/>
              <a:buChar char="⮚"/>
            </a:pPr>
            <a:r>
              <a:rPr lang="en-US" sz="2000" dirty="0" smtClean="0">
                <a:solidFill>
                  <a:schemeClr val="tx1"/>
                </a:solidFill>
              </a:rPr>
              <a:t>Senior staff did not enforce flight rules </a:t>
            </a:r>
            <a:br>
              <a:rPr lang="en-US" sz="2000" dirty="0" smtClean="0">
                <a:solidFill>
                  <a:schemeClr val="tx1"/>
                </a:solidFill>
              </a:rPr>
            </a:br>
            <a:r>
              <a:rPr lang="en-US" sz="2000" dirty="0" smtClean="0">
                <a:solidFill>
                  <a:schemeClr val="tx1"/>
                </a:solidFill>
              </a:rPr>
              <a:t>and flying standards for 3 years </a:t>
            </a:r>
          </a:p>
          <a:p>
            <a:pPr marL="571500" indent="-342900">
              <a:lnSpc>
                <a:spcPct val="100000"/>
              </a:lnSpc>
              <a:spcBef>
                <a:spcPts val="0"/>
              </a:spcBef>
              <a:buSzPts val="1700"/>
              <a:buChar char="⮚"/>
            </a:pPr>
            <a:r>
              <a:rPr lang="en-US" sz="2000" dirty="0" smtClean="0">
                <a:solidFill>
                  <a:schemeClr val="tx1"/>
                </a:solidFill>
              </a:rPr>
              <a:t>Never grounded “Bud” for unsafe flying</a:t>
            </a:r>
          </a:p>
          <a:p>
            <a:pPr marL="571500" indent="-342900">
              <a:lnSpc>
                <a:spcPct val="100000"/>
              </a:lnSpc>
              <a:spcBef>
                <a:spcPts val="0"/>
              </a:spcBef>
              <a:buSzPts val="1700"/>
              <a:buChar char="⮚"/>
            </a:pPr>
            <a:r>
              <a:rPr lang="en-US" sz="2000" dirty="0" smtClean="0">
                <a:solidFill>
                  <a:schemeClr val="tx1"/>
                </a:solidFill>
              </a:rPr>
              <a:t>3 incidents in &lt;1 </a:t>
            </a:r>
            <a:r>
              <a:rPr lang="en-US" sz="2000" dirty="0" err="1" smtClean="0">
                <a:solidFill>
                  <a:schemeClr val="tx1"/>
                </a:solidFill>
              </a:rPr>
              <a:t>yr</a:t>
            </a:r>
            <a:r>
              <a:rPr lang="en-US" sz="2000" dirty="0" smtClean="0">
                <a:solidFill>
                  <a:schemeClr val="tx1"/>
                </a:solidFill>
              </a:rPr>
              <a:t> personally witnessed by mgmt.</a:t>
            </a:r>
          </a:p>
          <a:p>
            <a:pPr marL="342900" lvl="0" indent="-342900" algn="l" rtl="0">
              <a:lnSpc>
                <a:spcPct val="100000"/>
              </a:lnSpc>
              <a:spcBef>
                <a:spcPts val="0"/>
              </a:spcBef>
              <a:spcAft>
                <a:spcPts val="0"/>
              </a:spcAft>
              <a:buSzPts val="2200"/>
              <a:buFont typeface="Noto Sans Symbols"/>
              <a:buChar char="⮚"/>
            </a:pPr>
            <a:endParaRPr lang="en-US" sz="2000" dirty="0" smtClean="0">
              <a:solidFill>
                <a:schemeClr val="tx1"/>
              </a:solidFill>
            </a:endParaRPr>
          </a:p>
          <a:p>
            <a:pPr marL="342900" lvl="0" indent="-342900" algn="l" rtl="0">
              <a:lnSpc>
                <a:spcPct val="100000"/>
              </a:lnSpc>
              <a:spcBef>
                <a:spcPts val="0"/>
              </a:spcBef>
              <a:spcAft>
                <a:spcPts val="0"/>
              </a:spcAft>
              <a:buSzPts val="2200"/>
              <a:buFont typeface="Noto Sans Symbols"/>
              <a:buChar char="⮚"/>
            </a:pPr>
            <a:r>
              <a:rPr lang="en-US" sz="2000" dirty="0" smtClean="0">
                <a:solidFill>
                  <a:schemeClr val="tx1"/>
                </a:solidFill>
              </a:rPr>
              <a:t>Poor communication</a:t>
            </a:r>
          </a:p>
          <a:p>
            <a:pPr marL="571500" indent="-342900">
              <a:lnSpc>
                <a:spcPct val="100000"/>
              </a:lnSpc>
              <a:spcBef>
                <a:spcPts val="0"/>
              </a:spcBef>
              <a:buSzPts val="1700"/>
              <a:buChar char="⮚"/>
            </a:pPr>
            <a:r>
              <a:rPr lang="en-US" sz="2000" dirty="0" smtClean="0">
                <a:solidFill>
                  <a:schemeClr val="tx1"/>
                </a:solidFill>
              </a:rPr>
              <a:t>Turnover in senior staff </a:t>
            </a:r>
            <a:br>
              <a:rPr lang="en-US" sz="2000" dirty="0" smtClean="0">
                <a:solidFill>
                  <a:schemeClr val="tx1"/>
                </a:solidFill>
              </a:rPr>
            </a:br>
            <a:r>
              <a:rPr lang="en-US" sz="2000" dirty="0" smtClean="0">
                <a:solidFill>
                  <a:schemeClr val="tx1"/>
                </a:solidFill>
              </a:rPr>
              <a:t>(10+ people in 3 </a:t>
            </a:r>
            <a:r>
              <a:rPr lang="en-US" sz="2000" dirty="0" err="1" smtClean="0">
                <a:solidFill>
                  <a:schemeClr val="tx1"/>
                </a:solidFill>
              </a:rPr>
              <a:t>yrs</a:t>
            </a:r>
            <a:r>
              <a:rPr lang="en-US" sz="2000" dirty="0" smtClean="0">
                <a:solidFill>
                  <a:schemeClr val="tx1"/>
                </a:solidFill>
              </a:rPr>
              <a:t>)</a:t>
            </a:r>
          </a:p>
          <a:p>
            <a:pPr marL="571500" indent="-342900">
              <a:lnSpc>
                <a:spcPct val="100000"/>
              </a:lnSpc>
              <a:spcBef>
                <a:spcPts val="0"/>
              </a:spcBef>
              <a:buSzPts val="1700"/>
              <a:buChar char="⮚"/>
            </a:pPr>
            <a:r>
              <a:rPr lang="en-US" sz="2000" dirty="0" smtClean="0">
                <a:solidFill>
                  <a:schemeClr val="tx1"/>
                </a:solidFill>
              </a:rPr>
              <a:t>Verbal reprimands never written </a:t>
            </a:r>
            <a:br>
              <a:rPr lang="en-US" sz="2000" dirty="0" smtClean="0">
                <a:solidFill>
                  <a:schemeClr val="tx1"/>
                </a:solidFill>
              </a:rPr>
            </a:br>
            <a:r>
              <a:rPr lang="en-US" sz="2000" dirty="0" smtClean="0">
                <a:solidFill>
                  <a:schemeClr val="tx1"/>
                </a:solidFill>
              </a:rPr>
              <a:t>down, or passed to new senior mgmt.</a:t>
            </a:r>
          </a:p>
          <a:p>
            <a:pPr marL="342900" lvl="0" indent="-342900" algn="l" rtl="0">
              <a:lnSpc>
                <a:spcPct val="100000"/>
              </a:lnSpc>
              <a:spcBef>
                <a:spcPts val="0"/>
              </a:spcBef>
              <a:spcAft>
                <a:spcPts val="0"/>
              </a:spcAft>
              <a:buSzPts val="2200"/>
              <a:buFont typeface="Noto Sans Symbols"/>
              <a:buChar char="⮚"/>
            </a:pPr>
            <a:endParaRPr lang="en-US" sz="2000" dirty="0" smtClean="0">
              <a:solidFill>
                <a:schemeClr val="tx1"/>
              </a:solidFill>
            </a:endParaRPr>
          </a:p>
          <a:p>
            <a:pPr marL="342900" lvl="0" indent="-342900" algn="l" rtl="0">
              <a:lnSpc>
                <a:spcPct val="100000"/>
              </a:lnSpc>
              <a:spcBef>
                <a:spcPts val="0"/>
              </a:spcBef>
              <a:spcAft>
                <a:spcPts val="0"/>
              </a:spcAft>
              <a:buSzPts val="2200"/>
              <a:buFont typeface="Noto Sans Symbols"/>
              <a:buChar char="⮚"/>
            </a:pPr>
            <a:r>
              <a:rPr lang="en-US" sz="2000" dirty="0" smtClean="0">
                <a:solidFill>
                  <a:schemeClr val="tx1"/>
                </a:solidFill>
              </a:rPr>
              <a:t>Junior staff did not do anything;</a:t>
            </a:r>
            <a:br>
              <a:rPr lang="en-US" sz="2000" dirty="0" smtClean="0">
                <a:solidFill>
                  <a:schemeClr val="tx1"/>
                </a:solidFill>
              </a:rPr>
            </a:br>
            <a:r>
              <a:rPr lang="en-US" sz="2000" dirty="0" smtClean="0">
                <a:solidFill>
                  <a:schemeClr val="tx1"/>
                </a:solidFill>
              </a:rPr>
              <a:t>saw nothing was being done</a:t>
            </a:r>
          </a:p>
          <a:p>
            <a:pPr marL="571500" indent="-342900">
              <a:lnSpc>
                <a:spcPct val="100000"/>
              </a:lnSpc>
              <a:spcBef>
                <a:spcPts val="0"/>
              </a:spcBef>
              <a:buSzPts val="1700"/>
              <a:buChar char="⮚"/>
            </a:pPr>
            <a:r>
              <a:rPr lang="en-US" sz="2000" dirty="0" smtClean="0">
                <a:solidFill>
                  <a:schemeClr val="tx1"/>
                </a:solidFill>
              </a:rPr>
              <a:t>Demoralized</a:t>
            </a:r>
          </a:p>
          <a:p>
            <a:pPr marL="571500" indent="-342900">
              <a:lnSpc>
                <a:spcPct val="100000"/>
              </a:lnSpc>
              <a:spcBef>
                <a:spcPts val="0"/>
              </a:spcBef>
              <a:buSzPts val="1700"/>
              <a:buChar char="⮚"/>
            </a:pPr>
            <a:r>
              <a:rPr lang="en-US" sz="2000" dirty="0" smtClean="0">
                <a:solidFill>
                  <a:schemeClr val="tx1"/>
                </a:solidFill>
              </a:rPr>
              <a:t>discouraged further reports</a:t>
            </a:r>
          </a:p>
          <a:p>
            <a:pPr marL="571500" indent="-342900">
              <a:lnSpc>
                <a:spcPct val="100000"/>
              </a:lnSpc>
              <a:spcBef>
                <a:spcPts val="0"/>
              </a:spcBef>
              <a:buSzPts val="1700"/>
              <a:buChar char="⮚"/>
            </a:pPr>
            <a:r>
              <a:rPr lang="en-US" sz="2000" dirty="0" smtClean="0">
                <a:solidFill>
                  <a:schemeClr val="tx1"/>
                </a:solidFill>
              </a:rPr>
              <a:t>Refusal to fly</a:t>
            </a:r>
            <a:endParaRPr lang="en-US" sz="2000" dirty="0">
              <a:solidFill>
                <a:schemeClr val="tx1"/>
              </a:solidFill>
            </a:endParaRPr>
          </a:p>
        </p:txBody>
      </p:sp>
      <p:sp>
        <p:nvSpPr>
          <p:cNvPr id="228" name="Google Shape;228;p8"/>
          <p:cNvSpPr txBox="1"/>
          <p:nvPr/>
        </p:nvSpPr>
        <p:spPr>
          <a:xfrm>
            <a:off x="5639540" y="739234"/>
            <a:ext cx="3047258" cy="1283830"/>
          </a:xfrm>
          <a:prstGeom prst="leftArrow">
            <a:avLst/>
          </a:prstGeom>
          <a:solidFill>
            <a:schemeClr val="tx1"/>
          </a:solid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bg1"/>
                </a:solidFill>
                <a:latin typeface="Twentieth Century"/>
                <a:ea typeface="Twentieth Century"/>
                <a:cs typeface="Twentieth Century"/>
                <a:sym typeface="Twentieth Century"/>
              </a:rPr>
              <a:t>Personal Factor: Improper Motivation</a:t>
            </a:r>
            <a:endParaRPr sz="1800" dirty="0">
              <a:solidFill>
                <a:schemeClr val="bg1"/>
              </a:solidFill>
              <a:latin typeface="Twentieth Century"/>
              <a:ea typeface="Twentieth Century"/>
              <a:cs typeface="Twentieth Century"/>
              <a:sym typeface="Twentieth Century"/>
            </a:endParaRPr>
          </a:p>
        </p:txBody>
      </p:sp>
      <p:sp>
        <p:nvSpPr>
          <p:cNvPr id="229" name="Google Shape;229;p8"/>
          <p:cNvSpPr txBox="1"/>
          <p:nvPr/>
        </p:nvSpPr>
        <p:spPr>
          <a:xfrm>
            <a:off x="5012267" y="2427523"/>
            <a:ext cx="3674531" cy="1283830"/>
          </a:xfrm>
          <a:prstGeom prst="leftArrow">
            <a:avLst/>
          </a:prstGeom>
          <a:solidFill>
            <a:schemeClr val="tx1"/>
          </a:solidFill>
          <a:ln>
            <a:solidFill>
              <a:schemeClr val="tx1"/>
            </a:solid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sz="1800">
                <a:solidFill>
                  <a:schemeClr val="bg1"/>
                </a:solidFill>
                <a:latin typeface="Twentieth Century"/>
                <a:ea typeface="Twentieth Century"/>
                <a:cs typeface="Twentieth Century"/>
              </a:defRPr>
            </a:lvl1pPr>
          </a:lstStyle>
          <a:p>
            <a:r>
              <a:rPr lang="en-US" dirty="0">
                <a:sym typeface="Twentieth Century"/>
              </a:rPr>
              <a:t>Job Factor: </a:t>
            </a:r>
            <a:r>
              <a:rPr lang="en-US" dirty="0" smtClean="0">
                <a:sym typeface="Twentieth Century"/>
              </a:rPr>
              <a:t/>
            </a:r>
            <a:br>
              <a:rPr lang="en-US" dirty="0" smtClean="0">
                <a:sym typeface="Twentieth Century"/>
              </a:rPr>
            </a:br>
            <a:r>
              <a:rPr lang="en-US" dirty="0" smtClean="0">
                <a:sym typeface="Twentieth Century"/>
              </a:rPr>
              <a:t>Inadequate </a:t>
            </a:r>
            <a:r>
              <a:rPr lang="en-US" dirty="0">
                <a:sym typeface="Twentieth Century"/>
              </a:rPr>
              <a:t>Communication</a:t>
            </a:r>
            <a:endParaRPr dirty="0">
              <a:sym typeface="Twentieth Century"/>
            </a:endParaRPr>
          </a:p>
        </p:txBody>
      </p:sp>
      <p:sp>
        <p:nvSpPr>
          <p:cNvPr id="233" name="Google Shape;233;p8"/>
          <p:cNvSpPr txBox="1"/>
          <p:nvPr/>
        </p:nvSpPr>
        <p:spPr>
          <a:xfrm>
            <a:off x="4758268" y="3878993"/>
            <a:ext cx="3928530" cy="1834078"/>
          </a:xfrm>
          <a:prstGeom prst="leftArrow">
            <a:avLst/>
          </a:prstGeom>
          <a:solidFill>
            <a:schemeClr val="tx1"/>
          </a:solidFill>
          <a:ln>
            <a:solidFill>
              <a:schemeClr val="tx1"/>
            </a:solid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800">
                <a:solidFill>
                  <a:schemeClr val="bg1"/>
                </a:solidFill>
                <a:latin typeface="Twentieth Century"/>
                <a:ea typeface="Twentieth Century"/>
                <a:cs typeface="Twentieth Century"/>
              </a:defRPr>
            </a:lvl1pPr>
          </a:lstStyle>
          <a:p>
            <a:r>
              <a:rPr lang="en-US" dirty="0">
                <a:sym typeface="Twentieth Century"/>
              </a:rPr>
              <a:t>Personal Factor: </a:t>
            </a:r>
            <a:r>
              <a:rPr lang="en-US" dirty="0" smtClean="0">
                <a:sym typeface="Twentieth Century"/>
              </a:rPr>
              <a:t/>
            </a:r>
            <a:br>
              <a:rPr lang="en-US" dirty="0" smtClean="0">
                <a:sym typeface="Twentieth Century"/>
              </a:rPr>
            </a:br>
            <a:r>
              <a:rPr lang="en-US" dirty="0" smtClean="0">
                <a:sym typeface="Twentieth Century"/>
              </a:rPr>
              <a:t>Perceived </a:t>
            </a:r>
            <a:r>
              <a:rPr lang="en-US" dirty="0">
                <a:sym typeface="Twentieth Century"/>
              </a:rPr>
              <a:t>mental or psychological stress</a:t>
            </a:r>
            <a:endParaRPr dirty="0">
              <a:sym typeface="Twentieth Century"/>
            </a:endParaRPr>
          </a:p>
        </p:txBody>
      </p:sp>
      <p:sp>
        <p:nvSpPr>
          <p:cNvPr id="10" name="Google Shape;343;p20"/>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7</a:t>
            </a:fld>
            <a:endParaRPr sz="1200" b="1" dirty="0">
              <a:solidFill>
                <a:srgbClr val="000000"/>
              </a:solidFill>
              <a:latin typeface="Arial"/>
              <a:ea typeface="Arial"/>
              <a:cs typeface="Arial"/>
              <a:sym typeface="Arial"/>
            </a:endParaRPr>
          </a:p>
        </p:txBody>
      </p:sp>
      <p:sp>
        <p:nvSpPr>
          <p:cNvPr id="11" name="Google Shape;193;p3"/>
          <p:cNvSpPr txBox="1">
            <a:spLocks/>
          </p:cNvSpPr>
          <p:nvPr/>
        </p:nvSpPr>
        <p:spPr>
          <a:xfrm>
            <a:off x="457200" y="6400800"/>
            <a:ext cx="3335867" cy="457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400"/>
              <a:buFont typeface="Arial"/>
              <a:buNone/>
              <a:defRPr sz="2400" b="1" i="1"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1400" dirty="0" smtClean="0"/>
              <a:t>Case 3: “Darker Shades of Blue”</a:t>
            </a:r>
            <a:endParaRPr lang="en-US" sz="1800" dirty="0"/>
          </a:p>
        </p:txBody>
      </p:sp>
    </p:spTree>
    <p:extLst>
      <p:ext uri="{BB962C8B-B14F-4D97-AF65-F5344CB8AC3E}">
        <p14:creationId xmlns:p14="http://schemas.microsoft.com/office/powerpoint/2010/main" val="401476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1"/>
          <p:cNvSpPr txBox="1">
            <a:spLocks noGrp="1"/>
          </p:cNvSpPr>
          <p:nvPr>
            <p:ph type="body" idx="1"/>
          </p:nvPr>
        </p:nvSpPr>
        <p:spPr>
          <a:xfrm>
            <a:off x="457200" y="822960"/>
            <a:ext cx="8229600" cy="5486400"/>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endParaRPr sz="2000" cap="none" dirty="0">
              <a:solidFill>
                <a:schemeClr val="tx1"/>
              </a:solidFill>
            </a:endParaRPr>
          </a:p>
          <a:p>
            <a:pPr marL="0" lvl="0" indent="0" algn="l" rtl="0">
              <a:lnSpc>
                <a:spcPct val="100000"/>
              </a:lnSpc>
              <a:spcBef>
                <a:spcPts val="0"/>
              </a:spcBef>
              <a:spcAft>
                <a:spcPts val="0"/>
              </a:spcAft>
              <a:buSzPts val="2000"/>
              <a:buNone/>
            </a:pPr>
            <a:r>
              <a:rPr lang="en-US" sz="2000" b="1" cap="none" dirty="0">
                <a:solidFill>
                  <a:schemeClr val="tx1"/>
                </a:solidFill>
              </a:rPr>
              <a:t>Failure to secure the commitment of leadership oversight </a:t>
            </a:r>
            <a:br>
              <a:rPr lang="en-US" sz="2000" b="1" cap="none" dirty="0">
                <a:solidFill>
                  <a:schemeClr val="tx1"/>
                </a:solidFill>
              </a:rPr>
            </a:br>
            <a:r>
              <a:rPr lang="en-US" sz="2000" b="1" cap="none" dirty="0">
                <a:solidFill>
                  <a:schemeClr val="tx1"/>
                </a:solidFill>
              </a:rPr>
              <a:t>(in risk management) sets the stage for disaster.</a:t>
            </a:r>
            <a:endParaRPr dirty="0">
              <a:solidFill>
                <a:schemeClr val="tx1"/>
              </a:solidFill>
            </a:endParaRPr>
          </a:p>
          <a:p>
            <a:pPr marL="0" lvl="0" indent="0" algn="l" rtl="0">
              <a:lnSpc>
                <a:spcPct val="100000"/>
              </a:lnSpc>
              <a:spcBef>
                <a:spcPts val="0"/>
              </a:spcBef>
              <a:spcAft>
                <a:spcPts val="0"/>
              </a:spcAft>
              <a:buSzPts val="2000"/>
              <a:buNone/>
            </a:pPr>
            <a:endParaRPr sz="2000" cap="none" dirty="0">
              <a:solidFill>
                <a:schemeClr val="tx1"/>
              </a:solidFill>
            </a:endParaRPr>
          </a:p>
          <a:p>
            <a:pPr marL="0" lvl="0" indent="0" algn="l" rtl="0">
              <a:lnSpc>
                <a:spcPct val="100000"/>
              </a:lnSpc>
              <a:spcBef>
                <a:spcPts val="0"/>
              </a:spcBef>
              <a:spcAft>
                <a:spcPts val="0"/>
              </a:spcAft>
              <a:buSzPts val="2000"/>
              <a:buNone/>
            </a:pPr>
            <a:r>
              <a:rPr lang="en-US" sz="2000" cap="none" dirty="0">
                <a:solidFill>
                  <a:schemeClr val="tx1"/>
                </a:solidFill>
              </a:rPr>
              <a:t>Latent Causes of the Incident:</a:t>
            </a:r>
            <a:endParaRPr sz="2000" cap="none" dirty="0">
              <a:solidFill>
                <a:schemeClr val="tx1"/>
              </a:solidFill>
            </a:endParaRPr>
          </a:p>
          <a:p>
            <a:pPr marL="457200" lvl="0" indent="-457200" algn="l" rtl="0">
              <a:lnSpc>
                <a:spcPct val="100000"/>
              </a:lnSpc>
              <a:spcBef>
                <a:spcPts val="0"/>
              </a:spcBef>
              <a:spcAft>
                <a:spcPts val="0"/>
              </a:spcAft>
              <a:buClrTx/>
              <a:buSzPts val="2000"/>
              <a:buFont typeface="Twentieth Century"/>
              <a:buAutoNum type="arabicParenR"/>
            </a:pPr>
            <a:r>
              <a:rPr lang="en-US" sz="2000" cap="none" dirty="0">
                <a:solidFill>
                  <a:schemeClr val="tx1"/>
                </a:solidFill>
              </a:rPr>
              <a:t>Organizational culture tolerated pilot’s behaviour</a:t>
            </a:r>
            <a:endParaRPr dirty="0">
              <a:solidFill>
                <a:schemeClr val="tx1"/>
              </a:solidFill>
            </a:endParaRPr>
          </a:p>
          <a:p>
            <a:pPr marL="457200" lvl="0" indent="-457200" algn="l" rtl="0">
              <a:lnSpc>
                <a:spcPct val="100000"/>
              </a:lnSpc>
              <a:spcBef>
                <a:spcPts val="0"/>
              </a:spcBef>
              <a:spcAft>
                <a:spcPts val="0"/>
              </a:spcAft>
              <a:buClrTx/>
              <a:buSzPts val="2000"/>
              <a:buFont typeface="Twentieth Century"/>
              <a:buAutoNum type="arabicParenR"/>
            </a:pPr>
            <a:r>
              <a:rPr lang="en-US" sz="2000" cap="none" dirty="0">
                <a:solidFill>
                  <a:schemeClr val="tx1"/>
                </a:solidFill>
              </a:rPr>
              <a:t>Senior </a:t>
            </a:r>
            <a:r>
              <a:rPr lang="en-US" sz="2000" cap="none" dirty="0" err="1">
                <a:solidFill>
                  <a:schemeClr val="tx1"/>
                </a:solidFill>
              </a:rPr>
              <a:t>Mgmt</a:t>
            </a:r>
            <a:r>
              <a:rPr lang="en-US" sz="2000" cap="none" dirty="0">
                <a:solidFill>
                  <a:schemeClr val="tx1"/>
                </a:solidFill>
              </a:rPr>
              <a:t> were complacent in addressing the pilot’s behaviour </a:t>
            </a:r>
            <a:endParaRPr dirty="0">
              <a:solidFill>
                <a:schemeClr val="tx1"/>
              </a:solidFill>
            </a:endParaRPr>
          </a:p>
          <a:p>
            <a:pPr marL="457200" lvl="0" indent="-330200" algn="l" rtl="0">
              <a:lnSpc>
                <a:spcPct val="100000"/>
              </a:lnSpc>
              <a:spcBef>
                <a:spcPts val="0"/>
              </a:spcBef>
              <a:spcAft>
                <a:spcPts val="0"/>
              </a:spcAft>
              <a:buSzPts val="2000"/>
              <a:buFont typeface="Twentieth Century"/>
              <a:buNone/>
            </a:pPr>
            <a:endParaRPr sz="2000" cap="none" dirty="0">
              <a:solidFill>
                <a:schemeClr val="tx1"/>
              </a:solidFill>
            </a:endParaRPr>
          </a:p>
          <a:p>
            <a:pPr marL="342900" lvl="1" indent="-342900">
              <a:lnSpc>
                <a:spcPct val="100000"/>
              </a:lnSpc>
              <a:spcBef>
                <a:spcPts val="0"/>
              </a:spcBef>
              <a:buClrTx/>
              <a:buSzPts val="2000"/>
              <a:buFont typeface="Wingdings" panose="05000000000000000000" pitchFamily="2" charset="2"/>
              <a:buChar char="Ø"/>
            </a:pPr>
            <a:r>
              <a:rPr lang="en-US" sz="2000" dirty="0">
                <a:solidFill>
                  <a:schemeClr val="tx1"/>
                </a:solidFill>
              </a:rPr>
              <a:t>Aligns with RMS Element #1: Management Leadership, Commitment, and Accountability </a:t>
            </a:r>
            <a:endParaRPr sz="2000" dirty="0">
              <a:solidFill>
                <a:schemeClr val="tx1"/>
              </a:solidFill>
            </a:endParaRPr>
          </a:p>
          <a:p>
            <a:pPr marL="342900" lvl="1" indent="-342900">
              <a:lnSpc>
                <a:spcPct val="100000"/>
              </a:lnSpc>
              <a:spcBef>
                <a:spcPts val="0"/>
              </a:spcBef>
              <a:buClrTx/>
              <a:buSzPts val="2000"/>
              <a:buFont typeface="Wingdings" panose="05000000000000000000" pitchFamily="2" charset="2"/>
              <a:buChar char="Ø"/>
            </a:pPr>
            <a:endParaRPr lang="en-US" sz="2000" dirty="0" smtClean="0">
              <a:solidFill>
                <a:schemeClr val="tx1"/>
              </a:solidFill>
            </a:endParaRPr>
          </a:p>
          <a:p>
            <a:pPr marL="342900" lvl="1" indent="-342900">
              <a:lnSpc>
                <a:spcPct val="100000"/>
              </a:lnSpc>
              <a:spcBef>
                <a:spcPts val="0"/>
              </a:spcBef>
              <a:buClrTx/>
              <a:buSzPts val="2000"/>
              <a:buFont typeface="Wingdings" panose="05000000000000000000" pitchFamily="2" charset="2"/>
              <a:buChar char="Ø"/>
            </a:pPr>
            <a:endParaRPr lang="en-US" sz="2000" dirty="0">
              <a:solidFill>
                <a:schemeClr val="tx1"/>
              </a:solidFill>
            </a:endParaRPr>
          </a:p>
          <a:p>
            <a:pPr marL="342900" lvl="1" indent="-342900">
              <a:lnSpc>
                <a:spcPct val="100000"/>
              </a:lnSpc>
              <a:spcBef>
                <a:spcPts val="0"/>
              </a:spcBef>
              <a:buClrTx/>
              <a:buSzPts val="2000"/>
              <a:buFont typeface="Wingdings" panose="05000000000000000000" pitchFamily="2" charset="2"/>
              <a:buChar char="Ø"/>
            </a:pPr>
            <a:r>
              <a:rPr lang="en-US" sz="2000" dirty="0" smtClean="0">
                <a:solidFill>
                  <a:schemeClr val="tx1"/>
                </a:solidFill>
              </a:rPr>
              <a:t>For </a:t>
            </a:r>
            <a:r>
              <a:rPr lang="en-US" sz="2000" dirty="0">
                <a:solidFill>
                  <a:schemeClr val="tx1"/>
                </a:solidFill>
              </a:rPr>
              <a:t>the above point “Failure to secure commitment …”, reflect </a:t>
            </a:r>
            <a:r>
              <a:rPr lang="en-US" sz="2000" dirty="0" smtClean="0">
                <a:solidFill>
                  <a:schemeClr val="tx1"/>
                </a:solidFill>
              </a:rPr>
              <a:t/>
            </a:r>
            <a:br>
              <a:rPr lang="en-US" sz="2000" dirty="0" smtClean="0">
                <a:solidFill>
                  <a:schemeClr val="tx1"/>
                </a:solidFill>
              </a:rPr>
            </a:br>
            <a:r>
              <a:rPr lang="en-US" sz="2000" dirty="0" smtClean="0">
                <a:solidFill>
                  <a:schemeClr val="tx1"/>
                </a:solidFill>
              </a:rPr>
              <a:t>on </a:t>
            </a:r>
            <a:r>
              <a:rPr lang="en-US" sz="2000" dirty="0">
                <a:solidFill>
                  <a:schemeClr val="tx1"/>
                </a:solidFill>
              </a:rPr>
              <a:t>the negative examples from the study of this loss incident. </a:t>
            </a:r>
            <a:endParaRPr lang="en-US" sz="1400" dirty="0">
              <a:solidFill>
                <a:schemeClr val="tx1"/>
              </a:solidFill>
            </a:endParaRPr>
          </a:p>
          <a:p>
            <a:pPr marL="469900" lvl="1" indent="-342900">
              <a:lnSpc>
                <a:spcPct val="100000"/>
              </a:lnSpc>
              <a:spcBef>
                <a:spcPts val="0"/>
              </a:spcBef>
              <a:buClrTx/>
              <a:buSzPts val="2000"/>
              <a:buFont typeface="Wingdings" panose="05000000000000000000" pitchFamily="2" charset="2"/>
              <a:buChar char="Ø"/>
            </a:pPr>
            <a:endParaRPr lang="en-US" sz="2000" dirty="0">
              <a:solidFill>
                <a:schemeClr val="tx1"/>
              </a:solidFill>
            </a:endParaRPr>
          </a:p>
          <a:p>
            <a:pPr marL="342900" lvl="1" indent="-342900">
              <a:lnSpc>
                <a:spcPct val="100000"/>
              </a:lnSpc>
              <a:spcBef>
                <a:spcPts val="0"/>
              </a:spcBef>
              <a:buClrTx/>
              <a:buSzPts val="2000"/>
              <a:buFont typeface="Wingdings" panose="05000000000000000000" pitchFamily="2" charset="2"/>
              <a:buChar char="Ø"/>
            </a:pPr>
            <a:r>
              <a:rPr lang="en-US" sz="2000" dirty="0">
                <a:solidFill>
                  <a:schemeClr val="tx1"/>
                </a:solidFill>
              </a:rPr>
              <a:t>Were there any positive examples</a:t>
            </a:r>
            <a:r>
              <a:rPr lang="en-US" sz="2000" dirty="0" smtClean="0">
                <a:solidFill>
                  <a:schemeClr val="tx1"/>
                </a:solidFill>
              </a:rPr>
              <a:t>?</a:t>
            </a:r>
            <a:endParaRPr sz="2000" cap="none" dirty="0">
              <a:solidFill>
                <a:schemeClr val="tx1"/>
              </a:solidFill>
            </a:endParaRPr>
          </a:p>
        </p:txBody>
      </p:sp>
      <p:sp>
        <p:nvSpPr>
          <p:cNvPr id="258" name="Google Shape;258;p11"/>
          <p:cNvSpPr txBox="1">
            <a:spLocks noGrp="1"/>
          </p:cNvSpPr>
          <p:nvPr>
            <p:ph type="title"/>
          </p:nvPr>
        </p:nvSpPr>
        <p:spPr>
          <a:xfrm>
            <a:off x="457200" y="182880"/>
            <a:ext cx="8229600" cy="565848"/>
          </a:xfrm>
          <a:prstGeom prst="rect">
            <a:avLst/>
          </a:prstGeom>
          <a:solidFill>
            <a:schemeClr val="lt1">
              <a:alpha val="69803"/>
            </a:schemeClr>
          </a:solidFill>
          <a:ln>
            <a:noFill/>
          </a:ln>
        </p:spPr>
        <p:txBody>
          <a:bodyPr spcFirstLastPara="1" wrap="square" lIns="91425" tIns="45700" rIns="91425" bIns="45700" anchor="ctr" anchorCtr="0">
            <a:noAutofit/>
          </a:bodyPr>
          <a:lstStyle/>
          <a:p>
            <a:pPr lvl="0">
              <a:buSzPts val="1800"/>
            </a:pPr>
            <a:r>
              <a:rPr lang="en-US" dirty="0" smtClean="0"/>
              <a:t>Summary - Learning </a:t>
            </a:r>
            <a:r>
              <a:rPr lang="en-US" dirty="0"/>
              <a:t>Point </a:t>
            </a:r>
            <a:r>
              <a:rPr lang="en-US" dirty="0" smtClean="0"/>
              <a:t>About </a:t>
            </a:r>
            <a:r>
              <a:rPr lang="en-US" dirty="0"/>
              <a:t>Leadership: </a:t>
            </a:r>
          </a:p>
        </p:txBody>
      </p:sp>
      <p:sp>
        <p:nvSpPr>
          <p:cNvPr id="6" name="Google Shape;343;p20"/>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a:solidFill>
                  <a:srgbClr val="000000"/>
                </a:solidFill>
                <a:latin typeface="Arial"/>
                <a:ea typeface="Arial"/>
                <a:cs typeface="Arial"/>
                <a:sym typeface="Arial"/>
              </a:rPr>
              <a:t>8</a:t>
            </a:fld>
            <a:endParaRPr sz="1200" b="1" dirty="0">
              <a:solidFill>
                <a:srgbClr val="000000"/>
              </a:solidFill>
              <a:latin typeface="Arial"/>
              <a:ea typeface="Arial"/>
              <a:cs typeface="Arial"/>
              <a:sym typeface="Arial"/>
            </a:endParaRPr>
          </a:p>
        </p:txBody>
      </p:sp>
      <p:sp>
        <p:nvSpPr>
          <p:cNvPr id="7" name="Google Shape;193;p3"/>
          <p:cNvSpPr txBox="1">
            <a:spLocks/>
          </p:cNvSpPr>
          <p:nvPr/>
        </p:nvSpPr>
        <p:spPr>
          <a:xfrm>
            <a:off x="457200" y="6400800"/>
            <a:ext cx="3335867" cy="457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400"/>
              <a:buFont typeface="Arial"/>
              <a:buNone/>
              <a:defRPr sz="2400" b="1" i="1"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1400" dirty="0" smtClean="0"/>
              <a:t>Case 3: “Darker Shades of Blue”</a:t>
            </a: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549</Words>
  <Application>Microsoft Office PowerPoint</Application>
  <PresentationFormat>On-screen Show (4:3)</PresentationFormat>
  <Paragraphs>94</Paragraphs>
  <Slides>8</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Noto Sans Symbols</vt:lpstr>
      <vt:lpstr>Twentieth Century</vt:lpstr>
      <vt:lpstr>Wingdings</vt:lpstr>
      <vt:lpstr>Droplet</vt:lpstr>
      <vt:lpstr>MS_ClipArt_Gallery.2</vt:lpstr>
      <vt:lpstr>ENGG404 - Lecture Case 3:  The Imperative for Effective  Safety Leadership and   “Darker Shades of Blue”</vt:lpstr>
      <vt:lpstr>Learning Outcomes:</vt:lpstr>
      <vt:lpstr>Discussion on the Incident:</vt:lpstr>
      <vt:lpstr>Sequence of Events – Broad Terms:</vt:lpstr>
      <vt:lpstr>Sequence of Events – Detailed</vt:lpstr>
      <vt:lpstr>Immediate Causes:</vt:lpstr>
      <vt:lpstr>Basic Causes – Job Factors &amp; Personal Factors:</vt:lpstr>
      <vt:lpstr>Summary - Learning Point About Leadership: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3: The Leadership Imperative &amp; “Darker Shades of Blue”</dc:title>
  <dc:creator>User</dc:creator>
  <cp:lastModifiedBy>JR Cocchio</cp:lastModifiedBy>
  <cp:revision>10</cp:revision>
  <dcterms:created xsi:type="dcterms:W3CDTF">2016-09-07T02:58:00Z</dcterms:created>
  <dcterms:modified xsi:type="dcterms:W3CDTF">2019-08-27T01:31:48Z</dcterms:modified>
</cp:coreProperties>
</file>