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8" r:id="rId4"/>
    <p:sldId id="261" r:id="rId5"/>
    <p:sldId id="262" r:id="rId6"/>
    <p:sldId id="263" r:id="rId7"/>
    <p:sldId id="275" r:id="rId8"/>
    <p:sldId id="269" r:id="rId9"/>
    <p:sldId id="277" r:id="rId10"/>
    <p:sldId id="274" r:id="rId11"/>
  </p:sldIdLst>
  <p:sldSz cx="9144000" cy="6858000" type="screen4x3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54" autoAdjust="0"/>
  </p:normalViewPr>
  <p:slideViewPr>
    <p:cSldViewPr snapToGrid="0">
      <p:cViewPr varScale="1">
        <p:scale>
          <a:sx n="38" d="100"/>
          <a:sy n="38" d="100"/>
        </p:scale>
        <p:origin x="4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8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dirty="0"/>
              <a:t>2017-2018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1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55EAD04F-FD92-4E2B-A6C4-86A88C834C2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101AC80-9859-42E8-970F-6731D5ED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1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1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1283A88-A3A2-4A9D-B781-0B5CCFB9C6E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9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8AD1E8B-481E-4480-A349-A9B8B8C61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490CFF6-8121-4233-8E7A-C2176A75FE06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2750" y="530225"/>
            <a:ext cx="3540125" cy="2655888"/>
          </a:xfrm>
          <a:ln/>
        </p:spPr>
      </p:sp>
      <p:sp>
        <p:nvSpPr>
          <p:cNvPr id="717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4" name="Slide Number Placeholder 3"/>
          <p:cNvSpPr txBox="1">
            <a:spLocks noGrp="1"/>
          </p:cNvSpPr>
          <p:nvPr/>
        </p:nvSpPr>
        <p:spPr bwMode="auto">
          <a:xfrm>
            <a:off x="5348143" y="6724856"/>
            <a:ext cx="4092407" cy="3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678340F-3737-40F1-8F6C-786AE02EE5A7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2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45E9870-3ED7-4D6A-8B6E-8B8E9DD927E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22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2750" y="530225"/>
            <a:ext cx="3540125" cy="2655888"/>
          </a:xfrm>
          <a:ln/>
        </p:spPr>
      </p:sp>
      <p:sp>
        <p:nvSpPr>
          <p:cNvPr id="922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2" name="Slide Number Placeholder 3"/>
          <p:cNvSpPr txBox="1">
            <a:spLocks noGrp="1"/>
          </p:cNvSpPr>
          <p:nvPr/>
        </p:nvSpPr>
        <p:spPr bwMode="auto">
          <a:xfrm>
            <a:off x="5348143" y="6724856"/>
            <a:ext cx="4092407" cy="3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94B0EE7-85E1-4238-8EE7-F77382674983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4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BAF541-7776-4B8C-B702-49955B3E261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2750" y="530225"/>
            <a:ext cx="3540125" cy="2655888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5348143" y="6724856"/>
            <a:ext cx="4092407" cy="3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FDC2910-78D8-4EC1-93B8-D05CEEEAAF5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1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C320703-4537-4761-BD14-8EF22745B94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331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2750" y="530225"/>
            <a:ext cx="3540125" cy="2655888"/>
          </a:xfrm>
          <a:ln/>
        </p:spPr>
      </p:sp>
      <p:sp>
        <p:nvSpPr>
          <p:cNvPr id="1331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8" name="Slide Number Placeholder 3"/>
          <p:cNvSpPr txBox="1">
            <a:spLocks noGrp="1"/>
          </p:cNvSpPr>
          <p:nvPr/>
        </p:nvSpPr>
        <p:spPr bwMode="auto">
          <a:xfrm>
            <a:off x="5348143" y="6724856"/>
            <a:ext cx="4092407" cy="3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C9C32B7-10EF-4333-98B5-1CA3C107E665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7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D7CAE0-9C3E-4FCE-AB2A-9DC9F4E1836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2750" y="530225"/>
            <a:ext cx="3540125" cy="2655888"/>
          </a:xfrm>
          <a:ln/>
        </p:spPr>
      </p:sp>
      <p:sp>
        <p:nvSpPr>
          <p:cNvPr id="1741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7414" name="Slide Number Placeholder 3"/>
          <p:cNvSpPr txBox="1">
            <a:spLocks noGrp="1"/>
          </p:cNvSpPr>
          <p:nvPr/>
        </p:nvSpPr>
        <p:spPr bwMode="auto">
          <a:xfrm>
            <a:off x="5348143" y="6724856"/>
            <a:ext cx="4092407" cy="3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533190B-0ACA-4509-9A0F-3B1ED60D6675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D7CAE0-9C3E-4FCE-AB2A-9DC9F4E1836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741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2750" y="530225"/>
            <a:ext cx="3540125" cy="2655888"/>
          </a:xfrm>
          <a:ln/>
        </p:spPr>
      </p:sp>
      <p:sp>
        <p:nvSpPr>
          <p:cNvPr id="1741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7414" name="Slide Number Placeholder 3"/>
          <p:cNvSpPr txBox="1">
            <a:spLocks noGrp="1"/>
          </p:cNvSpPr>
          <p:nvPr/>
        </p:nvSpPr>
        <p:spPr bwMode="auto">
          <a:xfrm>
            <a:off x="5348143" y="6724856"/>
            <a:ext cx="4092407" cy="3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533190B-0ACA-4509-9A0F-3B1ED60D6675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92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D7CAE0-9C3E-4FCE-AB2A-9DC9F4E1836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741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2750" y="530225"/>
            <a:ext cx="3540125" cy="2655888"/>
          </a:xfrm>
          <a:ln/>
        </p:spPr>
      </p:sp>
      <p:sp>
        <p:nvSpPr>
          <p:cNvPr id="1741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7414" name="Slide Number Placeholder 3"/>
          <p:cNvSpPr txBox="1">
            <a:spLocks noGrp="1"/>
          </p:cNvSpPr>
          <p:nvPr/>
        </p:nvSpPr>
        <p:spPr bwMode="auto">
          <a:xfrm>
            <a:off x="5348143" y="6724856"/>
            <a:ext cx="4092407" cy="3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533190B-0ACA-4509-9A0F-3B1ED60D6675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9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7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D7CAE0-9C3E-4FCE-AB2A-9DC9F4E1836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741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2750" y="530225"/>
            <a:ext cx="3540125" cy="2655888"/>
          </a:xfrm>
          <a:ln/>
        </p:spPr>
      </p:sp>
      <p:sp>
        <p:nvSpPr>
          <p:cNvPr id="1741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7414" name="Slide Number Placeholder 3"/>
          <p:cNvSpPr txBox="1">
            <a:spLocks noGrp="1"/>
          </p:cNvSpPr>
          <p:nvPr/>
        </p:nvSpPr>
        <p:spPr bwMode="auto">
          <a:xfrm>
            <a:off x="5348143" y="6724856"/>
            <a:ext cx="4092407" cy="3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533190B-0ACA-4509-9A0F-3B1ED60D6675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10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8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t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8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2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3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6"/>
            <a:ext cx="7772870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31910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31910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6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023" y="1989406"/>
            <a:ext cx="6517482" cy="2481499"/>
          </a:xfrm>
        </p:spPr>
        <p:txBody>
          <a:bodyPr anchor="t">
            <a:noAutofit/>
          </a:bodyPr>
          <a:lstStyle/>
          <a:p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ENGG404 – Lecture</a:t>
            </a:r>
            <a:b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cap="none" dirty="0" smtClean="0"/>
              <a:t>Chapter </a:t>
            </a:r>
            <a:r>
              <a:rPr lang="en-US" b="1" cap="none" dirty="0" smtClean="0"/>
              <a:t>7.1: </a:t>
            </a:r>
            <a:br>
              <a:rPr lang="en-US" b="1" cap="none" dirty="0" smtClean="0"/>
            </a:br>
            <a:r>
              <a:rPr lang="en-US" b="1" cap="none" dirty="0" smtClean="0"/>
              <a:t>The </a:t>
            </a:r>
            <a:r>
              <a:rPr lang="en-US" b="1" cap="none" dirty="0"/>
              <a:t>Importance of Culture </a:t>
            </a:r>
            <a:r>
              <a:rPr lang="en-US" b="1" cap="none" dirty="0" smtClean="0"/>
              <a:t>&amp; </a:t>
            </a:r>
            <a:br>
              <a:rPr lang="en-US" b="1" cap="none" dirty="0" smtClean="0"/>
            </a:br>
            <a:r>
              <a:rPr lang="en-US" b="1" cap="none" dirty="0" smtClean="0"/>
              <a:t>Making </a:t>
            </a:r>
            <a:r>
              <a:rPr lang="en-US" b="1" cap="none" dirty="0"/>
              <a:t>Everyone a Leader in Safety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071" y="1088541"/>
            <a:ext cx="8168640" cy="749052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000099"/>
                </a:solidFill>
                <a:ea typeface="+mj-ea"/>
              </a:rPr>
              <a:t>On becoming a leader in </a:t>
            </a:r>
            <a:r>
              <a:rPr lang="en-US" sz="2500" b="1" i="1" dirty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Risk </a:t>
            </a:r>
            <a:r>
              <a:rPr lang="en-US" sz="2500" b="1" i="1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Management</a:t>
            </a: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41576"/>
              </p:ext>
            </p:extLst>
          </p:nvPr>
        </p:nvGraphicFramePr>
        <p:xfrm>
          <a:off x="512071" y="4799512"/>
          <a:ext cx="3113542" cy="155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Clip" r:id="rId3" imgW="4039263" imgH="2534876" progId="MS_ClipArt_Gallery.2">
                  <p:embed/>
                </p:oleObj>
              </mc:Choice>
              <mc:Fallback>
                <p:oleObj name="Clip" r:id="rId3" imgW="4039263" imgH="2534876" progId="MS_ClipArt_Gallery.2">
                  <p:embed/>
                  <p:pic>
                    <p:nvPicPr>
                      <p:cNvPr id="5127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1" y="4799512"/>
                        <a:ext cx="3113542" cy="155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B45DB4-F6AB-46B8-BBD9-8C9EA73AC62F}"/>
              </a:ext>
            </a:extLst>
          </p:cNvPr>
          <p:cNvSpPr txBox="1"/>
          <p:nvPr/>
        </p:nvSpPr>
        <p:spPr>
          <a:xfrm>
            <a:off x="152402" y="176015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BC9D0-C465-472D-A21F-0E2F0E3D5E49}"/>
              </a:ext>
            </a:extLst>
          </p:cNvPr>
          <p:cNvSpPr txBox="1"/>
          <p:nvPr/>
        </p:nvSpPr>
        <p:spPr>
          <a:xfrm>
            <a:off x="1481037" y="169908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System 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and 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Process</a:t>
            </a:r>
            <a:endParaRPr lang="en-US" sz="1200" kern="0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75E86-DD33-4206-8B8B-B75487D2BC34}"/>
              </a:ext>
            </a:extLst>
          </p:cNvPr>
          <p:cNvSpPr txBox="1"/>
          <p:nvPr/>
        </p:nvSpPr>
        <p:spPr>
          <a:xfrm>
            <a:off x="7874130" y="169908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Application and 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Perspectives</a:t>
            </a:r>
            <a:endParaRPr lang="en-US" sz="1200" kern="0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DCEBE-9E83-4A8C-B570-70F53D9499EF}"/>
              </a:ext>
            </a:extLst>
          </p:cNvPr>
          <p:cNvSpPr txBox="1"/>
          <p:nvPr/>
        </p:nvSpPr>
        <p:spPr>
          <a:xfrm>
            <a:off x="7051217" y="169908"/>
            <a:ext cx="671096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3C83D-4328-495B-BF2D-66FEE407693C}"/>
              </a:ext>
            </a:extLst>
          </p:cNvPr>
          <p:cNvSpPr txBox="1"/>
          <p:nvPr/>
        </p:nvSpPr>
        <p:spPr>
          <a:xfrm>
            <a:off x="3834670" y="169908"/>
            <a:ext cx="1024999" cy="4616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Incident 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Investigation</a:t>
            </a:r>
            <a:endParaRPr lang="en-US" sz="1200" kern="0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1D5E4-CDB2-4845-8C44-0E43AC3B4635}"/>
              </a:ext>
            </a:extLst>
          </p:cNvPr>
          <p:cNvSpPr txBox="1"/>
          <p:nvPr/>
        </p:nvSpPr>
        <p:spPr>
          <a:xfrm>
            <a:off x="5011486" y="169908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Tools &amp; 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hallenges</a:t>
            </a:r>
            <a:endParaRPr lang="en-US" sz="1200" kern="0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B130B-8900-492F-8A04-B67C4ABDA201}"/>
              </a:ext>
            </a:extLst>
          </p:cNvPr>
          <p:cNvSpPr txBox="1"/>
          <p:nvPr/>
        </p:nvSpPr>
        <p:spPr>
          <a:xfrm>
            <a:off x="2657853" y="170432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38FC2-111C-47B5-819C-AF7FF8FF3DA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400741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7AD100-00C0-40E0-AEB6-F4D5A707EC3E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6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282D0C-C8E1-461C-8483-E5E2CC990531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3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D4ACB-A732-4D46-888C-763117966F8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9" y="400741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59D6E7-9984-417C-9945-A7250C45041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36485" y="400740"/>
            <a:ext cx="151816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0EE988-CF47-45D0-A1BD-984E53478A8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2" y="400741"/>
            <a:ext cx="151817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F19659-8DD8-496A-BC50-5B1B60A10AAA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5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F43D78-8D4B-403D-8864-0DCA9298A163}"/>
              </a:ext>
            </a:extLst>
          </p:cNvPr>
          <p:cNvSpPr txBox="1"/>
          <p:nvPr/>
        </p:nvSpPr>
        <p:spPr>
          <a:xfrm>
            <a:off x="6188301" y="169907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in 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Industry</a:t>
            </a:r>
            <a:endParaRPr lang="en-US" sz="1200" kern="0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70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Clr>
                <a:schemeClr val="tx1"/>
              </a:buClr>
            </a:pPr>
            <a:endParaRPr lang="en-CA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Three Tenets of Risk Management: </a:t>
            </a:r>
          </a:p>
          <a:p>
            <a:pPr marL="914400" lvl="1" indent="-457200" defTabSz="914400">
              <a:buClr>
                <a:schemeClr val="tx1"/>
              </a:buClr>
              <a:buFont typeface="+mj-lt"/>
              <a:buAutoNum type="arabicParenR"/>
            </a:pP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Incidents occur. </a:t>
            </a:r>
          </a:p>
          <a:p>
            <a:pPr marL="914400" lvl="1" indent="-457200" defTabSz="914400">
              <a:buClr>
                <a:schemeClr val="tx1"/>
              </a:buClr>
              <a:buFont typeface="+mj-lt"/>
              <a:buAutoNum type="arabicParenR"/>
            </a:pP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Incidents are a hard way to learn. </a:t>
            </a:r>
          </a:p>
          <a:p>
            <a:pPr marL="914400" lvl="1" indent="-457200" defTabSz="914400">
              <a:buClr>
                <a:schemeClr val="tx1"/>
              </a:buClr>
              <a:buFont typeface="+mj-lt"/>
              <a:buAutoNum type="arabicParenR"/>
            </a:pP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incidents are unacceptable and all are preventable!</a:t>
            </a: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Safety Culture affects </a:t>
            </a: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</a:t>
            </a: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erformance</a:t>
            </a: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21C4F7-0634-4D01-AD41-6F9EC14B46A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Summary &amp; Key Lessons:</a:t>
            </a:r>
            <a:endParaRPr lang="en-US" altLang="en-US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4" y="6324600"/>
            <a:ext cx="5623454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7.1: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Importance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Culture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Making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Everyone a Leader in Safety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720" y="3243503"/>
            <a:ext cx="4595386" cy="30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1E5A40-9D50-4F3F-B001-64B63379BA8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the “</a:t>
            </a: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Three Tenets of Risk Management”. </a:t>
            </a:r>
          </a:p>
          <a:p>
            <a:pPr marL="457200" indent="-4572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“The Incident Pyramid” and the relationship between its layers, and that its set of ratios is not an absolute.</a:t>
            </a:r>
          </a:p>
          <a:p>
            <a:pPr marL="457200" indent="-4572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Explain the concept that performance is based on safety culture.</a:t>
            </a:r>
          </a:p>
          <a:p>
            <a:pPr marL="457200" indent="-4572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Infer the safety culture of an organization based on its metrics. </a:t>
            </a: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0323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Learning </a:t>
            </a:r>
            <a:r>
              <a:rPr lang="en-US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Outcomes: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4" y="6324600"/>
            <a:ext cx="5623454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7.1: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Importance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Culture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Making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Everyone a Leader in Safety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7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2296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cap="none" dirty="0"/>
              <a:t>Incidents occur, and are regularly reported in the media.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 </a:t>
            </a:r>
            <a:r>
              <a:rPr lang="en-CA" sz="2000" cap="none" dirty="0"/>
              <a:t>These losses cannot be denied nor diminished. </a:t>
            </a:r>
            <a:endParaRPr lang="en-US" sz="2000" cap="none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cap="none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cap="none" dirty="0"/>
              <a:t>Incidents are a source of learning, </a:t>
            </a:r>
            <a:r>
              <a:rPr lang="en-CA" sz="2000" b="1" cap="none" dirty="0"/>
              <a:t>but this is a hard way to learn.</a:t>
            </a:r>
            <a:r>
              <a:rPr lang="en-US" sz="2000" b="1" cap="none" dirty="0"/>
              <a:t>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Incidents are a tragedy, but the greater tragedy would be NOT to learn from them.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endParaRPr lang="en-US" sz="2000" cap="none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b="1" cap="none" dirty="0"/>
              <a:t>All incidents are </a:t>
            </a:r>
            <a:r>
              <a:rPr lang="en-US" sz="2000" b="1" u="sng" cap="none" dirty="0"/>
              <a:t>unacceptable</a:t>
            </a:r>
            <a:r>
              <a:rPr lang="en-US" sz="2000" b="1" cap="none" dirty="0"/>
              <a:t> and all are </a:t>
            </a:r>
            <a:r>
              <a:rPr lang="en-US" sz="2000" b="1" u="sng" cap="none" dirty="0"/>
              <a:t>preventable</a:t>
            </a:r>
            <a:r>
              <a:rPr lang="en-US" sz="2000" b="1" cap="none" dirty="0"/>
              <a:t>!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/>
              <a:t>Our position and stature as a leader require us to </a:t>
            </a:r>
            <a:br>
              <a:rPr lang="en-CA" sz="2000" cap="none" dirty="0"/>
            </a:br>
            <a:r>
              <a:rPr lang="en-CA" sz="2000" cap="none" dirty="0"/>
              <a:t>espouse this belief, and diligently work towards </a:t>
            </a:r>
            <a:br>
              <a:rPr lang="en-CA" sz="2000" cap="none" dirty="0"/>
            </a:br>
            <a:r>
              <a:rPr lang="en-CA" sz="2000" cap="none" dirty="0"/>
              <a:t>preventing all incidents.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000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000" i="1" cap="none" dirty="0"/>
              <a:t>These tenets, </a:t>
            </a:r>
            <a:r>
              <a:rPr lang="en-CA" sz="2000" i="1" u="sng" cap="none" dirty="0"/>
              <a:t>our beliefs as leaders in risk management</a:t>
            </a:r>
            <a:r>
              <a:rPr lang="en-CA" sz="2000" i="1" cap="none" dirty="0"/>
              <a:t>, are the base on which we create our values and shape the culture of our organizations</a:t>
            </a:r>
            <a:r>
              <a:rPr lang="en-CA" sz="2000" i="1" cap="none" dirty="0" smtClean="0"/>
              <a:t>.</a:t>
            </a:r>
            <a:endParaRPr lang="en-US" sz="2000" cap="non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4" y="227013"/>
            <a:ext cx="8231186" cy="5959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Three Tenets of Risk Management: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614" y="6324600"/>
            <a:ext cx="5623454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7.1: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Importance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Culture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Making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Everyone a Leader in Safety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1E5A40-9D50-4F3F-B001-64B63379BA8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48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Clr>
                <a:schemeClr val="tx1"/>
              </a:buClr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9C4515C-D52A-4950-90D1-0736334C078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55613" y="227013"/>
            <a:ext cx="8229601" cy="5959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Incident Pyramid, per Frank Bird, ILCI:</a:t>
            </a:r>
          </a:p>
        </p:txBody>
      </p:sp>
      <p:pic>
        <p:nvPicPr>
          <p:cNvPr id="8198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221538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Text Box 41"/>
          <p:cNvSpPr txBox="1">
            <a:spLocks noChangeArrowheads="1"/>
          </p:cNvSpPr>
          <p:nvPr/>
        </p:nvSpPr>
        <p:spPr bwMode="auto">
          <a:xfrm>
            <a:off x="878997" y="5562600"/>
            <a:ext cx="745268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Bird, Frank E., and Loftus, Robert G., Loss Control Management, International Loss Control Institute, 1976.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For our purposes, use the ratios (1 : 10 : 30 : 600 : 10,000) as shown above.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55613" y="3979814"/>
            <a:ext cx="8229600" cy="261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614" y="6324600"/>
            <a:ext cx="5623454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7.1: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Importance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Culture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Making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Everyone a Leader in Safety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5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Clr>
                <a:schemeClr val="tx1"/>
              </a:buClr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1552F4F-8A0C-489A-915E-8F5348DD1A9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959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Incidents with Consequence vs. Incidents with No Consequence: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" y="1006792"/>
            <a:ext cx="7221538" cy="523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4" y="6324600"/>
            <a:ext cx="5623454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7.1: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Importance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Culture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Making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Everyone a Leader in Safety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4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B9C7D0-D68F-41CA-B9FD-1B9C971F088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48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Ratios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vary wildly because: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degree of observations and self-reporting on substandard conditions and substandard practices;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extent of reporting incidents such as near miss incidents 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(close calls);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extent of reporting minor incidents;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extent of reporting major incidents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“culture”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 defines what is reported: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Superior-performing companies have processes in place </a:t>
            </a: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report incidents with “no consequences”.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Inferior </a:t>
            </a: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companies only report what is required by </a:t>
            </a: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law e.g. fatalities, major fires. </a:t>
            </a:r>
            <a:endParaRPr lang="en-CA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791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Shape of the Incident Pyramid:</a:t>
            </a:r>
            <a:endParaRPr lang="en-US" altLang="en-US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4" y="6324600"/>
            <a:ext cx="5623454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7.1: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Importance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Culture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Making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Everyone a Leader in Safety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0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Clr>
                <a:schemeClr val="tx1"/>
              </a:buClr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21C4F7-0634-4D01-AD41-6F9EC14B46A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455614" y="227012"/>
            <a:ext cx="8229600" cy="5959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Proactive Action versus Reactive Response: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" y="990600"/>
            <a:ext cx="7542213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4" y="6324600"/>
            <a:ext cx="5623454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7.1: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Importance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Culture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Making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Everyone a Leader in Safety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Clr>
                <a:schemeClr val="tx1"/>
              </a:buClr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1" y="1056780"/>
            <a:ext cx="7148983" cy="5184000"/>
          </a:xfrm>
          <a:prstGeom prst="rect">
            <a:avLst/>
          </a:prstGeom>
        </p:spPr>
      </p:pic>
      <p:sp>
        <p:nvSpPr>
          <p:cNvPr id="163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21C4F7-0634-4D01-AD41-6F9EC14B46A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455614" y="27432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Relationship Between Safety Culture and The Incident Pyramid:</a:t>
            </a:r>
          </a:p>
        </p:txBody>
      </p:sp>
      <p:sp>
        <p:nvSpPr>
          <p:cNvPr id="10" name="Curved Right Arrow 9"/>
          <p:cNvSpPr/>
          <p:nvPr/>
        </p:nvSpPr>
        <p:spPr>
          <a:xfrm flipV="1">
            <a:off x="1669014" y="2800993"/>
            <a:ext cx="811851" cy="2463213"/>
          </a:xfrm>
          <a:prstGeom prst="curved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559915" y="2027952"/>
            <a:ext cx="358924" cy="1898479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urved Right Arrow 8"/>
          <p:cNvSpPr/>
          <p:nvPr/>
        </p:nvSpPr>
        <p:spPr>
          <a:xfrm flipV="1">
            <a:off x="1486132" y="4210257"/>
            <a:ext cx="811851" cy="1053950"/>
          </a:xfrm>
          <a:prstGeom prst="curved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Curved Right Arrow 2"/>
          <p:cNvSpPr/>
          <p:nvPr/>
        </p:nvSpPr>
        <p:spPr>
          <a:xfrm flipV="1">
            <a:off x="1711800" y="4923542"/>
            <a:ext cx="811851" cy="1006460"/>
          </a:xfrm>
          <a:prstGeom prst="curved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182533" y="5096934"/>
            <a:ext cx="4380918" cy="1261454"/>
          </a:xfrm>
          <a:prstGeom prst="leftArrow">
            <a:avLst>
              <a:gd name="adj1" fmla="val 100000"/>
              <a:gd name="adj2" fmla="val 620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 safety culture that addresses sub-standard conditions and work practices, it reduces the number of near misses, incidents and injuries up the pyramid.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5614" y="6324600"/>
            <a:ext cx="5623454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7.1: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Importance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Culture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Making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Everyone a Leader in Safety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Clr>
                <a:schemeClr val="tx1"/>
              </a:buClr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1" y="1056780"/>
            <a:ext cx="7148983" cy="5184000"/>
          </a:xfrm>
          <a:prstGeom prst="rect">
            <a:avLst/>
          </a:prstGeom>
        </p:spPr>
      </p:pic>
      <p:sp>
        <p:nvSpPr>
          <p:cNvPr id="163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21C4F7-0634-4D01-AD41-6F9EC14B46A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559915" y="2027952"/>
            <a:ext cx="358924" cy="1898479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urved Right Arrow 11"/>
          <p:cNvSpPr/>
          <p:nvPr/>
        </p:nvSpPr>
        <p:spPr>
          <a:xfrm rot="10800000" flipV="1">
            <a:off x="4383992" y="3604846"/>
            <a:ext cx="811851" cy="2366721"/>
          </a:xfrm>
          <a:prstGeom prst="curved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flipV="1">
            <a:off x="1669014" y="2800993"/>
            <a:ext cx="811851" cy="2463213"/>
          </a:xfrm>
          <a:prstGeom prst="curved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V="1">
            <a:off x="1486132" y="4210257"/>
            <a:ext cx="811851" cy="1053950"/>
          </a:xfrm>
          <a:prstGeom prst="curved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flipV="1">
            <a:off x="1711800" y="4923542"/>
            <a:ext cx="811851" cy="1006460"/>
          </a:xfrm>
          <a:prstGeom prst="curved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10800000">
            <a:off x="7786731" y="2145323"/>
            <a:ext cx="358924" cy="3235568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195844" y="5264206"/>
            <a:ext cx="2996450" cy="10451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Addressing all of </a:t>
            </a:r>
            <a:r>
              <a:rPr lang="en-CA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above demonstrates 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the desired safety culture, and positively influences – synergizes – safety culture.</a:t>
            </a:r>
          </a:p>
        </p:txBody>
      </p:sp>
      <p:sp>
        <p:nvSpPr>
          <p:cNvPr id="16" name="Left Brace 15"/>
          <p:cNvSpPr/>
          <p:nvPr/>
        </p:nvSpPr>
        <p:spPr>
          <a:xfrm rot="10800000">
            <a:off x="3925421" y="2028638"/>
            <a:ext cx="358924" cy="3235568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55614" y="6324600"/>
            <a:ext cx="5623454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7.1: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Importance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Culture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Making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Everyone a Leader in Safety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5614" y="27432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Relationship Between Safety Culture and The Incident Pyramid:</a:t>
            </a:r>
          </a:p>
        </p:txBody>
      </p:sp>
    </p:spTree>
    <p:extLst>
      <p:ext uri="{BB962C8B-B14F-4D97-AF65-F5344CB8AC3E}">
        <p14:creationId xmlns:p14="http://schemas.microsoft.com/office/powerpoint/2010/main" val="17728428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333</TotalTime>
  <Words>573</Words>
  <Application>Microsoft Office PowerPoint</Application>
  <PresentationFormat>On-screen Show (4:3)</PresentationFormat>
  <Paragraphs>102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Times New Roman</vt:lpstr>
      <vt:lpstr>Tw Cen MT</vt:lpstr>
      <vt:lpstr>Wingdings</vt:lpstr>
      <vt:lpstr>Droplet</vt:lpstr>
      <vt:lpstr>Clip</vt:lpstr>
      <vt:lpstr>ENGG404 – Lecture  Chapter 7.1:  The Importance of Culture &amp;  Making Everyone a Leader in Safety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ENGG404 – Lecture 33 Module xxx</dc:title>
  <dc:creator>User</dc:creator>
  <cp:lastModifiedBy>JR Cocchio</cp:lastModifiedBy>
  <cp:revision>48</cp:revision>
  <cp:lastPrinted>2017-09-11T21:39:04Z</cp:lastPrinted>
  <dcterms:created xsi:type="dcterms:W3CDTF">2016-09-07T02:58:00Z</dcterms:created>
  <dcterms:modified xsi:type="dcterms:W3CDTF">2019-09-07T17:08:56Z</dcterms:modified>
</cp:coreProperties>
</file>