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49"/>
  </p:notesMasterIdLst>
  <p:handoutMasterIdLst>
    <p:handoutMasterId r:id="rId50"/>
  </p:handoutMasterIdLst>
  <p:sldIdLst>
    <p:sldId id="386" r:id="rId2"/>
    <p:sldId id="487" r:id="rId3"/>
    <p:sldId id="488" r:id="rId4"/>
    <p:sldId id="512" r:id="rId5"/>
    <p:sldId id="613" r:id="rId6"/>
    <p:sldId id="606" r:id="rId7"/>
    <p:sldId id="532" r:id="rId8"/>
    <p:sldId id="484" r:id="rId9"/>
    <p:sldId id="521" r:id="rId10"/>
    <p:sldId id="609" r:id="rId11"/>
    <p:sldId id="607" r:id="rId12"/>
    <p:sldId id="610" r:id="rId13"/>
    <p:sldId id="608" r:id="rId14"/>
    <p:sldId id="535" r:id="rId15"/>
    <p:sldId id="601" r:id="rId16"/>
    <p:sldId id="675" r:id="rId17"/>
    <p:sldId id="677" r:id="rId18"/>
    <p:sldId id="547" r:id="rId19"/>
    <p:sldId id="541" r:id="rId20"/>
    <p:sldId id="543" r:id="rId21"/>
    <p:sldId id="545" r:id="rId22"/>
    <p:sldId id="667" r:id="rId23"/>
    <p:sldId id="553" r:id="rId24"/>
    <p:sldId id="555" r:id="rId25"/>
    <p:sldId id="676" r:id="rId26"/>
    <p:sldId id="556" r:id="rId27"/>
    <p:sldId id="625" r:id="rId28"/>
    <p:sldId id="666" r:id="rId29"/>
    <p:sldId id="669" r:id="rId30"/>
    <p:sldId id="561" r:id="rId31"/>
    <p:sldId id="626" r:id="rId32"/>
    <p:sldId id="668" r:id="rId33"/>
    <p:sldId id="564" r:id="rId34"/>
    <p:sldId id="560" r:id="rId35"/>
    <p:sldId id="612" r:id="rId36"/>
    <p:sldId id="604" r:id="rId37"/>
    <p:sldId id="591" r:id="rId38"/>
    <p:sldId id="627" r:id="rId39"/>
    <p:sldId id="573" r:id="rId40"/>
    <p:sldId id="579" r:id="rId41"/>
    <p:sldId id="594" r:id="rId42"/>
    <p:sldId id="595" r:id="rId43"/>
    <p:sldId id="597" r:id="rId44"/>
    <p:sldId id="671" r:id="rId45"/>
    <p:sldId id="672" r:id="rId46"/>
    <p:sldId id="659" r:id="rId47"/>
    <p:sldId id="674" r:id="rId48"/>
  </p:sldIdLst>
  <p:sldSz cx="9144000" cy="6858000" type="screen4x3"/>
  <p:notesSz cx="6954838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19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66CC"/>
    <a:srgbClr val="000000"/>
    <a:srgbClr val="0000FF"/>
    <a:srgbClr val="48945C"/>
    <a:srgbClr val="82C293"/>
    <a:srgbClr val="FF0000"/>
    <a:srgbClr val="4F7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89006" autoAdjust="0"/>
  </p:normalViewPr>
  <p:slideViewPr>
    <p:cSldViewPr>
      <p:cViewPr varScale="1">
        <p:scale>
          <a:sx n="102" d="100"/>
          <a:sy n="102" d="100"/>
        </p:scale>
        <p:origin x="2004" y="114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354"/>
    </p:cViewPr>
  </p:sorterViewPr>
  <p:notesViewPr>
    <p:cSldViewPr>
      <p:cViewPr varScale="1">
        <p:scale>
          <a:sx n="50" d="100"/>
          <a:sy n="50" d="100"/>
        </p:scale>
        <p:origin x="2636" y="28"/>
      </p:cViewPr>
      <p:guideLst>
        <p:guide orient="horz" pos="2933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289" cy="46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08" tIns="46054" rIns="92108" bIns="46054" numCol="1" anchor="t" anchorCtr="0" compatLnSpc="1">
            <a:prstTxWarp prst="textNoShape">
              <a:avLst/>
            </a:prstTxWarp>
          </a:bodyPr>
          <a:lstStyle>
            <a:lvl1pPr defTabSz="919119">
              <a:defRPr sz="1200"/>
            </a:lvl1pPr>
          </a:lstStyle>
          <a:p>
            <a:pPr>
              <a:defRPr/>
            </a:pPr>
            <a:r>
              <a:rPr lang="en-US" altLang="en-US" dirty="0"/>
              <a:t>2017-2018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596" y="0"/>
            <a:ext cx="3030289" cy="46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08" tIns="46054" rIns="92108" bIns="46054" numCol="1" anchor="t" anchorCtr="0" compatLnSpc="1">
            <a:prstTxWarp prst="textNoShape">
              <a:avLst/>
            </a:prstTxWarp>
          </a:bodyPr>
          <a:lstStyle>
            <a:lvl1pPr algn="r" defTabSz="919119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75626"/>
            <a:ext cx="3030289" cy="45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08" tIns="46054" rIns="92108" bIns="46054" numCol="1" anchor="b" anchorCtr="0" compatLnSpc="1">
            <a:prstTxWarp prst="textNoShape">
              <a:avLst/>
            </a:prstTxWarp>
          </a:bodyPr>
          <a:lstStyle>
            <a:lvl1pPr defTabSz="919119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596" y="8875626"/>
            <a:ext cx="3030289" cy="45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08" tIns="46054" rIns="92108" bIns="46054" numCol="1" anchor="b" anchorCtr="0" compatLnSpc="1">
            <a:prstTxWarp prst="textNoShape">
              <a:avLst/>
            </a:prstTxWarp>
          </a:bodyPr>
          <a:lstStyle>
            <a:lvl1pPr algn="r" defTabSz="919119">
              <a:defRPr sz="1200"/>
            </a:lvl1pPr>
          </a:lstStyle>
          <a:p>
            <a:pPr>
              <a:defRPr/>
            </a:pPr>
            <a:fld id="{E5F6E2BE-42B9-4A15-A240-7B918882DB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2736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14870" cy="4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637" tIns="46819" rIns="93637" bIns="46819" numCol="1" anchor="t" anchorCtr="0" compatLnSpc="1">
            <a:prstTxWarp prst="textNoShape">
              <a:avLst/>
            </a:prstTxWarp>
          </a:bodyPr>
          <a:lstStyle>
            <a:lvl1pPr defTabSz="936580">
              <a:defRPr sz="1200"/>
            </a:lvl1pPr>
          </a:lstStyle>
          <a:p>
            <a:pPr>
              <a:defRPr/>
            </a:pPr>
            <a:r>
              <a:rPr lang="en-US" altLang="en-US"/>
              <a:t>ENGG404 Lecture 00 - Day 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9968" y="0"/>
            <a:ext cx="3014870" cy="4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637" tIns="46819" rIns="93637" bIns="46819" numCol="1" anchor="t" anchorCtr="0" compatLnSpc="1">
            <a:prstTxWarp prst="textNoShape">
              <a:avLst/>
            </a:prstTxWarp>
          </a:bodyPr>
          <a:lstStyle>
            <a:lvl1pPr algn="r" defTabSz="936580">
              <a:defRPr sz="1200"/>
            </a:lvl1pPr>
          </a:lstStyle>
          <a:p>
            <a:pPr>
              <a:defRPr/>
            </a:pPr>
            <a:fld id="{C74B965B-C726-4D9A-8380-23E98954CD4D}" type="datetimeFigureOut">
              <a:rPr lang="en-US" altLang="en-US"/>
              <a:pPr>
                <a:defRPr/>
              </a:pPr>
              <a:t>1/17/2020</a:t>
            </a:fld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6913"/>
            <a:ext cx="4652962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471" y="4424002"/>
            <a:ext cx="5099898" cy="418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637" tIns="46819" rIns="93637" bIns="468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1626"/>
            <a:ext cx="3014870" cy="4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637" tIns="46819" rIns="93637" bIns="46819" numCol="1" anchor="b" anchorCtr="0" compatLnSpc="1">
            <a:prstTxWarp prst="textNoShape">
              <a:avLst/>
            </a:prstTxWarp>
          </a:bodyPr>
          <a:lstStyle>
            <a:lvl1pPr defTabSz="936580">
              <a:defRPr sz="1200"/>
            </a:lvl1pPr>
          </a:lstStyle>
          <a:p>
            <a:pPr>
              <a:defRPr/>
            </a:pPr>
            <a:r>
              <a:rPr lang="en-US" altLang="en-US"/>
              <a:t>2012 Fall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637" tIns="46819" rIns="93637" bIns="46819" numCol="1" anchor="b" anchorCtr="0" compatLnSpc="1">
            <a:prstTxWarp prst="textNoShape">
              <a:avLst/>
            </a:prstTxWarp>
          </a:bodyPr>
          <a:lstStyle>
            <a:lvl1pPr algn="r" defTabSz="936580">
              <a:defRPr sz="1200"/>
            </a:lvl1pPr>
          </a:lstStyle>
          <a:p>
            <a:pPr>
              <a:defRPr/>
            </a:pPr>
            <a:fld id="{A4840461-3E85-42A6-B67C-A2BDD89789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7811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658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090" indent="-287324" defTabSz="93658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295" indent="-230177" defTabSz="93658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061" indent="-230177" defTabSz="93658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414" indent="-230177" defTabSz="93658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592" indent="-230177" defTabSz="936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770" indent="-230177" defTabSz="936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39949" indent="-230177" defTabSz="936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126" indent="-230177" defTabSz="936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ENGG404 Lecture 00 - Day 1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658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090" indent="-287324" defTabSz="93658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295" indent="-230177" defTabSz="93658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061" indent="-230177" defTabSz="93658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414" indent="-230177" defTabSz="93658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592" indent="-230177" defTabSz="936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770" indent="-230177" defTabSz="936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39949" indent="-230177" defTabSz="936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126" indent="-230177" defTabSz="936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2012 Fall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58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090" indent="-287324" defTabSz="93658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295" indent="-230177" defTabSz="93658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061" indent="-230177" defTabSz="93658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414" indent="-230177" defTabSz="93658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592" indent="-230177" defTabSz="936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770" indent="-230177" defTabSz="936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39949" indent="-230177" defTabSz="936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126" indent="-230177" defTabSz="936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59C917C-DFDF-41C0-A7C1-324553F0475C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125" name="Rectangle 7"/>
          <p:cNvSpPr txBox="1">
            <a:spLocks noGrp="1" noChangeArrowheads="1"/>
          </p:cNvSpPr>
          <p:nvPr/>
        </p:nvSpPr>
        <p:spPr bwMode="auto"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46" tIns="46824" rIns="93646" bIns="46824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CBB2711-8710-4D4D-BA9E-F2AF3363998A}" type="slidenum">
              <a:rPr lang="en-US" altLang="en-US" sz="1200">
                <a:cs typeface="Arial" panose="020B0604020202020204" pitchFamily="34" charset="0"/>
              </a:rPr>
              <a:pPr algn="r"/>
              <a:t>1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5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tIns="46820" bIns="46820"/>
          <a:lstStyle/>
          <a:p>
            <a:pPr>
              <a:lnSpc>
                <a:spcPct val="15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098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0" bIns="46820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07" tIns="47004" rIns="94007" bIns="47004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B993B90D-930C-44C3-B93C-EAC10CD7089F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10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878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0" bIns="46820"/>
          <a:lstStyle/>
          <a:p>
            <a:endParaRPr lang="en-C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07" tIns="47004" rIns="94007" bIns="47004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B993B90D-930C-44C3-B93C-EAC10CD7089F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11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25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0" bIns="46820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07" tIns="47004" rIns="94007" bIns="47004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B993B90D-930C-44C3-B93C-EAC10CD7089F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12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61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0" bIns="46820"/>
          <a:lstStyle/>
          <a:p>
            <a:endParaRPr lang="en-C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07" tIns="47004" rIns="94007" bIns="47004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B993B90D-930C-44C3-B93C-EAC10CD7089F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13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46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0" bIns="46820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07" tIns="47004" rIns="94007" bIns="47004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CA392BA5-E2C2-4FDE-B371-060EFDC9258E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14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9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0" bIns="46820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3"/>
          <p:cNvSpPr txBox="1">
            <a:spLocks noGrp="1"/>
          </p:cNvSpPr>
          <p:nvPr/>
        </p:nvSpPr>
        <p:spPr bwMode="auto"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07" tIns="47004" rIns="94007" bIns="47004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26F66A8A-9F3C-4FE9-9781-9EA421609826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15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40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0" bIns="46820"/>
          <a:lstStyle/>
          <a:p>
            <a:endParaRPr lang="en-C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3"/>
          <p:cNvSpPr txBox="1">
            <a:spLocks noGrp="1"/>
          </p:cNvSpPr>
          <p:nvPr/>
        </p:nvSpPr>
        <p:spPr bwMode="auto"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07" tIns="47004" rIns="94007" bIns="47004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F66A8A-9F3C-4FE9-9781-9EA42160982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08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2513" y="676275"/>
            <a:ext cx="4510087" cy="3384550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5015" bIns="45015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3745877" y="8572635"/>
            <a:ext cx="2866351" cy="45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82" tIns="45192" rIns="90382" bIns="45192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25A3F5C2-29C0-4DF9-BF18-82B7DB2BDC62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18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1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744750" y="8572635"/>
            <a:ext cx="2866351" cy="451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58" tIns="44179" rIns="88358" bIns="44179" anchor="b"/>
          <a:lstStyle>
            <a:lvl1pPr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F12E1BBF-F3E4-4725-BE35-A2E4B7A54815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19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901" y="4289409"/>
            <a:ext cx="5288429" cy="4060722"/>
          </a:xfrm>
          <a:noFill/>
        </p:spPr>
        <p:txBody>
          <a:bodyPr lIns="88021" tIns="44010" rIns="88021" bIns="44010"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55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744750" y="8572635"/>
            <a:ext cx="2866351" cy="451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58" tIns="44179" rIns="88358" bIns="44179" anchor="b"/>
          <a:lstStyle>
            <a:lvl1pPr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C90EB0ED-F2F7-4074-AA6D-3F130B0BC98D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20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901" y="4289409"/>
            <a:ext cx="5288429" cy="4060722"/>
          </a:xfrm>
          <a:noFill/>
        </p:spPr>
        <p:txBody>
          <a:bodyPr lIns="88021" tIns="44010" rIns="88021" bIns="44010"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2038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0" bIns="46820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/>
          <p:cNvSpPr txBox="1">
            <a:spLocks noGrp="1"/>
          </p:cNvSpPr>
          <p:nvPr/>
        </p:nvSpPr>
        <p:spPr bwMode="auto"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07" tIns="47004" rIns="94007" bIns="47004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1511A44A-152E-4291-8A3E-A9191F05A553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2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7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744750" y="8572635"/>
            <a:ext cx="2866351" cy="451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58" tIns="44179" rIns="88358" bIns="44179" anchor="b"/>
          <a:lstStyle>
            <a:lvl1pPr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F2BB550-1413-41E1-AC05-ADACE1117F54}" type="slidenum">
              <a:rPr lang="en-US" altLang="en-US" sz="1200"/>
              <a:pPr algn="r"/>
              <a:t>21</a:t>
            </a:fld>
            <a:endParaRPr lang="en-US" alt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49338" y="674688"/>
            <a:ext cx="4513262" cy="338613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781" y="4289408"/>
            <a:ext cx="4848666" cy="4062781"/>
          </a:xfrm>
          <a:noFill/>
        </p:spPr>
        <p:txBody>
          <a:bodyPr lIns="88358" tIns="44179" rIns="88358" bIns="44179"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3151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41613" y="504825"/>
            <a:ext cx="3371850" cy="2528888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5015" bIns="45015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/>
          <p:cNvSpPr txBox="1">
            <a:spLocks noGrp="1"/>
          </p:cNvSpPr>
          <p:nvPr/>
        </p:nvSpPr>
        <p:spPr bwMode="auto">
          <a:xfrm>
            <a:off x="5013883" y="6404624"/>
            <a:ext cx="3836632" cy="3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82" tIns="45192" rIns="90382" bIns="45192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F6594D0B-08C8-439C-B299-3BEDD840ED5D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23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742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41613" y="504825"/>
            <a:ext cx="3371850" cy="2528888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5015" bIns="45015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1268" name="Slide Number Placeholder 3"/>
          <p:cNvSpPr txBox="1">
            <a:spLocks noGrp="1"/>
          </p:cNvSpPr>
          <p:nvPr/>
        </p:nvSpPr>
        <p:spPr bwMode="auto">
          <a:xfrm>
            <a:off x="5013883" y="6404624"/>
            <a:ext cx="3836632" cy="3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82" tIns="45192" rIns="90382" bIns="45192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FC45FD4B-8C7D-4627-A974-F97754DBEBC5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24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93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41613" y="504825"/>
            <a:ext cx="3371850" cy="2528888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5015" bIns="45015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9220" name="Slide Number Placeholder 3"/>
          <p:cNvSpPr txBox="1">
            <a:spLocks noGrp="1"/>
          </p:cNvSpPr>
          <p:nvPr/>
        </p:nvSpPr>
        <p:spPr bwMode="auto">
          <a:xfrm>
            <a:off x="5013883" y="6404624"/>
            <a:ext cx="3836632" cy="3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82" tIns="45192" rIns="90382" bIns="45192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19E52A-A24A-4F91-9431-877FFEDE373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559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41613" y="504825"/>
            <a:ext cx="3371850" cy="2528888"/>
          </a:xfr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5015" bIns="45015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3316" name="Slide Number Placeholder 3"/>
          <p:cNvSpPr txBox="1">
            <a:spLocks noGrp="1"/>
          </p:cNvSpPr>
          <p:nvPr/>
        </p:nvSpPr>
        <p:spPr bwMode="auto">
          <a:xfrm>
            <a:off x="5013883" y="6404624"/>
            <a:ext cx="3836632" cy="3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82" tIns="45192" rIns="90382" bIns="45192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8FE541DB-1717-4703-8F80-4A1AC92C515A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26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94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41613" y="504825"/>
            <a:ext cx="3371850" cy="2528888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5015" bIns="45015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5013883" y="6404624"/>
            <a:ext cx="3836632" cy="3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82" tIns="45192" rIns="90382" bIns="45192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584D7108-ECB6-4034-9BC0-2EA19F0FAAE7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27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518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41613" y="504825"/>
            <a:ext cx="3371850" cy="2528888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5015" bIns="45015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5013883" y="6404624"/>
            <a:ext cx="3836632" cy="3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82" tIns="45192" rIns="90382" bIns="45192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D7108-ECB6-4034-9BC0-2EA19F0FAAE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5270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41613" y="504825"/>
            <a:ext cx="3371850" cy="2528888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5015" bIns="45015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5013883" y="6404624"/>
            <a:ext cx="3836632" cy="3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82" tIns="45192" rIns="90382" bIns="45192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C974B118-CFAE-4325-BAE7-9909265ACCBB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30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548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41613" y="504825"/>
            <a:ext cx="3371850" cy="2528888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5015" bIns="45015"/>
          <a:lstStyle/>
          <a:p>
            <a:endParaRPr lang="en-C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5013883" y="6404624"/>
            <a:ext cx="3836632" cy="3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82" tIns="45192" rIns="90382" bIns="45192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584D7108-ECB6-4034-9BC0-2EA19F0FAAE7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31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663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41613" y="504825"/>
            <a:ext cx="3371850" cy="2528888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5015" bIns="45015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37892" name="Slide Number Placeholder 3"/>
          <p:cNvSpPr txBox="1">
            <a:spLocks noGrp="1"/>
          </p:cNvSpPr>
          <p:nvPr/>
        </p:nvSpPr>
        <p:spPr bwMode="auto">
          <a:xfrm>
            <a:off x="5013883" y="6404624"/>
            <a:ext cx="3836632" cy="3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82" tIns="45192" rIns="90382" bIns="45192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AD9B4080-7A9C-494A-BED2-5F6105900BEE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33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62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0" bIns="46820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9220" name="Slide Number Placeholder 3"/>
          <p:cNvSpPr txBox="1">
            <a:spLocks noGrp="1"/>
          </p:cNvSpPr>
          <p:nvPr/>
        </p:nvSpPr>
        <p:spPr bwMode="auto"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07" tIns="47004" rIns="94007" bIns="47004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8493F1E1-E1CC-4BFC-A0D3-CAC439A35F1E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3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818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41613" y="504825"/>
            <a:ext cx="3371850" cy="2528888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5015" bIns="45015"/>
          <a:lstStyle/>
          <a:p>
            <a:endParaRPr lang="en-C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5013883" y="6404624"/>
            <a:ext cx="3836632" cy="3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82" tIns="45192" rIns="90382" bIns="45192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A1E66A61-EFBC-460D-8187-0ACF296A4800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34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5122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41613" y="504825"/>
            <a:ext cx="3371850" cy="2528888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5015" bIns="45015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5013883" y="6404624"/>
            <a:ext cx="3836632" cy="3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82" tIns="45192" rIns="90382" bIns="45192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A1E66A61-EFBC-460D-8187-0ACF296A4800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35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124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6913"/>
            <a:ext cx="4656137" cy="3490912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0" bIns="46820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31748" name="Slide Number Placeholder 3"/>
          <p:cNvSpPr txBox="1">
            <a:spLocks noGrp="1"/>
          </p:cNvSpPr>
          <p:nvPr/>
        </p:nvSpPr>
        <p:spPr bwMode="auto"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06" tIns="47004" rIns="94006" bIns="47004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92D66CF3-9AC8-48D9-833A-B103BF823E42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36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551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2513" y="676275"/>
            <a:ext cx="4510087" cy="3384550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5015" bIns="45015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33796" name="Slide Number Placeholder 3"/>
          <p:cNvSpPr txBox="1">
            <a:spLocks noGrp="1"/>
          </p:cNvSpPr>
          <p:nvPr/>
        </p:nvSpPr>
        <p:spPr bwMode="auto">
          <a:xfrm>
            <a:off x="3745877" y="8572635"/>
            <a:ext cx="2866351" cy="45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82" tIns="45192" rIns="90382" bIns="45192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3DA7091D-BF81-4BA2-9FDB-DF7C1D771BF7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37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4100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2513" y="676275"/>
            <a:ext cx="4510087" cy="3384550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5015" bIns="45015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33796" name="Slide Number Placeholder 3"/>
          <p:cNvSpPr txBox="1">
            <a:spLocks noGrp="1"/>
          </p:cNvSpPr>
          <p:nvPr/>
        </p:nvSpPr>
        <p:spPr bwMode="auto">
          <a:xfrm>
            <a:off x="3745877" y="8572635"/>
            <a:ext cx="2866351" cy="45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82" tIns="45192" rIns="90382" bIns="45192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3DA7091D-BF81-4BA2-9FDB-DF7C1D771BF7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38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6975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2513" y="676275"/>
            <a:ext cx="4510087" cy="338455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5015" bIns="45015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1268" name="Slide Number Placeholder 3"/>
          <p:cNvSpPr txBox="1">
            <a:spLocks noGrp="1"/>
          </p:cNvSpPr>
          <p:nvPr/>
        </p:nvSpPr>
        <p:spPr bwMode="auto">
          <a:xfrm>
            <a:off x="3745877" y="8572635"/>
            <a:ext cx="2866351" cy="45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82" tIns="45192" rIns="90382" bIns="45192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CB2AA665-E4B4-4EA5-A609-7410BFEB7DBE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39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42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745877" y="8572635"/>
            <a:ext cx="2866351" cy="45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58" tIns="44179" rIns="88358" bIns="44179" anchor="b"/>
          <a:lstStyle>
            <a:lvl1pPr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12240D8E-9835-4653-9BE7-568983BCA3E1}" type="slidenum">
              <a:rPr lang="en-US" altLang="en-US" sz="1200"/>
              <a:pPr algn="r" eaLnBrk="1" hangingPunct="1"/>
              <a:t>40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88358" tIns="44179" rIns="88358" bIns="44179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21293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745877" y="8572635"/>
            <a:ext cx="2866351" cy="45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54" tIns="44177" rIns="88354" bIns="44177" anchor="b"/>
          <a:lstStyle>
            <a:lvl1pPr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AA8E1DBC-1E59-42E4-A23B-9763AFC3D5C7}" type="slidenum">
              <a:rPr lang="en-US" altLang="en-US" sz="1200"/>
              <a:pPr algn="r" eaLnBrk="1" hangingPunct="1"/>
              <a:t>41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88354" tIns="44177" rIns="88354" bIns="44177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93210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745877" y="8572635"/>
            <a:ext cx="2866351" cy="45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54" tIns="44177" rIns="88354" bIns="44177" anchor="b"/>
          <a:lstStyle>
            <a:lvl1pPr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ACE87768-17EC-4763-993A-C44E0ECB61FD}" type="slidenum">
              <a:rPr lang="en-US" altLang="en-US" sz="1200"/>
              <a:pPr algn="r" eaLnBrk="1" hangingPunct="1"/>
              <a:t>42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88354" tIns="44177" rIns="88354" bIns="44177"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70059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745877" y="8572635"/>
            <a:ext cx="2866351" cy="45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354" tIns="44177" rIns="88354" bIns="44177" anchor="b"/>
          <a:lstStyle>
            <a:lvl1pPr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91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91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1B61D627-2916-4F70-8931-4034025D1452}" type="slidenum">
              <a:rPr lang="en-US" altLang="en-US" sz="1200"/>
              <a:pPr algn="r" eaLnBrk="1" hangingPunct="1"/>
              <a:t>43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88354" tIns="44177" rIns="88354" bIns="44177"/>
          <a:lstStyle/>
          <a:p>
            <a:endParaRPr lang="en-US" altLang="en-US" baseline="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7624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0" bIns="46820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7412" name="Slide Number Placeholder 3"/>
          <p:cNvSpPr txBox="1">
            <a:spLocks noGrp="1"/>
          </p:cNvSpPr>
          <p:nvPr/>
        </p:nvSpPr>
        <p:spPr bwMode="auto"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07" tIns="47004" rIns="94007" bIns="47004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68F2BBC1-DCAF-459B-B291-6A57A2148BB7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4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261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AD1E8B-481E-4480-A349-A9B8B8C616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7016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2513" y="676275"/>
            <a:ext cx="4510087" cy="3384550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5015" bIns="45015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9460" name="Slide Number Placeholder 3"/>
          <p:cNvSpPr txBox="1">
            <a:spLocks noGrp="1"/>
          </p:cNvSpPr>
          <p:nvPr/>
        </p:nvSpPr>
        <p:spPr bwMode="auto">
          <a:xfrm>
            <a:off x="3745877" y="8572635"/>
            <a:ext cx="2866351" cy="45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82" tIns="45192" rIns="90382" bIns="45192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AECDE1-894A-40F7-AE37-9334964E789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03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0" bIns="46820"/>
          <a:lstStyle/>
          <a:p>
            <a:endParaRPr lang="en-C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7412" name="Slide Number Placeholder 3"/>
          <p:cNvSpPr txBox="1">
            <a:spLocks noGrp="1"/>
          </p:cNvSpPr>
          <p:nvPr/>
        </p:nvSpPr>
        <p:spPr bwMode="auto"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07" tIns="47004" rIns="94007" bIns="47004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68F2BBC1-DCAF-459B-B291-6A57A2148BB7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5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15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0" bIns="46820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9220" name="Slide Number Placeholder 3"/>
          <p:cNvSpPr txBox="1">
            <a:spLocks noGrp="1"/>
          </p:cNvSpPr>
          <p:nvPr/>
        </p:nvSpPr>
        <p:spPr bwMode="auto"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07" tIns="47004" rIns="94007" bIns="47004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8493F1E1-E1CC-4BFC-A0D3-CAC439A35F1E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6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5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0" bIns="46820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3316" name="Slide Number Placeholder 3"/>
          <p:cNvSpPr txBox="1">
            <a:spLocks noGrp="1"/>
          </p:cNvSpPr>
          <p:nvPr/>
        </p:nvSpPr>
        <p:spPr bwMode="auto"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07" tIns="47004" rIns="94007" bIns="47004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99C4A816-6255-4F5E-9A82-3C713198343C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7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009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0" bIns="46820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07" tIns="47004" rIns="94007" bIns="47004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47A2A6EC-ECB4-4260-854A-9970FAC8EAF1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8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9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6913"/>
            <a:ext cx="4652963" cy="3490912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6820" bIns="46820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3939968" y="8841626"/>
            <a:ext cx="3014870" cy="46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07" tIns="47004" rIns="94007" bIns="47004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B993B90D-930C-44C3-B93C-EAC10CD7089F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9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2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81000" y="1524000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F78A9-64F0-4B6F-A178-0A8368091FEC}" type="datetimeFigureOut">
              <a:rPr lang="en-US" altLang="en-US"/>
              <a:pPr>
                <a:defRPr/>
              </a:pPr>
              <a:t>1/17/2020</a:t>
            </a:fld>
            <a:endParaRPr lang="en-US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2DE9D-0699-44FB-A50E-53309E2869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41626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90BEB-4D5C-46A4-9F89-5B9EE0BC0DBE}" type="datetimeFigureOut">
              <a:rPr lang="en-US" altLang="en-US"/>
              <a:pPr>
                <a:defRPr/>
              </a:pPr>
              <a:t>1/17/2020</a:t>
            </a:fld>
            <a:endParaRPr lang="en-US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73358-5CD4-4584-BDEA-3EF0E39E49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22532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5DB19-9EB2-4C68-A8D0-012446E6554C}" type="datetimeFigureOut">
              <a:rPr lang="en-US" altLang="en-US"/>
              <a:pPr>
                <a:defRPr/>
              </a:pPr>
              <a:t>1/17/2020</a:t>
            </a:fld>
            <a:endParaRPr lang="en-US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BA2E2-AD99-4D60-8CAA-C11674A2C8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91840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0" y="334775"/>
            <a:ext cx="7773338" cy="565848"/>
          </a:xfrm>
          <a:solidFill>
            <a:schemeClr val="bg1">
              <a:alpha val="70000"/>
            </a:schemeClr>
          </a:solidFill>
        </p:spPr>
        <p:txBody>
          <a:bodyPr>
            <a:normAutofit/>
          </a:bodyPr>
          <a:lstStyle>
            <a:lvl1pPr algn="l">
              <a:defRPr sz="2400" b="1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062446"/>
            <a:ext cx="7772870" cy="4728755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331" y="6431910"/>
            <a:ext cx="5004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5509" y="6431910"/>
            <a:ext cx="57316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7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5412A-D30B-4AA0-B1C2-DEEB4DF4685F}" type="datetimeFigureOut">
              <a:rPr lang="en-US" altLang="en-US"/>
              <a:pPr>
                <a:defRPr/>
              </a:pPr>
              <a:t>1/17/2020</a:t>
            </a:fld>
            <a:endParaRPr lang="en-US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0455C-42C3-4A55-A8BF-CB91A9E25F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16346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DF73B-D2BC-4B8E-97C0-FD0592FF3D3B}" type="datetimeFigureOut">
              <a:rPr lang="en-US" altLang="en-US"/>
              <a:pPr>
                <a:defRPr/>
              </a:pPr>
              <a:t>1/17/2020</a:t>
            </a:fld>
            <a:endParaRPr lang="en-US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372E9-5FCB-407D-A578-7B9EEA2FAB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6808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5D9FC-DC33-4E27-BB53-B2649FE6B51E}" type="datetimeFigureOut">
              <a:rPr lang="en-US" altLang="en-US"/>
              <a:pPr>
                <a:defRPr/>
              </a:pPr>
              <a:t>1/17/2020</a:t>
            </a:fld>
            <a:endParaRPr lang="en-US" alt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680A7-D867-4183-B54E-A5F9954D80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6525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2F87B-8934-47F1-9AF0-5B766B9F66F0}" type="datetimeFigureOut">
              <a:rPr lang="en-US" altLang="en-US"/>
              <a:pPr>
                <a:defRPr/>
              </a:pPr>
              <a:t>1/17/2020</a:t>
            </a:fld>
            <a:endParaRPr lang="en-US" alt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FA0F8-A520-4A52-9356-E140D442FB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51767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34AAE-827C-4BA7-9042-530ED8941A32}" type="datetimeFigureOut">
              <a:rPr lang="en-US" altLang="en-US"/>
              <a:pPr>
                <a:defRPr/>
              </a:pPr>
              <a:t>1/17/2020</a:t>
            </a:fld>
            <a:endParaRPr lang="en-US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41416-9D52-4C99-9108-59DD2B377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47774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46637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AFDA7-8BEB-40F7-BC49-7D607AF67D0C}" type="datetimeFigureOut">
              <a:rPr lang="en-US" altLang="en-US"/>
              <a:pPr>
                <a:defRPr/>
              </a:pPr>
              <a:t>1/17/2020</a:t>
            </a:fld>
            <a:endParaRPr lang="en-US" alt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800D4-1882-46EA-8C71-D9CA0DB0ED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2270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9C589-4B46-4EC8-9C20-B13947A53883}" type="datetimeFigureOut">
              <a:rPr lang="en-US" altLang="en-US"/>
              <a:pPr>
                <a:defRPr/>
              </a:pPr>
              <a:t>1/17/2020</a:t>
            </a:fld>
            <a:endParaRPr lang="en-US" alt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2E7B1-8458-4C21-9631-53E23827A4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83435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891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5FD725B1-F4D3-4904-AC69-B7FECE173592}" type="datetimeFigureOut">
              <a:rPr lang="en-US" altLang="en-US"/>
              <a:pPr>
                <a:defRPr/>
              </a:pPr>
              <a:t>1/17/2020</a:t>
            </a:fld>
            <a:endParaRPr lang="en-US" altLang="en-US"/>
          </a:p>
        </p:txBody>
      </p:sp>
      <p:sp>
        <p:nvSpPr>
          <p:cNvPr id="3891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/>
              <a:t>ES&amp;RMP - ENGG404 - Lecture 00  September to December, 2012</a:t>
            </a:r>
          </a:p>
        </p:txBody>
      </p:sp>
      <p:sp>
        <p:nvSpPr>
          <p:cNvPr id="3891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4B524F7-8697-40FE-A237-B26CD2FE6A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>
    <p:fade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1066800"/>
            <a:ext cx="8610600" cy="13716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On Becoming a Leader in</a:t>
            </a:r>
            <a:br>
              <a:rPr lang="en-US" altLang="en-US" sz="36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</a:br>
            <a:r>
              <a:rPr lang="en-US" altLang="en-US" sz="36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Risk Management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2" y="2589758"/>
            <a:ext cx="8610598" cy="3048000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3500" b="1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ENGG404 – </a:t>
            </a:r>
            <a:r>
              <a:rPr lang="en-US" altLang="en-US" sz="3500" b="1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Lecture</a:t>
            </a:r>
            <a:endParaRPr lang="en-US" altLang="en-US" sz="35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None/>
            </a:pPr>
            <a:endParaRPr lang="en-US" altLang="en-US" sz="2800" dirty="0" smtClean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8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Chapter 4.2: </a:t>
            </a:r>
            <a:r>
              <a:rPr lang="en-US" altLang="en-US" sz="28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Cause and Effect Model for Incident Analysis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8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Chapter 4.3: </a:t>
            </a:r>
            <a:r>
              <a:rPr lang="en-US" altLang="en-US" sz="28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Root Cause Analysis of an Incident</a:t>
            </a: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0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E96580C-B5E8-4BB8-A68B-E5FB9BC0F65E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8C036-CDCB-A040-A05B-952B8D1E810B}"/>
              </a:ext>
            </a:extLst>
          </p:cNvPr>
          <p:cNvSpPr txBox="1"/>
          <p:nvPr/>
        </p:nvSpPr>
        <p:spPr>
          <a:xfrm>
            <a:off x="152402" y="176015"/>
            <a:ext cx="1176817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Fundamentals of 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E009C-8AB7-2D46-B910-DFFE451E6C41}"/>
              </a:ext>
            </a:extLst>
          </p:cNvPr>
          <p:cNvSpPr txBox="1"/>
          <p:nvPr/>
        </p:nvSpPr>
        <p:spPr>
          <a:xfrm>
            <a:off x="1481037" y="169908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RM system and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9D062-B2EE-5B47-835A-93B27F519784}"/>
              </a:ext>
            </a:extLst>
          </p:cNvPr>
          <p:cNvSpPr txBox="1"/>
          <p:nvPr/>
        </p:nvSpPr>
        <p:spPr>
          <a:xfrm>
            <a:off x="7874130" y="169908"/>
            <a:ext cx="1155550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Application and perspectives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6BA4FC-D1A5-A749-893C-9F0729C5EAAF}"/>
              </a:ext>
            </a:extLst>
          </p:cNvPr>
          <p:cNvSpPr txBox="1"/>
          <p:nvPr/>
        </p:nvSpPr>
        <p:spPr>
          <a:xfrm>
            <a:off x="7051217" y="169908"/>
            <a:ext cx="671096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People &amp; Org.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FAF72-017F-3D4C-ADF8-D3CF81AA195C}"/>
              </a:ext>
            </a:extLst>
          </p:cNvPr>
          <p:cNvSpPr txBox="1"/>
          <p:nvPr/>
        </p:nvSpPr>
        <p:spPr>
          <a:xfrm>
            <a:off x="3834670" y="169908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Incident investigation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1858A-97B1-504F-95B0-BCE59D1B6952}"/>
              </a:ext>
            </a:extLst>
          </p:cNvPr>
          <p:cNvSpPr txBox="1"/>
          <p:nvPr/>
        </p:nvSpPr>
        <p:spPr>
          <a:xfrm>
            <a:off x="5011486" y="169908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RM tools and 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03AD9A-FB57-4A40-90E7-476B6E05BF73}"/>
              </a:ext>
            </a:extLst>
          </p:cNvPr>
          <p:cNvSpPr txBox="1"/>
          <p:nvPr/>
        </p:nvSpPr>
        <p:spPr>
          <a:xfrm>
            <a:off x="2657853" y="170432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Leadership in RM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2BAABD-698E-C44F-82EE-D1BB967EC9A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329217" y="400741"/>
            <a:ext cx="151818" cy="610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55A29F-990B-AC49-878B-816608B771F7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2506036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90D886-4666-604C-BA92-FE8B87C0B264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682853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21E1DD-5CD5-D246-A0F3-FDC668ED312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859669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8F41E7-F0EA-264E-AA40-AC5F8E5CF83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036483" y="400739"/>
            <a:ext cx="151818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0BC39D-603F-3548-B86B-054EF49154A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899402" y="400741"/>
            <a:ext cx="151817" cy="1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0408CB-FF39-1348-9177-A3D3BA559524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722315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171587-4637-3E44-A767-A904590D84E0}"/>
              </a:ext>
            </a:extLst>
          </p:cNvPr>
          <p:cNvSpPr txBox="1"/>
          <p:nvPr/>
        </p:nvSpPr>
        <p:spPr>
          <a:xfrm>
            <a:off x="6188301" y="169907"/>
            <a:ext cx="692362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RM in industry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330200" y="228600"/>
            <a:ext cx="8229600" cy="55753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Detailed Cause and Effect Model: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5 components are noted across the top:</a:t>
            </a:r>
          </a:p>
        </p:txBody>
      </p:sp>
      <p:pic>
        <p:nvPicPr>
          <p:cNvPr id="20483" name="Picture 9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096000" cy="469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5837F"/>
                  </a:outerShdw>
                </a:effectLst>
              </a14:hiddenEffects>
            </a:ext>
          </a:extLst>
        </p:spPr>
      </p:pic>
      <p:sp>
        <p:nvSpPr>
          <p:cNvPr id="20484" name="Slide Number Placeholder 1"/>
          <p:cNvSpPr txBox="1">
            <a:spLocks noGrp="1"/>
          </p:cNvSpPr>
          <p:nvPr/>
        </p:nvSpPr>
        <p:spPr bwMode="auto">
          <a:xfrm>
            <a:off x="7653867" y="5837767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E02DDAB-BF04-49C1-993E-0DBA1992C0FD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4618CC2-1F4E-5F4E-BD1F-2B867ADD2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5685367"/>
            <a:ext cx="7620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</a:t>
            </a:r>
            <a:r>
              <a:rPr lang="en-US" altLang="en-US" sz="1400" b="1" i="1" dirty="0" smtClean="0">
                <a:solidFill>
                  <a:srgbClr val="000000"/>
                </a:solidFill>
              </a:rPr>
              <a:t>Models        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DDE472-E2BD-3547-B77A-382600426A66}"/>
              </a:ext>
            </a:extLst>
          </p:cNvPr>
          <p:cNvSpPr/>
          <p:nvPr/>
        </p:nvSpPr>
        <p:spPr bwMode="auto">
          <a:xfrm>
            <a:off x="1126067" y="1066800"/>
            <a:ext cx="2824162" cy="235426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10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455613" y="730250"/>
            <a:ext cx="8229600" cy="5575300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Detailed Cause and Effect Model: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5 components are noted across the top:</a:t>
            </a:r>
          </a:p>
        </p:txBody>
      </p:sp>
      <p:pic>
        <p:nvPicPr>
          <p:cNvPr id="20483" name="Picture 9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4167" b="50087"/>
          <a:stretch/>
        </p:blipFill>
        <p:spPr bwMode="auto">
          <a:xfrm>
            <a:off x="0" y="-1"/>
            <a:ext cx="9144000" cy="685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5837F"/>
                  </a:outerShdw>
                </a:effectLst>
              </a14:hiddenEffects>
            </a:ext>
          </a:extLst>
        </p:spPr>
      </p:pic>
      <p:sp>
        <p:nvSpPr>
          <p:cNvPr id="2048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E02DDAB-BF04-49C1-993E-0DBA1992C0FD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03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458787" y="304800"/>
            <a:ext cx="8229600" cy="55753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Detailed Cause and Effect Model: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5 components are noted across the top:</a:t>
            </a:r>
          </a:p>
        </p:txBody>
      </p:sp>
      <p:pic>
        <p:nvPicPr>
          <p:cNvPr id="20483" name="Picture 9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5587" y="1066800"/>
            <a:ext cx="6096000" cy="469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5837F"/>
                  </a:outerShdw>
                </a:effectLst>
              </a14:hiddenEffects>
            </a:ext>
          </a:extLst>
        </p:spPr>
      </p:pic>
      <p:sp>
        <p:nvSpPr>
          <p:cNvPr id="20484" name="Slide Number Placeholder 1"/>
          <p:cNvSpPr txBox="1">
            <a:spLocks noGrp="1"/>
          </p:cNvSpPr>
          <p:nvPr/>
        </p:nvSpPr>
        <p:spPr bwMode="auto">
          <a:xfrm>
            <a:off x="7653867" y="5910262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E02DDAB-BF04-49C1-993E-0DBA1992C0FD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4618CC2-1F4E-5F4E-BD1F-2B867ADD2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840412"/>
            <a:ext cx="8688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</a:t>
            </a:r>
            <a:r>
              <a:rPr lang="en-US" altLang="en-US" sz="1400" b="1" i="1" dirty="0" smtClean="0">
                <a:solidFill>
                  <a:srgbClr val="000000"/>
                </a:solidFill>
              </a:rPr>
              <a:t>Models       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DDE472-E2BD-3547-B77A-382600426A66}"/>
              </a:ext>
            </a:extLst>
          </p:cNvPr>
          <p:cNvSpPr/>
          <p:nvPr/>
        </p:nvSpPr>
        <p:spPr bwMode="auto">
          <a:xfrm>
            <a:off x="4427150" y="1143000"/>
            <a:ext cx="3192850" cy="235426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3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455613" y="730250"/>
            <a:ext cx="8229600" cy="5575300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Detailed Cause and Effect Model: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5 components are noted across the top:</a:t>
            </a:r>
          </a:p>
        </p:txBody>
      </p:sp>
      <p:pic>
        <p:nvPicPr>
          <p:cNvPr id="20483" name="Picture 9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667" b="51196"/>
          <a:stretch/>
        </p:blipFill>
        <p:spPr bwMode="auto">
          <a:xfrm>
            <a:off x="-27708" y="-1"/>
            <a:ext cx="9171708" cy="630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5837F"/>
                  </a:outerShdw>
                </a:effectLst>
              </a14:hiddenEffects>
            </a:ext>
          </a:extLst>
        </p:spPr>
      </p:pic>
      <p:sp>
        <p:nvSpPr>
          <p:cNvPr id="2048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E02DDAB-BF04-49C1-993E-0DBA1992C0FD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81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 txBox="1">
            <a:spLocks noGrp="1"/>
          </p:cNvSpPr>
          <p:nvPr/>
        </p:nvSpPr>
        <p:spPr bwMode="auto">
          <a:xfrm>
            <a:off x="7620000" y="40767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BEEED19-C395-48AE-8FDD-C536CBF09C07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467254" y="381000"/>
            <a:ext cx="8229600" cy="36576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Some key points: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Remember to describe the losses in terms of PEAP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incident description is essential for a robust RCA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Keeping the correct sequence of events is foundational for RCA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Your incident description states the facts (as you know them)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Short version for your RCA chart, longer version for your report.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0C42563-CECE-D740-AC84-1A2368874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38600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 txBox="1">
            <a:spLocks noGrp="1"/>
          </p:cNvSpPr>
          <p:nvPr/>
        </p:nvSpPr>
        <p:spPr bwMode="auto">
          <a:xfrm>
            <a:off x="7586133" y="52451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777E3A0-2A97-4D53-8529-16D5023A6F98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04800" y="381000"/>
            <a:ext cx="8229600" cy="48006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Nature of the different groups of causes:</a:t>
            </a:r>
          </a:p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  <a:defRPr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Immediate Causes – 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two categories (SCs and SPs): typically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technical factors and actions (lack of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14350" indent="-514350"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AutoNum type="romanUcParenR"/>
              <a:defRPr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Basic Causes - some referred to Human Behaviours 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(or human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factors)</a:t>
            </a:r>
          </a:p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  <a:defRPr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Latent Causes – directly associated to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failures or weaknesses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in the Risk Management System </a:t>
            </a:r>
          </a:p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  <a:defRPr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lvl="1" indent="0" algn="ctr" eaLnBrk="1" hangingPunct="1">
              <a:lnSpc>
                <a:spcPct val="110000"/>
              </a:lnSpc>
              <a:buClr>
                <a:srgbClr val="000000"/>
              </a:buClr>
              <a:buNone/>
              <a:defRPr/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Important! Latent Causes ARE NOT the elements of the Risk Management System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8B6EA4-5E9A-6C43-AA2E-1BF78F0BD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181600"/>
            <a:ext cx="8688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2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 txBox="1">
            <a:spLocks noGrp="1"/>
          </p:cNvSpPr>
          <p:nvPr/>
        </p:nvSpPr>
        <p:spPr bwMode="auto">
          <a:xfrm>
            <a:off x="7620000" y="55626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77E3A0-2A97-4D53-8529-16D5023A6F98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458787" y="381000"/>
            <a:ext cx="8229600" cy="5105400"/>
          </a:xfrm>
          <a:prstGeom prst="rect">
            <a:avLst/>
          </a:prstGeom>
          <a:solidFill>
            <a:srgbClr val="0000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this basic knowledge, and for our example of the mining incident: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“You are called to a scene where a mining haul truck and a shovel have been crushed with debris from an adjacent slope. You find one individual with a severe injury. You know the slopes are being monitored, you know there are procedures for safe work near the slopes</a:t>
            </a: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and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you know it had been raining for the last week.”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Incident: “Debris fell on equipment adjacent to slope causing injury, equipment loss and production loss”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Consider the following and take your best assessment of the 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immediate causes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- Debris fell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- Supervisor </a:t>
            </a: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told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operator to work in the exclusion zone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- Truck and shovel were inside the exclusion zone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- Slope was unstable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- Shovel operator was not aware of exclusion zone procedures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- Monitoring data was not evaluated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8B6EA4-5E9A-6C43-AA2E-1BF78F0BD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5562600"/>
            <a:ext cx="4116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4.2: 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Cause and Effect Models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4.3: 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Root Cause Analysis of an Incident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06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199" y="304800"/>
            <a:ext cx="6400799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Debris fell on equipment, injuring one worker &amp; damaging equipment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610100" y="704910"/>
            <a:ext cx="0" cy="51429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lay 7"/>
          <p:cNvSpPr/>
          <p:nvPr/>
        </p:nvSpPr>
        <p:spPr>
          <a:xfrm rot="16200000">
            <a:off x="4475781" y="850386"/>
            <a:ext cx="268638" cy="240630"/>
          </a:xfrm>
          <a:prstGeom prst="flowChartDelay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249529" y="1219200"/>
            <a:ext cx="29617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49529" y="1219200"/>
            <a:ext cx="0" cy="2286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11301" y="1219200"/>
            <a:ext cx="0" cy="2286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64781" y="1445329"/>
            <a:ext cx="1497426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Debris Fell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41992" y="1433198"/>
            <a:ext cx="2847927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Equipment &amp; Operator Were In Exclusion Zone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87799" y="2411244"/>
            <a:ext cx="1295149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Unstable slope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82082" y="2646165"/>
            <a:ext cx="2348238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 effective warning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22068" y="2662052"/>
            <a:ext cx="2779811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Didn’t follow exclusion zone procedures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1303293" y="352915"/>
            <a:ext cx="457200" cy="247710"/>
          </a:xfrm>
          <a:prstGeom prst="rightArrow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8985" y="215160"/>
            <a:ext cx="1219200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Incident &amp; Losses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1616022" y="1542605"/>
            <a:ext cx="457200" cy="247710"/>
          </a:xfrm>
          <a:prstGeom prst="rightArrow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9907" y="1147393"/>
            <a:ext cx="1219200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Immediate Causes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2153A-205B-4322-A65D-C1B7DE95D74A}"/>
              </a:ext>
            </a:extLst>
          </p:cNvPr>
          <p:cNvSpPr txBox="1"/>
          <p:nvPr/>
        </p:nvSpPr>
        <p:spPr>
          <a:xfrm>
            <a:off x="2841058" y="2424808"/>
            <a:ext cx="722900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81DCC2-7565-4BF5-B1BD-5D61B59CFDBC}"/>
              </a:ext>
            </a:extLst>
          </p:cNvPr>
          <p:cNvSpPr txBox="1"/>
          <p:nvPr/>
        </p:nvSpPr>
        <p:spPr>
          <a:xfrm>
            <a:off x="16969" y="2133600"/>
            <a:ext cx="1383233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Intermediate Causes</a:t>
            </a:r>
          </a:p>
        </p:txBody>
      </p:sp>
      <p:sp>
        <p:nvSpPr>
          <p:cNvPr id="63" name="Right Arrow 45">
            <a:extLst>
              <a:ext uri="{FF2B5EF4-FFF2-40B4-BE49-F238E27FC236}">
                <a16:creationId xmlns:a16="http://schemas.microsoft.com/office/drawing/2014/main" id="{D51CC670-33B2-48D1-9477-2961E896065F}"/>
              </a:ext>
            </a:extLst>
          </p:cNvPr>
          <p:cNvSpPr/>
          <p:nvPr/>
        </p:nvSpPr>
        <p:spPr>
          <a:xfrm>
            <a:off x="846093" y="2660196"/>
            <a:ext cx="457200" cy="247710"/>
          </a:xfrm>
          <a:prstGeom prst="rightArrow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203839" y="5408542"/>
            <a:ext cx="41148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4.2: Cause and Effect Models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4.3: Root Cause Analysis of an Incident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A840D-CB2E-4793-9BC4-9473C54FBA45}"/>
              </a:ext>
            </a:extLst>
          </p:cNvPr>
          <p:cNvSpPr txBox="1"/>
          <p:nvPr/>
        </p:nvSpPr>
        <p:spPr>
          <a:xfrm>
            <a:off x="8362643" y="568286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27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8685FDE-5215-4340-A644-E1A63BA92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0986"/>
            <a:ext cx="9144000" cy="7065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836" y="1914807"/>
            <a:ext cx="262151" cy="292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501" y="2147073"/>
            <a:ext cx="353599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03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 txBox="1">
            <a:spLocks noGrp="1"/>
          </p:cNvSpPr>
          <p:nvPr/>
        </p:nvSpPr>
        <p:spPr bwMode="auto">
          <a:xfrm>
            <a:off x="7696200" y="5084234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4709002-C760-4C46-A578-6AEBC7B1216A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461962" y="457201"/>
            <a:ext cx="8226425" cy="4572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5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How to Construct a Root Cause Analysis:</a:t>
            </a:r>
          </a:p>
          <a:p>
            <a:pPr eaLnBrk="1" hangingPunct="1">
              <a:spcBef>
                <a:spcPct val="25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Steps:</a:t>
            </a:r>
          </a:p>
          <a:p>
            <a:pPr lvl="1" eaLnBrk="1" hangingPunct="1">
              <a:spcBef>
                <a:spcPct val="25000"/>
              </a:spcBef>
              <a:buClr>
                <a:schemeClr val="bg2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Define and state the Incident Description. </a:t>
            </a:r>
          </a:p>
          <a:p>
            <a:pPr lvl="1" eaLnBrk="1" hangingPunct="1">
              <a:spcBef>
                <a:spcPct val="25000"/>
              </a:spcBef>
              <a:buClr>
                <a:schemeClr val="bg2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Ask the question “why?” (a number of immediate causes)</a:t>
            </a:r>
          </a:p>
          <a:p>
            <a:pPr lvl="1" eaLnBrk="1" hangingPunct="1">
              <a:spcBef>
                <a:spcPct val="25000"/>
              </a:spcBef>
              <a:buClr>
                <a:schemeClr val="bg2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For each subsequent cause, ask the same question, “why?” </a:t>
            </a:r>
          </a:p>
          <a:p>
            <a:pPr lvl="1" eaLnBrk="1" hangingPunct="1">
              <a:spcBef>
                <a:spcPct val="25000"/>
              </a:spcBef>
              <a:buClr>
                <a:schemeClr val="bg2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Technical causes and human factor causes at the initial levels and in the deeper levels as the analysis is drilled down. Continue to drill down until the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latent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causes have been reached. </a:t>
            </a:r>
          </a:p>
          <a:p>
            <a:pPr lvl="1" eaLnBrk="1" hangingPunct="1">
              <a:spcBef>
                <a:spcPct val="25000"/>
              </a:spcBef>
              <a:buClr>
                <a:schemeClr val="bg2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Ultimately, a point will be reached where the latent causes are found.</a:t>
            </a:r>
          </a:p>
          <a:p>
            <a:pPr lvl="1" eaLnBrk="1" hangingPunct="1">
              <a:spcBef>
                <a:spcPct val="25000"/>
              </a:spcBef>
              <a:buClr>
                <a:schemeClr val="bg2"/>
              </a:buClr>
              <a:buFont typeface="Times New Roman" panose="02020603050405020304" pitchFamily="18" charset="0"/>
              <a:buAutoNum type="arabicParenR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Avoid “logic leaps”.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04E9F8-B5F9-7245-BBE1-0B880E26A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2" y="5029201"/>
            <a:ext cx="403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43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461962" y="304801"/>
            <a:ext cx="8226425" cy="495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5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Root Cause analysis:</a:t>
            </a:r>
          </a:p>
          <a:p>
            <a:pPr eaLnBrk="1" hangingPunct="1">
              <a:spcBef>
                <a:spcPct val="25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Logical breakdown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to identify the causes of an incident, including </a:t>
            </a:r>
          </a:p>
          <a:p>
            <a:pPr lvl="2" eaLnBrk="1" hangingPunct="1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immediate causes, </a:t>
            </a:r>
          </a:p>
          <a:p>
            <a:pPr lvl="2" eaLnBrk="1" hangingPunct="1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basic causes, and</a:t>
            </a:r>
          </a:p>
          <a:p>
            <a:pPr lvl="2" eaLnBrk="1" hangingPunct="1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latent causes. </a:t>
            </a:r>
          </a:p>
          <a:p>
            <a:pPr marL="457200" lvl="1" indent="0" eaLnBrk="1" hangingPunct="1">
              <a:spcBef>
                <a:spcPct val="25000"/>
              </a:spcBef>
              <a:buClr>
                <a:schemeClr val="bg2"/>
              </a:buClr>
              <a:buNone/>
            </a:pPr>
            <a:endParaRPr lang="en-US" altLang="en-US" sz="1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Identifies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actual causes as well as possible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probable, or conceivable causes. </a:t>
            </a:r>
          </a:p>
          <a:p>
            <a:pPr eaLnBrk="1" hangingPunct="1">
              <a:spcBef>
                <a:spcPct val="25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Ø"/>
            </a:pPr>
            <a:endParaRPr lang="en-US" altLang="en-US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starting point is the Incident Description. 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Describes the 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sequence of events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leading up to the incident – 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in detail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 eaLnBrk="1" hangingPunct="1">
              <a:spcBef>
                <a:spcPct val="25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Ø"/>
            </a:pPr>
            <a:endParaRPr lang="en-CA" altLang="en-US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It is intended to drill down to the latent causes. </a:t>
            </a:r>
          </a:p>
          <a:p>
            <a:pPr lvl="1" eaLnBrk="1" hangingPunct="1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CA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Once latent causes (RMS element weaknesses) are identified, needed improvements become evident and can be recommended. </a:t>
            </a:r>
          </a:p>
          <a:p>
            <a:pPr eaLnBrk="1" hangingPunct="1">
              <a:spcBef>
                <a:spcPct val="25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Ø"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Slide Number Placeholder 1"/>
          <p:cNvSpPr txBox="1">
            <a:spLocks noGrp="1"/>
          </p:cNvSpPr>
          <p:nvPr/>
        </p:nvSpPr>
        <p:spPr bwMode="auto">
          <a:xfrm>
            <a:off x="7773987" y="5295901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4020E4B-5099-4D04-B8FE-CA35E3FB2AD6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5D4295-9823-EA4B-9E48-3BA3F0A63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" y="5257801"/>
            <a:ext cx="403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72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 txBox="1">
            <a:spLocks noGrp="1"/>
          </p:cNvSpPr>
          <p:nvPr/>
        </p:nvSpPr>
        <p:spPr bwMode="auto">
          <a:xfrm>
            <a:off x="7696200" y="5312833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84FD518-C906-476E-BA6E-46FC196AC6EC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58787" y="381000"/>
            <a:ext cx="8229600" cy="4876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Learning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Outcomes: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Analyze an incident sequentially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and explain the nature of the different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types of causes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and their sub-categories.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Logically link the causal factors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in incident investigations.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Interpret and create a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Cause and Effect Model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for analyzing incidents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Interpret, apply and construct a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Root Cause Analysis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of a loss incident.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Differentiate between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immediate, basic, and latent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causes.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Link a latent cause to a management system element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and create a recommendation. 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458787" y="5249333"/>
            <a:ext cx="8688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61962" y="381001"/>
            <a:ext cx="8226425" cy="426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5000"/>
              </a:spcBef>
              <a:buClr>
                <a:schemeClr val="bg2"/>
              </a:buClr>
              <a:buSz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Root Cause analysis:</a:t>
            </a:r>
          </a:p>
          <a:p>
            <a:pPr eaLnBrk="1" hangingPunct="1">
              <a:spcBef>
                <a:spcPct val="25000"/>
              </a:spcBef>
              <a:buClr>
                <a:schemeClr val="bg2"/>
              </a:buClr>
              <a:buSzTx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chemeClr val="bg2"/>
              </a:buClr>
              <a:buSz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Some benefits</a:t>
            </a:r>
          </a:p>
          <a:p>
            <a:pPr eaLnBrk="1" hangingPunct="1">
              <a:spcBef>
                <a:spcPct val="25000"/>
              </a:spcBef>
              <a:buClr>
                <a:schemeClr val="bg2"/>
              </a:buClr>
              <a:buSzTx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Focuses on one specific cause at a time. </a:t>
            </a:r>
          </a:p>
          <a:p>
            <a:pPr eaLnBrk="1" hangingPunct="1">
              <a:spcBef>
                <a:spcPct val="25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Identifies all causes through brainstorm thinking, supported by evidence.  </a:t>
            </a:r>
          </a:p>
          <a:p>
            <a:pPr eaLnBrk="1" hangingPunct="1">
              <a:spcBef>
                <a:spcPct val="25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5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Provides a visual representation of the incident in a clear and logical manner.</a:t>
            </a:r>
          </a:p>
        </p:txBody>
      </p:sp>
      <p:sp>
        <p:nvSpPr>
          <p:cNvPr id="12291" name="Slide Number Placeholder 1"/>
          <p:cNvSpPr txBox="1">
            <a:spLocks noGrp="1"/>
          </p:cNvSpPr>
          <p:nvPr/>
        </p:nvSpPr>
        <p:spPr bwMode="auto">
          <a:xfrm>
            <a:off x="7620000" y="4686301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69009C2-47B8-42BC-BFAC-992182869D1A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5BC73B-983F-944A-A715-2AE0C8EA9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" y="4648201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61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482600" y="723899"/>
            <a:ext cx="8382000" cy="48387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Pct val="50000"/>
              <a:buFont typeface="Monotype Sorts"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What is needed to cause a possible incident?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4200" y="1077919"/>
            <a:ext cx="6858000" cy="4724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“AND” Gate: How activities and conditions are viewed in order to cause an event:</a:t>
            </a: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One possibility is a combination of activities must happen i.e. Activity A AND Activity B</a:t>
            </a: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possibility is a combination of conditions must be present i.e. Condition A AND Condition B</a:t>
            </a: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And another possibility is a combination of activities must happen and conditions must be present   i.e. Activity A AND Condition B.</a:t>
            </a: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Also: </a:t>
            </a:r>
            <a:r>
              <a:rPr lang="en-US" alt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Behaviour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A AND Operation B. 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“OR” Gate: How activities and conditions are viewed in order to cause an event:</a:t>
            </a: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One of several activities must happen i.e. Activity A OR Activity B</a:t>
            </a: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One of several conditions must be present i.e. Condition A OR Condition B</a:t>
            </a:r>
          </a:p>
          <a:p>
            <a:pPr eaLnBrk="1" hangingPunct="1">
              <a:lnSpc>
                <a:spcPct val="12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One of several activities must happen or conditions must be present i.e. Activity A OR Condition B.</a:t>
            </a:r>
          </a:p>
        </p:txBody>
      </p:sp>
      <p:grpSp>
        <p:nvGrpSpPr>
          <p:cNvPr id="16388" name="Group 2"/>
          <p:cNvGrpSpPr>
            <a:grpSpLocks/>
          </p:cNvGrpSpPr>
          <p:nvPr/>
        </p:nvGrpSpPr>
        <p:grpSpPr bwMode="auto">
          <a:xfrm>
            <a:off x="7543800" y="1210998"/>
            <a:ext cx="1066800" cy="1981200"/>
            <a:chOff x="7467600" y="2133600"/>
            <a:chExt cx="1066800" cy="1981200"/>
          </a:xfrm>
        </p:grpSpPr>
        <p:sp>
          <p:nvSpPr>
            <p:cNvPr id="16399" name="AutoShape 10"/>
            <p:cNvSpPr>
              <a:spLocks noChangeArrowheads="1"/>
            </p:cNvSpPr>
            <p:nvPr/>
          </p:nvSpPr>
          <p:spPr bwMode="auto">
            <a:xfrm rot="-5400000">
              <a:off x="7677150" y="2762250"/>
              <a:ext cx="647700" cy="609600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AND</a:t>
              </a:r>
            </a:p>
          </p:txBody>
        </p:sp>
        <p:sp>
          <p:nvSpPr>
            <p:cNvPr id="16400" name="Rectangle 11"/>
            <p:cNvSpPr>
              <a:spLocks noChangeArrowheads="1"/>
            </p:cNvSpPr>
            <p:nvPr/>
          </p:nvSpPr>
          <p:spPr bwMode="auto">
            <a:xfrm>
              <a:off x="7467600" y="3657600"/>
              <a:ext cx="304800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6401" name="Rectangle 12"/>
            <p:cNvSpPr>
              <a:spLocks noChangeArrowheads="1"/>
            </p:cNvSpPr>
            <p:nvPr/>
          </p:nvSpPr>
          <p:spPr bwMode="auto">
            <a:xfrm>
              <a:off x="8229600" y="3657600"/>
              <a:ext cx="304800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6402" name="Rectangle 13"/>
            <p:cNvSpPr>
              <a:spLocks noChangeArrowheads="1"/>
            </p:cNvSpPr>
            <p:nvPr/>
          </p:nvSpPr>
          <p:spPr bwMode="auto">
            <a:xfrm>
              <a:off x="7467600" y="2133600"/>
              <a:ext cx="1066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Event</a:t>
              </a:r>
            </a:p>
          </p:txBody>
        </p:sp>
        <p:cxnSp>
          <p:nvCxnSpPr>
            <p:cNvPr id="16403" name="AutoShape 14"/>
            <p:cNvCxnSpPr>
              <a:cxnSpLocks noChangeShapeType="1"/>
              <a:stCxn id="16400" idx="0"/>
              <a:endCxn id="16399" idx="1"/>
            </p:cNvCxnSpPr>
            <p:nvPr/>
          </p:nvCxnSpPr>
          <p:spPr bwMode="auto">
            <a:xfrm rot="-5400000">
              <a:off x="7677150" y="3333750"/>
              <a:ext cx="266700" cy="381000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AutoShape 15"/>
            <p:cNvCxnSpPr>
              <a:cxnSpLocks noChangeShapeType="1"/>
              <a:stCxn id="16399" idx="3"/>
              <a:endCxn id="16402" idx="2"/>
            </p:cNvCxnSpPr>
            <p:nvPr/>
          </p:nvCxnSpPr>
          <p:spPr bwMode="auto">
            <a:xfrm rot="-5400000">
              <a:off x="7886700" y="2628900"/>
              <a:ext cx="228600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AutoShape 16"/>
            <p:cNvCxnSpPr>
              <a:cxnSpLocks noChangeShapeType="1"/>
              <a:stCxn id="16399" idx="1"/>
              <a:endCxn id="16401" idx="0"/>
            </p:cNvCxnSpPr>
            <p:nvPr/>
          </p:nvCxnSpPr>
          <p:spPr bwMode="auto">
            <a:xfrm rot="16200000" flipH="1">
              <a:off x="8058150" y="3333750"/>
              <a:ext cx="266700" cy="381000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89" name="Group 1"/>
          <p:cNvGrpSpPr>
            <a:grpSpLocks/>
          </p:cNvGrpSpPr>
          <p:nvPr/>
        </p:nvGrpSpPr>
        <p:grpSpPr bwMode="auto">
          <a:xfrm>
            <a:off x="7543800" y="3440113"/>
            <a:ext cx="1066800" cy="1981200"/>
            <a:chOff x="7467600" y="4343400"/>
            <a:chExt cx="1066800" cy="1981200"/>
          </a:xfrm>
        </p:grpSpPr>
        <p:sp>
          <p:nvSpPr>
            <p:cNvPr id="16393" name="Rectangle 18"/>
            <p:cNvSpPr>
              <a:spLocks noChangeArrowheads="1"/>
            </p:cNvSpPr>
            <p:nvPr/>
          </p:nvSpPr>
          <p:spPr bwMode="auto">
            <a:xfrm>
              <a:off x="7467600" y="5867400"/>
              <a:ext cx="304800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6394" name="Rectangle 19"/>
            <p:cNvSpPr>
              <a:spLocks noChangeArrowheads="1"/>
            </p:cNvSpPr>
            <p:nvPr/>
          </p:nvSpPr>
          <p:spPr bwMode="auto">
            <a:xfrm>
              <a:off x="8229600" y="5867400"/>
              <a:ext cx="304800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6395" name="Rectangle 20"/>
            <p:cNvSpPr>
              <a:spLocks noChangeArrowheads="1"/>
            </p:cNvSpPr>
            <p:nvPr/>
          </p:nvSpPr>
          <p:spPr bwMode="auto">
            <a:xfrm>
              <a:off x="7467600" y="4343400"/>
              <a:ext cx="1066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Event</a:t>
              </a:r>
            </a:p>
          </p:txBody>
        </p:sp>
        <p:cxnSp>
          <p:nvCxnSpPr>
            <p:cNvPr id="16396" name="AutoShape 21"/>
            <p:cNvCxnSpPr>
              <a:cxnSpLocks noChangeShapeType="1"/>
              <a:stCxn id="16393" idx="0"/>
              <a:endCxn id="16395" idx="2"/>
            </p:cNvCxnSpPr>
            <p:nvPr/>
          </p:nvCxnSpPr>
          <p:spPr bwMode="auto">
            <a:xfrm rot="-5400000">
              <a:off x="7239000" y="5105400"/>
              <a:ext cx="1143000" cy="381000"/>
            </a:xfrm>
            <a:prstGeom prst="bentConnector3">
              <a:avLst>
                <a:gd name="adj1" fmla="val 22639"/>
              </a:avLst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7" name="AutoShape 23"/>
            <p:cNvCxnSpPr>
              <a:cxnSpLocks noChangeShapeType="1"/>
              <a:stCxn id="16395" idx="2"/>
              <a:endCxn id="16394" idx="0"/>
            </p:cNvCxnSpPr>
            <p:nvPr/>
          </p:nvCxnSpPr>
          <p:spPr bwMode="auto">
            <a:xfrm rot="16200000" flipH="1">
              <a:off x="7620000" y="5105400"/>
              <a:ext cx="1143000" cy="381000"/>
            </a:xfrm>
            <a:prstGeom prst="bentConnector3">
              <a:avLst>
                <a:gd name="adj1" fmla="val 77356"/>
              </a:avLst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8" name="AutoShape 24"/>
            <p:cNvSpPr>
              <a:spLocks noChangeArrowheads="1"/>
            </p:cNvSpPr>
            <p:nvPr/>
          </p:nvSpPr>
          <p:spPr bwMode="auto">
            <a:xfrm rot="5400000">
              <a:off x="7696200" y="4953000"/>
              <a:ext cx="609600" cy="609600"/>
            </a:xfrm>
            <a:prstGeom prst="flowChartOnlineStorag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OR</a:t>
              </a:r>
            </a:p>
          </p:txBody>
        </p:sp>
      </p:grpSp>
      <p:sp>
        <p:nvSpPr>
          <p:cNvPr id="16390" name="Slide Number Placeholder 1"/>
          <p:cNvSpPr txBox="1">
            <a:spLocks noGrp="1"/>
          </p:cNvSpPr>
          <p:nvPr/>
        </p:nvSpPr>
        <p:spPr bwMode="auto">
          <a:xfrm>
            <a:off x="7810500" y="5633243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E1A8B0F-89AD-4DDC-A645-AEE506CD5E11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B221E766-4BD6-2B49-8BCC-581867606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5575314"/>
            <a:ext cx="8688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66B36-A1FF-D944-A517-536A13846561}"/>
              </a:ext>
            </a:extLst>
          </p:cNvPr>
          <p:cNvSpPr/>
          <p:nvPr/>
        </p:nvSpPr>
        <p:spPr>
          <a:xfrm>
            <a:off x="333632" y="208412"/>
            <a:ext cx="7743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5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en-CA" altLang="en-US" dirty="0">
                <a:solidFill>
                  <a:srgbClr val="000000"/>
                </a:solidFill>
                <a:latin typeface="Arial" panose="020B0604020202020204" pitchFamily="34" charset="0"/>
              </a:rPr>
              <a:t>Nomenclature and Symbols for Root Cause Analysis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460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199" y="304800"/>
            <a:ext cx="6400799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Debris fell on equipment, injuring one worker &amp; damaging equipment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610100" y="704910"/>
            <a:ext cx="0" cy="51429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lay 7"/>
          <p:cNvSpPr/>
          <p:nvPr/>
        </p:nvSpPr>
        <p:spPr>
          <a:xfrm rot="16200000">
            <a:off x="4475781" y="850386"/>
            <a:ext cx="268638" cy="240630"/>
          </a:xfrm>
          <a:prstGeom prst="flowChartDelay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249529" y="1219200"/>
            <a:ext cx="29617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49529" y="1219200"/>
            <a:ext cx="0" cy="2286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11301" y="1219200"/>
            <a:ext cx="0" cy="2286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64781" y="1445329"/>
            <a:ext cx="1497426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Debris Fell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41992" y="1433198"/>
            <a:ext cx="2847927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Equipment &amp; Operator Were In Exclusion Zone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87799" y="2411244"/>
            <a:ext cx="1295149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Unstable slope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82082" y="2646165"/>
            <a:ext cx="2348238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 effective warning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22068" y="2662052"/>
            <a:ext cx="2779811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Didn’t follow exclusion zone procedures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1303293" y="352915"/>
            <a:ext cx="457200" cy="247710"/>
          </a:xfrm>
          <a:prstGeom prst="rightArrow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8985" y="215160"/>
            <a:ext cx="1219200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Incident &amp; Losses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1616022" y="1542605"/>
            <a:ext cx="457200" cy="247710"/>
          </a:xfrm>
          <a:prstGeom prst="rightArrow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9907" y="1147393"/>
            <a:ext cx="1219200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Immediate Causes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2153A-205B-4322-A65D-C1B7DE95D74A}"/>
              </a:ext>
            </a:extLst>
          </p:cNvPr>
          <p:cNvSpPr txBox="1"/>
          <p:nvPr/>
        </p:nvSpPr>
        <p:spPr>
          <a:xfrm>
            <a:off x="2841058" y="2424808"/>
            <a:ext cx="722900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81DCC2-7565-4BF5-B1BD-5D61B59CFDBC}"/>
              </a:ext>
            </a:extLst>
          </p:cNvPr>
          <p:cNvSpPr txBox="1"/>
          <p:nvPr/>
        </p:nvSpPr>
        <p:spPr>
          <a:xfrm>
            <a:off x="16969" y="2133600"/>
            <a:ext cx="1383233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Intermediate Causes</a:t>
            </a:r>
          </a:p>
        </p:txBody>
      </p:sp>
      <p:sp>
        <p:nvSpPr>
          <p:cNvPr id="63" name="Right Arrow 45">
            <a:extLst>
              <a:ext uri="{FF2B5EF4-FFF2-40B4-BE49-F238E27FC236}">
                <a16:creationId xmlns:a16="http://schemas.microsoft.com/office/drawing/2014/main" id="{D51CC670-33B2-48D1-9477-2961E896065F}"/>
              </a:ext>
            </a:extLst>
          </p:cNvPr>
          <p:cNvSpPr/>
          <p:nvPr/>
        </p:nvSpPr>
        <p:spPr>
          <a:xfrm>
            <a:off x="846093" y="2660196"/>
            <a:ext cx="457200" cy="247710"/>
          </a:xfrm>
          <a:prstGeom prst="rightArrow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203839" y="5408542"/>
            <a:ext cx="41148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4.2: Cause and Effect Models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4.3: Root Cause Analysis of an Incident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A840D-CB2E-4793-9BC4-9473C54FBA45}"/>
              </a:ext>
            </a:extLst>
          </p:cNvPr>
          <p:cNvSpPr txBox="1"/>
          <p:nvPr/>
        </p:nvSpPr>
        <p:spPr>
          <a:xfrm>
            <a:off x="8362643" y="568286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63634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27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8685FDE-5215-4340-A644-E1A63BA92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0986"/>
            <a:ext cx="9144000" cy="7065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836" y="1914807"/>
            <a:ext cx="262151" cy="292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501" y="2147073"/>
            <a:ext cx="353599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79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 txBox="1">
            <a:spLocks noGrp="1"/>
          </p:cNvSpPr>
          <p:nvPr/>
        </p:nvSpPr>
        <p:spPr bwMode="auto">
          <a:xfrm>
            <a:off x="7543800" y="55245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E9E4542-DC8A-4218-9E92-E68BE064DFC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458787" y="228600"/>
            <a:ext cx="8229600" cy="5257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Aids for finding and classifying Causes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Recall your Cause and Effect Model. We will talk about these below: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Immediate Causes in two categories: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Substandard work practices and sub-groups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Substandard conditions and sub-groups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Basic Causes in three categories: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Engineering &amp; Design Factors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Job Factors and sub-groups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Personal Factors and sub-groups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Latent Causes </a:t>
            </a:r>
            <a:endParaRPr lang="en-US" altLang="en-US" sz="1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8887401-76B1-CC44-8143-4F2A5BC44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7" y="5486400"/>
            <a:ext cx="39608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36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 txBox="1">
            <a:spLocks noGrp="1"/>
          </p:cNvSpPr>
          <p:nvPr/>
        </p:nvSpPr>
        <p:spPr bwMode="auto">
          <a:xfrm>
            <a:off x="7725017" y="5915899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4712190-51BE-439B-A51E-A47295F8A5AF}" type="slidenum">
              <a:rPr lang="en-US" altLang="en-US" sz="1200" b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 b="1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228600" y="76736"/>
            <a:ext cx="8609013" cy="5943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Immediate Cause Categories: Substandard Conditions (SCs)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9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Substandard Practices (SPs)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727" y="443048"/>
            <a:ext cx="6493886" cy="23286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048268"/>
            <a:ext cx="5943600" cy="3170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10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FF405B-229E-4320-B0BB-C7AE128165FE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55613" y="822960"/>
            <a:ext cx="8229600" cy="5486400"/>
          </a:xfrm>
          <a:prstGeom prst="rect">
            <a:avLst/>
          </a:prstGeom>
          <a:solidFill>
            <a:srgbClr val="0000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Please confer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(hands up):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our Mining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Haul incident example,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identify the category and sub-category for these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Immediate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Causes: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Immediate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causes: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Debris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fell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Unstable slope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quipment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&amp; operator in exclusion zone 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Operator not following exclusion zone procedures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***First determine whether it is a substandard condition or a substandard practice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5613" y="6309360"/>
            <a:ext cx="41148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4.2: Cause and Effect Models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4.3: Root Cause Analysis of an Incident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4026" y="274320"/>
            <a:ext cx="8232774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Practice: Immediate Causes - Categories and Sub-categories</a:t>
            </a:r>
          </a:p>
        </p:txBody>
      </p:sp>
    </p:spTree>
    <p:extLst>
      <p:ext uri="{BB962C8B-B14F-4D97-AF65-F5344CB8AC3E}">
        <p14:creationId xmlns:p14="http://schemas.microsoft.com/office/powerpoint/2010/main" val="453152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 txBox="1">
            <a:spLocks noGrp="1"/>
          </p:cNvSpPr>
          <p:nvPr/>
        </p:nvSpPr>
        <p:spPr bwMode="auto">
          <a:xfrm>
            <a:off x="7773987" y="40259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5121368-D058-4CBA-A2BB-B2D781C6842F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58787" y="304800"/>
            <a:ext cx="8229600" cy="36576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Basic Causes (Human/Personal Factors):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Difficult to identify; often not evident until after an incident has been investigated and analyzed.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Two Questions to ask to get the Basic Causes: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1)	Why did that substandard practice occur?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2)	Why did that substandard condition exist?</a:t>
            </a:r>
          </a:p>
          <a:p>
            <a:pPr marL="457200" lvl="1" indent="0" eaLnBrk="1" hangingPunct="1">
              <a:lnSpc>
                <a:spcPct val="110000"/>
              </a:lnSpc>
              <a:buClr>
                <a:srgbClr val="000000"/>
              </a:buClr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EB2374D-B74F-DC45-976D-9A609BE00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" y="3962400"/>
            <a:ext cx="403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37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 txBox="1">
            <a:spLocks noGrp="1"/>
          </p:cNvSpPr>
          <p:nvPr/>
        </p:nvSpPr>
        <p:spPr bwMode="auto">
          <a:xfrm>
            <a:off x="7625863" y="5693833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319C79B-375B-40C5-942B-99F0EF8D72C3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455613" y="730250"/>
            <a:ext cx="4116388" cy="4908550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u="sng" dirty="0">
                <a:solidFill>
                  <a:srgbClr val="FFFFFF"/>
                </a:solidFill>
                <a:latin typeface="Arial" panose="020B0604020202020204" pitchFamily="34" charset="0"/>
              </a:rPr>
              <a:t>Some Basic Causes: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“Poor design” (unsafe)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46038" indent="-34925"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Operator not aware of </a:t>
            </a:r>
          </a:p>
          <a:p>
            <a:pPr marL="46038" indent="-34925"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signaling for safety distances</a:t>
            </a:r>
          </a:p>
          <a:p>
            <a:pPr marL="46038" indent="-34925"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46038" indent="-34925"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Operator thought the safe job procedure was hampering productivity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067D1CA-49BE-304A-854F-A756C955A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80" y="5638800"/>
            <a:ext cx="8688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17D11EB-AF7A-7D44-ACF5-C937F881F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1" y="730250"/>
            <a:ext cx="3968262" cy="4908550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u="sng" dirty="0">
                <a:solidFill>
                  <a:srgbClr val="FFFFFF"/>
                </a:solidFill>
                <a:latin typeface="Arial" panose="020B0604020202020204" pitchFamily="34" charset="0"/>
              </a:rPr>
              <a:t>Basic Causes Categories: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Improper risk taking (Personal Factor)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Inadequate inherently safe design (Design Factor)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Inadequate training (Job Factors)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20EB50-4817-5148-8598-7DF0BBC90E3E}"/>
              </a:ext>
            </a:extLst>
          </p:cNvPr>
          <p:cNvSpPr txBox="1"/>
          <p:nvPr/>
        </p:nvSpPr>
        <p:spPr>
          <a:xfrm>
            <a:off x="481013" y="76200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the best: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66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199" y="304800"/>
            <a:ext cx="6400799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Debris fell on equipment, injuring one worker &amp; damaging equipment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610100" y="704910"/>
            <a:ext cx="0" cy="51429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lay 7"/>
          <p:cNvSpPr/>
          <p:nvPr/>
        </p:nvSpPr>
        <p:spPr>
          <a:xfrm rot="16200000">
            <a:off x="4475781" y="850386"/>
            <a:ext cx="268638" cy="240630"/>
          </a:xfrm>
          <a:prstGeom prst="flowChartDelay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249529" y="1219200"/>
            <a:ext cx="29617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49529" y="1219200"/>
            <a:ext cx="0" cy="2286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11301" y="1219200"/>
            <a:ext cx="0" cy="2286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64781" y="1445329"/>
            <a:ext cx="1497426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Debris Fell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41992" y="1433198"/>
            <a:ext cx="2847927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Equipment &amp; Operator Were In Exclusion Zone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87799" y="2411244"/>
            <a:ext cx="1295149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Unstable slope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82082" y="2646165"/>
            <a:ext cx="2348238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 effective warning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22068" y="2662052"/>
            <a:ext cx="2779811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Didn’t follow exclusion zone procedures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2123" y="3555393"/>
            <a:ext cx="866577" cy="73866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Poor slope design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1303293" y="352915"/>
            <a:ext cx="457200" cy="247710"/>
          </a:xfrm>
          <a:prstGeom prst="rightArrow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247858" y="4336434"/>
            <a:ext cx="0" cy="2286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8985" y="215160"/>
            <a:ext cx="1219200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Incident &amp; Losses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1616022" y="1542605"/>
            <a:ext cx="457200" cy="247710"/>
          </a:xfrm>
          <a:prstGeom prst="rightArrow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205022" y="3704003"/>
            <a:ext cx="457200" cy="254833"/>
          </a:xfrm>
          <a:prstGeom prst="rightArrow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9907" y="1147393"/>
            <a:ext cx="1219200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Immediate Causes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661" y="3086655"/>
            <a:ext cx="796762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Basic Causes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945650" y="3507669"/>
            <a:ext cx="1071989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 effective communication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6201340" y="4323278"/>
            <a:ext cx="0" cy="2286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501881" y="3508752"/>
            <a:ext cx="1362044" cy="73866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Monitoring data not evaluated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25721" y="3815446"/>
            <a:ext cx="1941114" cy="73866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Not aware of exclusion zone procedures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19996" y="3815446"/>
            <a:ext cx="1362039" cy="73866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Supervisor told him to be there</a:t>
            </a:r>
          </a:p>
        </p:txBody>
      </p:sp>
      <p:sp>
        <p:nvSpPr>
          <p:cNvPr id="2" name="Flowchart: Punched Tape 1">
            <a:extLst>
              <a:ext uri="{FF2B5EF4-FFF2-40B4-BE49-F238E27FC236}">
                <a16:creationId xmlns:a16="http://schemas.microsoft.com/office/drawing/2014/main" id="{CDBB2755-2E57-4292-ACF3-8ABB475BBFAE}"/>
              </a:ext>
            </a:extLst>
          </p:cNvPr>
          <p:cNvSpPr/>
          <p:nvPr/>
        </p:nvSpPr>
        <p:spPr bwMode="auto">
          <a:xfrm flipH="1">
            <a:off x="6165868" y="2171203"/>
            <a:ext cx="336011" cy="271586"/>
          </a:xfrm>
          <a:prstGeom prst="flowChartPunchedTape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2153A-205B-4322-A65D-C1B7DE95D74A}"/>
              </a:ext>
            </a:extLst>
          </p:cNvPr>
          <p:cNvSpPr txBox="1"/>
          <p:nvPr/>
        </p:nvSpPr>
        <p:spPr>
          <a:xfrm>
            <a:off x="2841058" y="2424808"/>
            <a:ext cx="722900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Rain</a:t>
            </a:r>
          </a:p>
        </p:txBody>
      </p:sp>
      <p:sp>
        <p:nvSpPr>
          <p:cNvPr id="66" name="Flowchart: Delay 65">
            <a:extLst>
              <a:ext uri="{FF2B5EF4-FFF2-40B4-BE49-F238E27FC236}">
                <a16:creationId xmlns:a16="http://schemas.microsoft.com/office/drawing/2014/main" id="{48F56B4C-4C1D-4914-95FC-4759B4B992D0}"/>
              </a:ext>
            </a:extLst>
          </p:cNvPr>
          <p:cNvSpPr/>
          <p:nvPr/>
        </p:nvSpPr>
        <p:spPr>
          <a:xfrm rot="16200000">
            <a:off x="2706739" y="1994547"/>
            <a:ext cx="268638" cy="240630"/>
          </a:xfrm>
          <a:prstGeom prst="flowChartDelay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0627F3-4C48-4BE7-88C6-ED37A2917A84}"/>
              </a:ext>
            </a:extLst>
          </p:cNvPr>
          <p:cNvSpPr txBox="1"/>
          <p:nvPr/>
        </p:nvSpPr>
        <p:spPr>
          <a:xfrm>
            <a:off x="1681422" y="3551773"/>
            <a:ext cx="1159635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Poor slope construction</a:t>
            </a:r>
          </a:p>
        </p:txBody>
      </p:sp>
      <p:sp>
        <p:nvSpPr>
          <p:cNvPr id="68" name="Flowchart: Punched Tape 67">
            <a:extLst>
              <a:ext uri="{FF2B5EF4-FFF2-40B4-BE49-F238E27FC236}">
                <a16:creationId xmlns:a16="http://schemas.microsoft.com/office/drawing/2014/main" id="{878F44D0-47E5-4B2E-9EF9-5E912B38548B}"/>
              </a:ext>
            </a:extLst>
          </p:cNvPr>
          <p:cNvSpPr/>
          <p:nvPr/>
        </p:nvSpPr>
        <p:spPr bwMode="auto">
          <a:xfrm>
            <a:off x="1746455" y="3119665"/>
            <a:ext cx="266437" cy="228600"/>
          </a:xfrm>
          <a:prstGeom prst="flowChartPunchedTape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9" name="Flowchart: Punched Tape 68">
            <a:extLst>
              <a:ext uri="{FF2B5EF4-FFF2-40B4-BE49-F238E27FC236}">
                <a16:creationId xmlns:a16="http://schemas.microsoft.com/office/drawing/2014/main" id="{0CBF65F1-61F1-43C7-A26B-B97AA653A457}"/>
              </a:ext>
            </a:extLst>
          </p:cNvPr>
          <p:cNvSpPr/>
          <p:nvPr/>
        </p:nvSpPr>
        <p:spPr bwMode="auto">
          <a:xfrm>
            <a:off x="4815568" y="3413069"/>
            <a:ext cx="423956" cy="300712"/>
          </a:xfrm>
          <a:prstGeom prst="flowChartPunchedTape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0" name="Flowchart: Punched Tape 69">
            <a:extLst>
              <a:ext uri="{FF2B5EF4-FFF2-40B4-BE49-F238E27FC236}">
                <a16:creationId xmlns:a16="http://schemas.microsoft.com/office/drawing/2014/main" id="{A8D8A9BD-33D5-420E-97D4-ED3FE6FA6D7D}"/>
              </a:ext>
            </a:extLst>
          </p:cNvPr>
          <p:cNvSpPr/>
          <p:nvPr/>
        </p:nvSpPr>
        <p:spPr bwMode="auto">
          <a:xfrm>
            <a:off x="7623487" y="3127924"/>
            <a:ext cx="266437" cy="228600"/>
          </a:xfrm>
          <a:prstGeom prst="flowChartPunchedTape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81DCC2-7565-4BF5-B1BD-5D61B59CFDBC}"/>
              </a:ext>
            </a:extLst>
          </p:cNvPr>
          <p:cNvSpPr txBox="1"/>
          <p:nvPr/>
        </p:nvSpPr>
        <p:spPr>
          <a:xfrm>
            <a:off x="16969" y="2133600"/>
            <a:ext cx="1383233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Intermediate Causes</a:t>
            </a:r>
          </a:p>
        </p:txBody>
      </p:sp>
      <p:sp>
        <p:nvSpPr>
          <p:cNvPr id="63" name="Right Arrow 45">
            <a:extLst>
              <a:ext uri="{FF2B5EF4-FFF2-40B4-BE49-F238E27FC236}">
                <a16:creationId xmlns:a16="http://schemas.microsoft.com/office/drawing/2014/main" id="{D51CC670-33B2-48D1-9477-2961E896065F}"/>
              </a:ext>
            </a:extLst>
          </p:cNvPr>
          <p:cNvSpPr/>
          <p:nvPr/>
        </p:nvSpPr>
        <p:spPr>
          <a:xfrm>
            <a:off x="846093" y="2660196"/>
            <a:ext cx="457200" cy="247710"/>
          </a:xfrm>
          <a:prstGeom prst="rightArrow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ED4873-AA48-4F0A-ADAA-65FC9815F027}"/>
              </a:ext>
            </a:extLst>
          </p:cNvPr>
          <p:cNvSpPr txBox="1"/>
          <p:nvPr/>
        </p:nvSpPr>
        <p:spPr>
          <a:xfrm>
            <a:off x="489907" y="4840917"/>
            <a:ext cx="8273093" cy="10156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How could our basic causes be categorized?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Job factors, Personal Factors, Engineering &amp; Design Factors?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Note the use of the word “poor”</a:t>
            </a: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455613" y="6309360"/>
            <a:ext cx="41148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4.2: Cause and Effect Models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4.3: Root Cause Analysis of an Incident</a:t>
            </a:r>
          </a:p>
        </p:txBody>
      </p:sp>
    </p:spTree>
    <p:extLst>
      <p:ext uri="{BB962C8B-B14F-4D97-AF65-F5344CB8AC3E}">
        <p14:creationId xmlns:p14="http://schemas.microsoft.com/office/powerpoint/2010/main" val="3266242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958" name="Group 86"/>
          <p:cNvGraphicFramePr>
            <a:graphicFrameLocks noGrp="1"/>
          </p:cNvGraphicFramePr>
          <p:nvPr>
            <p:extLst/>
          </p:nvPr>
        </p:nvGraphicFramePr>
        <p:xfrm>
          <a:off x="457200" y="822960"/>
          <a:ext cx="8183880" cy="3255307"/>
        </p:xfrm>
        <a:graphic>
          <a:graphicData uri="http://schemas.openxmlformats.org/drawingml/2006/table">
            <a:tbl>
              <a:tblPr/>
              <a:tblGrid>
                <a:gridCol w="3245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0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5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5000"/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Engineering &amp; Design Factors: </a:t>
                      </a:r>
                      <a:b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</a:br>
                      <a:r>
                        <a:rPr kumimoji="0" lang="en-US" alt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(can apply to structures, equipment, tools, i.e. any engineered system)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5000"/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Job Factors: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5000"/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457200" algn="r"/>
                          <a:tab pos="2743200" algn="ctr"/>
                          <a:tab pos="5486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r"/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Personal Factors: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Times New Roman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98425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inadequate technical design</a:t>
                      </a:r>
                    </a:p>
                    <a:p>
                      <a:pPr marL="98425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inadequate ergonomic design</a:t>
                      </a:r>
                    </a:p>
                    <a:p>
                      <a:pPr marL="98425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inadequate assessment of loss exposures</a:t>
                      </a:r>
                    </a:p>
                    <a:p>
                      <a:pPr marL="98425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inadequate standards, specifications and/or design criteria</a:t>
                      </a:r>
                    </a:p>
                    <a:p>
                      <a:pPr marL="98425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inadequate monitoring of construction</a:t>
                      </a:r>
                    </a:p>
                    <a:p>
                      <a:pPr marL="98425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inadequate assessment of operational readiness</a:t>
                      </a:r>
                    </a:p>
                    <a:p>
                      <a:pPr marL="98425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inadequate monitoring of initial operation</a:t>
                      </a:r>
                    </a:p>
                    <a:p>
                      <a:pPr marL="98425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inadequate evaluation and/or documentation of change</a:t>
                      </a:r>
                    </a:p>
                    <a:p>
                      <a:pPr marL="98425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inadequate inherently safe design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98425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Inadequate maintenance </a:t>
                      </a:r>
                    </a:p>
                    <a:p>
                      <a:pPr marL="98425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Inadequate job procedures</a:t>
                      </a:r>
                    </a:p>
                    <a:p>
                      <a:pPr marL="98425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Error-inducing conditions</a:t>
                      </a:r>
                    </a:p>
                    <a:p>
                      <a:pPr marL="98425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Organizational factors</a:t>
                      </a:r>
                    </a:p>
                    <a:p>
                      <a:pPr marL="98425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Incompatible goals</a:t>
                      </a:r>
                    </a:p>
                    <a:p>
                      <a:pPr marL="98425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Inadequate training</a:t>
                      </a:r>
                    </a:p>
                    <a:p>
                      <a:pPr marL="98425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Inadequate communication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Wingdings" pitchFamily="2" charset="2"/>
                        <a:tabLst>
                          <a:tab pos="228600" algn="l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tabLst>
                          <a:tab pos="228600" algn="l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98425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Inadequate physical / physiological state / capability to do the work.</a:t>
                      </a:r>
                    </a:p>
                    <a:p>
                      <a:pPr marL="98425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Perceived inadequate mental / psychological state / capability to do the work.</a:t>
                      </a:r>
                    </a:p>
                    <a:p>
                      <a:pPr marL="98425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Physical or physiological stress.</a:t>
                      </a:r>
                    </a:p>
                    <a:p>
                      <a:pPr marL="98425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Perceived mental or psychological stress.</a:t>
                      </a:r>
                    </a:p>
                    <a:p>
                      <a:pPr marL="98425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Improper risk taking / improper motivation</a:t>
                      </a:r>
                    </a:p>
                    <a:p>
                      <a:pPr marL="98425" marR="0" lvl="0" indent="-88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Lack of knowledge / lack of skill.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38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19C79B-375B-40C5-942B-99F0EF8D72C3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8FAB6-5E6B-4AEF-BB36-5D3C614E2962}"/>
              </a:ext>
            </a:extLst>
          </p:cNvPr>
          <p:cNvSpPr txBox="1"/>
          <p:nvPr/>
        </p:nvSpPr>
        <p:spPr>
          <a:xfrm>
            <a:off x="457200" y="4206239"/>
            <a:ext cx="8229600" cy="20116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2C8C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Please confer and respond on MM-Open:</a:t>
            </a:r>
            <a:b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2C8C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2C8C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our example, what were the basic cause categories for the following?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2C8C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Poor slope design: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2C8C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Not aware of exclusion zone procedures: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2C8C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Supervisor told operator to be in exclusion zone: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2C8C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Monitoring data not evaluated: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D2C8C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Respond, for example: “a) EDF, inadequate technical design” “b) …”, etc.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5613" y="6309360"/>
            <a:ext cx="41148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4.2: Cause and Effect Models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4.3: Root Cause Analysis of an Incident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4026" y="274320"/>
            <a:ext cx="8232774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Practice: Basic Causes and Categories</a:t>
            </a:r>
          </a:p>
        </p:txBody>
      </p:sp>
    </p:spTree>
    <p:extLst>
      <p:ext uri="{BB962C8B-B14F-4D97-AF65-F5344CB8AC3E}">
        <p14:creationId xmlns:p14="http://schemas.microsoft.com/office/powerpoint/2010/main" val="1751303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 txBox="1">
            <a:spLocks noGrp="1"/>
          </p:cNvSpPr>
          <p:nvPr/>
        </p:nvSpPr>
        <p:spPr bwMode="auto">
          <a:xfrm>
            <a:off x="7748587" y="5412316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DD8A5BD-FFF9-41B8-8252-1237499D5981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58787" y="533400"/>
            <a:ext cx="8229600" cy="48323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Introduction: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Two complementary tools for Incident Investigation: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Cause and Effect Model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Root Cause Analysis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These will allow you to: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Find all potential cause-effect relationships in a logical manner,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Classify causes by their type such that they can be better understood and recommendations are optimized;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Link incident causes with failures in the RMS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Enhance communication with stakeholders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Cause and Effect Model is used to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check the thoroughness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of the Root Cause Analysis for Incident investigation.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BE39F85-DD4B-A34D-9F6D-29C445BCD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46" y="5357283"/>
            <a:ext cx="8688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 txBox="1">
            <a:spLocks noGrp="1"/>
          </p:cNvSpPr>
          <p:nvPr/>
        </p:nvSpPr>
        <p:spPr bwMode="auto">
          <a:xfrm>
            <a:off x="7620000" y="52197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F59605B-6E8E-472D-9C4F-8C79C632B3F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58787" y="381000"/>
            <a:ext cx="8229600" cy="48006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Latent Causes:</a:t>
            </a:r>
          </a:p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When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identified, the latent causes: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Relate to the elements of the management system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Reflect inadequacies in the management system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Meaningful management action and management control can be undertaken.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Leaders must </a:t>
            </a: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drive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the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root cause analysis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process to effectively find the </a:t>
            </a: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Latent Causes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There is no universal set of latent causes; 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they are expressed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as </a:t>
            </a:r>
            <a:r>
              <a:rPr lang="en-CA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weaknesses or failures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in the management system elements for the organization.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ABC6484-7007-D243-A83C-062EBA95D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7" y="5181600"/>
            <a:ext cx="434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936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 txBox="1">
            <a:spLocks noGrp="1"/>
          </p:cNvSpPr>
          <p:nvPr/>
        </p:nvSpPr>
        <p:spPr bwMode="auto">
          <a:xfrm>
            <a:off x="7790920" y="5692775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319C79B-375B-40C5-942B-99F0EF8D72C3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475720" y="152400"/>
            <a:ext cx="8229600" cy="5486400"/>
          </a:xfrm>
          <a:prstGeom prst="rect">
            <a:avLst/>
          </a:prstGeom>
          <a:solidFill>
            <a:srgbClr val="0000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Let’s show the root causes on the RCA!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None/>
              <a:defRPr/>
            </a:pP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“You are called to a scene where a </a:t>
            </a:r>
          </a:p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None/>
              <a:defRPr/>
            </a:pP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mining haul truck and a shovel have </a:t>
            </a:r>
          </a:p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None/>
              <a:defRPr/>
            </a:pP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been crushed with debris from an </a:t>
            </a:r>
          </a:p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None/>
              <a:defRPr/>
            </a:pP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adjacent slope. You find one individual </a:t>
            </a:r>
          </a:p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None/>
              <a:defRPr/>
            </a:pP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with a severe injury. You know the </a:t>
            </a:r>
          </a:p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None/>
              <a:defRPr/>
            </a:pP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slopes are being monitored, you know</a:t>
            </a:r>
          </a:p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None/>
              <a:defRPr/>
            </a:pP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 there are procedures for safe work </a:t>
            </a:r>
          </a:p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None/>
              <a:defRPr/>
            </a:pP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near the slopes, you know it had been </a:t>
            </a:r>
          </a:p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None/>
              <a:defRPr/>
            </a:pP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raining for the last week.”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067D1CA-49BE-304A-854F-A756C955A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20" y="5602143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ACD14767-8BD0-8943-883A-D6B38E27A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14" r="9391" b="53455"/>
          <a:stretch/>
        </p:blipFill>
        <p:spPr bwMode="auto">
          <a:xfrm>
            <a:off x="5257800" y="320675"/>
            <a:ext cx="3037156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5837F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27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199" y="304800"/>
            <a:ext cx="6400799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Debris fell on equipment, injuring one worker &amp; damaging equipment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610100" y="704910"/>
            <a:ext cx="0" cy="51429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lay 7"/>
          <p:cNvSpPr/>
          <p:nvPr/>
        </p:nvSpPr>
        <p:spPr>
          <a:xfrm rot="16200000">
            <a:off x="4475781" y="850386"/>
            <a:ext cx="268638" cy="240630"/>
          </a:xfrm>
          <a:prstGeom prst="flowChartDelay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249529" y="1219200"/>
            <a:ext cx="29617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49529" y="1219200"/>
            <a:ext cx="0" cy="2286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11301" y="1219200"/>
            <a:ext cx="0" cy="2286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64781" y="1445329"/>
            <a:ext cx="1497426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Debris Fell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41992" y="1433198"/>
            <a:ext cx="2847927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Equipment &amp; Operator Were In Exclusion Zone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87799" y="2411244"/>
            <a:ext cx="1295149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Unstable slope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82082" y="2646165"/>
            <a:ext cx="2348238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 effective warning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22068" y="2662052"/>
            <a:ext cx="2779811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Didn’t follow exclusion zone procedures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2123" y="3555393"/>
            <a:ext cx="866577" cy="73866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Poor slope design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1303293" y="352915"/>
            <a:ext cx="457200" cy="247710"/>
          </a:xfrm>
          <a:prstGeom prst="rightArrow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247858" y="4336434"/>
            <a:ext cx="0" cy="2286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8985" y="215160"/>
            <a:ext cx="1219200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Incident &amp; Losses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1616022" y="1542605"/>
            <a:ext cx="457200" cy="247710"/>
          </a:xfrm>
          <a:prstGeom prst="rightArrow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Right Arrow 46"/>
          <p:cNvSpPr/>
          <p:nvPr/>
        </p:nvSpPr>
        <p:spPr>
          <a:xfrm rot="10800000">
            <a:off x="6582082" y="5784288"/>
            <a:ext cx="457200" cy="254833"/>
          </a:xfrm>
          <a:prstGeom prst="rightArrow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9907" y="1147393"/>
            <a:ext cx="1219200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Immediate Causes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1661" y="3086655"/>
            <a:ext cx="796762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Basic Causes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945650" y="3507669"/>
            <a:ext cx="1071989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 effective communication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6201340" y="4323278"/>
            <a:ext cx="0" cy="2286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501881" y="3508752"/>
            <a:ext cx="1362044" cy="73866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Monitoring data not evaluated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25721" y="3815446"/>
            <a:ext cx="1941114" cy="73866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Not aware of exclusion zone procedures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19996" y="3815446"/>
            <a:ext cx="1362039" cy="73866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Supervisor told him to be there</a:t>
            </a:r>
          </a:p>
        </p:txBody>
      </p:sp>
      <p:sp>
        <p:nvSpPr>
          <p:cNvPr id="2" name="Flowchart: Punched Tape 1">
            <a:extLst>
              <a:ext uri="{FF2B5EF4-FFF2-40B4-BE49-F238E27FC236}">
                <a16:creationId xmlns:a16="http://schemas.microsoft.com/office/drawing/2014/main" id="{CDBB2755-2E57-4292-ACF3-8ABB475BBFAE}"/>
              </a:ext>
            </a:extLst>
          </p:cNvPr>
          <p:cNvSpPr/>
          <p:nvPr/>
        </p:nvSpPr>
        <p:spPr bwMode="auto">
          <a:xfrm flipH="1">
            <a:off x="6165868" y="2171203"/>
            <a:ext cx="336011" cy="271586"/>
          </a:xfrm>
          <a:prstGeom prst="flowChartPunchedTape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2153A-205B-4322-A65D-C1B7DE95D74A}"/>
              </a:ext>
            </a:extLst>
          </p:cNvPr>
          <p:cNvSpPr txBox="1"/>
          <p:nvPr/>
        </p:nvSpPr>
        <p:spPr>
          <a:xfrm>
            <a:off x="2841058" y="2424808"/>
            <a:ext cx="722900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Rain</a:t>
            </a:r>
          </a:p>
        </p:txBody>
      </p:sp>
      <p:sp>
        <p:nvSpPr>
          <p:cNvPr id="66" name="Flowchart: Delay 65">
            <a:extLst>
              <a:ext uri="{FF2B5EF4-FFF2-40B4-BE49-F238E27FC236}">
                <a16:creationId xmlns:a16="http://schemas.microsoft.com/office/drawing/2014/main" id="{48F56B4C-4C1D-4914-95FC-4759B4B992D0}"/>
              </a:ext>
            </a:extLst>
          </p:cNvPr>
          <p:cNvSpPr/>
          <p:nvPr/>
        </p:nvSpPr>
        <p:spPr>
          <a:xfrm rot="16200000">
            <a:off x="2706739" y="1994547"/>
            <a:ext cx="268638" cy="240630"/>
          </a:xfrm>
          <a:prstGeom prst="flowChartDelay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0627F3-4C48-4BE7-88C6-ED37A2917A84}"/>
              </a:ext>
            </a:extLst>
          </p:cNvPr>
          <p:cNvSpPr txBox="1"/>
          <p:nvPr/>
        </p:nvSpPr>
        <p:spPr>
          <a:xfrm>
            <a:off x="1681422" y="3551773"/>
            <a:ext cx="1159635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Poor slope construction</a:t>
            </a:r>
          </a:p>
        </p:txBody>
      </p:sp>
      <p:sp>
        <p:nvSpPr>
          <p:cNvPr id="68" name="Flowchart: Punched Tape 67">
            <a:extLst>
              <a:ext uri="{FF2B5EF4-FFF2-40B4-BE49-F238E27FC236}">
                <a16:creationId xmlns:a16="http://schemas.microsoft.com/office/drawing/2014/main" id="{878F44D0-47E5-4B2E-9EF9-5E912B38548B}"/>
              </a:ext>
            </a:extLst>
          </p:cNvPr>
          <p:cNvSpPr/>
          <p:nvPr/>
        </p:nvSpPr>
        <p:spPr bwMode="auto">
          <a:xfrm>
            <a:off x="1746455" y="3119665"/>
            <a:ext cx="266437" cy="228600"/>
          </a:xfrm>
          <a:prstGeom prst="flowChartPunchedTape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9" name="Flowchart: Punched Tape 68">
            <a:extLst>
              <a:ext uri="{FF2B5EF4-FFF2-40B4-BE49-F238E27FC236}">
                <a16:creationId xmlns:a16="http://schemas.microsoft.com/office/drawing/2014/main" id="{0CBF65F1-61F1-43C7-A26B-B97AA653A457}"/>
              </a:ext>
            </a:extLst>
          </p:cNvPr>
          <p:cNvSpPr/>
          <p:nvPr/>
        </p:nvSpPr>
        <p:spPr bwMode="auto">
          <a:xfrm>
            <a:off x="4815568" y="3413069"/>
            <a:ext cx="423956" cy="300712"/>
          </a:xfrm>
          <a:prstGeom prst="flowChartPunchedTape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0" name="Flowchart: Punched Tape 69">
            <a:extLst>
              <a:ext uri="{FF2B5EF4-FFF2-40B4-BE49-F238E27FC236}">
                <a16:creationId xmlns:a16="http://schemas.microsoft.com/office/drawing/2014/main" id="{A8D8A9BD-33D5-420E-97D4-ED3FE6FA6D7D}"/>
              </a:ext>
            </a:extLst>
          </p:cNvPr>
          <p:cNvSpPr/>
          <p:nvPr/>
        </p:nvSpPr>
        <p:spPr bwMode="auto">
          <a:xfrm>
            <a:off x="7623487" y="3127924"/>
            <a:ext cx="266437" cy="228600"/>
          </a:xfrm>
          <a:prstGeom prst="flowChartPunchedTape">
            <a:avLst/>
          </a:prstGeom>
          <a:solidFill>
            <a:srgbClr val="FFFFFF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81DCC2-7565-4BF5-B1BD-5D61B59CFDBC}"/>
              </a:ext>
            </a:extLst>
          </p:cNvPr>
          <p:cNvSpPr txBox="1"/>
          <p:nvPr/>
        </p:nvSpPr>
        <p:spPr>
          <a:xfrm>
            <a:off x="16969" y="2133600"/>
            <a:ext cx="1383233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Intermediate Causes</a:t>
            </a:r>
          </a:p>
        </p:txBody>
      </p:sp>
      <p:sp>
        <p:nvSpPr>
          <p:cNvPr id="63" name="Right Arrow 45">
            <a:extLst>
              <a:ext uri="{FF2B5EF4-FFF2-40B4-BE49-F238E27FC236}">
                <a16:creationId xmlns:a16="http://schemas.microsoft.com/office/drawing/2014/main" id="{D51CC670-33B2-48D1-9477-2961E896065F}"/>
              </a:ext>
            </a:extLst>
          </p:cNvPr>
          <p:cNvSpPr/>
          <p:nvPr/>
        </p:nvSpPr>
        <p:spPr>
          <a:xfrm>
            <a:off x="846093" y="2660196"/>
            <a:ext cx="457200" cy="247710"/>
          </a:xfrm>
          <a:prstGeom prst="rightArrow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455613" y="6309360"/>
            <a:ext cx="41148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4.2: Cause and Effect Models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4.3: Root Cause Analysis of an Incident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29371" y="4932377"/>
            <a:ext cx="1225215" cy="73866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 training program existed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2222" y="4930566"/>
            <a:ext cx="2833773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Deficient training program existed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03520" y="5365074"/>
            <a:ext cx="2492475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Mgmt. didn’t see the need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19996" y="4655775"/>
            <a:ext cx="1362039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Supervisor </a:t>
            </a:r>
            <a:r>
              <a:rPr lang="en-CA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valued production over safety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724" y="4631809"/>
            <a:ext cx="274344" cy="23886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863098" y="5776121"/>
            <a:ext cx="990382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RME #9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91653" y="5757817"/>
            <a:ext cx="990382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RME #1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05613" y="5799582"/>
            <a:ext cx="990382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RME #1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57422" y="3856403"/>
            <a:ext cx="457200" cy="254833"/>
          </a:xfrm>
          <a:prstGeom prst="rightArrow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ight Arrow 54"/>
          <p:cNvSpPr/>
          <p:nvPr/>
        </p:nvSpPr>
        <p:spPr>
          <a:xfrm rot="10800000">
            <a:off x="6582082" y="5084454"/>
            <a:ext cx="457200" cy="254833"/>
          </a:xfrm>
          <a:prstGeom prst="rightArrow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123546" y="4968602"/>
            <a:ext cx="796762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Root Causes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23546" y="5733901"/>
            <a:ext cx="1029854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RME Element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81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 txBox="1">
            <a:spLocks noGrp="1"/>
          </p:cNvSpPr>
          <p:nvPr/>
        </p:nvSpPr>
        <p:spPr bwMode="auto">
          <a:xfrm>
            <a:off x="7620000" y="5075767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FC84989-413D-4812-BA81-BCCEAD45175B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458787" y="304800"/>
            <a:ext cx="8229600" cy="4724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Key points: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CA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Must 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relate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 basic causes to the latent causes.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Requires a bit of reverse logic. A trick for when you are at that level of the analysis: 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express each RMS element as a failure, 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then compare each of these failures with the basic causes.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For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reporting all causes types, not so important to align causes with the detailed lists; it is </a:t>
            </a:r>
            <a:r>
              <a:rPr lang="en-US" altLang="en-US"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important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to recognize cause type and in which major group a cause sits.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E01B59D-2017-1643-9888-E5B489496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5037667"/>
            <a:ext cx="38877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11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433387" y="304800"/>
            <a:ext cx="8229600" cy="5575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/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Latent Causes and the Risk Management System Elements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20483" name="Slide Number Placeholder 1"/>
          <p:cNvSpPr txBox="1">
            <a:spLocks noGrp="1"/>
          </p:cNvSpPr>
          <p:nvPr/>
        </p:nvSpPr>
        <p:spPr bwMode="auto">
          <a:xfrm>
            <a:off x="7620000" y="5866864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CB77D5F-87BE-4EDC-90AB-194238A6B215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6" name="Picture 9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0667" y="685800"/>
            <a:ext cx="6657975" cy="513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5837F"/>
                  </a:outerShdw>
                </a:effectLst>
              </a14:hiddenEffects>
            </a:ext>
          </a:extLst>
        </p:spPr>
      </p:pic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5791200" y="762000"/>
            <a:ext cx="2057400" cy="2514600"/>
          </a:xfrm>
          <a:prstGeom prst="roundRect">
            <a:avLst>
              <a:gd name="adj" fmla="val 8412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4D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798609" y="4692114"/>
            <a:ext cx="1447800" cy="965200"/>
          </a:xfrm>
          <a:prstGeom prst="roundRect">
            <a:avLst>
              <a:gd name="adj" fmla="val 8412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en-CA" alt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7044267" y="926564"/>
            <a:ext cx="714375" cy="4127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6573309" y="1339314"/>
            <a:ext cx="762000" cy="3352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E4ABE7AA-64ED-5949-BEB7-E9CA48319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817672"/>
            <a:ext cx="8688387" cy="37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</a:t>
            </a:r>
            <a:r>
              <a:rPr lang="en-US" altLang="en-US" sz="1400" b="1" i="1" dirty="0" smtClean="0">
                <a:solidFill>
                  <a:srgbClr val="000000"/>
                </a:solidFill>
              </a:rPr>
              <a:t>Models       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11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458787" y="228600"/>
            <a:ext cx="8229600" cy="55753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Latent Causes and the Risk Management System Elements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20483" name="Slide Number Placeholder 1"/>
          <p:cNvSpPr txBox="1">
            <a:spLocks noGrp="1"/>
          </p:cNvSpPr>
          <p:nvPr/>
        </p:nvSpPr>
        <p:spPr bwMode="auto">
          <a:xfrm>
            <a:off x="7696200" y="5820834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CB77D5F-87BE-4EDC-90AB-194238A6B215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6" name="Picture 9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958" t="76248" r="10730" b="5445"/>
          <a:stretch/>
        </p:blipFill>
        <p:spPr bwMode="auto">
          <a:xfrm>
            <a:off x="4992956" y="838200"/>
            <a:ext cx="326404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5837F"/>
                  </a:outerShdw>
                </a:effectLst>
              </a14:hiddenEffects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E4ABE7AA-64ED-5949-BEB7-E9CA48319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47" y="5715000"/>
            <a:ext cx="6868054" cy="408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</a:t>
            </a:r>
            <a:r>
              <a:rPr lang="en-US" altLang="en-US" sz="1400" b="1" i="1" dirty="0" smtClean="0">
                <a:solidFill>
                  <a:srgbClr val="000000"/>
                </a:solidFill>
              </a:rPr>
              <a:t>Models     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763411F6-E9BD-9441-9120-39DF5B4BF6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14" b="53455"/>
          <a:stretch/>
        </p:blipFill>
        <p:spPr bwMode="auto">
          <a:xfrm>
            <a:off x="584200" y="548217"/>
            <a:ext cx="4408756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5837F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5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 txBox="1">
            <a:spLocks noGrp="1"/>
          </p:cNvSpPr>
          <p:nvPr/>
        </p:nvSpPr>
        <p:spPr bwMode="auto">
          <a:xfrm>
            <a:off x="7620000" y="5452534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242ADEC-7A18-406C-B02D-768B248F2DBC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342900" y="228600"/>
            <a:ext cx="8229600" cy="5105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Categories for Latent Causes – P, S, and C: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SzTx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“P” = Inadequate Program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Non-existent or lacking in many elements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“S” = Inadequate Program Standards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Program exists but supporting documents (policies, standards, procedures) are non-existent or inadequate. </a:t>
            </a:r>
            <a:endParaRPr lang="en-CA" altLang="en-US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Employees do not understand the standards or procedures</a:t>
            </a: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“C” = Inadequate Compliance with Standards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Program and supporting documentation exist, but work practices </a:t>
            </a:r>
            <a:b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are not meeting requirements i.e. sub-standard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Employees do not have access to standards or procedures</a:t>
            </a: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8F51587-B824-FB43-9467-28F313362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3" y="5334000"/>
            <a:ext cx="8688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49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58787" y="228600"/>
            <a:ext cx="8229600" cy="55753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Sz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Example Model for the Set of Categories of Causes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7316078">
            <a:off x="2402198" y="2546559"/>
            <a:ext cx="4342777" cy="827315"/>
          </a:xfrm>
          <a:prstGeom prst="rightArrow">
            <a:avLst>
              <a:gd name="adj1" fmla="val 34470"/>
              <a:gd name="adj2" fmla="val 39207"/>
            </a:avLst>
          </a:prstGeom>
          <a:solidFill>
            <a:schemeClr val="bg2">
              <a:alpha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770" name="Slide Number Placeholder 1"/>
          <p:cNvSpPr txBox="1">
            <a:spLocks noGrp="1"/>
          </p:cNvSpPr>
          <p:nvPr/>
        </p:nvSpPr>
        <p:spPr bwMode="auto">
          <a:xfrm>
            <a:off x="7773987" y="583565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068C5A4-3483-4322-AB1A-944D1F266CB7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7400" y="719277"/>
            <a:ext cx="5420701" cy="5050576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0B309AE-9B5D-AE49-9CDE-43ED0FBBE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57" y="5803900"/>
            <a:ext cx="6891644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</a:t>
            </a:r>
            <a:r>
              <a:rPr lang="en-US" altLang="en-US" sz="1400" b="1" i="1" dirty="0" smtClean="0">
                <a:solidFill>
                  <a:srgbClr val="000000"/>
                </a:solidFill>
              </a:rPr>
              <a:t>Models      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80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57200" y="152400"/>
            <a:ext cx="8229600" cy="55753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Sz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Example Model for the Set of Categories of Causes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7316078">
            <a:off x="673193" y="2407757"/>
            <a:ext cx="4342777" cy="827315"/>
          </a:xfrm>
          <a:prstGeom prst="rightArrow">
            <a:avLst>
              <a:gd name="adj1" fmla="val 34470"/>
              <a:gd name="adj2" fmla="val 39207"/>
            </a:avLst>
          </a:prstGeom>
          <a:solidFill>
            <a:schemeClr val="bg2">
              <a:alpha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770" name="Slide Number Placeholder 1"/>
          <p:cNvSpPr txBox="1">
            <a:spLocks noGrp="1"/>
          </p:cNvSpPr>
          <p:nvPr/>
        </p:nvSpPr>
        <p:spPr bwMode="auto">
          <a:xfrm>
            <a:off x="7620000" y="5855951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068C5A4-3483-4322-AB1A-944D1F266CB7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267" y="533400"/>
            <a:ext cx="5420701" cy="5050576"/>
          </a:xfrm>
          <a:prstGeom prst="rect">
            <a:avLst/>
          </a:prstGeom>
        </p:spPr>
      </p:pic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5655733" y="533400"/>
            <a:ext cx="3048000" cy="5060950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i="1" dirty="0">
                <a:solidFill>
                  <a:srgbClr val="FFFFFF"/>
                </a:solidFill>
                <a:latin typeface="Arial" panose="020B0604020202020204" pitchFamily="34" charset="0"/>
              </a:rPr>
              <a:t>Apply this concept to our mining case study. Show of hands, for the latent causes, choose their category (P or S or C):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2000" i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i="1" dirty="0">
                <a:solidFill>
                  <a:srgbClr val="FFFFFF"/>
                </a:solidFill>
                <a:latin typeface="Arial" panose="020B0604020202020204" pitchFamily="34" charset="0"/>
              </a:rPr>
              <a:t>#1: MLCA – supervisor prioritized production over safety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i="1" smtClean="0">
                <a:solidFill>
                  <a:srgbClr val="FFFFFF"/>
                </a:solidFill>
                <a:latin typeface="Arial" panose="020B0604020202020204" pitchFamily="34" charset="0"/>
              </a:rPr>
              <a:t>#1: MLCA– </a:t>
            </a:r>
            <a:r>
              <a:rPr lang="en-US" altLang="en-US" sz="2000" i="1" dirty="0">
                <a:solidFill>
                  <a:srgbClr val="FFFFFF"/>
                </a:solidFill>
                <a:latin typeface="Arial" panose="020B0604020202020204" pitchFamily="34" charset="0"/>
              </a:rPr>
              <a:t>no exclusion zone training program existed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i="1" dirty="0">
                <a:solidFill>
                  <a:srgbClr val="FFFFFF"/>
                </a:solidFill>
                <a:latin typeface="Arial" panose="020B0604020202020204" pitchFamily="34" charset="0"/>
              </a:rPr>
              <a:t>#9: EC&amp;T – deficient exclusion zone procedures existed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CA" altLang="en-US" sz="2000" dirty="0">
              <a:solidFill>
                <a:srgbClr val="FFFFF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0B309AE-9B5D-AE49-9CDE-43ED0FBBE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03551"/>
            <a:ext cx="8688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</a:t>
            </a:r>
            <a:r>
              <a:rPr lang="en-US" altLang="en-US" sz="1400" b="1" i="1" dirty="0" smtClean="0">
                <a:solidFill>
                  <a:srgbClr val="000000"/>
                </a:solidFill>
              </a:rPr>
              <a:t>Models     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58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445029" y="228600"/>
            <a:ext cx="8226425" cy="567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/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5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Developing an RCA: 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Breadth and Depth Illustrated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Slide Number Placeholder 1"/>
          <p:cNvSpPr txBox="1">
            <a:spLocks noGrp="1"/>
          </p:cNvSpPr>
          <p:nvPr/>
        </p:nvSpPr>
        <p:spPr bwMode="auto">
          <a:xfrm>
            <a:off x="7315200" y="5830358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D9C37C1-A87D-460B-A4A3-82FF6BE3FB98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6" name="Picture 3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609600"/>
            <a:ext cx="6943725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5837F"/>
                  </a:outerShdw>
                </a:effectLst>
              </a14:hiddenEffects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3676BC1-AB7D-2A46-9DCC-371BBF229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618018"/>
            <a:ext cx="8688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94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 txBox="1">
            <a:spLocks noGrp="1"/>
          </p:cNvSpPr>
          <p:nvPr/>
        </p:nvSpPr>
        <p:spPr bwMode="auto">
          <a:xfrm>
            <a:off x="7757054" y="4690533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912E8F6-F6FA-4AAD-A0B8-7D662DB62145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458787" y="381000"/>
            <a:ext cx="8229600" cy="4191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Important to keep in mind: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Easy to confuse causes, effects, and consequences.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Easy to jump to conclusions and make logic leaps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First, the facts and sequence [timeline] of events are needed!</a:t>
            </a:r>
            <a:b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(incident investigation work process)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Then apply the root cause analysis work process, aided by the cause and effect models.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50706C-22C6-C549-8567-AEA227261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4572000"/>
            <a:ext cx="8688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 txBox="1">
            <a:spLocks noGrp="1"/>
          </p:cNvSpPr>
          <p:nvPr/>
        </p:nvSpPr>
        <p:spPr bwMode="auto">
          <a:xfrm>
            <a:off x="7696200" y="5927051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213C3C3-0BB0-4699-AAA3-263DEEBF8FD6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4870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5837F"/>
                  </a:outerShdw>
                </a:effectLst>
              </a14:hiddenEffects>
            </a:ext>
          </a:extLst>
        </p:spPr>
      </p:pic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266700" y="2286000"/>
            <a:ext cx="4495800" cy="3581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CCCF6B5-EE47-DB4D-9550-ED92C130D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311400"/>
            <a:ext cx="3200400" cy="3200400"/>
          </a:xfrm>
          <a:prstGeom prst="rect">
            <a:avLst/>
          </a:prstGeom>
          <a:solidFill>
            <a:srgbClr val="0000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i="1" dirty="0">
                <a:solidFill>
                  <a:srgbClr val="FFFFFF"/>
                </a:solidFill>
                <a:latin typeface="Arial" panose="020B0604020202020204" pitchFamily="34" charset="0"/>
              </a:rPr>
              <a:t>Answers from the class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2000" i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i="1" dirty="0">
                <a:solidFill>
                  <a:srgbClr val="FFFFFF"/>
                </a:solidFill>
                <a:latin typeface="Arial" panose="020B0604020202020204" pitchFamily="34" charset="0"/>
              </a:rPr>
              <a:t>Use the short version for the incident description (i.e. what will go at the top of the RCA chart)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2000" i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2000" i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2000" i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2000" i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2000" i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en-US" sz="2000" i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CA" altLang="en-US" sz="20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15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EAF7BAB-98CA-41C1-96A2-ADCA5BE8E0E1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Footer Placeholder 3"/>
          <p:cNvSpPr txBox="1">
            <a:spLocks noGrp="1"/>
          </p:cNvSpPr>
          <p:nvPr/>
        </p:nvSpPr>
        <p:spPr bwMode="auto">
          <a:xfrm>
            <a:off x="2514600" y="64770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ESRM - LRM</a:t>
            </a:r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613" y="822325"/>
            <a:ext cx="8226425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5837F"/>
                  </a:outerShdw>
                </a:effectLst>
              </a14:hiddenEffects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2CD3ABD-5EF2-FD4D-9F14-FED60DFBB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1486"/>
            <a:ext cx="8688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33B1D-A05F-45D8-8AD9-399C5AD2D259}"/>
              </a:ext>
            </a:extLst>
          </p:cNvPr>
          <p:cNvSpPr txBox="1"/>
          <p:nvPr/>
        </p:nvSpPr>
        <p:spPr>
          <a:xfrm>
            <a:off x="1254125" y="1172993"/>
            <a:ext cx="6629400" cy="2462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CA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Propane vapor cloud exploded, creating a fireball and causing </a:t>
            </a:r>
            <a:r>
              <a:rPr lang="en-CA" sz="1000" dirty="0">
                <a:latin typeface="Arial" panose="020B0604020202020204" pitchFamily="34" charset="0"/>
                <a:cs typeface="Arial" panose="020B0604020202020204" pitchFamily="34" charset="0"/>
              </a:rPr>
              <a:t>2 deaths, equipment damage </a:t>
            </a:r>
            <a:r>
              <a:rPr lang="en-CA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CA" sz="1000" dirty="0">
                <a:latin typeface="Arial" panose="020B0604020202020204" pitchFamily="34" charset="0"/>
                <a:cs typeface="Arial" panose="020B0604020202020204" pitchFamily="34" charset="0"/>
              </a:rPr>
              <a:t>resident evacuation</a:t>
            </a:r>
          </a:p>
        </p:txBody>
      </p:sp>
      <p:sp>
        <p:nvSpPr>
          <p:cNvPr id="3" name="Flowchart: Sequential Access Storage 2">
            <a:extLst>
              <a:ext uri="{FF2B5EF4-FFF2-40B4-BE49-F238E27FC236}">
                <a16:creationId xmlns:a16="http://schemas.microsoft.com/office/drawing/2014/main" id="{73F759F1-DEDB-4037-8286-05607F00C7B8}"/>
              </a:ext>
            </a:extLst>
          </p:cNvPr>
          <p:cNvSpPr/>
          <p:nvPr/>
        </p:nvSpPr>
        <p:spPr bwMode="auto">
          <a:xfrm>
            <a:off x="5903119" y="749568"/>
            <a:ext cx="1752600" cy="350668"/>
          </a:xfrm>
          <a:prstGeom prst="flowChartMagneticTap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PEAP Losses</a:t>
            </a:r>
          </a:p>
        </p:txBody>
      </p:sp>
    </p:spTree>
    <p:extLst>
      <p:ext uri="{BB962C8B-B14F-4D97-AF65-F5344CB8AC3E}">
        <p14:creationId xmlns:p14="http://schemas.microsoft.com/office/powerpoint/2010/main" val="3553461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72F5598-4B9C-4BD0-9BE0-731D0EFD011B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3" name="Footer Placeholder 3"/>
          <p:cNvSpPr txBox="1">
            <a:spLocks noGrp="1"/>
          </p:cNvSpPr>
          <p:nvPr/>
        </p:nvSpPr>
        <p:spPr bwMode="auto">
          <a:xfrm>
            <a:off x="2514600" y="64770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ESRM - LRM</a:t>
            </a:r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613" y="822325"/>
            <a:ext cx="8226425" cy="548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5837F"/>
                  </a:outerShdw>
                </a:effectLst>
              </a14:hiddenEffects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80B3531-F2CE-AA4C-BC8A-EC43EC209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1486"/>
            <a:ext cx="8688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33B1D-A05F-45D8-8AD9-399C5AD2D259}"/>
              </a:ext>
            </a:extLst>
          </p:cNvPr>
          <p:cNvSpPr txBox="1"/>
          <p:nvPr/>
        </p:nvSpPr>
        <p:spPr>
          <a:xfrm>
            <a:off x="3048000" y="1172993"/>
            <a:ext cx="2098675" cy="2462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CA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Propane vapor cloud exploded…</a:t>
            </a:r>
            <a:endParaRPr lang="en-CA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5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381000"/>
            <a:ext cx="9144000" cy="60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000000"/>
                </a:solidFill>
              </a:rPr>
              <a:t>The Sunrise Propane Explosion Incident:</a:t>
            </a:r>
            <a:endParaRPr lang="en-CA" altLang="en-US" b="1" i="1">
              <a:solidFill>
                <a:srgbClr val="000000"/>
              </a:solidFill>
            </a:endParaRPr>
          </a:p>
        </p:txBody>
      </p:sp>
      <p:cxnSp>
        <p:nvCxnSpPr>
          <p:cNvPr id="8" name="AutoShape 14"/>
          <p:cNvCxnSpPr>
            <a:cxnSpLocks noChangeShapeType="1"/>
          </p:cNvCxnSpPr>
          <p:nvPr/>
        </p:nvCxnSpPr>
        <p:spPr bwMode="auto">
          <a:xfrm flipH="1">
            <a:off x="4724400" y="4953000"/>
            <a:ext cx="1588" cy="1066800"/>
          </a:xfrm>
          <a:prstGeom prst="straightConnector1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14"/>
          <p:cNvCxnSpPr>
            <a:cxnSpLocks noChangeShapeType="1"/>
            <a:stCxn id="23" idx="2"/>
          </p:cNvCxnSpPr>
          <p:nvPr/>
        </p:nvCxnSpPr>
        <p:spPr bwMode="auto">
          <a:xfrm rot="16200000" flipH="1">
            <a:off x="2154238" y="2427288"/>
            <a:ext cx="263525" cy="1588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4"/>
          <p:cNvCxnSpPr>
            <a:cxnSpLocks noChangeShapeType="1"/>
            <a:stCxn id="69" idx="1"/>
            <a:endCxn id="31" idx="0"/>
          </p:cNvCxnSpPr>
          <p:nvPr/>
        </p:nvCxnSpPr>
        <p:spPr bwMode="auto">
          <a:xfrm rot="16200000" flipH="1">
            <a:off x="7015163" y="2060575"/>
            <a:ext cx="247650" cy="2030413"/>
          </a:xfrm>
          <a:prstGeom prst="bentConnector3">
            <a:avLst>
              <a:gd name="adj1" fmla="val 47435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4"/>
          <p:cNvCxnSpPr>
            <a:cxnSpLocks noChangeShapeType="1"/>
            <a:endCxn id="26" idx="0"/>
          </p:cNvCxnSpPr>
          <p:nvPr/>
        </p:nvCxnSpPr>
        <p:spPr bwMode="auto">
          <a:xfrm rot="5400000">
            <a:off x="1346200" y="2493963"/>
            <a:ext cx="368300" cy="1512888"/>
          </a:xfrm>
          <a:prstGeom prst="bentConnector3">
            <a:avLst>
              <a:gd name="adj1" fmla="val 49569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4"/>
          <p:cNvCxnSpPr>
            <a:cxnSpLocks noChangeShapeType="1"/>
            <a:endCxn id="27" idx="0"/>
          </p:cNvCxnSpPr>
          <p:nvPr/>
        </p:nvCxnSpPr>
        <p:spPr bwMode="auto">
          <a:xfrm rot="5400000">
            <a:off x="1779588" y="2928938"/>
            <a:ext cx="368300" cy="644525"/>
          </a:xfrm>
          <a:prstGeom prst="bentConnector3">
            <a:avLst>
              <a:gd name="adj1" fmla="val 49569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5"/>
          <p:cNvCxnSpPr>
            <a:cxnSpLocks noChangeShapeType="1"/>
            <a:endCxn id="28" idx="0"/>
          </p:cNvCxnSpPr>
          <p:nvPr/>
        </p:nvCxnSpPr>
        <p:spPr bwMode="auto">
          <a:xfrm rot="16200000" flipH="1">
            <a:off x="2681288" y="2671763"/>
            <a:ext cx="382588" cy="1174750"/>
          </a:xfrm>
          <a:prstGeom prst="bentConnector3">
            <a:avLst>
              <a:gd name="adj1" fmla="val 49792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4"/>
          <p:cNvCxnSpPr>
            <a:cxnSpLocks noChangeShapeType="1"/>
            <a:stCxn id="22" idx="2"/>
            <a:endCxn id="25" idx="0"/>
          </p:cNvCxnSpPr>
          <p:nvPr/>
        </p:nvCxnSpPr>
        <p:spPr bwMode="auto">
          <a:xfrm rot="5400000">
            <a:off x="620713" y="2427288"/>
            <a:ext cx="288925" cy="4763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4"/>
          <p:cNvCxnSpPr>
            <a:cxnSpLocks noChangeShapeType="1"/>
            <a:endCxn id="29" idx="0"/>
          </p:cNvCxnSpPr>
          <p:nvPr/>
        </p:nvCxnSpPr>
        <p:spPr bwMode="auto">
          <a:xfrm rot="16200000" flipH="1">
            <a:off x="2195513" y="3157538"/>
            <a:ext cx="382588" cy="201613"/>
          </a:xfrm>
          <a:prstGeom prst="bentConnector3">
            <a:avLst>
              <a:gd name="adj1" fmla="val 49792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276600" y="762000"/>
            <a:ext cx="1828800" cy="29527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 dirty="0"/>
              <a:t> </a:t>
            </a:r>
            <a:r>
              <a:rPr lang="en-US" altLang="en-US" sz="1000" dirty="0" smtClean="0"/>
              <a:t>Propane Vapor Cloud Exploded</a:t>
            </a:r>
            <a:endParaRPr lang="en-US" altLang="en-US" sz="1000" dirty="0"/>
          </a:p>
        </p:txBody>
      </p:sp>
      <p:cxnSp>
        <p:nvCxnSpPr>
          <p:cNvPr id="17" name="AutoShape 13"/>
          <p:cNvCxnSpPr>
            <a:cxnSpLocks noChangeShapeType="1"/>
            <a:stCxn id="16" idx="2"/>
            <a:endCxn id="21" idx="3"/>
          </p:cNvCxnSpPr>
          <p:nvPr/>
        </p:nvCxnSpPr>
        <p:spPr bwMode="auto">
          <a:xfrm flipH="1">
            <a:off x="4063207" y="1057275"/>
            <a:ext cx="127793" cy="238919"/>
          </a:xfrm>
          <a:prstGeom prst="straightConnector1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5"/>
          <p:cNvCxnSpPr>
            <a:cxnSpLocks noChangeShapeType="1"/>
            <a:stCxn id="21" idx="1"/>
            <a:endCxn id="23" idx="0"/>
          </p:cNvCxnSpPr>
          <p:nvPr/>
        </p:nvCxnSpPr>
        <p:spPr bwMode="auto">
          <a:xfrm rot="5400000">
            <a:off x="3019425" y="998538"/>
            <a:ext cx="309563" cy="1781175"/>
          </a:xfrm>
          <a:prstGeom prst="bentConnector3">
            <a:avLst>
              <a:gd name="adj1" fmla="val 47694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7"/>
          <p:cNvCxnSpPr>
            <a:cxnSpLocks noChangeShapeType="1"/>
            <a:stCxn id="21" idx="1"/>
            <a:endCxn id="22" idx="0"/>
          </p:cNvCxnSpPr>
          <p:nvPr/>
        </p:nvCxnSpPr>
        <p:spPr bwMode="auto">
          <a:xfrm rot="5400000">
            <a:off x="2266950" y="233363"/>
            <a:ext cx="298450" cy="3298825"/>
          </a:xfrm>
          <a:prstGeom prst="bentConnector3">
            <a:avLst>
              <a:gd name="adj1" fmla="val 47870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8"/>
          <p:cNvCxnSpPr>
            <a:cxnSpLocks noChangeShapeType="1"/>
            <a:stCxn id="21" idx="1"/>
            <a:endCxn id="24" idx="0"/>
          </p:cNvCxnSpPr>
          <p:nvPr/>
        </p:nvCxnSpPr>
        <p:spPr bwMode="auto">
          <a:xfrm rot="16200000" flipH="1">
            <a:off x="4945063" y="854075"/>
            <a:ext cx="309563" cy="2068513"/>
          </a:xfrm>
          <a:prstGeom prst="bentConnector3">
            <a:avLst>
              <a:gd name="adj1" fmla="val 47694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AutoShape 20"/>
          <p:cNvSpPr>
            <a:spLocks noChangeArrowheads="1"/>
          </p:cNvSpPr>
          <p:nvPr/>
        </p:nvSpPr>
        <p:spPr bwMode="auto">
          <a:xfrm rot="16200000">
            <a:off x="3849688" y="1230313"/>
            <a:ext cx="427038" cy="558800"/>
          </a:xfrm>
          <a:prstGeom prst="flowChartDelay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" wrap="none" anchor="ctr"/>
          <a:lstStyle/>
          <a:p>
            <a:pPr algn="ctr">
              <a:defRPr/>
            </a:pPr>
            <a:r>
              <a:rPr lang="en-CA" sz="700" dirty="0"/>
              <a:t>“AND”</a:t>
            </a:r>
            <a:br>
              <a:rPr lang="en-CA" sz="700" dirty="0"/>
            </a:br>
            <a:r>
              <a:rPr lang="en-CA" sz="700" dirty="0"/>
              <a:t>Gate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533400" y="2032000"/>
            <a:ext cx="466725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0000"/>
                </a:solidFill>
              </a:rPr>
              <a:t>O2</a:t>
            </a: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1905000" y="2043113"/>
            <a:ext cx="758825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0000"/>
                </a:solidFill>
              </a:rPr>
              <a:t>Ignition</a:t>
            </a: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562600" y="2043113"/>
            <a:ext cx="11430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0000"/>
                </a:solidFill>
              </a:rPr>
              <a:t>Gas Release</a:t>
            </a: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457200" y="2574925"/>
            <a:ext cx="6096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0000"/>
                </a:solidFill>
              </a:rPr>
              <a:t>EOL</a:t>
            </a: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381000" y="3435350"/>
            <a:ext cx="784225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0000"/>
                </a:solidFill>
              </a:rPr>
              <a:t>Smoking in Area</a:t>
            </a: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1295400" y="3435350"/>
            <a:ext cx="692150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0000"/>
                </a:solidFill>
              </a:rPr>
              <a:t>Metal Spark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2957513" y="3449638"/>
            <a:ext cx="1004888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0000"/>
                </a:solidFill>
              </a:rPr>
              <a:t>Faulty Elec. Equip.</a:t>
            </a: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2078038" y="3449638"/>
            <a:ext cx="817563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0000"/>
                </a:solidFill>
              </a:rPr>
              <a:t>Static Electricity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4191000" y="4575145"/>
            <a:ext cx="1004888" cy="4001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Transfer hose Ruptured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7620000" y="3200400"/>
            <a:ext cx="1066800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0000"/>
                </a:solidFill>
              </a:rPr>
              <a:t>Propane in Line</a:t>
            </a:r>
          </a:p>
        </p:txBody>
      </p: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1981200" y="2560638"/>
            <a:ext cx="609600" cy="533400"/>
            <a:chOff x="432" y="3216"/>
            <a:chExt cx="384" cy="336"/>
          </a:xfrm>
          <a:solidFill>
            <a:srgbClr val="FFFFFF"/>
          </a:solidFill>
        </p:grpSpPr>
        <p:cxnSp>
          <p:nvCxnSpPr>
            <p:cNvPr id="87" name="AutoShape 14"/>
            <p:cNvCxnSpPr>
              <a:cxnSpLocks noChangeShapeType="1"/>
            </p:cNvCxnSpPr>
            <p:nvPr/>
          </p:nvCxnSpPr>
          <p:spPr bwMode="auto">
            <a:xfrm rot="5400000">
              <a:off x="519" y="3448"/>
              <a:ext cx="209" cy="0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8" name="AutoShape 19"/>
            <p:cNvSpPr>
              <a:spLocks noChangeArrowheads="1"/>
            </p:cNvSpPr>
            <p:nvPr/>
          </p:nvSpPr>
          <p:spPr bwMode="auto">
            <a:xfrm rot="5400000">
              <a:off x="440" y="3218"/>
              <a:ext cx="365" cy="269"/>
            </a:xfrm>
            <a:prstGeom prst="flowChartOnlineStorage">
              <a:avLst/>
            </a:prstGeom>
            <a:grp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anchor="ctr"/>
            <a:lstStyle/>
            <a:p>
              <a:pPr algn="ctr">
                <a:defRPr/>
              </a:pPr>
              <a:r>
                <a:rPr lang="en-CA" sz="700" dirty="0"/>
                <a:t>“OR”</a:t>
              </a:r>
              <a:br>
                <a:rPr lang="en-CA" sz="700" dirty="0"/>
              </a:br>
              <a:r>
                <a:rPr lang="en-CA" sz="700" dirty="0"/>
                <a:t>Gate</a:t>
              </a:r>
            </a:p>
          </p:txBody>
        </p:sp>
      </p:grpSp>
      <p:cxnSp>
        <p:nvCxnSpPr>
          <p:cNvPr id="33" name="AutoShape 14"/>
          <p:cNvCxnSpPr>
            <a:cxnSpLocks noChangeShapeType="1"/>
            <a:stCxn id="35" idx="2"/>
            <a:endCxn id="82" idx="0"/>
          </p:cNvCxnSpPr>
          <p:nvPr/>
        </p:nvCxnSpPr>
        <p:spPr bwMode="auto">
          <a:xfrm rot="5400000">
            <a:off x="5353050" y="3663950"/>
            <a:ext cx="123825" cy="7938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14"/>
          <p:cNvCxnSpPr>
            <a:cxnSpLocks noChangeShapeType="1"/>
            <a:stCxn id="24" idx="2"/>
          </p:cNvCxnSpPr>
          <p:nvPr/>
        </p:nvCxnSpPr>
        <p:spPr bwMode="auto">
          <a:xfrm rot="5400000">
            <a:off x="6024563" y="2395538"/>
            <a:ext cx="209550" cy="11113"/>
          </a:xfrm>
          <a:prstGeom prst="bentConnector3">
            <a:avLst>
              <a:gd name="adj1" fmla="val 51514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4876800" y="3200400"/>
            <a:ext cx="1081088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0000"/>
                </a:solidFill>
              </a:rPr>
              <a:t>Unplanned Release</a:t>
            </a:r>
          </a:p>
        </p:txBody>
      </p:sp>
      <p:cxnSp>
        <p:nvCxnSpPr>
          <p:cNvPr id="36" name="AutoShape 14"/>
          <p:cNvCxnSpPr>
            <a:cxnSpLocks noChangeShapeType="1"/>
            <a:stCxn id="69" idx="1"/>
            <a:endCxn id="35" idx="0"/>
          </p:cNvCxnSpPr>
          <p:nvPr/>
        </p:nvCxnSpPr>
        <p:spPr bwMode="auto">
          <a:xfrm rot="5400000">
            <a:off x="5646738" y="2724150"/>
            <a:ext cx="247650" cy="704850"/>
          </a:xfrm>
          <a:prstGeom prst="bentConnector3">
            <a:avLst>
              <a:gd name="adj1" fmla="val 47435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4"/>
          <p:cNvCxnSpPr>
            <a:cxnSpLocks noChangeShapeType="1"/>
            <a:stCxn id="41" idx="0"/>
            <a:endCxn id="31" idx="2"/>
          </p:cNvCxnSpPr>
          <p:nvPr/>
        </p:nvCxnSpPr>
        <p:spPr bwMode="auto">
          <a:xfrm flipV="1">
            <a:off x="8153400" y="3606800"/>
            <a:ext cx="0" cy="279400"/>
          </a:xfrm>
          <a:prstGeom prst="straightConnector1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4"/>
          <p:cNvCxnSpPr>
            <a:cxnSpLocks noChangeShapeType="1"/>
            <a:stCxn id="41" idx="2"/>
          </p:cNvCxnSpPr>
          <p:nvPr/>
        </p:nvCxnSpPr>
        <p:spPr bwMode="auto">
          <a:xfrm rot="5400000">
            <a:off x="8051800" y="4394200"/>
            <a:ext cx="203200" cy="0"/>
          </a:xfrm>
          <a:prstGeom prst="straightConnector1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4"/>
          <p:cNvCxnSpPr>
            <a:cxnSpLocks noChangeShapeType="1"/>
            <a:stCxn id="82" idx="2"/>
            <a:endCxn id="30" idx="0"/>
          </p:cNvCxnSpPr>
          <p:nvPr/>
        </p:nvCxnSpPr>
        <p:spPr bwMode="auto">
          <a:xfrm rot="10800000" flipV="1">
            <a:off x="4693444" y="4026693"/>
            <a:ext cx="500856" cy="548451"/>
          </a:xfrm>
          <a:prstGeom prst="bentConnector2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14"/>
          <p:cNvCxnSpPr>
            <a:cxnSpLocks noChangeShapeType="1"/>
            <a:stCxn id="82" idx="2"/>
            <a:endCxn id="70" idx="0"/>
          </p:cNvCxnSpPr>
          <p:nvPr/>
        </p:nvCxnSpPr>
        <p:spPr bwMode="auto">
          <a:xfrm rot="10800000" flipH="1" flipV="1">
            <a:off x="5194300" y="4026693"/>
            <a:ext cx="642144" cy="471507"/>
          </a:xfrm>
          <a:prstGeom prst="bentConnector4">
            <a:avLst>
              <a:gd name="adj1" fmla="val -35599"/>
              <a:gd name="adj2" fmla="val 72642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7543800" y="3886200"/>
            <a:ext cx="1219200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0000"/>
                </a:solidFill>
              </a:rPr>
              <a:t>Illegal Truck-to-truck Transfer</a:t>
            </a:r>
          </a:p>
        </p:txBody>
      </p:sp>
      <p:grpSp>
        <p:nvGrpSpPr>
          <p:cNvPr id="42" name="Group 44"/>
          <p:cNvGrpSpPr>
            <a:grpSpLocks/>
          </p:cNvGrpSpPr>
          <p:nvPr/>
        </p:nvGrpSpPr>
        <p:grpSpPr bwMode="auto">
          <a:xfrm>
            <a:off x="7848600" y="4495800"/>
            <a:ext cx="609600" cy="533400"/>
            <a:chOff x="432" y="3216"/>
            <a:chExt cx="384" cy="336"/>
          </a:xfrm>
          <a:solidFill>
            <a:srgbClr val="FFFFFF"/>
          </a:solidFill>
        </p:grpSpPr>
        <p:cxnSp>
          <p:nvCxnSpPr>
            <p:cNvPr id="85" name="AutoShape 14"/>
            <p:cNvCxnSpPr>
              <a:cxnSpLocks noChangeShapeType="1"/>
            </p:cNvCxnSpPr>
            <p:nvPr/>
          </p:nvCxnSpPr>
          <p:spPr bwMode="auto">
            <a:xfrm rot="5400000">
              <a:off x="519" y="3448"/>
              <a:ext cx="209" cy="0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6" name="AutoShape 19"/>
            <p:cNvSpPr>
              <a:spLocks noChangeArrowheads="1"/>
            </p:cNvSpPr>
            <p:nvPr/>
          </p:nvSpPr>
          <p:spPr bwMode="auto">
            <a:xfrm rot="5400000">
              <a:off x="440" y="3218"/>
              <a:ext cx="365" cy="269"/>
            </a:xfrm>
            <a:prstGeom prst="flowChartOnlineStorage">
              <a:avLst/>
            </a:prstGeom>
            <a:grp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anchor="ctr"/>
            <a:lstStyle/>
            <a:p>
              <a:pPr algn="ctr">
                <a:defRPr/>
              </a:pPr>
              <a:r>
                <a:rPr lang="en-CA" sz="700" dirty="0"/>
                <a:t>“OR”</a:t>
              </a:r>
              <a:br>
                <a:rPr lang="en-CA" sz="700" dirty="0"/>
              </a:br>
              <a:r>
                <a:rPr lang="en-CA" sz="700" dirty="0"/>
                <a:t>Gate</a:t>
              </a:r>
            </a:p>
          </p:txBody>
        </p:sp>
      </p:grpSp>
      <p:cxnSp>
        <p:nvCxnSpPr>
          <p:cNvPr id="43" name="AutoShape 14"/>
          <p:cNvCxnSpPr>
            <a:cxnSpLocks noChangeShapeType="1"/>
            <a:stCxn id="26" idx="2"/>
            <a:endCxn id="84" idx="0"/>
          </p:cNvCxnSpPr>
          <p:nvPr/>
        </p:nvCxnSpPr>
        <p:spPr bwMode="auto">
          <a:xfrm rot="5400000">
            <a:off x="646113" y="3957638"/>
            <a:ext cx="242888" cy="11113"/>
          </a:xfrm>
          <a:prstGeom prst="bentConnector3">
            <a:avLst>
              <a:gd name="adj1" fmla="val 49671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4"/>
          <p:cNvCxnSpPr>
            <a:cxnSpLocks noChangeShapeType="1"/>
            <a:stCxn id="84" idx="2"/>
            <a:endCxn id="47" idx="0"/>
          </p:cNvCxnSpPr>
          <p:nvPr/>
        </p:nvCxnSpPr>
        <p:spPr bwMode="auto">
          <a:xfrm rot="5400000">
            <a:off x="654050" y="4699000"/>
            <a:ext cx="215900" cy="0"/>
          </a:xfrm>
          <a:prstGeom prst="straightConnector1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14"/>
          <p:cNvCxnSpPr>
            <a:cxnSpLocks noChangeShapeType="1"/>
            <a:stCxn id="84" idx="2"/>
            <a:endCxn id="48" idx="0"/>
          </p:cNvCxnSpPr>
          <p:nvPr/>
        </p:nvCxnSpPr>
        <p:spPr bwMode="auto">
          <a:xfrm rot="16200000" flipH="1">
            <a:off x="1319213" y="4033838"/>
            <a:ext cx="215900" cy="1330325"/>
          </a:xfrm>
          <a:prstGeom prst="bentConnector3">
            <a:avLst>
              <a:gd name="adj1" fmla="val 49264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4"/>
          <p:cNvCxnSpPr>
            <a:cxnSpLocks noChangeShapeType="1"/>
            <a:stCxn id="84" idx="2"/>
            <a:endCxn id="49" idx="0"/>
          </p:cNvCxnSpPr>
          <p:nvPr/>
        </p:nvCxnSpPr>
        <p:spPr bwMode="auto">
          <a:xfrm rot="16200000" flipH="1">
            <a:off x="1985963" y="3367088"/>
            <a:ext cx="230188" cy="2678113"/>
          </a:xfrm>
          <a:prstGeom prst="bentConnector3">
            <a:avLst>
              <a:gd name="adj1" fmla="val 49657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152400" y="4806950"/>
            <a:ext cx="1219200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000000"/>
                </a:solidFill>
              </a:rPr>
              <a:t>Workers Dis-regarded Policy?</a:t>
            </a: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1746250" y="4806950"/>
            <a:ext cx="692150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0000"/>
                </a:solidFill>
              </a:rPr>
              <a:t>No Policy?</a:t>
            </a:r>
          </a:p>
        </p:txBody>
      </p:sp>
      <p:sp>
        <p:nvSpPr>
          <p:cNvPr id="49" name="Rectangle 53"/>
          <p:cNvSpPr>
            <a:spLocks noChangeArrowheads="1"/>
          </p:cNvSpPr>
          <p:nvPr/>
        </p:nvSpPr>
        <p:spPr bwMode="auto">
          <a:xfrm>
            <a:off x="2840038" y="4821238"/>
            <a:ext cx="1198563" cy="40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000000"/>
                </a:solidFill>
              </a:rPr>
              <a:t>Workers didn’t know hazards?</a:t>
            </a:r>
          </a:p>
        </p:txBody>
      </p:sp>
      <p:grpSp>
        <p:nvGrpSpPr>
          <p:cNvPr id="50" name="Group 54"/>
          <p:cNvGrpSpPr>
            <a:grpSpLocks/>
          </p:cNvGrpSpPr>
          <p:nvPr/>
        </p:nvGrpSpPr>
        <p:grpSpPr bwMode="auto">
          <a:xfrm>
            <a:off x="457200" y="4084638"/>
            <a:ext cx="609600" cy="533400"/>
            <a:chOff x="432" y="3216"/>
            <a:chExt cx="384" cy="336"/>
          </a:xfrm>
          <a:solidFill>
            <a:srgbClr val="FFFFFF"/>
          </a:solidFill>
        </p:grpSpPr>
        <p:cxnSp>
          <p:nvCxnSpPr>
            <p:cNvPr id="83" name="AutoShape 14"/>
            <p:cNvCxnSpPr>
              <a:cxnSpLocks noChangeShapeType="1"/>
            </p:cNvCxnSpPr>
            <p:nvPr/>
          </p:nvCxnSpPr>
          <p:spPr bwMode="auto">
            <a:xfrm rot="5400000">
              <a:off x="519" y="3448"/>
              <a:ext cx="209" cy="0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4" name="AutoShape 19"/>
            <p:cNvSpPr>
              <a:spLocks noChangeArrowheads="1"/>
            </p:cNvSpPr>
            <p:nvPr/>
          </p:nvSpPr>
          <p:spPr bwMode="auto">
            <a:xfrm rot="5400000">
              <a:off x="440" y="3218"/>
              <a:ext cx="365" cy="269"/>
            </a:xfrm>
            <a:prstGeom prst="flowChartOnlineStorage">
              <a:avLst/>
            </a:prstGeom>
            <a:grp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anchor="ctr"/>
            <a:lstStyle/>
            <a:p>
              <a:pPr algn="ctr">
                <a:defRPr/>
              </a:pPr>
              <a:r>
                <a:rPr lang="en-CA" sz="700" dirty="0"/>
                <a:t>“OR”</a:t>
              </a:r>
              <a:br>
                <a:rPr lang="en-CA" sz="700" dirty="0"/>
              </a:br>
              <a:r>
                <a:rPr lang="en-CA" sz="700" dirty="0"/>
                <a:t>Gate</a:t>
              </a:r>
            </a:p>
          </p:txBody>
        </p:sp>
      </p:grpSp>
      <p:cxnSp>
        <p:nvCxnSpPr>
          <p:cNvPr id="51" name="AutoShape 14"/>
          <p:cNvCxnSpPr>
            <a:cxnSpLocks noChangeShapeType="1"/>
            <a:stCxn id="49" idx="2"/>
          </p:cNvCxnSpPr>
          <p:nvPr/>
        </p:nvCxnSpPr>
        <p:spPr bwMode="auto">
          <a:xfrm>
            <a:off x="3440113" y="5227638"/>
            <a:ext cx="1588" cy="715963"/>
          </a:xfrm>
          <a:prstGeom prst="straightConnector1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14"/>
          <p:cNvCxnSpPr>
            <a:cxnSpLocks noChangeShapeType="1"/>
            <a:stCxn id="47" idx="2"/>
          </p:cNvCxnSpPr>
          <p:nvPr/>
        </p:nvCxnSpPr>
        <p:spPr bwMode="auto">
          <a:xfrm rot="5400000">
            <a:off x="396875" y="5578475"/>
            <a:ext cx="730250" cy="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14"/>
          <p:cNvCxnSpPr>
            <a:cxnSpLocks noChangeShapeType="1"/>
            <a:stCxn id="48" idx="2"/>
          </p:cNvCxnSpPr>
          <p:nvPr/>
        </p:nvCxnSpPr>
        <p:spPr bwMode="auto">
          <a:xfrm rot="16200000" flipH="1">
            <a:off x="1727200" y="5578475"/>
            <a:ext cx="730250" cy="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4"/>
          <p:cNvCxnSpPr>
            <a:cxnSpLocks noChangeShapeType="1"/>
          </p:cNvCxnSpPr>
          <p:nvPr/>
        </p:nvCxnSpPr>
        <p:spPr bwMode="auto">
          <a:xfrm rot="10800000" flipV="1">
            <a:off x="7239000" y="5410200"/>
            <a:ext cx="914400" cy="387350"/>
          </a:xfrm>
          <a:prstGeom prst="bentConnector3">
            <a:avLst>
              <a:gd name="adj1" fmla="val 98193"/>
            </a:avLst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4"/>
          <p:cNvCxnSpPr>
            <a:cxnSpLocks noChangeShapeType="1"/>
          </p:cNvCxnSpPr>
          <p:nvPr/>
        </p:nvCxnSpPr>
        <p:spPr bwMode="auto">
          <a:xfrm rot="5400000">
            <a:off x="7758113" y="5397500"/>
            <a:ext cx="788988" cy="127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4"/>
          <p:cNvCxnSpPr>
            <a:cxnSpLocks noChangeShapeType="1"/>
          </p:cNvCxnSpPr>
          <p:nvPr/>
        </p:nvCxnSpPr>
        <p:spPr bwMode="auto">
          <a:xfrm rot="16200000" flipH="1">
            <a:off x="8135938" y="5019675"/>
            <a:ext cx="795338" cy="7620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AutoShape 73"/>
          <p:cNvSpPr>
            <a:spLocks noChangeArrowheads="1"/>
          </p:cNvSpPr>
          <p:nvPr/>
        </p:nvSpPr>
        <p:spPr bwMode="auto">
          <a:xfrm>
            <a:off x="152400" y="1295400"/>
            <a:ext cx="2667000" cy="457200"/>
          </a:xfrm>
          <a:prstGeom prst="wedgeRoundRectCallout">
            <a:avLst>
              <a:gd name="adj1" fmla="val 65954"/>
              <a:gd name="adj2" fmla="val -108333"/>
              <a:gd name="adj3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000000"/>
                </a:solidFill>
              </a:rPr>
              <a:t>Incident Description</a:t>
            </a:r>
          </a:p>
        </p:txBody>
      </p:sp>
      <p:cxnSp>
        <p:nvCxnSpPr>
          <p:cNvPr id="67" name="AutoShape 14"/>
          <p:cNvCxnSpPr>
            <a:cxnSpLocks noChangeShapeType="1"/>
          </p:cNvCxnSpPr>
          <p:nvPr/>
        </p:nvCxnSpPr>
        <p:spPr bwMode="auto">
          <a:xfrm flipH="1">
            <a:off x="5638800" y="4876800"/>
            <a:ext cx="1588" cy="1066800"/>
          </a:xfrm>
          <a:prstGeom prst="straightConnector1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" name="Group 29"/>
          <p:cNvGrpSpPr>
            <a:grpSpLocks/>
          </p:cNvGrpSpPr>
          <p:nvPr/>
        </p:nvGrpSpPr>
        <p:grpSpPr bwMode="auto">
          <a:xfrm>
            <a:off x="5105400" y="3810000"/>
            <a:ext cx="609600" cy="533400"/>
            <a:chOff x="432" y="3216"/>
            <a:chExt cx="384" cy="336"/>
          </a:xfrm>
          <a:solidFill>
            <a:srgbClr val="FFFFFF"/>
          </a:solidFill>
        </p:grpSpPr>
        <p:cxnSp>
          <p:nvCxnSpPr>
            <p:cNvPr id="81" name="AutoShape 14"/>
            <p:cNvCxnSpPr>
              <a:cxnSpLocks noChangeShapeType="1"/>
            </p:cNvCxnSpPr>
            <p:nvPr/>
          </p:nvCxnSpPr>
          <p:spPr bwMode="auto">
            <a:xfrm rot="5400000">
              <a:off x="519" y="3448"/>
              <a:ext cx="209" cy="0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" name="AutoShape 19"/>
            <p:cNvSpPr>
              <a:spLocks noChangeArrowheads="1"/>
            </p:cNvSpPr>
            <p:nvPr/>
          </p:nvSpPr>
          <p:spPr bwMode="auto">
            <a:xfrm rot="5400000">
              <a:off x="440" y="3218"/>
              <a:ext cx="365" cy="269"/>
            </a:xfrm>
            <a:prstGeom prst="flowChartOnlineStorage">
              <a:avLst/>
            </a:prstGeom>
            <a:grp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270" wrap="none" anchor="ctr"/>
            <a:lstStyle/>
            <a:p>
              <a:pPr algn="ctr">
                <a:defRPr/>
              </a:pPr>
              <a:r>
                <a:rPr lang="en-CA" sz="700" dirty="0"/>
                <a:t>“OR”</a:t>
              </a:r>
              <a:br>
                <a:rPr lang="en-CA" sz="700" dirty="0"/>
              </a:br>
              <a:r>
                <a:rPr lang="en-CA" sz="700" dirty="0"/>
                <a:t>Gate</a:t>
              </a:r>
            </a:p>
          </p:txBody>
        </p:sp>
      </p:grpSp>
      <p:sp>
        <p:nvSpPr>
          <p:cNvPr id="69" name="AutoShape 20"/>
          <p:cNvSpPr>
            <a:spLocks noChangeArrowheads="1"/>
          </p:cNvSpPr>
          <p:nvPr/>
        </p:nvSpPr>
        <p:spPr bwMode="auto">
          <a:xfrm rot="16200000">
            <a:off x="5907088" y="2449513"/>
            <a:ext cx="427038" cy="558800"/>
          </a:xfrm>
          <a:prstGeom prst="flowChartDelay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" wrap="none" anchor="ctr"/>
          <a:lstStyle/>
          <a:p>
            <a:pPr algn="ctr">
              <a:defRPr/>
            </a:pPr>
            <a:r>
              <a:rPr lang="en-CA" sz="700" dirty="0"/>
              <a:t>“AND”</a:t>
            </a:r>
            <a:br>
              <a:rPr lang="en-CA" sz="700" dirty="0"/>
            </a:br>
            <a:r>
              <a:rPr lang="en-CA" sz="700" dirty="0"/>
              <a:t>Gate</a:t>
            </a:r>
          </a:p>
        </p:txBody>
      </p:sp>
      <p:sp>
        <p:nvSpPr>
          <p:cNvPr id="70" name="Rectangle 25"/>
          <p:cNvSpPr>
            <a:spLocks noChangeArrowheads="1"/>
          </p:cNvSpPr>
          <p:nvPr/>
        </p:nvSpPr>
        <p:spPr bwMode="auto">
          <a:xfrm>
            <a:off x="5334000" y="4498201"/>
            <a:ext cx="1004888" cy="5539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Hose fitting connection was loose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p:sp>
        <p:nvSpPr>
          <p:cNvPr id="3277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67A9EAC-13F4-446C-A4B4-74AF8016FA7E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1" name="Footer Placeholder 3"/>
          <p:cNvSpPr txBox="1">
            <a:spLocks noGrp="1"/>
          </p:cNvSpPr>
          <p:nvPr/>
        </p:nvSpPr>
        <p:spPr bwMode="auto">
          <a:xfrm>
            <a:off x="2514600" y="6477000"/>
            <a:ext cx="3886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ESRM - LRM</a:t>
            </a:r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86" name="Rounded Rectangle 32785"/>
          <p:cNvSpPr/>
          <p:nvPr/>
        </p:nvSpPr>
        <p:spPr bwMode="auto">
          <a:xfrm>
            <a:off x="4114800" y="4344194"/>
            <a:ext cx="2285208" cy="198040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5588794" y="741363"/>
            <a:ext cx="3292425" cy="1479549"/>
          </a:xfrm>
          <a:prstGeom prst="wedgeRoundRectCallout">
            <a:avLst>
              <a:gd name="adj1" fmla="val -43860"/>
              <a:gd name="adj2" fmla="val 195349"/>
              <a:gd name="adj3" fmla="val 16667"/>
            </a:avLst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CA" sz="18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confer: </a:t>
            </a:r>
          </a:p>
          <a:p>
            <a:pPr eaLnBrk="1" hangingPunct="1"/>
            <a:r>
              <a:rPr lang="en-CA" sz="18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develop one of these two roots down to latent causes. 5 minutes for discussion.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1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700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226022" y="1003006"/>
            <a:ext cx="1768434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Hose was worn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7585" y="1003006"/>
            <a:ext cx="2286000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Hose was defective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6501" y="1912434"/>
            <a:ext cx="3571384" cy="58477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Employees didn’t inspect the hose on a regular basis (BC – JF)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80584" y="3631080"/>
            <a:ext cx="3082216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Employees were paid based on volume of propane transferred (BC – PF)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2041" y="5723637"/>
            <a:ext cx="1495660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RME #8 O&amp;M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071945" y="2800143"/>
            <a:ext cx="2834495" cy="58477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Employees were rushing to complete T2T transfers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85480" y="3086375"/>
            <a:ext cx="1966092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Not aware they needed to inspect the hose weekly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CF7E26-371E-44EF-A043-854C3524EEB2}"/>
              </a:ext>
            </a:extLst>
          </p:cNvPr>
          <p:cNvSpPr txBox="1"/>
          <p:nvPr/>
        </p:nvSpPr>
        <p:spPr>
          <a:xfrm>
            <a:off x="4025864" y="1912434"/>
            <a:ext cx="4969607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Employees regularly dragged hose across floor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4578" y="159981"/>
            <a:ext cx="259227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Transfer hose ruptured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374" y="656873"/>
            <a:ext cx="280440" cy="24386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69" name="Flowchart: Delay 68"/>
          <p:cNvSpPr/>
          <p:nvPr/>
        </p:nvSpPr>
        <p:spPr>
          <a:xfrm rot="16200000">
            <a:off x="3855605" y="1527789"/>
            <a:ext cx="268638" cy="240630"/>
          </a:xfrm>
          <a:prstGeom prst="flowChartDelay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CF7E26-371E-44EF-A043-854C3524EEB2}"/>
              </a:ext>
            </a:extLst>
          </p:cNvPr>
          <p:cNvSpPr txBox="1"/>
          <p:nvPr/>
        </p:nvSpPr>
        <p:spPr>
          <a:xfrm>
            <a:off x="2057400" y="4247945"/>
            <a:ext cx="1878051" cy="132343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Training program on how to inspect and maintain hoses was inadequate (LC-P)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81600" y="1003006"/>
            <a:ext cx="3048000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Hose was </a:t>
            </a:r>
            <a:r>
              <a:rPr kumimoji="0" lang="en-C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overpressurized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080584" y="4745050"/>
            <a:ext cx="2684343" cy="58477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Mgmt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set up a payment system based on volume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80583" y="5568801"/>
            <a:ext cx="2684343" cy="58477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Mgmt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prioritized profit over safety (LC)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273494" y="6309360"/>
            <a:ext cx="2214361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RME #1 MLC&amp;A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86600" y="2800143"/>
            <a:ext cx="1768434" cy="58477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Hose was too heavy to carry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3879" y="3086375"/>
            <a:ext cx="1611985" cy="8309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Chose not to inspect the hose weekly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212" y="2731417"/>
            <a:ext cx="280440" cy="24386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497" y="2424019"/>
            <a:ext cx="280440" cy="24386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7CF7E26-371E-44EF-A043-854C3524EEB2}"/>
              </a:ext>
            </a:extLst>
          </p:cNvPr>
          <p:cNvSpPr txBox="1"/>
          <p:nvPr/>
        </p:nvSpPr>
        <p:spPr>
          <a:xfrm>
            <a:off x="114843" y="4144106"/>
            <a:ext cx="1878051" cy="1323439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Workers did not comply with the Hose Maintenance  Inspection program (LC-C)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96551" y="5764655"/>
            <a:ext cx="1721333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RME #9 EC&amp;T</a:t>
            </a:r>
          </a:p>
        </p:txBody>
      </p:sp>
      <p:sp>
        <p:nvSpPr>
          <p:cNvPr id="3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7A9EAC-13F4-446C-A4B4-74AF8016FA7E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488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9146" y="4819412"/>
            <a:ext cx="3923122" cy="1077218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Designers’ work program (i.e. work process, how they do work) did not require an assessment of all hazards. (LC-S)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3311" y="76200"/>
            <a:ext cx="3719629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Hose fitting connection was loose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211301" y="786958"/>
            <a:ext cx="0" cy="2286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14751" y="3252719"/>
            <a:ext cx="3853782" cy="58477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 appropriate sized fitting for the connector was not available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96028" y="680766"/>
            <a:ext cx="3586912" cy="58477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Hose fitting was too large for the connector on the truck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14751" y="2445080"/>
            <a:ext cx="3620022" cy="58477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Employees chose to use a fitting too large for the connector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048" y="1501671"/>
            <a:ext cx="280440" cy="24386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76" name="TextBox 75"/>
          <p:cNvSpPr txBox="1"/>
          <p:nvPr/>
        </p:nvSpPr>
        <p:spPr>
          <a:xfrm>
            <a:off x="4414751" y="4914997"/>
            <a:ext cx="3346915" cy="58477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They were told by their supervisor to do a T2T transfer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14751" y="4084771"/>
            <a:ext cx="3472782" cy="58477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Employees were performing an illegal T2T transfer of propane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414751" y="5739825"/>
            <a:ext cx="3614523" cy="58477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Supervisor paid based on volume of propane transferred (BC – PF)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5218" y="1816211"/>
            <a:ext cx="3620022" cy="58477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Employees were able to use a fitting too large for the connector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146" y="2646729"/>
            <a:ext cx="3923122" cy="58477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Design allowed the fitting </a:t>
            </a:r>
            <a:r>
              <a:rPr kumimoji="0" lang="en-CA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hook up 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the connector (BC – E&amp;DF)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9146" y="4063558"/>
            <a:ext cx="3923122" cy="58477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Designers had never considered the risk from illegal T2T transfers of propane.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9146" y="3326383"/>
            <a:ext cx="3242218" cy="58477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Designers designed the fitting that way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6655"/>
            <a:ext cx="3962400" cy="2199297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475933" y="6032212"/>
            <a:ext cx="3284261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RME #2 RA&amp;MR or #7 DC&amp;SU</a:t>
            </a:r>
          </a:p>
        </p:txBody>
      </p:sp>
      <p:sp>
        <p:nvSpPr>
          <p:cNvPr id="21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7A9EAC-13F4-446C-A4B4-74AF8016FA7E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14752" y="6432471"/>
            <a:ext cx="2138448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…RME #1 MLC&amp;A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809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5540" y="838200"/>
            <a:ext cx="4432620" cy="5003793"/>
          </a:xfrm>
          <a:noFill/>
          <a:ln>
            <a:solidFill>
              <a:schemeClr val="tx2"/>
            </a:solidFill>
          </a:ln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/>
              <a:t>Case Study: “Darker Shades of Blue”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The Incident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 four or five words, what happened? 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Immediate Causes: What caused it to happen? 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Substd</a:t>
            </a:r>
            <a:r>
              <a:rPr lang="en-US" dirty="0"/>
              <a:t>. Work Practices (</a:t>
            </a:r>
            <a:r>
              <a:rPr lang="en-US" dirty="0" smtClean="0"/>
              <a:t>SP</a:t>
            </a:r>
            <a:r>
              <a:rPr lang="en-US" dirty="0"/>
              <a:t>) and </a:t>
            </a:r>
            <a:r>
              <a:rPr lang="en-US" dirty="0" err="1"/>
              <a:t>Substd</a:t>
            </a:r>
            <a:r>
              <a:rPr lang="en-US" dirty="0"/>
              <a:t>. Conditions (SC)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Basic Causes?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allowed the </a:t>
            </a:r>
            <a:r>
              <a:rPr lang="en-US" dirty="0" err="1"/>
              <a:t>substd</a:t>
            </a:r>
            <a:r>
              <a:rPr lang="en-US" dirty="0"/>
              <a:t>. conditions to exist?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Job, personal, E&amp;D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Root Causes?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P, S, C?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Linked to which Management system deficiencies?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endParaRPr lang="en-US" cap="none" dirty="0"/>
          </a:p>
        </p:txBody>
      </p:sp>
      <p:pic>
        <p:nvPicPr>
          <p:cNvPr id="6" name="Picture 7" descr="http://www.check-six.com/images/Czar52/Czar52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314" y="2057400"/>
            <a:ext cx="4333875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CA7CC5B-AA09-45F9-B5B6-CD1CB4CAFD05}"/>
              </a:ext>
            </a:extLst>
          </p:cNvPr>
          <p:cNvSpPr txBox="1">
            <a:spLocks/>
          </p:cNvSpPr>
          <p:nvPr/>
        </p:nvSpPr>
        <p:spPr bwMode="auto">
          <a:xfrm>
            <a:off x="419493" y="174276"/>
            <a:ext cx="8229600" cy="56584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2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</a:rPr>
              <a:t>B-52 Czar Case Study on Leadership and Culture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8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 txBox="1">
            <a:spLocks noGrp="1"/>
          </p:cNvSpPr>
          <p:nvPr/>
        </p:nvSpPr>
        <p:spPr bwMode="auto">
          <a:xfrm>
            <a:off x="7793442" y="545592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856567-0C78-4845-99F4-5D46DF99D879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455613" y="822324"/>
            <a:ext cx="8229600" cy="4587876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Categories and sub-categories of causes: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Immediate Causes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Basic Causes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Latent Causes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Root Cause Analysis Chart is used to create a logical sequence and understanding of the causes of an incident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Cause and Effect Model is used to categorize causes and to test the depth and breadth of a Root Cause Analysis.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Incidents ultimately have their roots in latent causes. 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culture of the organization is dependent on the leadership, and latent causes relating to leadership are often found at the root of major loss incidents.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1419225"/>
            <a:ext cx="18415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2400" b="0" i="0" u="none" strike="noStrike" kern="1200" cap="none" spc="0" normalizeH="0" baseline="0" noProof="0">
              <a:ln>
                <a:noFill/>
              </a:ln>
              <a:solidFill>
                <a:srgbClr val="463634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2098" y="5410200"/>
            <a:ext cx="41148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4.2: Cause and Effect Models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Chapter 4.3: Root Cause Analysis of an Incident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4026" y="274320"/>
            <a:ext cx="8232774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Summary and Key Points: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DE9E18-76C0-40B5-8488-8253C1146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0986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44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 txBox="1">
            <a:spLocks noGrp="1"/>
          </p:cNvSpPr>
          <p:nvPr/>
        </p:nvSpPr>
        <p:spPr bwMode="auto">
          <a:xfrm>
            <a:off x="7620000" y="57531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912E8F6-F6FA-4AAD-A0B8-7D662DB62145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433387" y="399514"/>
            <a:ext cx="8229600" cy="5315486"/>
          </a:xfrm>
          <a:prstGeom prst="rect">
            <a:avLst/>
          </a:prstGeom>
          <a:solidFill>
            <a:srgbClr val="0000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You are called to a scene where a mining haul truck and a shovel have been crushed with debris from an adjacent slope. You find one individual with a severe injury. You know the slopes are being monitored, you know there are procedures for safe work near the slopes, </a:t>
            </a:r>
            <a:r>
              <a:rPr lang="en-US" altLang="en-US" sz="1800" dirty="0" smtClean="0">
                <a:solidFill>
                  <a:srgbClr val="FFFFFF"/>
                </a:solidFill>
                <a:latin typeface="Arial" panose="020B0604020202020204" pitchFamily="34" charset="0"/>
              </a:rPr>
              <a:t>and you </a:t>
            </a: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know it had been raining for the last week.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1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Using your best engineering judgment and deduction skills, please confer and </a:t>
            </a:r>
            <a:r>
              <a:rPr lang="en-US" altLang="en-US" sz="1800" dirty="0" smtClean="0">
                <a:solidFill>
                  <a:srgbClr val="FFFFFF"/>
                </a:solidFill>
                <a:latin typeface="Arial" panose="020B0604020202020204" pitchFamily="34" charset="0"/>
              </a:rPr>
              <a:t>discuss what the PEAP losses and causes were for this incident</a:t>
            </a:r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50706C-22C6-C549-8567-AEA227261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20" y="5689600"/>
            <a:ext cx="8688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895600"/>
            <a:ext cx="4089400" cy="2722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12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 txBox="1">
            <a:spLocks noGrp="1"/>
          </p:cNvSpPr>
          <p:nvPr/>
        </p:nvSpPr>
        <p:spPr bwMode="auto">
          <a:xfrm>
            <a:off x="7620000" y="45847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DD8A5BD-FFF9-41B8-8252-1237499D5981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67254" y="304800"/>
            <a:ext cx="8229600" cy="42672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Cause and Effect Models: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Cause and Effect Models can be used to: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Categorize and summarize the facts of a loss incident.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Communicate the nature of an incident and its causes.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Check the thoroughness of the incident investigation &amp; root cause analysis.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BE39F85-DD4B-A34D-9F6D-29C445BCD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4572000"/>
            <a:ext cx="8688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70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 txBox="1">
            <a:spLocks noGrp="1"/>
          </p:cNvSpPr>
          <p:nvPr/>
        </p:nvSpPr>
        <p:spPr bwMode="auto">
          <a:xfrm>
            <a:off x="7620000" y="5208586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08E89A2-16EF-4DAD-94E8-17E4EE782F32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45029" y="381001"/>
            <a:ext cx="8226425" cy="48006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Cause and Effect Models: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Two models: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simple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detailed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2295" name="Picture 9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4193" y="1712912"/>
            <a:ext cx="4295775" cy="33099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5837F"/>
                  </a:outerShdw>
                </a:effectLst>
              </a14:hiddenEffects>
            </a:ext>
          </a:extLst>
        </p:spPr>
      </p:pic>
      <p:pic>
        <p:nvPicPr>
          <p:cNvPr id="1229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306512"/>
            <a:ext cx="4162425" cy="287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3DB5E5C2-08F1-2B48-B8D0-E4727C2B9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67" y="5208586"/>
            <a:ext cx="8688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0221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1"/>
          <p:cNvSpPr txBox="1">
            <a:spLocks noGrp="1"/>
          </p:cNvSpPr>
          <p:nvPr/>
        </p:nvSpPr>
        <p:spPr bwMode="auto">
          <a:xfrm>
            <a:off x="6934200" y="5364163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AC51F15-136E-4512-B600-08048196F9BC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793" y="381000"/>
            <a:ext cx="7162800" cy="494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365B178-AD6C-7441-8611-B2F92593B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93" y="5326063"/>
            <a:ext cx="441880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Models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452438" y="304800"/>
            <a:ext cx="8229600" cy="55753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Detailed Cause and Effect Model: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5 components are noted across the top:</a:t>
            </a:r>
          </a:p>
        </p:txBody>
      </p:sp>
      <p:pic>
        <p:nvPicPr>
          <p:cNvPr id="20483" name="Picture 9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6096000" cy="469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5837F"/>
                  </a:outerShdw>
                </a:effectLst>
              </a14:hiddenEffects>
            </a:ext>
          </a:extLst>
        </p:spPr>
      </p:pic>
      <p:sp>
        <p:nvSpPr>
          <p:cNvPr id="20484" name="Slide Number Placeholder 1"/>
          <p:cNvSpPr txBox="1">
            <a:spLocks noGrp="1"/>
          </p:cNvSpPr>
          <p:nvPr/>
        </p:nvSpPr>
        <p:spPr bwMode="auto">
          <a:xfrm>
            <a:off x="7620000" y="5916612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E02DDAB-BF04-49C1-993E-0DBA1992C0FD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4618CC2-1F4E-5F4E-BD1F-2B867ADD2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5764212"/>
            <a:ext cx="8688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4.2: </a:t>
            </a:r>
            <a:r>
              <a:rPr lang="en-US" altLang="en-US" sz="1400" b="1" i="1" dirty="0">
                <a:solidFill>
                  <a:srgbClr val="000000"/>
                </a:solidFill>
              </a:rPr>
              <a:t>Cause and Effect </a:t>
            </a:r>
            <a:r>
              <a:rPr lang="en-US" altLang="en-US" sz="1400" b="1" i="1" dirty="0" smtClean="0">
                <a:solidFill>
                  <a:srgbClr val="000000"/>
                </a:solidFill>
              </a:rPr>
              <a:t>Models     Chapter 4.3: </a:t>
            </a:r>
            <a:r>
              <a:rPr lang="en-US" altLang="en-US" sz="1400" b="1" i="1" dirty="0">
                <a:solidFill>
                  <a:srgbClr val="000000"/>
                </a:solidFill>
              </a:rPr>
              <a:t>Root Cause Analysis of an Incident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FE963-8665-49D1-953C-AEBA81D0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" y="6151418"/>
            <a:ext cx="9144000" cy="7065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Sakur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akura 1">
        <a:dk1>
          <a:srgbClr val="463634"/>
        </a:dk1>
        <a:lt1>
          <a:srgbClr val="AA947E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D2C8C0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2">
        <a:dk1>
          <a:srgbClr val="463634"/>
        </a:dk1>
        <a:lt1>
          <a:srgbClr val="FFFFCC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FFFFE2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10895</TotalTime>
  <Words>3664</Words>
  <Application>Microsoft Office PowerPoint</Application>
  <PresentationFormat>On-screen Show (4:3)</PresentationFormat>
  <Paragraphs>616</Paragraphs>
  <Slides>47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ＭＳ Ｐゴシック</vt:lpstr>
      <vt:lpstr>Arial</vt:lpstr>
      <vt:lpstr>Calibri</vt:lpstr>
      <vt:lpstr>Monotype Sorts</vt:lpstr>
      <vt:lpstr>Symbol</vt:lpstr>
      <vt:lpstr>Times New Roman</vt:lpstr>
      <vt:lpstr>Wingdings</vt:lpstr>
      <vt:lpstr>Sakura</vt:lpstr>
      <vt:lpstr>On Becoming a Leader in Risk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ESRM</dc:title>
  <dc:creator>JR Cocchio</dc:creator>
  <cp:lastModifiedBy>Lisa White</cp:lastModifiedBy>
  <cp:revision>505</cp:revision>
  <cp:lastPrinted>2018-05-14T19:31:48Z</cp:lastPrinted>
  <dcterms:created xsi:type="dcterms:W3CDTF">2011-09-07T03:22:54Z</dcterms:created>
  <dcterms:modified xsi:type="dcterms:W3CDTF">2020-01-17T15:22:50Z</dcterms:modified>
</cp:coreProperties>
</file>