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6"/>
  </p:notesMasterIdLst>
  <p:handoutMasterIdLst>
    <p:handoutMasterId r:id="rId47"/>
  </p:handoutMasterIdLst>
  <p:sldIdLst>
    <p:sldId id="967" r:id="rId2"/>
    <p:sldId id="968" r:id="rId3"/>
    <p:sldId id="969" r:id="rId4"/>
    <p:sldId id="495" r:id="rId5"/>
    <p:sldId id="836" r:id="rId6"/>
    <p:sldId id="837" r:id="rId7"/>
    <p:sldId id="966" r:id="rId8"/>
    <p:sldId id="970" r:id="rId9"/>
    <p:sldId id="839" r:id="rId10"/>
    <p:sldId id="840" r:id="rId11"/>
    <p:sldId id="841" r:id="rId12"/>
    <p:sldId id="842" r:id="rId13"/>
    <p:sldId id="843" r:id="rId14"/>
    <p:sldId id="972" r:id="rId15"/>
    <p:sldId id="994" r:id="rId16"/>
    <p:sldId id="995" r:id="rId17"/>
    <p:sldId id="996" r:id="rId18"/>
    <p:sldId id="973" r:id="rId19"/>
    <p:sldId id="975" r:id="rId20"/>
    <p:sldId id="976" r:id="rId21"/>
    <p:sldId id="1010" r:id="rId22"/>
    <p:sldId id="1017" r:id="rId23"/>
    <p:sldId id="1024" r:id="rId24"/>
    <p:sldId id="1020" r:id="rId25"/>
    <p:sldId id="1023" r:id="rId26"/>
    <p:sldId id="1027" r:id="rId27"/>
    <p:sldId id="1025" r:id="rId28"/>
    <p:sldId id="1026" r:id="rId29"/>
    <p:sldId id="997" r:id="rId30"/>
    <p:sldId id="980" r:id="rId31"/>
    <p:sldId id="981" r:id="rId32"/>
    <p:sldId id="982" r:id="rId33"/>
    <p:sldId id="983" r:id="rId34"/>
    <p:sldId id="984" r:id="rId35"/>
    <p:sldId id="985" r:id="rId36"/>
    <p:sldId id="986" r:id="rId37"/>
    <p:sldId id="1014" r:id="rId38"/>
    <p:sldId id="987" r:id="rId39"/>
    <p:sldId id="988" r:id="rId40"/>
    <p:sldId id="1015" r:id="rId41"/>
    <p:sldId id="990" r:id="rId42"/>
    <p:sldId id="991" r:id="rId43"/>
    <p:sldId id="999" r:id="rId44"/>
    <p:sldId id="993" r:id="rId45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FF"/>
    <a:srgbClr val="99CCFF"/>
    <a:srgbClr val="000099"/>
    <a:srgbClr val="FFFF00"/>
    <a:srgbClr val="000000"/>
    <a:srgbClr val="0033CC"/>
    <a:srgbClr val="00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1204" autoAdjust="0"/>
  </p:normalViewPr>
  <p:slideViewPr>
    <p:cSldViewPr>
      <p:cViewPr varScale="1">
        <p:scale>
          <a:sx n="49" d="100"/>
          <a:sy n="49" d="100"/>
        </p:scale>
        <p:origin x="17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096"/>
    </p:cViewPr>
  </p:sorterViewPr>
  <p:notesViewPr>
    <p:cSldViewPr>
      <p:cViewPr varScale="1">
        <p:scale>
          <a:sx n="51" d="100"/>
          <a:sy n="51" d="100"/>
        </p:scale>
        <p:origin x="2664" y="48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t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r>
              <a:rPr lang="en-US" altLang="en-US" dirty="0" smtClean="0"/>
              <a:t>2017-2018</a:t>
            </a:r>
            <a:endParaRPr lang="en-US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9933" y="1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t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1339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b" anchorCtr="0" compatLnSpc="1">
            <a:prstTxWarp prst="textNoShape">
              <a:avLst/>
            </a:prstTxWarp>
          </a:bodyPr>
          <a:lstStyle>
            <a:lvl1pPr defTabSz="929319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9933" y="8841339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b" anchorCtr="0" compatLnSpc="1">
            <a:prstTxWarp prst="textNoShape">
              <a:avLst/>
            </a:prstTxWarp>
          </a:bodyPr>
          <a:lstStyle>
            <a:lvl1pPr algn="r" defTabSz="929319">
              <a:defRPr sz="1200"/>
            </a:lvl1pPr>
          </a:lstStyle>
          <a:p>
            <a:pPr>
              <a:defRPr/>
            </a:pPr>
            <a:fld id="{A04733FA-8C16-43F0-928E-A9ECEAF73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7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t" anchorCtr="0" compatLnSpc="1">
            <a:prstTxWarp prst="textNoShape">
              <a:avLst/>
            </a:prstTxWarp>
          </a:bodyPr>
          <a:lstStyle>
            <a:lvl1pPr defTabSz="929319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Don't Get Splashed!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933" y="1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t" anchorCtr="0" compatLnSpc="1">
            <a:prstTxWarp prst="textNoShape">
              <a:avLst/>
            </a:prstTxWarp>
          </a:bodyPr>
          <a:lstStyle>
            <a:lvl1pPr algn="r" defTabSz="929319" eaLnBrk="1" hangingPunct="1">
              <a:defRPr sz="1200"/>
            </a:lvl1pPr>
          </a:lstStyle>
          <a:p>
            <a:pPr>
              <a:defRPr/>
            </a:pPr>
            <a:r>
              <a:rPr lang="en-US" altLang="en-US" dirty="0" smtClean="0"/>
              <a:t>10-Sept-13-April-2017</a:t>
            </a: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839" y="4421718"/>
            <a:ext cx="5563161" cy="418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1339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b" anchorCtr="0" compatLnSpc="1">
            <a:prstTxWarp prst="textNoShape">
              <a:avLst/>
            </a:prstTxWarp>
          </a:bodyPr>
          <a:lstStyle>
            <a:lvl1pPr defTabSz="929319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Total pages = 25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933" y="8841339"/>
            <a:ext cx="3013723" cy="46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31" tIns="46466" rIns="92931" bIns="46466" numCol="1" anchor="b" anchorCtr="0" compatLnSpc="1">
            <a:prstTxWarp prst="textNoShape">
              <a:avLst/>
            </a:prstTxWarp>
          </a:bodyPr>
          <a:lstStyle>
            <a:lvl1pPr algn="r" defTabSz="929319" eaLnBrk="1" hangingPunct="1">
              <a:defRPr sz="1200"/>
            </a:lvl1pPr>
          </a:lstStyle>
          <a:p>
            <a:pPr>
              <a:defRPr/>
            </a:pPr>
            <a:fld id="{F0DBC70E-D7F2-47D2-A586-4E2DDEFFE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120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3322" indent="-282047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28188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79462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0737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82012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33287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384562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35837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2015-20116ENGG404 Lecture 00 - Day 1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3322" indent="-282047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28188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79462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30737" indent="-225638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82012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33287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384562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35837" indent="-225638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830BBC-71DA-4B69-B81D-22FC24B6D26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00175" cy="4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ENGG404 Lecture 00 - Day 1</a:t>
            </a: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36455" indent="-283614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34455" indent="-227205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587298" indent="-227205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41707" indent="-227205" defTabSz="924487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492981" indent="-227205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44256" indent="-227205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395531" indent="-227205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46806" indent="-227205" defTabSz="9244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2012 Fall</a:t>
            </a:r>
          </a:p>
        </p:txBody>
      </p:sp>
      <p:sp>
        <p:nvSpPr>
          <p:cNvPr id="5126" name="Rectangle 7"/>
          <p:cNvSpPr txBox="1">
            <a:spLocks noGrp="1" noChangeArrowheads="1"/>
          </p:cNvSpPr>
          <p:nvPr/>
        </p:nvSpPr>
        <p:spPr bwMode="auto"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858E5B-50E4-4763-B375-7F2B372E422F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20187" y="8796054"/>
            <a:ext cx="3000175" cy="4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F9421FD-5495-40E1-8A8F-2A3F42681F05}" type="slidenum">
              <a:rPr lang="en-US" altLang="en-US" sz="1200">
                <a:cs typeface="Arial" panose="020B0604020202020204" pitchFamily="34" charset="0"/>
              </a:rPr>
              <a:pPr algn="r"/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51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215" bIns="46215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49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114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10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2DF2C71-C5B8-45C8-A669-DE579AE1CDEA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5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2DF2C71-C5B8-45C8-A669-DE579AE1CDEA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29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59963-0B82-48F7-86A9-FE2B0AA6DAF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125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ENGG404 Lecture 00 - Day 1</a:t>
            </a:r>
          </a:p>
        </p:txBody>
      </p:sp>
      <p:sp>
        <p:nvSpPr>
          <p:cNvPr id="5126" name="Rectangle 6"/>
          <p:cNvSpPr txBox="1">
            <a:spLocks noGrp="1" noChangeArrowheads="1"/>
          </p:cNvSpPr>
          <p:nvPr/>
        </p:nvSpPr>
        <p:spPr bwMode="auto">
          <a:xfrm>
            <a:off x="0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2012 Fall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8691C00-4350-4010-95D5-F4CD71E55AE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29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8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 anchor="b"/>
          <a:lstStyle>
            <a:lvl1pPr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5625BB7-0ABF-4DD3-B18D-36C3E1E6BC1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29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428" tIns="46215" rIns="92428" bIns="46215"/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51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47107" name="Rectangle 6"/>
          <p:cNvSpPr txBox="1">
            <a:spLocks noGrp="1" noChangeArrowheads="1"/>
          </p:cNvSpPr>
          <p:nvPr/>
        </p:nvSpPr>
        <p:spPr bwMode="auto">
          <a:xfrm>
            <a:off x="0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58A436F-5C05-4330-A527-E58CE8BC0E69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47109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BAC8B95-B88F-48E3-B5C2-AF769AB8677D}" type="slidenum">
              <a:rPr lang="en-US" altLang="en-US" sz="1200">
                <a:ea typeface="ＭＳ Ｐゴシック" panose="020B0600070205080204" pitchFamily="34" charset="-128"/>
              </a:rPr>
              <a:pPr algn="r"/>
              <a:t>30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608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8D1D62-31A5-4FA1-8B77-F58D1C780C3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269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44287AE-8325-4F89-AFB0-35363BB8A767}" type="slidenum">
              <a:rPr lang="en-US" altLang="en-US" sz="1200">
                <a:ea typeface="ＭＳ Ｐゴシック" panose="020B0600070205080204" pitchFamily="34" charset="-128"/>
              </a:rPr>
              <a:pPr algn="r"/>
              <a:t>31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066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72FB3B-E3FC-4651-9794-A25FB94FA3FD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5365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0F80E4A-2EE1-445C-B418-BC241583821A}" type="slidenum">
              <a:rPr lang="en-US" altLang="en-US" sz="1200">
                <a:ea typeface="ＭＳ Ｐゴシック" panose="020B0600070205080204" pitchFamily="34" charset="-128"/>
              </a:rPr>
              <a:pPr algn="r"/>
              <a:t>32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15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728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70042C-F9B6-4FA1-85A2-CB3F6648842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7413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63C26DB-FB8E-42DC-BB28-B304E5540160}" type="slidenum">
              <a:rPr lang="en-US" altLang="en-US" sz="1200">
                <a:ea typeface="ＭＳ Ｐゴシック" panose="020B0600070205080204" pitchFamily="34" charset="-128"/>
              </a:rPr>
              <a:pPr algn="r"/>
              <a:t>33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22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3CC61-7225-43EA-A458-8E79E6C1F88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9461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560A27B-4FD0-425C-A2A4-ACC55D31EB52}" type="slidenum">
              <a:rPr lang="en-US" altLang="en-US" sz="1200">
                <a:ea typeface="ＭＳ Ｐゴシック" panose="020B0600070205080204" pitchFamily="34" charset="-128"/>
              </a:rPr>
              <a:pPr algn="r"/>
              <a:t>34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63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2" bIns="4682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6" rIns="94011" bIns="47006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B10FF0B-B817-4AE6-ADC6-855F091E822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0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C6D0C-5380-4F83-A9AC-4BD2B24FCFC8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21509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96676F1-A4E4-4729-A155-DA4BA0E180E6}" type="slidenum">
              <a:rPr lang="en-US" altLang="en-US" sz="1200">
                <a:ea typeface="ＭＳ Ｐゴシック" panose="020B0600070205080204" pitchFamily="34" charset="-128"/>
              </a:rPr>
              <a:pPr algn="r"/>
              <a:t>35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448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ENGG406 2015W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C98E6-5D53-4B09-8BB8-46FDA0C0F3AE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23557" name="Rectangle 7"/>
          <p:cNvSpPr txBox="1">
            <a:spLocks noGrp="1" noChangeArrowheads="1"/>
          </p:cNvSpPr>
          <p:nvPr/>
        </p:nvSpPr>
        <p:spPr bwMode="auto">
          <a:xfrm>
            <a:off x="2928962" y="11775090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34C0210-99F0-4FEF-A731-EAAA79B35ACC}" type="slidenum">
              <a:rPr lang="en-US" altLang="en-US" sz="1200">
                <a:ea typeface="ＭＳ Ｐゴシック" panose="020B0600070205080204" pitchFamily="34" charset="-128"/>
              </a:rPr>
              <a:pPr algn="r"/>
              <a:t>36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928688"/>
            <a:ext cx="6196013" cy="4646612"/>
          </a:xfrm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513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ENGG406 2015W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C98E6-5D53-4B09-8BB8-46FDA0C0F3AE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23557" name="Rectangle 7"/>
          <p:cNvSpPr txBox="1">
            <a:spLocks noGrp="1" noChangeArrowheads="1"/>
          </p:cNvSpPr>
          <p:nvPr/>
        </p:nvSpPr>
        <p:spPr bwMode="auto">
          <a:xfrm>
            <a:off x="2928962" y="11775090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34C0210-99F0-4FEF-A731-EAAA79B35ACC}" type="slidenum">
              <a:rPr lang="en-US" altLang="en-US" sz="1200">
                <a:ea typeface="ＭＳ Ｐゴシック" panose="020B0600070205080204" pitchFamily="34" charset="-128"/>
              </a:rPr>
              <a:pPr algn="r"/>
              <a:t>37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928688"/>
            <a:ext cx="6196013" cy="4646612"/>
          </a:xfrm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76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27651" name="Rectangle 6"/>
          <p:cNvSpPr txBox="1">
            <a:spLocks noGrp="1" noChangeArrowheads="1"/>
          </p:cNvSpPr>
          <p:nvPr/>
        </p:nvSpPr>
        <p:spPr bwMode="auto">
          <a:xfrm>
            <a:off x="0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FDA854B-A069-4EA2-B956-FBB8751A1BB9}" type="slidenum">
              <a:rPr lang="en-US" altLang="en-US" sz="1200"/>
              <a:pPr algn="r"/>
              <a:t>38</a:t>
            </a:fld>
            <a:endParaRPr lang="en-US" altLang="en-US" sz="1200"/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D89F0FC-415C-43F5-8058-FE84F39D1B6E}" type="slidenum">
              <a:rPr lang="en-US" altLang="en-US" sz="1200">
                <a:ea typeface="ＭＳ Ｐゴシック" panose="020B0600070205080204" pitchFamily="34" charset="-128"/>
              </a:rPr>
              <a:pPr algn="r"/>
              <a:t>38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198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10AA62-355C-4E4A-8969-918B4714C7B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29701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D6BF505-1272-4357-92EE-5B1DBFBD07BC}" type="slidenum">
              <a:rPr lang="en-US" altLang="en-US" sz="1200">
                <a:ea typeface="ＭＳ Ｐゴシック" panose="020B0600070205080204" pitchFamily="34" charset="-128"/>
              </a:rPr>
              <a:pPr algn="r"/>
              <a:t>39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9644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Grp="1" noChangeArrowheads="1"/>
          </p:cNvSpPr>
          <p:nvPr/>
        </p:nvSpPr>
        <p:spPr bwMode="auto">
          <a:xfrm>
            <a:off x="0" y="2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ENGG406 2015W</a:t>
            </a:r>
          </a:p>
        </p:txBody>
      </p:sp>
      <p:sp>
        <p:nvSpPr>
          <p:cNvPr id="31747" name="Rectangle 6"/>
          <p:cNvSpPr txBox="1">
            <a:spLocks noGrp="1" noChangeArrowheads="1"/>
          </p:cNvSpPr>
          <p:nvPr/>
        </p:nvSpPr>
        <p:spPr bwMode="auto">
          <a:xfrm>
            <a:off x="0" y="11775090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31748" name="Rectangle 7"/>
          <p:cNvSpPr txBox="1">
            <a:spLocks noGrp="1" noChangeArrowheads="1"/>
          </p:cNvSpPr>
          <p:nvPr/>
        </p:nvSpPr>
        <p:spPr bwMode="auto">
          <a:xfrm>
            <a:off x="2928962" y="11775090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9" tIns="46220" rIns="92439" bIns="46220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6B83129-58D6-448B-9AEE-847AA02B0C62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31749" name="Rectangle 7"/>
          <p:cNvSpPr txBox="1">
            <a:spLocks noGrp="1" noChangeArrowheads="1"/>
          </p:cNvSpPr>
          <p:nvPr/>
        </p:nvSpPr>
        <p:spPr bwMode="auto">
          <a:xfrm>
            <a:off x="2928962" y="11775090"/>
            <a:ext cx="2241246" cy="61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321D360-66DB-4900-A765-56E15F4A8471}" type="slidenum">
              <a:rPr lang="en-US" altLang="en-US" sz="1200">
                <a:ea typeface="ＭＳ Ｐゴシック" panose="020B0600070205080204" pitchFamily="34" charset="-128"/>
              </a:rPr>
              <a:pPr algn="r"/>
              <a:t>40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12763" y="928688"/>
            <a:ext cx="6196013" cy="4646612"/>
          </a:xfrm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2813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ENGG404 2015W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21-January-2015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13EA9-270D-458E-AE9B-0A8152AC1D5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11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525A4-83CD-488A-B49F-D82151EC5D0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45061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15" tIns="45358" rIns="90715" bIns="45358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77BDEE9-29DB-495E-8824-4D039B5D4174}" type="slidenum">
              <a:rPr lang="en-US" altLang="en-US" sz="1200">
                <a:ea typeface="ＭＳ Ｐゴシック" panose="020B0600070205080204" pitchFamily="34" charset="-128"/>
              </a:rPr>
              <a:pPr algn="r"/>
              <a:t>42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0715" tIns="45358" rIns="90715" bIns="45358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8772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2" tIns="46462" rIns="92922" bIns="46462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47107" name="Rectangle 6"/>
          <p:cNvSpPr txBox="1">
            <a:spLocks noGrp="1" noChangeArrowheads="1"/>
          </p:cNvSpPr>
          <p:nvPr/>
        </p:nvSpPr>
        <p:spPr bwMode="auto">
          <a:xfrm>
            <a:off x="0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2" tIns="46462" rIns="92922" bIns="46462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22" tIns="46462" rIns="92922" bIns="46462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58A436F-5C05-4330-A527-E58CE8BC0E69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47109" name="Rectangle 7"/>
          <p:cNvSpPr txBox="1">
            <a:spLocks noGrp="1" noChangeArrowheads="1"/>
          </p:cNvSpPr>
          <p:nvPr/>
        </p:nvSpPr>
        <p:spPr bwMode="auto"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89" tIns="45595" rIns="91189" bIns="45595" anchor="b"/>
          <a:lstStyle>
            <a:lvl1pPr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9163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BAC8B95-B88F-48E3-B5C2-AF769AB8677D}" type="slidenum">
              <a:rPr lang="en-US" altLang="en-US" sz="1200">
                <a:ea typeface="ＭＳ Ｐゴシック" panose="020B0600070205080204" pitchFamily="34" charset="-128"/>
              </a:rPr>
              <a:pPr algn="r"/>
              <a:t>43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6913"/>
            <a:ext cx="4652962" cy="3490912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1189" tIns="45595" rIns="91189" bIns="45595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917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59963-0B82-48F7-86A9-FE2B0AA6DAF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125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ENGG404 Lecture 00 - Day 1</a:t>
            </a:r>
          </a:p>
        </p:txBody>
      </p:sp>
      <p:sp>
        <p:nvSpPr>
          <p:cNvPr id="5126" name="Rectangle 6"/>
          <p:cNvSpPr txBox="1">
            <a:spLocks noGrp="1" noChangeArrowheads="1"/>
          </p:cNvSpPr>
          <p:nvPr/>
        </p:nvSpPr>
        <p:spPr bwMode="auto">
          <a:xfrm>
            <a:off x="0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2012 Fall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8691C00-4350-4010-95D5-F4CD71E55AE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8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 anchor="b"/>
          <a:lstStyle>
            <a:lvl1pPr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5625BB7-0ABF-4DD3-B18D-36C3E1E6BC1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3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428" tIns="46215" rIns="92428" bIns="46215"/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68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7155" indent="-283521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4085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7718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1352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Don't Get Splashed! </a:t>
            </a:r>
          </a:p>
        </p:txBody>
      </p:sp>
      <p:sp>
        <p:nvSpPr>
          <p:cNvPr id="10035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7155" indent="-283521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4085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7718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1352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10-Sept-13-April-2017</a:t>
            </a:r>
          </a:p>
        </p:txBody>
      </p:sp>
      <p:sp>
        <p:nvSpPr>
          <p:cNvPr id="10035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7155" indent="-283521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4085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7718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1352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Total pages = 25</a:t>
            </a:r>
          </a:p>
        </p:txBody>
      </p:sp>
      <p:sp>
        <p:nvSpPr>
          <p:cNvPr id="10035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7155" indent="-283521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4085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87718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41352" indent="-226817" defTabSz="92931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94986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8620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254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5888" indent="-226817" defTabSz="9293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6C101B-754F-48DC-9146-E57A6BB66E9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943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0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ENGG404 2015W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21-January-2015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2770" indent="-281106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7581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9245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29330" indent="-224253" defTabSz="906487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4153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8975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93798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8621" indent="-224253" defTabSz="90648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59963-0B82-48F7-86A9-FE2B0AA6DAF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125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ENGG404 Lecture 00 - Day 1</a:t>
            </a:r>
          </a:p>
        </p:txBody>
      </p:sp>
      <p:sp>
        <p:nvSpPr>
          <p:cNvPr id="5126" name="Rectangle 6"/>
          <p:cNvSpPr txBox="1">
            <a:spLocks noGrp="1" noChangeArrowheads="1"/>
          </p:cNvSpPr>
          <p:nvPr/>
        </p:nvSpPr>
        <p:spPr bwMode="auto">
          <a:xfrm>
            <a:off x="0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t>2012 Fall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28" tIns="46214" rIns="92428" bIns="46214" anchor="b"/>
          <a:lstStyle>
            <a:lvl1pPr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6625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66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8691C00-4350-4010-95D5-F4CD71E55AE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14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8" name="Rectangle 7"/>
          <p:cNvSpPr txBox="1">
            <a:spLocks noGrp="1" noChangeArrowheads="1"/>
          </p:cNvSpPr>
          <p:nvPr/>
        </p:nvSpPr>
        <p:spPr bwMode="auto">
          <a:xfrm>
            <a:off x="3920437" y="8797181"/>
            <a:ext cx="2999925" cy="46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8" tIns="46219" rIns="92438" bIns="46219" anchor="b"/>
          <a:lstStyle>
            <a:lvl1pPr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159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5625BB7-0ABF-4DD3-B18D-36C3E1E6BC1A}" type="slidenum">
              <a:rPr lang="en-US" altLang="en-US" sz="1200">
                <a:ea typeface="ＭＳ Ｐゴシック" panose="020B0600070205080204" pitchFamily="34" charset="-128"/>
                <a:cs typeface="Arial" panose="020B0604020202020204" pitchFamily="34" charset="0"/>
              </a:rPr>
              <a:pPr algn="r"/>
              <a:t>14</a:t>
            </a:fld>
            <a:endParaRPr lang="en-US" altLang="en-US" sz="120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630737" cy="3471862"/>
          </a:xfrm>
          <a:ln/>
        </p:spPr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428" tIns="46215" rIns="92428" bIns="46215"/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9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49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16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Don't Get Splashed! 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10-Sept-13-April-2017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Total pages = 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DBC70E-D7F2-47D2-A586-4E2DDEFFED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66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CA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645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45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1CF3-E869-4E28-89AB-D1FB3D4CD5E9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5D18-5249-421D-8180-D75FD96BD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2E3EA-99D4-4519-AF05-83DC272B0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804C3-124C-4782-9B5C-4B797823AB11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11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EE5B-73CD-49A3-85F4-28B5CA7B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42BE0-6A14-406B-9E38-6F02EBFD20EB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60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5DDCC-C724-4588-BCA6-3057D2074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EE8C-55B4-4DDA-B4EC-9DB1C5E3EF03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03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FA98-6BAA-487D-B153-370B3A434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74C7-C8A3-411F-9CD6-148AF38041C8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7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CAFB-FF62-4B96-AEE9-87B58A722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F016-79FD-4911-B72B-D07939A36C95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4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19DA8-1074-4559-ACE2-6752FE8A6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566F-2546-4C7C-B2FA-9F0E5E900268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29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1E16-FC98-40C0-B4D7-39ABC9F81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4ECF6-D602-494A-B779-CE0F968C0AB8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9166-5B03-4E1B-92D4-3423C20FB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70C0-C904-4D3D-9F6B-F15950EEAC70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1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D852E-CF55-4734-8F06-FC4F5017C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A9FE-82F8-4EEE-BB7E-15CB229B3698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32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AFE3-8555-4549-9BB1-294CB2220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3431C-E7CC-45DA-803B-552ED9072745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431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80A7-E270-41DF-AE7B-8D2193E3D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0676-3319-4927-956D-2D2DF70C90AB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95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Presentation Purposes Only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74B6094-580D-4893-BDFB-4A2506646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CA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CA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5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3C90499-FBDE-4085-9D2D-D593B0D4A48B}" type="datetimeFigureOut">
              <a:rPr lang="en-US" altLang="en-US" smtClean="0"/>
              <a:pPr>
                <a:defRPr/>
              </a:pPr>
              <a:t>10/22/2019</a:t>
            </a:fld>
            <a:r>
              <a:rPr lang="en-US" altLang="en-US" dirty="0" smtClean="0"/>
              <a:t>13-April-2017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1940" y="1104203"/>
            <a:ext cx="8610600" cy="997743"/>
          </a:xfrm>
        </p:spPr>
        <p:txBody>
          <a:bodyPr/>
          <a:lstStyle/>
          <a:p>
            <a:pPr algn="ctr" eaLnBrk="1" hangingPunct="1"/>
            <a:r>
              <a:rPr lang="en-US" altLang="en-US" sz="3200" b="1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</a:t>
            </a:r>
            <a:r>
              <a:rPr lang="en-US" altLang="en-US" sz="3200" b="1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 Leader </a:t>
            </a:r>
            <a:r>
              <a:rPr lang="en-US" altLang="en-US" sz="3200" b="1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sz="3200" b="1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US" altLang="en-US" sz="3200" b="1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sz="3200" b="1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Risk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1940" y="2286000"/>
            <a:ext cx="8481060" cy="384717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 404 - Lecture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Chapters 4.4, 4.5, and 4.6</a:t>
            </a:r>
            <a:endParaRPr lang="en-CA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Relationship </a:t>
            </a: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Between Latent </a:t>
            </a: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Causes </a:t>
            </a:r>
            <a:r>
              <a:rPr lang="en-CA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&amp; Incidents</a:t>
            </a:r>
            <a:endParaRPr lang="en-CA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Linking Latent Causes to Recommendations for Action</a:t>
            </a:r>
          </a:p>
          <a:p>
            <a:pPr algn="ctr"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Developing &amp; Prioritizing Recommendations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3" y="456565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21237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9D9FDA-F078-4F4E-8C99-B88BD83FBC9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E9B61-9517-4C66-A3B0-55EA22CA7420}"/>
              </a:ext>
            </a:extLst>
          </p:cNvPr>
          <p:cNvSpPr txBox="1"/>
          <p:nvPr/>
        </p:nvSpPr>
        <p:spPr>
          <a:xfrm>
            <a:off x="152400" y="376535"/>
            <a:ext cx="117681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D9E5C-7947-43C1-9363-329BF78F3192}"/>
              </a:ext>
            </a:extLst>
          </p:cNvPr>
          <p:cNvSpPr txBox="1"/>
          <p:nvPr/>
        </p:nvSpPr>
        <p:spPr>
          <a:xfrm>
            <a:off x="1481035" y="37042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E9BD6-107E-4438-A461-828AC0F3D9E4}"/>
              </a:ext>
            </a:extLst>
          </p:cNvPr>
          <p:cNvSpPr txBox="1"/>
          <p:nvPr/>
        </p:nvSpPr>
        <p:spPr>
          <a:xfrm>
            <a:off x="7874130" y="37042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4A731-617C-4F38-A062-80632550810B}"/>
              </a:ext>
            </a:extLst>
          </p:cNvPr>
          <p:cNvSpPr txBox="1"/>
          <p:nvPr/>
        </p:nvSpPr>
        <p:spPr>
          <a:xfrm>
            <a:off x="7051217" y="370428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D1755-0292-4407-8E06-03DDB534D46F}"/>
              </a:ext>
            </a:extLst>
          </p:cNvPr>
          <p:cNvSpPr txBox="1"/>
          <p:nvPr/>
        </p:nvSpPr>
        <p:spPr>
          <a:xfrm>
            <a:off x="3834668" y="37042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C9F27-EC84-48FD-BE1A-3B68530018BE}"/>
              </a:ext>
            </a:extLst>
          </p:cNvPr>
          <p:cNvSpPr txBox="1"/>
          <p:nvPr/>
        </p:nvSpPr>
        <p:spPr>
          <a:xfrm>
            <a:off x="5011484" y="37042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</a:t>
            </a:r>
            <a:r>
              <a:rPr lang="en-US" sz="1200" kern="0" dirty="0" smtClean="0">
                <a:latin typeface="Calibri" panose="020F0502020204030204"/>
              </a:rPr>
              <a:t>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74A43-135C-4ADE-9707-65512F343089}"/>
              </a:ext>
            </a:extLst>
          </p:cNvPr>
          <p:cNvSpPr txBox="1"/>
          <p:nvPr/>
        </p:nvSpPr>
        <p:spPr>
          <a:xfrm>
            <a:off x="2657851" y="37095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775C6-F22A-472D-AD8B-021DAE024A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60126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008240-DF0A-4780-8304-DE958FCD6F7E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601261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5CEDC-8B79-44F5-9C0D-10B505ED461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601261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E95A4C-C36E-4A6E-ABEF-FFDBB8C80F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60126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9475A-D5BE-4F47-8640-EE2D23288AE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601261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A4DDA-C04A-47C0-A69E-1A05C445C3D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601261"/>
            <a:ext cx="151817" cy="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A00EAB-7353-40DD-9DEB-A6C4E4D178DE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601261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30A08-C384-4A17-AD4F-A69F6AE05F81}"/>
              </a:ext>
            </a:extLst>
          </p:cNvPr>
          <p:cNvSpPr txBox="1"/>
          <p:nvPr/>
        </p:nvSpPr>
        <p:spPr>
          <a:xfrm>
            <a:off x="6188301" y="37042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9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The implementation of a Risk Management Program maintains the effectiveness of all control measures.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3694402" y="3474027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Oval Callout 9"/>
          <p:cNvSpPr>
            <a:spLocks noChangeArrowheads="1"/>
          </p:cNvSpPr>
          <p:nvPr/>
        </p:nvSpPr>
        <p:spPr bwMode="auto">
          <a:xfrm>
            <a:off x="2325113" y="378575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5038294" y="3150755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Oval Callout 6"/>
          <p:cNvSpPr>
            <a:spLocks noChangeArrowheads="1"/>
          </p:cNvSpPr>
          <p:nvPr/>
        </p:nvSpPr>
        <p:spPr bwMode="auto">
          <a:xfrm>
            <a:off x="6253016" y="285072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093527" y="3086095"/>
            <a:ext cx="142240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Planned activity and its hazards &amp; risks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57400" y="463577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98980" y="4261698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71291" y="3883010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04341" y="354126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057400" y="5998122"/>
            <a:ext cx="505301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Successive levels of effective control measures</a:t>
            </a:r>
          </a:p>
        </p:txBody>
      </p:sp>
      <p:sp>
        <p:nvSpPr>
          <p:cNvPr id="2" name="Double Brace 1"/>
          <p:cNvSpPr/>
          <p:nvPr/>
        </p:nvSpPr>
        <p:spPr>
          <a:xfrm rot="20640000">
            <a:off x="1657675" y="4101457"/>
            <a:ext cx="5418282" cy="1148627"/>
          </a:xfrm>
          <a:prstGeom prst="bracePair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Effective Implementation of a </a:t>
            </a:r>
            <a:br>
              <a:rPr lang="en-US" sz="2800" b="1" dirty="0" smtClean="0"/>
            </a:br>
            <a:r>
              <a:rPr lang="en-US" sz="2800" b="1" dirty="0" smtClean="0"/>
              <a:t>Risk Management Program</a:t>
            </a:r>
            <a:endParaRPr lang="en-US" sz="2800" b="1" dirty="0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 rot="10800000">
            <a:off x="524435" y="3909864"/>
            <a:ext cx="1141130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3800" b="1" dirty="0">
                <a:solidFill>
                  <a:srgbClr val="00B050"/>
                </a:solidFill>
                <a:latin typeface="Wingdings" panose="05000000000000000000" pitchFamily="2" charset="2"/>
              </a:rPr>
              <a:t>D</a:t>
            </a:r>
          </a:p>
        </p:txBody>
      </p:sp>
      <p:pic>
        <p:nvPicPr>
          <p:cNvPr id="21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643663"/>
            <a:ext cx="1832695" cy="184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550724" y="5837527"/>
            <a:ext cx="1278075" cy="584775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600" b="1"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Successful outcome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When there are weaknesses in the Risk Management Program –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program implementation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is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defective or ineffective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– then there are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breakdowns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in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engineering controls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administrative controls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and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work-practices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as represented by the holes in the cheeses slices.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3694402" y="3474027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Oval Callout 9"/>
          <p:cNvSpPr>
            <a:spLocks noChangeArrowheads="1"/>
          </p:cNvSpPr>
          <p:nvPr/>
        </p:nvSpPr>
        <p:spPr bwMode="auto">
          <a:xfrm>
            <a:off x="2325113" y="378575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5038294" y="3150755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Oval Callout 6"/>
          <p:cNvSpPr>
            <a:spLocks noChangeArrowheads="1"/>
          </p:cNvSpPr>
          <p:nvPr/>
        </p:nvSpPr>
        <p:spPr bwMode="auto">
          <a:xfrm>
            <a:off x="6253016" y="285072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2057400" y="5890401"/>
            <a:ext cx="505301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Breakdowns in safeguards and control measures, </a:t>
            </a:r>
            <a:br>
              <a:rPr lang="en-CA" altLang="en-US" dirty="0"/>
            </a:br>
            <a:r>
              <a:rPr lang="en-CA" altLang="en-US" dirty="0"/>
              <a:t>some due to active failures, some due to root causes. </a:t>
            </a:r>
          </a:p>
        </p:txBody>
      </p:sp>
      <p:pic>
        <p:nvPicPr>
          <p:cNvPr id="1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264400" y="3071096"/>
            <a:ext cx="1422400" cy="181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activity and its hazards &amp;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…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</a:t>
            </a: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is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intended.</a:t>
            </a:r>
            <a:endParaRPr lang="en-CA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50724" y="5837526"/>
            <a:ext cx="135427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600" b="1" dirty="0">
                <a:solidFill>
                  <a:schemeClr val="bg1"/>
                </a:solidFill>
              </a:rPr>
              <a:t>Successful </a:t>
            </a:r>
            <a:r>
              <a:rPr lang="en-CA" altLang="en-US" sz="1600" b="1" dirty="0" smtClean="0">
                <a:solidFill>
                  <a:schemeClr val="bg1"/>
                </a:solidFill>
              </a:rPr>
              <a:t>outcome?</a:t>
            </a:r>
            <a:endParaRPr lang="en-CA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It is only a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matter of time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(probability, likelihood, chance, luck) before all of the breakdowns in the engineering controls, administrative controls, and work practices happen at the same time –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these align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– and a loss incident happens.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3694402" y="3474027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Oval Callout 9"/>
          <p:cNvSpPr>
            <a:spLocks noChangeArrowheads="1"/>
          </p:cNvSpPr>
          <p:nvPr/>
        </p:nvSpPr>
        <p:spPr bwMode="auto">
          <a:xfrm>
            <a:off x="2325113" y="378575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5038294" y="3150755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Oval Callout 6"/>
          <p:cNvSpPr>
            <a:spLocks noChangeArrowheads="1"/>
          </p:cNvSpPr>
          <p:nvPr/>
        </p:nvSpPr>
        <p:spPr bwMode="auto">
          <a:xfrm>
            <a:off x="6253016" y="285072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093527" y="3086095"/>
            <a:ext cx="142240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Planned activity and its hazards &amp; risks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66443" y="4006255"/>
            <a:ext cx="11430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1500" b="1" dirty="0">
                <a:solidFill>
                  <a:srgbClr val="FF0000"/>
                </a:solidFill>
                <a:latin typeface="Wingdings" panose="05000000000000000000" pitchFamily="2" charset="2"/>
              </a:rPr>
              <a:t>D</a:t>
            </a: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057400" y="5890401"/>
            <a:ext cx="505301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Breakdowns in </a:t>
            </a:r>
            <a:r>
              <a:rPr lang="en-CA" altLang="en-US" dirty="0" smtClean="0"/>
              <a:t>control </a:t>
            </a:r>
            <a:r>
              <a:rPr lang="en-CA" altLang="en-US" dirty="0"/>
              <a:t>measures, </a:t>
            </a:r>
            <a:br>
              <a:rPr lang="en-CA" altLang="en-US" dirty="0"/>
            </a:br>
            <a:r>
              <a:rPr lang="en-CA" altLang="en-US" dirty="0" smtClean="0"/>
              <a:t>ultimately due </a:t>
            </a:r>
            <a:r>
              <a:rPr lang="en-CA" altLang="en-US" dirty="0"/>
              <a:t>to root causes. </a:t>
            </a:r>
          </a:p>
        </p:txBody>
      </p:sp>
      <p:pic>
        <p:nvPicPr>
          <p:cNvPr id="1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50725" y="5837527"/>
            <a:ext cx="1058718" cy="58477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600" b="1" dirty="0" smtClean="0">
                <a:solidFill>
                  <a:schemeClr val="bg1"/>
                </a:solidFill>
              </a:rPr>
              <a:t>Loss Incident</a:t>
            </a:r>
            <a:endParaRPr lang="en-CA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After the </a:t>
            </a:r>
            <a:r>
              <a:rPr lang="en-US" altLang="en-US" sz="1600" i="1" u="sng" dirty="0">
                <a:solidFill>
                  <a:srgbClr val="000000"/>
                </a:solidFill>
                <a:latin typeface="Tahoma" panose="020B0604030504040204" pitchFamily="34" charset="0"/>
              </a:rPr>
              <a:t>root cause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analysis is </a:t>
            </a:r>
            <a:r>
              <a:rPr lang="en-US" altLang="en-US" sz="1600" i="1" u="sng" dirty="0">
                <a:solidFill>
                  <a:srgbClr val="000000"/>
                </a:solidFill>
                <a:latin typeface="Tahoma" panose="020B0604030504040204" pitchFamily="34" charset="0"/>
              </a:rPr>
              <a:t>completed 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and the recommendations that address the root cause(s) are </a:t>
            </a:r>
            <a:r>
              <a:rPr lang="en-US" altLang="en-US" sz="1600" i="1" u="sng" dirty="0">
                <a:solidFill>
                  <a:srgbClr val="000000"/>
                </a:solidFill>
                <a:latin typeface="Tahoma" panose="020B0604030504040204" pitchFamily="34" charset="0"/>
              </a:rPr>
              <a:t>effectively implemented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, then the </a:t>
            </a:r>
            <a:r>
              <a:rPr lang="en-US" altLang="en-US" sz="1600" i="1" u="sng" dirty="0">
                <a:solidFill>
                  <a:srgbClr val="000000"/>
                </a:solidFill>
                <a:latin typeface="Tahoma" panose="020B0604030504040204" pitchFamily="34" charset="0"/>
              </a:rPr>
              <a:t>effectiveness of the implementation 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of the Risk Management Program is </a:t>
            </a:r>
            <a:r>
              <a:rPr lang="en-US" altLang="en-US" sz="1600" i="1" u="sng" dirty="0">
                <a:solidFill>
                  <a:srgbClr val="000000"/>
                </a:solidFill>
                <a:latin typeface="Tahoma" panose="020B0604030504040204" pitchFamily="34" charset="0"/>
              </a:rPr>
              <a:t>restored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, and planned activities can be undertaken with successful outcomes.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3694402" y="3474027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Oval Callout 9"/>
          <p:cNvSpPr>
            <a:spLocks noChangeArrowheads="1"/>
          </p:cNvSpPr>
          <p:nvPr/>
        </p:nvSpPr>
        <p:spPr bwMode="auto">
          <a:xfrm>
            <a:off x="2325113" y="378575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5038294" y="3150755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Oval Callout 6"/>
          <p:cNvSpPr>
            <a:spLocks noChangeArrowheads="1"/>
          </p:cNvSpPr>
          <p:nvPr/>
        </p:nvSpPr>
        <p:spPr bwMode="auto">
          <a:xfrm>
            <a:off x="6253016" y="285072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093527" y="3086095"/>
            <a:ext cx="142240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Planned activity and its hazards &amp; risks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57400" y="463577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98980" y="4261698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71291" y="3883010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04341" y="354126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057400" y="5998122"/>
            <a:ext cx="505301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Successive levels of effective control measures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643663"/>
            <a:ext cx="1832695" cy="184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 rot="10800000">
            <a:off x="477552" y="3995051"/>
            <a:ext cx="1141130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3800" b="1" dirty="0">
                <a:solidFill>
                  <a:srgbClr val="00B050"/>
                </a:solidFill>
                <a:latin typeface="Wingdings" panose="05000000000000000000" pitchFamily="2" charset="2"/>
              </a:rPr>
              <a:t>D</a:t>
            </a:r>
          </a:p>
        </p:txBody>
      </p:sp>
      <p:pic>
        <p:nvPicPr>
          <p:cNvPr id="22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550724" y="5837527"/>
            <a:ext cx="1278075" cy="584775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600" b="1"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Successful outcome</a:t>
            </a:r>
          </a:p>
        </p:txBody>
      </p:sp>
      <p:sp>
        <p:nvSpPr>
          <p:cNvPr id="27" name="Double Brace 26"/>
          <p:cNvSpPr/>
          <p:nvPr/>
        </p:nvSpPr>
        <p:spPr>
          <a:xfrm rot="20640000">
            <a:off x="1657675" y="4101457"/>
            <a:ext cx="5418282" cy="1148627"/>
          </a:xfrm>
          <a:prstGeom prst="bracePair">
            <a:avLst/>
          </a:prstGeom>
          <a:solidFill>
            <a:schemeClr val="bg1">
              <a:alpha val="80000"/>
            </a:schemeClr>
          </a:solidFill>
          <a:ln w="762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Effective Implementation of a </a:t>
            </a:r>
            <a:br>
              <a:rPr lang="en-US" sz="2800" b="1" dirty="0" smtClean="0"/>
            </a:br>
            <a:r>
              <a:rPr lang="en-US" sz="2800" b="1" dirty="0" smtClean="0"/>
              <a:t>Risk Management Program</a:t>
            </a:r>
            <a:endParaRPr lang="en-US" sz="2800" b="1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362200"/>
            <a:ext cx="6400800" cy="37131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Chapter 4.5: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CA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Linking Root Causes </a:t>
            </a:r>
            <a:r>
              <a:rPr lang="en-CA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CA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CA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to </a:t>
            </a:r>
            <a:r>
              <a:rPr lang="en-CA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the </a:t>
            </a:r>
            <a:r>
              <a:rPr lang="en-CA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Recommendations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E66183-F4B4-4A5D-B3C4-89A900098CF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basic framework to understand the construct of a root cause analysis.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912813" y="1370964"/>
            <a:ext cx="7315200" cy="4967923"/>
            <a:chOff x="816" y="519"/>
            <a:chExt cx="4608" cy="3225"/>
          </a:xfrm>
        </p:grpSpPr>
        <p:sp>
          <p:nvSpPr>
            <p:cNvPr id="23" name="Rectangle 22"/>
            <p:cNvSpPr/>
            <p:nvPr/>
          </p:nvSpPr>
          <p:spPr>
            <a:xfrm>
              <a:off x="817" y="519"/>
              <a:ext cx="4607" cy="32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1920" y="565"/>
              <a:ext cx="1824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Causes in the Root Cause Analysis</a:t>
              </a:r>
            </a:p>
          </p:txBody>
        </p:sp>
        <p:sp>
          <p:nvSpPr>
            <p:cNvPr id="8201" name="Text Box 10"/>
            <p:cNvSpPr txBox="1">
              <a:spLocks noChangeArrowheads="1"/>
            </p:cNvSpPr>
            <p:nvPr/>
          </p:nvSpPr>
          <p:spPr bwMode="auto">
            <a:xfrm>
              <a:off x="4128" y="564"/>
              <a:ext cx="1248" cy="17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Category of Cause</a:t>
              </a:r>
            </a:p>
          </p:txBody>
        </p:sp>
        <p:sp>
          <p:nvSpPr>
            <p:cNvPr id="8202" name="Text Box 11"/>
            <p:cNvSpPr txBox="1">
              <a:spLocks noChangeArrowheads="1"/>
            </p:cNvSpPr>
            <p:nvPr/>
          </p:nvSpPr>
          <p:spPr bwMode="auto">
            <a:xfrm>
              <a:off x="960" y="551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Type of Cause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28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6" y="912"/>
              <a:ext cx="4608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23"/>
            <p:cNvCxnSpPr/>
            <p:nvPr/>
          </p:nvCxnSpPr>
          <p:spPr>
            <a:xfrm>
              <a:off x="4032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C39FD2-12E8-40B4-8363-DE2B32676F8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i="1" dirty="0" smtClean="0">
                <a:solidFill>
                  <a:srgbClr val="000000"/>
                </a:solidFill>
              </a:rPr>
              <a:t>Introduction – The Construct of an RCA:</a:t>
            </a:r>
            <a:endParaRPr lang="en-CA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912813" y="1219200"/>
            <a:ext cx="7315200" cy="5119688"/>
            <a:chOff x="816" y="519"/>
            <a:chExt cx="4608" cy="3225"/>
          </a:xfrm>
        </p:grpSpPr>
        <p:sp>
          <p:nvSpPr>
            <p:cNvPr id="23" name="Rectangle 22"/>
            <p:cNvSpPr/>
            <p:nvPr/>
          </p:nvSpPr>
          <p:spPr>
            <a:xfrm>
              <a:off x="817" y="519"/>
              <a:ext cx="4607" cy="32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9224" name="Text Box 11"/>
            <p:cNvSpPr txBox="1">
              <a:spLocks noChangeArrowheads="1"/>
            </p:cNvSpPr>
            <p:nvPr/>
          </p:nvSpPr>
          <p:spPr bwMode="auto">
            <a:xfrm>
              <a:off x="960" y="2041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Basic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960" y="1357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Immediate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9226" name="Text Box 13"/>
            <p:cNvSpPr txBox="1">
              <a:spLocks noChangeArrowheads="1"/>
            </p:cNvSpPr>
            <p:nvPr/>
          </p:nvSpPr>
          <p:spPr bwMode="auto">
            <a:xfrm>
              <a:off x="960" y="989"/>
              <a:ext cx="624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Incident </a:t>
              </a:r>
              <a:br>
                <a:rPr lang="en-US" altLang="en-US" sz="1200">
                  <a:solidFill>
                    <a:srgbClr val="000000"/>
                  </a:solidFill>
                </a:rPr>
              </a:br>
              <a:r>
                <a:rPr lang="en-US" altLang="en-US" sz="1200">
                  <a:solidFill>
                    <a:srgbClr val="000000"/>
                  </a:solidFill>
                </a:rPr>
                <a:t>Description</a:t>
              </a:r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960" y="2880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Latent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9228" name="Text Box 5"/>
            <p:cNvSpPr txBox="1">
              <a:spLocks noChangeArrowheads="1"/>
            </p:cNvSpPr>
            <p:nvPr/>
          </p:nvSpPr>
          <p:spPr bwMode="auto">
            <a:xfrm>
              <a:off x="1920" y="565"/>
              <a:ext cx="1824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Causes in the Root Cause Analysis</a:t>
              </a: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4128" y="564"/>
              <a:ext cx="1248" cy="17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Category of Cause</a:t>
              </a:r>
            </a:p>
          </p:txBody>
        </p:sp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960" y="551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Type of Cause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28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6" y="912"/>
              <a:ext cx="4608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23"/>
            <p:cNvCxnSpPr/>
            <p:nvPr/>
          </p:nvCxnSpPr>
          <p:spPr>
            <a:xfrm>
              <a:off x="4032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C4F4C5-57F6-4C2B-8E87-3A79A5C2594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 – The Construct of an RCA: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912813" y="1219200"/>
            <a:ext cx="7315200" cy="5119688"/>
            <a:chOff x="816" y="519"/>
            <a:chExt cx="4608" cy="3225"/>
          </a:xfrm>
        </p:grpSpPr>
        <p:sp>
          <p:nvSpPr>
            <p:cNvPr id="23" name="Rectangle 22"/>
            <p:cNvSpPr/>
            <p:nvPr/>
          </p:nvSpPr>
          <p:spPr>
            <a:xfrm>
              <a:off x="817" y="519"/>
              <a:ext cx="4607" cy="32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4080" y="1987"/>
              <a:ext cx="1296" cy="4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Engineering Factors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Job Factors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Personal Factors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960" y="2041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Basic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960" y="1357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Immediate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960" y="989"/>
              <a:ext cx="624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Incident </a:t>
              </a:r>
              <a:br>
                <a:rPr lang="en-US" altLang="en-US" sz="1200">
                  <a:solidFill>
                    <a:srgbClr val="000000"/>
                  </a:solidFill>
                </a:rPr>
              </a:br>
              <a:r>
                <a:rPr lang="en-US" altLang="en-US" sz="1200">
                  <a:solidFill>
                    <a:srgbClr val="000000"/>
                  </a:solidFill>
                </a:rPr>
                <a:t>Description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960" y="2880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Latent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4080" y="2845"/>
              <a:ext cx="1296" cy="40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Inadequate Program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Inadequate Standards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Inadequate Compliance</a:t>
              </a:r>
            </a:p>
          </p:txBody>
        </p:sp>
        <p:sp>
          <p:nvSpPr>
            <p:cNvPr id="10254" name="Text Box 5"/>
            <p:cNvSpPr txBox="1">
              <a:spLocks noChangeArrowheads="1"/>
            </p:cNvSpPr>
            <p:nvPr/>
          </p:nvSpPr>
          <p:spPr bwMode="auto">
            <a:xfrm>
              <a:off x="1920" y="565"/>
              <a:ext cx="1824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Causes in the Root Cause Analysis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4128" y="564"/>
              <a:ext cx="1248" cy="17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Category of Cause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960" y="551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Type of Cause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28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6" y="912"/>
              <a:ext cx="4608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Text Box 10"/>
            <p:cNvSpPr txBox="1">
              <a:spLocks noChangeArrowheads="1"/>
            </p:cNvSpPr>
            <p:nvPr/>
          </p:nvSpPr>
          <p:spPr bwMode="auto">
            <a:xfrm>
              <a:off x="4080" y="1315"/>
              <a:ext cx="1296" cy="4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Substandard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Work Practice or Substandard Condition</a:t>
              </a:r>
            </a:p>
          </p:txBody>
        </p:sp>
        <p:cxnSp>
          <p:nvCxnSpPr>
            <p:cNvPr id="2" name="Straight Connector 23"/>
            <p:cNvCxnSpPr/>
            <p:nvPr/>
          </p:nvCxnSpPr>
          <p:spPr>
            <a:xfrm>
              <a:off x="4032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F0FF91-77C7-4778-BCF9-9F5FC5B0DAC9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 – The Construct of an RCA: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912813" y="1204913"/>
            <a:ext cx="7315200" cy="5119687"/>
            <a:chOff x="816" y="519"/>
            <a:chExt cx="4608" cy="3225"/>
          </a:xfrm>
        </p:grpSpPr>
        <p:sp>
          <p:nvSpPr>
            <p:cNvPr id="23" name="Rectangle 22"/>
            <p:cNvSpPr/>
            <p:nvPr/>
          </p:nvSpPr>
          <p:spPr>
            <a:xfrm>
              <a:off x="817" y="519"/>
              <a:ext cx="4607" cy="32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11272" name="Text Box 2"/>
            <p:cNvSpPr txBox="1">
              <a:spLocks noChangeArrowheads="1"/>
            </p:cNvSpPr>
            <p:nvPr/>
          </p:nvSpPr>
          <p:spPr bwMode="auto">
            <a:xfrm>
              <a:off x="2496" y="993"/>
              <a:ext cx="768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Incident</a:t>
              </a:r>
              <a:br>
                <a:rPr lang="en-US" altLang="en-US" sz="1200">
                  <a:solidFill>
                    <a:srgbClr val="000000"/>
                  </a:solidFill>
                </a:rPr>
              </a:b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1273" name="Text Box 3"/>
            <p:cNvSpPr txBox="1">
              <a:spLocks noChangeArrowheads="1"/>
            </p:cNvSpPr>
            <p:nvPr/>
          </p:nvSpPr>
          <p:spPr bwMode="auto">
            <a:xfrm>
              <a:off x="2256" y="1408"/>
              <a:ext cx="1248" cy="179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Immediate Cause</a:t>
              </a:r>
            </a:p>
          </p:txBody>
        </p:sp>
        <p:sp>
          <p:nvSpPr>
            <p:cNvPr id="11274" name="Text Box 4"/>
            <p:cNvSpPr txBox="1">
              <a:spLocks noChangeArrowheads="1"/>
            </p:cNvSpPr>
            <p:nvPr/>
          </p:nvSpPr>
          <p:spPr bwMode="auto">
            <a:xfrm>
              <a:off x="2256" y="1719"/>
              <a:ext cx="1248" cy="17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Intermediate Cause</a:t>
              </a:r>
            </a:p>
          </p:txBody>
        </p:sp>
        <p:sp>
          <p:nvSpPr>
            <p:cNvPr id="11275" name="Text Box 5"/>
            <p:cNvSpPr txBox="1">
              <a:spLocks noChangeArrowheads="1"/>
            </p:cNvSpPr>
            <p:nvPr/>
          </p:nvSpPr>
          <p:spPr bwMode="auto">
            <a:xfrm>
              <a:off x="2304" y="2087"/>
              <a:ext cx="1152" cy="179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Basic Cause</a:t>
              </a:r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1776" y="2859"/>
              <a:ext cx="2208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Latent Cause</a:t>
              </a:r>
            </a:p>
          </p:txBody>
        </p:sp>
        <p:sp>
          <p:nvSpPr>
            <p:cNvPr id="11277" name="Text Box 8"/>
            <p:cNvSpPr txBox="1">
              <a:spLocks noChangeArrowheads="1"/>
            </p:cNvSpPr>
            <p:nvPr/>
          </p:nvSpPr>
          <p:spPr bwMode="auto">
            <a:xfrm>
              <a:off x="1776" y="3046"/>
              <a:ext cx="2208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Weakness in Management System Element #.</a:t>
              </a:r>
            </a:p>
          </p:txBody>
        </p:sp>
        <p:sp>
          <p:nvSpPr>
            <p:cNvPr id="11278" name="Text Box 10"/>
            <p:cNvSpPr txBox="1">
              <a:spLocks noChangeArrowheads="1"/>
            </p:cNvSpPr>
            <p:nvPr/>
          </p:nvSpPr>
          <p:spPr bwMode="auto">
            <a:xfrm>
              <a:off x="4080" y="1987"/>
              <a:ext cx="1296" cy="4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Engineering Factors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Job Factors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Personal Factors</a:t>
              </a:r>
            </a:p>
          </p:txBody>
        </p:sp>
        <p:sp>
          <p:nvSpPr>
            <p:cNvPr id="11279" name="Text Box 11"/>
            <p:cNvSpPr txBox="1">
              <a:spLocks noChangeArrowheads="1"/>
            </p:cNvSpPr>
            <p:nvPr/>
          </p:nvSpPr>
          <p:spPr bwMode="auto">
            <a:xfrm>
              <a:off x="960" y="2041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Basic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960" y="1357"/>
              <a:ext cx="624" cy="2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Immediate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960" y="989"/>
              <a:ext cx="624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Incident </a:t>
              </a:r>
              <a:br>
                <a:rPr lang="en-US" altLang="en-US" sz="1200">
                  <a:solidFill>
                    <a:srgbClr val="000000"/>
                  </a:solidFill>
                </a:rPr>
              </a:br>
              <a:r>
                <a:rPr lang="en-US" altLang="en-US" sz="1200">
                  <a:solidFill>
                    <a:srgbClr val="000000"/>
                  </a:solidFill>
                </a:rPr>
                <a:t>Description</a:t>
              </a:r>
            </a:p>
          </p:txBody>
        </p:sp>
        <p:sp>
          <p:nvSpPr>
            <p:cNvPr id="11282" name="Text Box 14"/>
            <p:cNvSpPr txBox="1">
              <a:spLocks noChangeArrowheads="1"/>
            </p:cNvSpPr>
            <p:nvPr/>
          </p:nvSpPr>
          <p:spPr bwMode="auto">
            <a:xfrm>
              <a:off x="960" y="2880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Latent 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Cause</a:t>
              </a:r>
            </a:p>
          </p:txBody>
        </p:sp>
        <p:sp>
          <p:nvSpPr>
            <p:cNvPr id="11283" name="Text Box 15"/>
            <p:cNvSpPr txBox="1">
              <a:spLocks noChangeArrowheads="1"/>
            </p:cNvSpPr>
            <p:nvPr/>
          </p:nvSpPr>
          <p:spPr bwMode="auto">
            <a:xfrm>
              <a:off x="4080" y="2845"/>
              <a:ext cx="1296" cy="40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Inadequate Program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Inadequate Standards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Inadequate Compliance</a:t>
              </a:r>
            </a:p>
          </p:txBody>
        </p:sp>
        <p:cxnSp>
          <p:nvCxnSpPr>
            <p:cNvPr id="11284" name="AutoShape 16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>
              <a:off x="2880" y="1287"/>
              <a:ext cx="0" cy="1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5" name="AutoShape 17"/>
            <p:cNvCxnSpPr>
              <a:cxnSpLocks noChangeShapeType="1"/>
              <a:stCxn id="11275" idx="2"/>
              <a:endCxn id="11297" idx="0"/>
            </p:cNvCxnSpPr>
            <p:nvPr/>
          </p:nvCxnSpPr>
          <p:spPr bwMode="auto">
            <a:xfrm>
              <a:off x="2880" y="2266"/>
              <a:ext cx="0" cy="2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6" name="AutoShape 18"/>
            <p:cNvCxnSpPr>
              <a:cxnSpLocks noChangeShapeType="1"/>
              <a:stCxn id="11274" idx="2"/>
              <a:endCxn id="11275" idx="0"/>
            </p:cNvCxnSpPr>
            <p:nvPr/>
          </p:nvCxnSpPr>
          <p:spPr bwMode="auto">
            <a:xfrm>
              <a:off x="2880" y="1898"/>
              <a:ext cx="0" cy="1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7" name="AutoShape 19"/>
            <p:cNvCxnSpPr>
              <a:cxnSpLocks noChangeShapeType="1"/>
              <a:stCxn id="11273" idx="2"/>
              <a:endCxn id="11274" idx="0"/>
            </p:cNvCxnSpPr>
            <p:nvPr/>
          </p:nvCxnSpPr>
          <p:spPr bwMode="auto">
            <a:xfrm>
              <a:off x="2880" y="1587"/>
              <a:ext cx="0" cy="1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8" name="AutoShape 20"/>
            <p:cNvCxnSpPr>
              <a:cxnSpLocks noChangeShapeType="1"/>
              <a:stCxn id="11277" idx="2"/>
              <a:endCxn id="11289" idx="0"/>
            </p:cNvCxnSpPr>
            <p:nvPr/>
          </p:nvCxnSpPr>
          <p:spPr bwMode="auto">
            <a:xfrm>
              <a:off x="2880" y="3225"/>
              <a:ext cx="0" cy="18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9" name="AutoShape 22"/>
            <p:cNvSpPr>
              <a:spLocks noChangeArrowheads="1"/>
            </p:cNvSpPr>
            <p:nvPr/>
          </p:nvSpPr>
          <p:spPr bwMode="auto">
            <a:xfrm>
              <a:off x="2112" y="3408"/>
              <a:ext cx="1536" cy="2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rgbClr val="FFFFFF"/>
                  </a:solidFill>
                </a:rPr>
                <a:t>Recommendation?</a:t>
              </a:r>
            </a:p>
          </p:txBody>
        </p:sp>
        <p:sp>
          <p:nvSpPr>
            <p:cNvPr id="11290" name="Text Box 5"/>
            <p:cNvSpPr txBox="1">
              <a:spLocks noChangeArrowheads="1"/>
            </p:cNvSpPr>
            <p:nvPr/>
          </p:nvSpPr>
          <p:spPr bwMode="auto">
            <a:xfrm>
              <a:off x="1920" y="565"/>
              <a:ext cx="1824" cy="17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 dirty="0">
                  <a:solidFill>
                    <a:srgbClr val="FFFFFF"/>
                  </a:solidFill>
                </a:rPr>
                <a:t>Causes in the Root Cause Analysis</a:t>
              </a:r>
            </a:p>
          </p:txBody>
        </p:sp>
        <p:sp>
          <p:nvSpPr>
            <p:cNvPr id="11291" name="Text Box 10"/>
            <p:cNvSpPr txBox="1">
              <a:spLocks noChangeArrowheads="1"/>
            </p:cNvSpPr>
            <p:nvPr/>
          </p:nvSpPr>
          <p:spPr bwMode="auto">
            <a:xfrm>
              <a:off x="4128" y="564"/>
              <a:ext cx="1248" cy="17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Category of Cause</a:t>
              </a:r>
            </a:p>
          </p:txBody>
        </p:sp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960" y="551"/>
              <a:ext cx="624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b="1">
                  <a:solidFill>
                    <a:srgbClr val="FFFFFF"/>
                  </a:solidFill>
                </a:rPr>
                <a:t>Type of Cause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28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6" y="912"/>
              <a:ext cx="4608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5" name="Text Box 10"/>
            <p:cNvSpPr txBox="1">
              <a:spLocks noChangeArrowheads="1"/>
            </p:cNvSpPr>
            <p:nvPr/>
          </p:nvSpPr>
          <p:spPr bwMode="auto">
            <a:xfrm>
              <a:off x="4080" y="1315"/>
              <a:ext cx="1296" cy="40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FFFFFF"/>
                  </a:solidFill>
                </a:rPr>
                <a:t>Substandard</a:t>
              </a:r>
              <a:br>
                <a:rPr lang="en-US" altLang="en-US" sz="1200">
                  <a:solidFill>
                    <a:srgbClr val="FFFFFF"/>
                  </a:solidFill>
                </a:rPr>
              </a:br>
              <a:r>
                <a:rPr lang="en-US" altLang="en-US" sz="1200">
                  <a:solidFill>
                    <a:srgbClr val="FFFFFF"/>
                  </a:solidFill>
                </a:rPr>
                <a:t>Work Practice or Substandard Condition</a:t>
              </a:r>
            </a:p>
          </p:txBody>
        </p:sp>
        <p:cxnSp>
          <p:nvCxnSpPr>
            <p:cNvPr id="2" name="Straight Connector 23"/>
            <p:cNvCxnSpPr/>
            <p:nvPr/>
          </p:nvCxnSpPr>
          <p:spPr>
            <a:xfrm>
              <a:off x="4032" y="528"/>
              <a:ext cx="0" cy="321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7" name="Text Box 4"/>
            <p:cNvSpPr txBox="1">
              <a:spLocks noChangeArrowheads="1"/>
            </p:cNvSpPr>
            <p:nvPr/>
          </p:nvSpPr>
          <p:spPr bwMode="auto">
            <a:xfrm>
              <a:off x="2256" y="2471"/>
              <a:ext cx="1248" cy="17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Intermediate Cause</a:t>
              </a:r>
            </a:p>
          </p:txBody>
        </p:sp>
        <p:cxnSp>
          <p:nvCxnSpPr>
            <p:cNvPr id="11298" name="AutoShape 17"/>
            <p:cNvCxnSpPr>
              <a:cxnSpLocks noChangeShapeType="1"/>
              <a:stCxn id="11297" idx="2"/>
              <a:endCxn id="11276" idx="0"/>
            </p:cNvCxnSpPr>
            <p:nvPr/>
          </p:nvCxnSpPr>
          <p:spPr bwMode="auto">
            <a:xfrm>
              <a:off x="2880" y="2650"/>
              <a:ext cx="0" cy="2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6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87E372-83DE-45D7-B9E7-138CAAA5812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Introduction – The Construct of an RCA: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7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F6405-7400-4457-9D04-20A3DFD6A3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i="1" dirty="0" smtClean="0">
                <a:solidFill>
                  <a:srgbClr val="000000"/>
                </a:solidFill>
              </a:rPr>
              <a:t>Examine a Root Cause: </a:t>
            </a:r>
            <a:endParaRPr lang="en-CA" altLang="en-US" sz="2400" b="1" i="1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19200" y="914400"/>
            <a:ext cx="6781800" cy="5483225"/>
            <a:chOff x="1219200" y="914400"/>
            <a:chExt cx="6781800" cy="5483225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19200" y="914400"/>
              <a:ext cx="6781800" cy="54832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15368" name="Text Box 2"/>
            <p:cNvSpPr txBox="1">
              <a:spLocks noChangeArrowheads="1"/>
            </p:cNvSpPr>
            <p:nvPr/>
          </p:nvSpPr>
          <p:spPr bwMode="auto">
            <a:xfrm>
              <a:off x="3276600" y="1792180"/>
              <a:ext cx="2438398" cy="27699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Equipment found in defective state</a:t>
              </a:r>
            </a:p>
          </p:txBody>
        </p:sp>
        <p:sp>
          <p:nvSpPr>
            <p:cNvPr id="15374" name="Text Box 10"/>
            <p:cNvSpPr txBox="1">
              <a:spLocks noChangeArrowheads="1"/>
            </p:cNvSpPr>
            <p:nvPr/>
          </p:nvSpPr>
          <p:spPr bwMode="auto">
            <a:xfrm>
              <a:off x="6248400" y="3465460"/>
              <a:ext cx="1524000" cy="40616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Improper Risk Taking</a:t>
              </a:r>
              <a:br>
                <a:rPr lang="en-US" altLang="en-US" sz="1000">
                  <a:solidFill>
                    <a:srgbClr val="000000"/>
                  </a:solidFill>
                </a:rPr>
              </a:br>
              <a:r>
                <a:rPr lang="en-US" altLang="en-US" sz="1000">
                  <a:solidFill>
                    <a:srgbClr val="000000"/>
                  </a:solidFill>
                </a:rPr>
                <a:t>Improper Motivation</a:t>
              </a:r>
            </a:p>
          </p:txBody>
        </p:sp>
        <p:sp>
          <p:nvSpPr>
            <p:cNvPr id="15375" name="Text Box 11"/>
            <p:cNvSpPr txBox="1">
              <a:spLocks noChangeArrowheads="1"/>
            </p:cNvSpPr>
            <p:nvPr/>
          </p:nvSpPr>
          <p:spPr bwMode="auto">
            <a:xfrm>
              <a:off x="1524000" y="3459113"/>
              <a:ext cx="990600" cy="40616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Basic </a:t>
              </a:r>
              <a:br>
                <a:rPr lang="en-US" altLang="en-US" sz="1000">
                  <a:solidFill>
                    <a:srgbClr val="000000"/>
                  </a:solidFill>
                </a:rPr>
              </a:br>
              <a:r>
                <a:rPr lang="en-US" altLang="en-US" sz="1000">
                  <a:solidFill>
                    <a:srgbClr val="000000"/>
                  </a:solidFill>
                </a:rPr>
                <a:t>Cause</a:t>
              </a:r>
            </a:p>
          </p:txBody>
        </p:sp>
        <p:sp>
          <p:nvSpPr>
            <p:cNvPr id="15376" name="Text Box 12"/>
            <p:cNvSpPr txBox="1">
              <a:spLocks noChangeArrowheads="1"/>
            </p:cNvSpPr>
            <p:nvPr/>
          </p:nvSpPr>
          <p:spPr bwMode="auto">
            <a:xfrm>
              <a:off x="1524000" y="2213463"/>
              <a:ext cx="990600" cy="40616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Immediate </a:t>
              </a:r>
              <a:br>
                <a:rPr lang="en-US" altLang="en-US" sz="1000">
                  <a:solidFill>
                    <a:srgbClr val="000000"/>
                  </a:solidFill>
                </a:rPr>
              </a:br>
              <a:r>
                <a:rPr lang="en-US" altLang="en-US" sz="1000">
                  <a:solidFill>
                    <a:srgbClr val="000000"/>
                  </a:solidFill>
                </a:rPr>
                <a:t>Cause</a:t>
              </a:r>
            </a:p>
          </p:txBody>
        </p:sp>
        <p:sp>
          <p:nvSpPr>
            <p:cNvPr id="15377" name="Text Box 13"/>
            <p:cNvSpPr txBox="1">
              <a:spLocks noChangeArrowheads="1"/>
            </p:cNvSpPr>
            <p:nvPr/>
          </p:nvSpPr>
          <p:spPr bwMode="auto">
            <a:xfrm>
              <a:off x="1295400" y="1803268"/>
              <a:ext cx="1371600" cy="260713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Incident Description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5378" name="Text Box 14"/>
            <p:cNvSpPr txBox="1">
              <a:spLocks noChangeArrowheads="1"/>
            </p:cNvSpPr>
            <p:nvPr/>
          </p:nvSpPr>
          <p:spPr bwMode="auto">
            <a:xfrm>
              <a:off x="1524000" y="4867970"/>
              <a:ext cx="990600" cy="40616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Latent </a:t>
              </a:r>
              <a:br>
                <a:rPr lang="en-US" altLang="en-US" sz="1000">
                  <a:solidFill>
                    <a:srgbClr val="000000"/>
                  </a:solidFill>
                </a:rPr>
              </a:br>
              <a:r>
                <a:rPr lang="en-US" altLang="en-US" sz="1000">
                  <a:solidFill>
                    <a:srgbClr val="000000"/>
                  </a:solidFill>
                </a:rPr>
                <a:t>Cause</a:t>
              </a:r>
            </a:p>
          </p:txBody>
        </p:sp>
        <p:sp>
          <p:nvSpPr>
            <p:cNvPr id="15379" name="Text Box 15"/>
            <p:cNvSpPr txBox="1">
              <a:spLocks noChangeArrowheads="1"/>
            </p:cNvSpPr>
            <p:nvPr/>
          </p:nvSpPr>
          <p:spPr bwMode="auto">
            <a:xfrm>
              <a:off x="6248400" y="4947042"/>
              <a:ext cx="1524000" cy="26071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 dirty="0" smtClean="0">
                  <a:solidFill>
                    <a:srgbClr val="000000"/>
                  </a:solidFill>
                </a:rPr>
                <a:t>Inadequate Program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5380" name="AutoShape 16"/>
            <p:cNvCxnSpPr>
              <a:cxnSpLocks noChangeShapeType="1"/>
              <a:stCxn id="15368" idx="2"/>
              <a:endCxn id="30" idx="0"/>
            </p:cNvCxnSpPr>
            <p:nvPr/>
          </p:nvCxnSpPr>
          <p:spPr bwMode="auto">
            <a:xfrm>
              <a:off x="4495799" y="2069179"/>
              <a:ext cx="1" cy="29255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6" name="Text Box 5"/>
            <p:cNvSpPr txBox="1">
              <a:spLocks noChangeArrowheads="1"/>
            </p:cNvSpPr>
            <p:nvPr/>
          </p:nvSpPr>
          <p:spPr bwMode="auto">
            <a:xfrm>
              <a:off x="3048000" y="1142868"/>
              <a:ext cx="2895600" cy="247507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 b="1">
                  <a:solidFill>
                    <a:srgbClr val="FFFFFF"/>
                  </a:solidFill>
                </a:rPr>
                <a:t>Causes in the Root Cause Analysis</a:t>
              </a:r>
            </a:p>
          </p:txBody>
        </p:sp>
        <p:sp>
          <p:nvSpPr>
            <p:cNvPr id="15387" name="Text Box 10"/>
            <p:cNvSpPr txBox="1">
              <a:spLocks noChangeArrowheads="1"/>
            </p:cNvSpPr>
            <p:nvPr/>
          </p:nvSpPr>
          <p:spPr bwMode="auto">
            <a:xfrm>
              <a:off x="6324600" y="1139695"/>
              <a:ext cx="1371600" cy="2538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 b="1">
                  <a:solidFill>
                    <a:srgbClr val="FFFFFF"/>
                  </a:solidFill>
                </a:rPr>
                <a:t>Category of Cause</a:t>
              </a:r>
            </a:p>
          </p:txBody>
        </p:sp>
        <p:sp>
          <p:nvSpPr>
            <p:cNvPr id="15388" name="Text Box 11"/>
            <p:cNvSpPr txBox="1">
              <a:spLocks noChangeArrowheads="1"/>
            </p:cNvSpPr>
            <p:nvPr/>
          </p:nvSpPr>
          <p:spPr bwMode="auto">
            <a:xfrm>
              <a:off x="1524000" y="1136521"/>
              <a:ext cx="990600" cy="39981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 b="1">
                  <a:solidFill>
                    <a:srgbClr val="FFFFFF"/>
                  </a:solidFill>
                </a:rPr>
                <a:t>Type of Cause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2742507" y="914400"/>
              <a:ext cx="0" cy="5483225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1219200" y="1676528"/>
              <a:ext cx="6781800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1" name="Text Box 10"/>
            <p:cNvSpPr txBox="1">
              <a:spLocks noChangeArrowheads="1"/>
            </p:cNvSpPr>
            <p:nvPr/>
          </p:nvSpPr>
          <p:spPr bwMode="auto">
            <a:xfrm>
              <a:off x="6248400" y="2238848"/>
              <a:ext cx="1524000" cy="406165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000">
                  <a:solidFill>
                    <a:srgbClr val="000000"/>
                  </a:solidFill>
                </a:rPr>
                <a:t>Sub-standard</a:t>
              </a:r>
              <a:br>
                <a:rPr lang="en-US" altLang="en-US" sz="1000">
                  <a:solidFill>
                    <a:srgbClr val="000000"/>
                  </a:solidFill>
                </a:rPr>
              </a:br>
              <a:r>
                <a:rPr lang="en-US" altLang="en-US" sz="1000">
                  <a:solidFill>
                    <a:srgbClr val="000000"/>
                  </a:solidFill>
                </a:rPr>
                <a:t>Work Practice</a:t>
              </a: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3048000" y="4038600"/>
              <a:ext cx="2895600" cy="83099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en-US" altLang="en-US" sz="1200" dirty="0"/>
                <a:t>Management failed to communicate or failed to check that the IM understood Corporate Values: “Safety always before Production”</a:t>
              </a:r>
            </a:p>
          </p:txBody>
        </p:sp>
        <p:sp>
          <p:nvSpPr>
            <p:cNvPr id="15371" name="Text Box 5"/>
            <p:cNvSpPr txBox="1">
              <a:spLocks noChangeArrowheads="1"/>
            </p:cNvSpPr>
            <p:nvPr/>
          </p:nvSpPr>
          <p:spPr bwMode="auto">
            <a:xfrm>
              <a:off x="3048000" y="3345377"/>
              <a:ext cx="2895600" cy="646331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IM had not yet learned or taken to heart or cared that or understood that safety checks must be done before </a:t>
              </a:r>
              <a:r>
                <a:rPr lang="en-US" altLang="en-US" sz="1200" dirty="0" err="1"/>
                <a:t>Prod’n</a:t>
              </a:r>
              <a:r>
                <a:rPr lang="en-US" altLang="en-US" sz="1200" dirty="0"/>
                <a:t> checks</a:t>
              </a:r>
            </a:p>
          </p:txBody>
        </p:sp>
        <p:sp>
          <p:nvSpPr>
            <p:cNvPr id="15370" name="Text Box 4"/>
            <p:cNvSpPr txBox="1">
              <a:spLocks noChangeArrowheads="1"/>
            </p:cNvSpPr>
            <p:nvPr/>
          </p:nvSpPr>
          <p:spPr bwMode="auto">
            <a:xfrm>
              <a:off x="3276600" y="2796759"/>
              <a:ext cx="2438400" cy="46166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IM prioritized </a:t>
              </a:r>
              <a:r>
                <a:rPr lang="en-US" altLang="en-US" sz="1200" dirty="0" err="1"/>
                <a:t>Mtce</a:t>
              </a:r>
              <a:r>
                <a:rPr lang="en-US" altLang="en-US" sz="1200" dirty="0"/>
                <a:t> work on </a:t>
              </a:r>
              <a:r>
                <a:rPr lang="en-US" altLang="en-US" sz="1200" dirty="0" err="1"/>
                <a:t>Prod’n</a:t>
              </a:r>
              <a:r>
                <a:rPr lang="en-US" altLang="en-US" sz="1200" dirty="0"/>
                <a:t> Equipment over Safety Equipment</a:t>
              </a:r>
            </a:p>
          </p:txBody>
        </p:sp>
        <p:sp>
          <p:nvSpPr>
            <p:cNvPr id="15369" name="Text Box 3"/>
            <p:cNvSpPr txBox="1">
              <a:spLocks noChangeArrowheads="1"/>
            </p:cNvSpPr>
            <p:nvPr/>
          </p:nvSpPr>
          <p:spPr bwMode="auto">
            <a:xfrm>
              <a:off x="3276600" y="2217445"/>
              <a:ext cx="2438398" cy="461665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Industrial Mechanic (IM) did not follow / implement procedure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048000" y="4994702"/>
              <a:ext cx="2895600" cy="276999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en-US" altLang="en-US" sz="1200" dirty="0" smtClean="0"/>
                <a:t>Latent cause?</a:t>
              </a:r>
              <a:endParaRPr lang="en-US" alt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1C88B5-37A7-4550-A3D7-CC4C1606A91D}"/>
                </a:ext>
              </a:extLst>
            </p:cNvPr>
            <p:cNvSpPr txBox="1"/>
            <p:nvPr/>
          </p:nvSpPr>
          <p:spPr>
            <a:xfrm>
              <a:off x="1524001" y="5458538"/>
              <a:ext cx="62484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i="1" dirty="0" smtClean="0">
                  <a:solidFill>
                    <a:srgbClr val="FF0000"/>
                  </a:solidFill>
                </a:rPr>
                <a:t>Colour coding is used here to emphasise cause types.</a:t>
              </a:r>
            </a:p>
            <a:p>
              <a:pPr algn="ctr"/>
              <a:endParaRPr lang="en-CA" sz="1600" b="1" i="1" dirty="0">
                <a:solidFill>
                  <a:srgbClr val="FF0000"/>
                </a:solidFill>
              </a:endParaRPr>
            </a:p>
            <a:p>
              <a:pPr algn="ctr"/>
              <a:r>
                <a:rPr lang="en-CA" sz="1600" b="1" i="1" dirty="0" smtClean="0">
                  <a:solidFill>
                    <a:srgbClr val="FF0000"/>
                  </a:solidFill>
                </a:rPr>
                <a:t>Colour </a:t>
              </a:r>
              <a:r>
                <a:rPr lang="en-CA" sz="1600" b="1" i="1" dirty="0">
                  <a:solidFill>
                    <a:srgbClr val="FF0000"/>
                  </a:solidFill>
                </a:rPr>
                <a:t>coding is not necessary for your team project!</a:t>
              </a: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0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6EF89C-EBB2-43FC-B7A9-E648AF359B4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0292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the components of 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Swiss Cheese Model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loss incident.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Explain how to “make the link” from latent causes to recommendations for actions.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Link a latent cause to a management system element and create a recommendation.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Ensure that recommendations address/eliminate latent causes.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Generate and prioritize recommendations for action.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Learning Outcomes of these Chapters: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943600"/>
            <a:ext cx="603504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Relationship Between Latent Causes &amp; Incidents</a:t>
            </a:r>
            <a:b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4.5: Linking Latent Causes to Recommendations</a:t>
            </a:r>
            <a:b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4.6: Developing &amp; Prioritizing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285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455612" y="822325"/>
            <a:ext cx="8307387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9AA34F-211B-42E9-948A-C28E32549D4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Examine One </a:t>
            </a:r>
            <a:r>
              <a:rPr lang="en-US" altLang="en-US" sz="2400" b="1" i="1" dirty="0">
                <a:solidFill>
                  <a:srgbClr val="000000"/>
                </a:solidFill>
              </a:rPr>
              <a:t>Root Path in an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RCA – Branch Improvements: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43200" y="914401"/>
            <a:ext cx="4038600" cy="5458644"/>
            <a:chOff x="2743200" y="914401"/>
            <a:chExt cx="4038600" cy="5458644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971800" y="914401"/>
              <a:ext cx="3581400" cy="545864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800"/>
            </a:p>
          </p:txBody>
        </p:sp>
        <p:sp>
          <p:nvSpPr>
            <p:cNvPr id="17416" name="Text Box 2"/>
            <p:cNvSpPr txBox="1">
              <a:spLocks noChangeArrowheads="1"/>
            </p:cNvSpPr>
            <p:nvPr/>
          </p:nvSpPr>
          <p:spPr bwMode="auto">
            <a:xfrm>
              <a:off x="3499556" y="1066800"/>
              <a:ext cx="2520243" cy="27699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Equipment found in defective state</a:t>
              </a:r>
            </a:p>
          </p:txBody>
        </p:sp>
        <p:sp>
          <p:nvSpPr>
            <p:cNvPr id="17417" name="Text Box 3"/>
            <p:cNvSpPr txBox="1">
              <a:spLocks noChangeArrowheads="1"/>
            </p:cNvSpPr>
            <p:nvPr/>
          </p:nvSpPr>
          <p:spPr bwMode="auto">
            <a:xfrm>
              <a:off x="3499556" y="1524000"/>
              <a:ext cx="2520244" cy="461665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Industrial Mechanic (IM) did not follow / implement procedure</a:t>
              </a:r>
            </a:p>
          </p:txBody>
        </p:sp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3499556" y="2133600"/>
              <a:ext cx="2520244" cy="4616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/>
                <a:t>IM prioritized </a:t>
              </a:r>
              <a:r>
                <a:rPr lang="en-US" altLang="en-US" sz="1200" dirty="0" err="1"/>
                <a:t>Mtce</a:t>
              </a:r>
              <a:r>
                <a:rPr lang="en-US" altLang="en-US" sz="1200" dirty="0"/>
                <a:t> work on </a:t>
              </a:r>
              <a:r>
                <a:rPr lang="en-US" altLang="en-US" sz="1200" dirty="0" err="1"/>
                <a:t>Prod’n</a:t>
              </a:r>
              <a:r>
                <a:rPr lang="en-US" altLang="en-US" sz="1200" dirty="0"/>
                <a:t> Equipment over Safety Equipment</a:t>
              </a:r>
            </a:p>
          </p:txBody>
        </p:sp>
        <p:sp>
          <p:nvSpPr>
            <p:cNvPr id="17419" name="Text Box 5"/>
            <p:cNvSpPr txBox="1">
              <a:spLocks noChangeArrowheads="1"/>
            </p:cNvSpPr>
            <p:nvPr/>
          </p:nvSpPr>
          <p:spPr bwMode="auto">
            <a:xfrm>
              <a:off x="3124200" y="3192242"/>
              <a:ext cx="3276600" cy="107721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 dirty="0"/>
                <a:t>IM had not yet learned or taken to heart or cared that or understood that safety checks must be done before </a:t>
              </a:r>
              <a:r>
                <a:rPr lang="en-US" altLang="en-US" sz="1600" dirty="0" err="1"/>
                <a:t>Prod’n</a:t>
              </a:r>
              <a:r>
                <a:rPr lang="en-US" altLang="en-US" sz="1600" dirty="0"/>
                <a:t> checks</a:t>
              </a:r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124200" y="4742020"/>
              <a:ext cx="3276600" cy="10772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 dirty="0"/>
                <a:t>Management </a:t>
              </a:r>
              <a:r>
                <a:rPr lang="en-CA" altLang="en-US" sz="1600" dirty="0"/>
                <a:t>failed to communicate or failed to check that </a:t>
              </a:r>
              <a:r>
                <a:rPr lang="en-US" altLang="en-US" sz="1600" dirty="0"/>
                <a:t>the IM understood Corporate Values: “Safety always before Production”</a:t>
              </a:r>
            </a:p>
          </p:txBody>
        </p:sp>
        <p:cxnSp>
          <p:nvCxnSpPr>
            <p:cNvPr id="17422" name="AutoShape 16"/>
            <p:cNvCxnSpPr>
              <a:cxnSpLocks noChangeShapeType="1"/>
              <a:stCxn id="17416" idx="2"/>
              <a:endCxn id="17417" idx="0"/>
            </p:cNvCxnSpPr>
            <p:nvPr/>
          </p:nvCxnSpPr>
          <p:spPr bwMode="auto">
            <a:xfrm>
              <a:off x="4759678" y="1343799"/>
              <a:ext cx="0" cy="18020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3" name="AutoShape 17"/>
            <p:cNvCxnSpPr>
              <a:cxnSpLocks noChangeShapeType="1"/>
              <a:stCxn id="17419" idx="2"/>
              <a:endCxn id="17420" idx="0"/>
            </p:cNvCxnSpPr>
            <p:nvPr/>
          </p:nvCxnSpPr>
          <p:spPr bwMode="auto">
            <a:xfrm>
              <a:off x="4762500" y="4269460"/>
              <a:ext cx="0" cy="4725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4" name="AutoShape 18"/>
            <p:cNvCxnSpPr>
              <a:cxnSpLocks noChangeShapeType="1"/>
              <a:stCxn id="17418" idx="2"/>
              <a:endCxn id="17419" idx="0"/>
            </p:cNvCxnSpPr>
            <p:nvPr/>
          </p:nvCxnSpPr>
          <p:spPr bwMode="auto">
            <a:xfrm>
              <a:off x="4759678" y="2595265"/>
              <a:ext cx="2822" cy="5969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5" name="AutoShape 19"/>
            <p:cNvCxnSpPr>
              <a:cxnSpLocks noChangeShapeType="1"/>
              <a:stCxn id="17417" idx="2"/>
              <a:endCxn id="17418" idx="0"/>
            </p:cNvCxnSpPr>
            <p:nvPr/>
          </p:nvCxnSpPr>
          <p:spPr bwMode="auto">
            <a:xfrm>
              <a:off x="4759678" y="1985665"/>
              <a:ext cx="0" cy="1479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Double Brace 20"/>
            <p:cNvSpPr/>
            <p:nvPr/>
          </p:nvSpPr>
          <p:spPr bwMode="auto">
            <a:xfrm>
              <a:off x="2743200" y="3056930"/>
              <a:ext cx="4038600" cy="2886670"/>
            </a:xfrm>
            <a:prstGeom prst="bracePair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 bwMode="auto">
          <a:xfrm>
            <a:off x="467644" y="889819"/>
            <a:ext cx="2275556" cy="2031325"/>
          </a:xfrm>
          <a:prstGeom prst="wedgeRectCallout">
            <a:avLst>
              <a:gd name="adj1" fmla="val 55986"/>
              <a:gd name="adj2" fmla="val 127330"/>
            </a:avLst>
          </a:prstGeom>
          <a:solidFill>
            <a:schemeClr val="accent4"/>
          </a:solidFill>
          <a:ex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Consider </a:t>
            </a:r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these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last </a:t>
            </a:r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two boxes.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This root can be drawn </a:t>
            </a:r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better. Where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do you see an opportunity to improve the root and what is it?</a:t>
            </a:r>
          </a:p>
        </p:txBody>
      </p:sp>
    </p:spTree>
    <p:extLst>
      <p:ext uri="{BB962C8B-B14F-4D97-AF65-F5344CB8AC3E}">
        <p14:creationId xmlns:p14="http://schemas.microsoft.com/office/powerpoint/2010/main" val="77400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en-US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43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5229A5-FF97-400B-B210-8A12404F3CC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Examine One Root Path in an RCA – Branch Improvements: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2895600" y="1067792"/>
            <a:ext cx="2619026" cy="361279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 dirty="0"/>
              <a:t>Equipment found in defective state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2895599" y="1619919"/>
            <a:ext cx="2619027" cy="361279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 dirty="0"/>
              <a:t>Industrial Mechanic (IM) did not follow / implement procedure</a:t>
            </a:r>
          </a:p>
        </p:txBody>
      </p:sp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2895599" y="2162608"/>
            <a:ext cx="2619027" cy="36127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IM prioritised Mtce work on Prod’n Equipment over Safety Equipment</a:t>
            </a:r>
          </a:p>
        </p:txBody>
      </p:sp>
      <p:sp>
        <p:nvSpPr>
          <p:cNvPr id="18443" name="Text Box 5"/>
          <p:cNvSpPr txBox="1">
            <a:spLocks noChangeArrowheads="1"/>
          </p:cNvSpPr>
          <p:nvPr/>
        </p:nvSpPr>
        <p:spPr bwMode="auto">
          <a:xfrm>
            <a:off x="4329550" y="3512803"/>
            <a:ext cx="3976250" cy="830997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IM had not yet learned </a:t>
            </a:r>
            <a:r>
              <a:rPr lang="en-US" altLang="en-US" sz="1600" dirty="0" smtClean="0">
                <a:solidFill>
                  <a:srgbClr val="000000"/>
                </a:solidFill>
              </a:rPr>
              <a:t>(i.e. cared for, understood) </a:t>
            </a:r>
            <a:r>
              <a:rPr lang="en-US" altLang="en-US" sz="1600" dirty="0">
                <a:solidFill>
                  <a:srgbClr val="000000"/>
                </a:solidFill>
              </a:rPr>
              <a:t>that safety checks must be done before </a:t>
            </a:r>
            <a:r>
              <a:rPr lang="en-US" altLang="en-US" sz="1600" dirty="0" err="1">
                <a:solidFill>
                  <a:srgbClr val="000000"/>
                </a:solidFill>
              </a:rPr>
              <a:t>Prod’n</a:t>
            </a:r>
            <a:r>
              <a:rPr lang="en-US" altLang="en-US" sz="1600" dirty="0">
                <a:solidFill>
                  <a:srgbClr val="000000"/>
                </a:solidFill>
              </a:rPr>
              <a:t> checks</a:t>
            </a:r>
          </a:p>
        </p:txBody>
      </p:sp>
      <p:cxnSp>
        <p:nvCxnSpPr>
          <p:cNvPr id="18446" name="AutoShape 14"/>
          <p:cNvCxnSpPr>
            <a:cxnSpLocks noChangeShapeType="1"/>
            <a:stCxn id="18440" idx="2"/>
            <a:endCxn id="18441" idx="0"/>
          </p:cNvCxnSpPr>
          <p:nvPr/>
        </p:nvCxnSpPr>
        <p:spPr bwMode="auto">
          <a:xfrm>
            <a:off x="4205113" y="1429071"/>
            <a:ext cx="0" cy="19084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43" idx="2"/>
            <a:endCxn id="18444" idx="0"/>
          </p:cNvCxnSpPr>
          <p:nvPr/>
        </p:nvCxnSpPr>
        <p:spPr bwMode="auto">
          <a:xfrm>
            <a:off x="6317675" y="4343800"/>
            <a:ext cx="0" cy="14158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/>
          <p:cNvCxnSpPr>
            <a:cxnSpLocks noChangeShapeType="1"/>
            <a:stCxn id="18455" idx="3"/>
            <a:endCxn id="18443" idx="0"/>
          </p:cNvCxnSpPr>
          <p:nvPr/>
        </p:nvCxnSpPr>
        <p:spPr bwMode="auto">
          <a:xfrm rot="16200000" flipH="1">
            <a:off x="4985947" y="2181074"/>
            <a:ext cx="556729" cy="210672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/>
          <p:cNvCxnSpPr>
            <a:cxnSpLocks noChangeShapeType="1"/>
            <a:stCxn id="18441" idx="2"/>
            <a:endCxn id="18442" idx="0"/>
          </p:cNvCxnSpPr>
          <p:nvPr/>
        </p:nvCxnSpPr>
        <p:spPr bwMode="auto">
          <a:xfrm>
            <a:off x="4205113" y="1981198"/>
            <a:ext cx="0" cy="1814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38200" y="3505200"/>
            <a:ext cx="3274558" cy="584775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IM was not trained on </a:t>
            </a:r>
            <a:br>
              <a:rPr lang="en-US" altLang="en-US" sz="1600" dirty="0"/>
            </a:br>
            <a:r>
              <a:rPr lang="en-US" altLang="en-US" sz="1600" dirty="0"/>
              <a:t>Corporate Values</a:t>
            </a:r>
          </a:p>
        </p:txBody>
      </p:sp>
      <p:cxnSp>
        <p:nvCxnSpPr>
          <p:cNvPr id="18453" name="AutoShape 23"/>
          <p:cNvCxnSpPr>
            <a:cxnSpLocks noChangeShapeType="1"/>
            <a:stCxn id="18450" idx="2"/>
            <a:endCxn id="18451" idx="0"/>
          </p:cNvCxnSpPr>
          <p:nvPr/>
        </p:nvCxnSpPr>
        <p:spPr bwMode="auto">
          <a:xfrm>
            <a:off x="2475479" y="4089975"/>
            <a:ext cx="0" cy="4147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4"/>
          <p:cNvCxnSpPr>
            <a:cxnSpLocks noChangeShapeType="1"/>
            <a:stCxn id="18455" idx="3"/>
            <a:endCxn id="18450" idx="0"/>
          </p:cNvCxnSpPr>
          <p:nvPr/>
        </p:nvCxnSpPr>
        <p:spPr bwMode="auto">
          <a:xfrm rot="5400000">
            <a:off x="3068650" y="2362903"/>
            <a:ext cx="549126" cy="173546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AutoShape 25"/>
          <p:cNvSpPr>
            <a:spLocks noChangeArrowheads="1"/>
          </p:cNvSpPr>
          <p:nvPr/>
        </p:nvSpPr>
        <p:spPr bwMode="auto">
          <a:xfrm rot="5255844">
            <a:off x="4031578" y="2546053"/>
            <a:ext cx="350650" cy="627256"/>
          </a:xfrm>
          <a:prstGeom prst="moon">
            <a:avLst>
              <a:gd name="adj" fmla="val 7751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CA" altLang="en-US" sz="1800"/>
          </a:p>
        </p:txBody>
      </p:sp>
      <p:cxnSp>
        <p:nvCxnSpPr>
          <p:cNvPr id="18456" name="AutoShape 26"/>
          <p:cNvCxnSpPr>
            <a:cxnSpLocks noChangeShapeType="1"/>
            <a:stCxn id="18442" idx="2"/>
            <a:endCxn id="18455" idx="1"/>
          </p:cNvCxnSpPr>
          <p:nvPr/>
        </p:nvCxnSpPr>
        <p:spPr bwMode="auto">
          <a:xfrm rot="5400000">
            <a:off x="4122022" y="2601418"/>
            <a:ext cx="160623" cy="55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8" name="AutoShape 28"/>
          <p:cNvCxnSpPr>
            <a:cxnSpLocks noChangeShapeType="1"/>
          </p:cNvCxnSpPr>
          <p:nvPr/>
        </p:nvCxnSpPr>
        <p:spPr bwMode="auto">
          <a:xfrm>
            <a:off x="6131002" y="5430648"/>
            <a:ext cx="0" cy="46694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Text Box 6"/>
          <p:cNvSpPr txBox="1">
            <a:spLocks noChangeArrowheads="1"/>
          </p:cNvSpPr>
          <p:nvPr/>
        </p:nvSpPr>
        <p:spPr bwMode="auto">
          <a:xfrm>
            <a:off x="4329550" y="4485382"/>
            <a:ext cx="3976250" cy="10772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Management failed to check that the IM understood Corporate Values: “Safety always before Production” as part of the communications plan.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838200" y="4504752"/>
            <a:ext cx="3274558" cy="584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/>
              <a:t>Management failed to </a:t>
            </a:r>
            <a:br>
              <a:rPr lang="en-US" altLang="en-US" sz="1600" dirty="0"/>
            </a:br>
            <a:r>
              <a:rPr lang="en-US" altLang="en-US" sz="1600" dirty="0"/>
              <a:t>train IM on Corporate Values</a:t>
            </a:r>
          </a:p>
        </p:txBody>
      </p:sp>
      <p:cxnSp>
        <p:nvCxnSpPr>
          <p:cNvPr id="34" name="AutoShape 28"/>
          <p:cNvCxnSpPr>
            <a:cxnSpLocks noChangeShapeType="1"/>
          </p:cNvCxnSpPr>
          <p:nvPr/>
        </p:nvCxnSpPr>
        <p:spPr bwMode="auto">
          <a:xfrm>
            <a:off x="2394103" y="5104916"/>
            <a:ext cx="0" cy="46694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ular Callout 27"/>
          <p:cNvSpPr/>
          <p:nvPr/>
        </p:nvSpPr>
        <p:spPr bwMode="auto">
          <a:xfrm>
            <a:off x="455612" y="962278"/>
            <a:ext cx="2912301" cy="1200329"/>
          </a:xfrm>
          <a:prstGeom prst="wedgeRectCallout">
            <a:avLst>
              <a:gd name="adj1" fmla="val 64760"/>
              <a:gd name="adj2" fmla="val 111916"/>
            </a:avLst>
          </a:prstGeom>
          <a:solidFill>
            <a:schemeClr val="accent4"/>
          </a:solidFill>
          <a:extLst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The word “OR” in the cause statement is replaced with an OR gate, and two roots result.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071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5229A5-FF97-400B-B210-8A12404F3CC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Examine Two Roots in an RCA: Latent Causes and Categories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822960"/>
            <a:ext cx="8229600" cy="5577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1800"/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3507988" y="914400"/>
            <a:ext cx="2006638" cy="39028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/>
              <a:t>Equipment found in defective state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3507987" y="1438512"/>
            <a:ext cx="2006639" cy="39028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/>
              <a:t>Industrial Mechanic (IM) did not follow / implement procedure</a:t>
            </a:r>
          </a:p>
        </p:txBody>
      </p:sp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3507987" y="1971912"/>
            <a:ext cx="2006639" cy="390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900" dirty="0"/>
              <a:t>IM </a:t>
            </a:r>
            <a:r>
              <a:rPr lang="en-US" altLang="en-US" sz="900" dirty="0" err="1"/>
              <a:t>prioritised</a:t>
            </a:r>
            <a:r>
              <a:rPr lang="en-US" altLang="en-US" sz="900" dirty="0"/>
              <a:t> </a:t>
            </a:r>
            <a:r>
              <a:rPr lang="en-US" altLang="en-US" sz="900" dirty="0" err="1"/>
              <a:t>Mtce</a:t>
            </a:r>
            <a:r>
              <a:rPr lang="en-US" altLang="en-US" sz="900" dirty="0"/>
              <a:t> work on </a:t>
            </a:r>
            <a:r>
              <a:rPr lang="en-US" altLang="en-US" sz="900" dirty="0" err="1"/>
              <a:t>Prod’n</a:t>
            </a:r>
            <a:r>
              <a:rPr lang="en-US" altLang="en-US" sz="900" dirty="0"/>
              <a:t> Equipment over Safety Equipment</a:t>
            </a:r>
          </a:p>
        </p:txBody>
      </p:sp>
      <p:sp>
        <p:nvSpPr>
          <p:cNvPr id="18443" name="Text Box 5"/>
          <p:cNvSpPr txBox="1">
            <a:spLocks noChangeArrowheads="1"/>
          </p:cNvSpPr>
          <p:nvPr/>
        </p:nvSpPr>
        <p:spPr bwMode="auto">
          <a:xfrm>
            <a:off x="4509765" y="3189167"/>
            <a:ext cx="3423287" cy="646331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IM had not yet learned (i.e. cared for, understood) that safety checks must be done before </a:t>
            </a:r>
            <a:r>
              <a:rPr lang="en-US" altLang="en-US" sz="1200" dirty="0" err="1">
                <a:solidFill>
                  <a:srgbClr val="000000"/>
                </a:solidFill>
              </a:rPr>
              <a:t>Prod’n</a:t>
            </a:r>
            <a:r>
              <a:rPr lang="en-US" altLang="en-US" sz="1200" dirty="0">
                <a:solidFill>
                  <a:srgbClr val="000000"/>
                </a:solidFill>
              </a:rPr>
              <a:t> checks</a:t>
            </a:r>
          </a:p>
        </p:txBody>
      </p:sp>
      <p:cxnSp>
        <p:nvCxnSpPr>
          <p:cNvPr id="18446" name="AutoShape 14"/>
          <p:cNvCxnSpPr>
            <a:cxnSpLocks noChangeShapeType="1"/>
            <a:stCxn id="18440" idx="2"/>
            <a:endCxn id="18441" idx="0"/>
          </p:cNvCxnSpPr>
          <p:nvPr/>
        </p:nvCxnSpPr>
        <p:spPr bwMode="auto">
          <a:xfrm>
            <a:off x="4511307" y="1304688"/>
            <a:ext cx="0" cy="1338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43" idx="2"/>
            <a:endCxn id="31" idx="0"/>
          </p:cNvCxnSpPr>
          <p:nvPr/>
        </p:nvCxnSpPr>
        <p:spPr bwMode="auto">
          <a:xfrm>
            <a:off x="6221409" y="3835498"/>
            <a:ext cx="4801" cy="141188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/>
          <p:cNvCxnSpPr>
            <a:cxnSpLocks noChangeShapeType="1"/>
            <a:stCxn id="18455" idx="3"/>
            <a:endCxn id="18443" idx="0"/>
          </p:cNvCxnSpPr>
          <p:nvPr/>
        </p:nvCxnSpPr>
        <p:spPr bwMode="auto">
          <a:xfrm rot="16200000" flipH="1">
            <a:off x="5178538" y="2146295"/>
            <a:ext cx="385493" cy="170024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/>
          <p:cNvCxnSpPr>
            <a:cxnSpLocks noChangeShapeType="1"/>
            <a:stCxn id="18441" idx="2"/>
            <a:endCxn id="18442" idx="0"/>
          </p:cNvCxnSpPr>
          <p:nvPr/>
        </p:nvCxnSpPr>
        <p:spPr bwMode="auto">
          <a:xfrm>
            <a:off x="4511307" y="1828800"/>
            <a:ext cx="0" cy="143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066801" y="3191471"/>
            <a:ext cx="3262393" cy="461665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 dirty="0"/>
              <a:t>IM was not trained on </a:t>
            </a:r>
            <a:br>
              <a:rPr lang="en-US" altLang="en-US" sz="1200" dirty="0"/>
            </a:br>
            <a:r>
              <a:rPr lang="en-US" altLang="en-US" sz="1200" dirty="0"/>
              <a:t>Corporate Values</a:t>
            </a:r>
          </a:p>
        </p:txBody>
      </p:sp>
      <p:cxnSp>
        <p:nvCxnSpPr>
          <p:cNvPr id="18453" name="AutoShape 23"/>
          <p:cNvCxnSpPr>
            <a:cxnSpLocks noChangeShapeType="1"/>
            <a:stCxn id="18450" idx="2"/>
            <a:endCxn id="25" idx="0"/>
          </p:cNvCxnSpPr>
          <p:nvPr/>
        </p:nvCxnSpPr>
        <p:spPr bwMode="auto">
          <a:xfrm flipH="1">
            <a:off x="2697997" y="3653136"/>
            <a:ext cx="1" cy="147113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4"/>
          <p:cNvCxnSpPr>
            <a:cxnSpLocks noChangeShapeType="1"/>
            <a:stCxn id="18455" idx="3"/>
            <a:endCxn id="18450" idx="0"/>
          </p:cNvCxnSpPr>
          <p:nvPr/>
        </p:nvCxnSpPr>
        <p:spPr bwMode="auto">
          <a:xfrm rot="5400000">
            <a:off x="3415681" y="2085991"/>
            <a:ext cx="387797" cy="182316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AutoShape 25"/>
          <p:cNvSpPr>
            <a:spLocks noChangeArrowheads="1"/>
          </p:cNvSpPr>
          <p:nvPr/>
        </p:nvSpPr>
        <p:spPr bwMode="auto">
          <a:xfrm rot="5255844">
            <a:off x="4341791" y="2393653"/>
            <a:ext cx="350650" cy="627256"/>
          </a:xfrm>
          <a:prstGeom prst="moon">
            <a:avLst>
              <a:gd name="adj" fmla="val 7751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CA" altLang="en-US" sz="1800"/>
          </a:p>
        </p:txBody>
      </p:sp>
      <p:cxnSp>
        <p:nvCxnSpPr>
          <p:cNvPr id="18456" name="AutoShape 26"/>
          <p:cNvCxnSpPr>
            <a:cxnSpLocks noChangeShapeType="1"/>
            <a:stCxn id="18442" idx="2"/>
            <a:endCxn id="18455" idx="1"/>
          </p:cNvCxnSpPr>
          <p:nvPr/>
        </p:nvCxnSpPr>
        <p:spPr bwMode="auto">
          <a:xfrm rot="5400000">
            <a:off x="4425582" y="2446385"/>
            <a:ext cx="169910" cy="154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8" name="AutoShape 28"/>
          <p:cNvCxnSpPr>
            <a:cxnSpLocks noChangeShapeType="1"/>
          </p:cNvCxnSpPr>
          <p:nvPr/>
        </p:nvCxnSpPr>
        <p:spPr bwMode="auto">
          <a:xfrm>
            <a:off x="6156402" y="5842503"/>
            <a:ext cx="0" cy="32024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Text Box 6"/>
          <p:cNvSpPr txBox="1">
            <a:spLocks noChangeArrowheads="1"/>
          </p:cNvSpPr>
          <p:nvPr/>
        </p:nvSpPr>
        <p:spPr bwMode="auto">
          <a:xfrm>
            <a:off x="4501512" y="4028182"/>
            <a:ext cx="3423287" cy="10772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Management failed to check that the IM understood Corporate Values: “Safety always before Production” as part of the communications plan.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521160" y="5247382"/>
            <a:ext cx="3410099" cy="1077218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The </a:t>
            </a:r>
            <a:r>
              <a:rPr lang="en-US" altLang="en-US" sz="1600" dirty="0">
                <a:solidFill>
                  <a:srgbClr val="000000"/>
                </a:solidFill>
              </a:rPr>
              <a:t>management </a:t>
            </a:r>
            <a:r>
              <a:rPr lang="en-US" altLang="en-US" sz="1600" dirty="0" smtClean="0">
                <a:solidFill>
                  <a:srgbClr val="000000"/>
                </a:solidFill>
              </a:rPr>
              <a:t>communications plan (program) did not include steps to check that new employees could explain Corporate Values. (LC-S)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096578" y="4028182"/>
            <a:ext cx="3262393" cy="584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/>
              <a:t>Management failed to </a:t>
            </a:r>
            <a:br>
              <a:rPr lang="en-US" altLang="en-US" sz="1600" dirty="0"/>
            </a:br>
            <a:r>
              <a:rPr lang="en-US" altLang="en-US" sz="1600" dirty="0"/>
              <a:t>train IM on Corporate Values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66801" y="5124271"/>
            <a:ext cx="3262392" cy="83099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The (existing) training program on Corporate Values was not implemented. (LC-C)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455613" y="1097280"/>
            <a:ext cx="6402388" cy="1554480"/>
          </a:xfrm>
          <a:prstGeom prst="wedgeRectCallout">
            <a:avLst>
              <a:gd name="adj1" fmla="val -18597"/>
              <a:gd name="adj2" fmla="val 217929"/>
            </a:avLst>
          </a:prstGeom>
          <a:solidFill>
            <a:schemeClr val="accent4"/>
          </a:solidFill>
          <a:ex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Note the </a:t>
            </a:r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sub-category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for the </a:t>
            </a:r>
            <a:r>
              <a:rPr lang="en-US" dirty="0" smtClean="0">
                <a:solidFill>
                  <a:schemeClr val="bg1"/>
                </a:solidFill>
                <a:highlight>
                  <a:srgbClr val="000000"/>
                </a:highlight>
              </a:rPr>
              <a:t>left root latent cause: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because the training program exists (the cause states “not implemented”), so one could reasonably infer that this latent cause can be categorized as a “C – Inadequate Compliance with Program Standards”. </a:t>
            </a:r>
          </a:p>
        </p:txBody>
      </p:sp>
    </p:spTree>
    <p:extLst>
      <p:ext uri="{BB962C8B-B14F-4D97-AF65-F5344CB8AC3E}">
        <p14:creationId xmlns:p14="http://schemas.microsoft.com/office/powerpoint/2010/main" val="287144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5229A5-FF97-400B-B210-8A12404F3CC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Examine Two Roots in an RCA: Latent Causes and Categories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Chapter </a:t>
            </a: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4.5: Linking Root Causes to the </a:t>
            </a:r>
            <a:r>
              <a:rPr kumimoji="0" lang="en-US" alt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Recommendations</a:t>
            </a:r>
            <a:endParaRPr kumimoji="0" lang="en-US" alt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822960"/>
            <a:ext cx="8229600" cy="5577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40" name="Text Box 2"/>
          <p:cNvSpPr txBox="1">
            <a:spLocks noChangeArrowheads="1"/>
          </p:cNvSpPr>
          <p:nvPr/>
        </p:nvSpPr>
        <p:spPr bwMode="auto">
          <a:xfrm>
            <a:off x="3507988" y="914400"/>
            <a:ext cx="2006638" cy="39028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Equipment found in defective state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3507987" y="1438512"/>
            <a:ext cx="2006639" cy="390288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Industrial Mechanic (IM) did not follow / implement procedure</a:t>
            </a:r>
          </a:p>
        </p:txBody>
      </p:sp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3507987" y="1971912"/>
            <a:ext cx="2006639" cy="390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 </a:t>
            </a:r>
            <a:r>
              <a:rPr kumimoji="0" lang="en-US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prioritised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Mtce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work on </a:t>
            </a:r>
            <a:r>
              <a:rPr kumimoji="0" lang="en-US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Prod’n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Equipment over Safety Equipment</a:t>
            </a:r>
          </a:p>
        </p:txBody>
      </p:sp>
      <p:sp>
        <p:nvSpPr>
          <p:cNvPr id="18443" name="Text Box 5"/>
          <p:cNvSpPr txBox="1">
            <a:spLocks noChangeArrowheads="1"/>
          </p:cNvSpPr>
          <p:nvPr/>
        </p:nvSpPr>
        <p:spPr bwMode="auto">
          <a:xfrm>
            <a:off x="4509765" y="3189167"/>
            <a:ext cx="3423287" cy="646331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 had not yet learned (i.e. cared for, understood) that safety checks must be done before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Prod’n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checks</a:t>
            </a:r>
          </a:p>
        </p:txBody>
      </p:sp>
      <p:cxnSp>
        <p:nvCxnSpPr>
          <p:cNvPr id="18446" name="AutoShape 14"/>
          <p:cNvCxnSpPr>
            <a:cxnSpLocks noChangeShapeType="1"/>
            <a:stCxn id="18440" idx="2"/>
            <a:endCxn id="18441" idx="0"/>
          </p:cNvCxnSpPr>
          <p:nvPr/>
        </p:nvCxnSpPr>
        <p:spPr bwMode="auto">
          <a:xfrm>
            <a:off x="4511307" y="1304688"/>
            <a:ext cx="0" cy="1338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43" idx="2"/>
            <a:endCxn id="31" idx="0"/>
          </p:cNvCxnSpPr>
          <p:nvPr/>
        </p:nvCxnSpPr>
        <p:spPr bwMode="auto">
          <a:xfrm>
            <a:off x="6221409" y="3835498"/>
            <a:ext cx="4801" cy="12887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/>
          <p:cNvCxnSpPr>
            <a:cxnSpLocks noChangeShapeType="1"/>
            <a:stCxn id="18455" idx="3"/>
            <a:endCxn id="18443" idx="0"/>
          </p:cNvCxnSpPr>
          <p:nvPr/>
        </p:nvCxnSpPr>
        <p:spPr bwMode="auto">
          <a:xfrm rot="16200000" flipH="1">
            <a:off x="5178538" y="2146295"/>
            <a:ext cx="385493" cy="170024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/>
          <p:cNvCxnSpPr>
            <a:cxnSpLocks noChangeShapeType="1"/>
            <a:stCxn id="18441" idx="2"/>
            <a:endCxn id="18442" idx="0"/>
          </p:cNvCxnSpPr>
          <p:nvPr/>
        </p:nvCxnSpPr>
        <p:spPr bwMode="auto">
          <a:xfrm>
            <a:off x="4511307" y="1828800"/>
            <a:ext cx="0" cy="143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1066801" y="3191471"/>
            <a:ext cx="3262393" cy="461665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 was not trained on </a:t>
            </a:r>
            <a:b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Corporate Values</a:t>
            </a:r>
          </a:p>
        </p:txBody>
      </p:sp>
      <p:cxnSp>
        <p:nvCxnSpPr>
          <p:cNvPr id="18453" name="AutoShape 23"/>
          <p:cNvCxnSpPr>
            <a:cxnSpLocks noChangeShapeType="1"/>
            <a:stCxn id="18450" idx="2"/>
          </p:cNvCxnSpPr>
          <p:nvPr/>
        </p:nvCxnSpPr>
        <p:spPr bwMode="auto">
          <a:xfrm flipH="1">
            <a:off x="2697997" y="3653136"/>
            <a:ext cx="1" cy="1594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4"/>
          <p:cNvCxnSpPr>
            <a:cxnSpLocks noChangeShapeType="1"/>
            <a:stCxn id="18455" idx="3"/>
            <a:endCxn id="18450" idx="0"/>
          </p:cNvCxnSpPr>
          <p:nvPr/>
        </p:nvCxnSpPr>
        <p:spPr bwMode="auto">
          <a:xfrm rot="5400000">
            <a:off x="3415681" y="2085991"/>
            <a:ext cx="387797" cy="182316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AutoShape 25"/>
          <p:cNvSpPr>
            <a:spLocks noChangeArrowheads="1"/>
          </p:cNvSpPr>
          <p:nvPr/>
        </p:nvSpPr>
        <p:spPr bwMode="auto">
          <a:xfrm rot="5255844">
            <a:off x="4341791" y="2393653"/>
            <a:ext cx="350650" cy="627256"/>
          </a:xfrm>
          <a:prstGeom prst="moon">
            <a:avLst>
              <a:gd name="adj" fmla="val 7751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CA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8456" name="AutoShape 26"/>
          <p:cNvCxnSpPr>
            <a:cxnSpLocks noChangeShapeType="1"/>
            <a:stCxn id="18442" idx="2"/>
            <a:endCxn id="18455" idx="1"/>
          </p:cNvCxnSpPr>
          <p:nvPr/>
        </p:nvCxnSpPr>
        <p:spPr bwMode="auto">
          <a:xfrm rot="5400000">
            <a:off x="4425582" y="2446385"/>
            <a:ext cx="169910" cy="154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8" name="AutoShape 28"/>
          <p:cNvCxnSpPr>
            <a:cxnSpLocks noChangeShapeType="1"/>
          </p:cNvCxnSpPr>
          <p:nvPr/>
        </p:nvCxnSpPr>
        <p:spPr bwMode="auto">
          <a:xfrm>
            <a:off x="6156402" y="5842503"/>
            <a:ext cx="0" cy="32024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4" name="Text Box 6"/>
          <p:cNvSpPr txBox="1">
            <a:spLocks noChangeArrowheads="1"/>
          </p:cNvSpPr>
          <p:nvPr/>
        </p:nvSpPr>
        <p:spPr bwMode="auto">
          <a:xfrm>
            <a:off x="4501512" y="4028182"/>
            <a:ext cx="3423287" cy="10772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Management failed to check that the IM understood Corporate Values: “Safety always before Production” as part of the communications plan.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521160" y="5247382"/>
            <a:ext cx="3410099" cy="1077218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management 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communications plan (program) did not include steps to check that new employees could explain Corporate Values. (LC-S)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096578" y="4028182"/>
            <a:ext cx="3262393" cy="584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Management failed to 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train IM on Corporate Values</a:t>
            </a: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455613" y="1097280"/>
            <a:ext cx="5945188" cy="2031325"/>
          </a:xfrm>
          <a:prstGeom prst="wedgeRectCallout">
            <a:avLst>
              <a:gd name="adj1" fmla="val 33140"/>
              <a:gd name="adj2" fmla="val 159798"/>
            </a:avLst>
          </a:prstGeom>
          <a:solidFill>
            <a:schemeClr val="accent4"/>
          </a:solidFill>
          <a:ex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 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sub-category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 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right root latent cause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because the communications plan lacked specific steps to check (and validate) training on Corporate Values, one could reasonably infer that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program exists, but the details (standard) were inadequate; thus, 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latent cause can be categorized as an “S – Inadequate Program Standards”.  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066801" y="5124271"/>
            <a:ext cx="3262392" cy="83099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(existing) training program on Corporate Values was not implemented. (LC-C)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0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55611" y="822960"/>
            <a:ext cx="8229601" cy="5577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1800"/>
          </a:p>
        </p:txBody>
      </p:sp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3227273" y="1459412"/>
            <a:ext cx="2438398" cy="24974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000000"/>
                </a:solidFill>
              </a:rPr>
              <a:t>Equipment found in defective state</a:t>
            </a:r>
          </a:p>
        </p:txBody>
      </p:sp>
      <p:sp>
        <p:nvSpPr>
          <p:cNvPr id="15373" name="Text Box 8"/>
          <p:cNvSpPr txBox="1">
            <a:spLocks noChangeArrowheads="1"/>
          </p:cNvSpPr>
          <p:nvPr/>
        </p:nvSpPr>
        <p:spPr bwMode="auto">
          <a:xfrm>
            <a:off x="2057401" y="5147846"/>
            <a:ext cx="4800599" cy="338554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RMSE #1</a:t>
            </a:r>
            <a:r>
              <a:rPr lang="en-US" altLang="en-US" sz="1600" dirty="0">
                <a:solidFill>
                  <a:srgbClr val="000000"/>
                </a:solidFill>
              </a:rPr>
              <a:t>) </a:t>
            </a:r>
            <a:r>
              <a:rPr lang="en-US" altLang="en-US" sz="1600" dirty="0" smtClean="0">
                <a:solidFill>
                  <a:srgbClr val="000000"/>
                </a:solidFill>
              </a:rPr>
              <a:t>MLCA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15374" name="Text Box 10"/>
          <p:cNvSpPr txBox="1">
            <a:spLocks noChangeArrowheads="1"/>
          </p:cNvSpPr>
          <p:nvPr/>
        </p:nvSpPr>
        <p:spPr bwMode="auto">
          <a:xfrm>
            <a:off x="6992169" y="3099757"/>
            <a:ext cx="1524000" cy="38358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Improper Risk Taking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Improper Motivation</a:t>
            </a:r>
          </a:p>
        </p:txBody>
      </p:sp>
      <p:sp>
        <p:nvSpPr>
          <p:cNvPr id="15375" name="Text Box 11"/>
          <p:cNvSpPr txBox="1">
            <a:spLocks noChangeArrowheads="1"/>
          </p:cNvSpPr>
          <p:nvPr/>
        </p:nvSpPr>
        <p:spPr bwMode="auto">
          <a:xfrm>
            <a:off x="525378" y="3109108"/>
            <a:ext cx="990600" cy="38358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Basic 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6" name="Text Box 12"/>
          <p:cNvSpPr txBox="1">
            <a:spLocks noChangeArrowheads="1"/>
          </p:cNvSpPr>
          <p:nvPr/>
        </p:nvSpPr>
        <p:spPr bwMode="auto">
          <a:xfrm>
            <a:off x="525378" y="1992808"/>
            <a:ext cx="990600" cy="383587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Immediate 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7" name="Text Box 13"/>
          <p:cNvSpPr txBox="1">
            <a:spLocks noChangeArrowheads="1"/>
          </p:cNvSpPr>
          <p:nvPr/>
        </p:nvSpPr>
        <p:spPr bwMode="auto">
          <a:xfrm>
            <a:off x="525378" y="1462942"/>
            <a:ext cx="990600" cy="413787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Incident Description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5378" name="Text Box 14"/>
          <p:cNvSpPr txBox="1">
            <a:spLocks noChangeArrowheads="1"/>
          </p:cNvSpPr>
          <p:nvPr/>
        </p:nvSpPr>
        <p:spPr bwMode="auto">
          <a:xfrm>
            <a:off x="533400" y="4325427"/>
            <a:ext cx="990600" cy="5847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Latent 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9" name="Text Box 15"/>
          <p:cNvSpPr txBox="1">
            <a:spLocks noChangeArrowheads="1"/>
          </p:cNvSpPr>
          <p:nvPr/>
        </p:nvSpPr>
        <p:spPr bwMode="auto">
          <a:xfrm>
            <a:off x="6992169" y="4344958"/>
            <a:ext cx="1521993" cy="5847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Inadequate Standard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cxnSp>
        <p:nvCxnSpPr>
          <p:cNvPr id="15380" name="AutoShape 16"/>
          <p:cNvCxnSpPr>
            <a:cxnSpLocks noChangeShapeType="1"/>
            <a:stCxn id="15368" idx="2"/>
            <a:endCxn id="30" idx="0"/>
          </p:cNvCxnSpPr>
          <p:nvPr/>
        </p:nvCxnSpPr>
        <p:spPr bwMode="auto">
          <a:xfrm>
            <a:off x="4446472" y="1709155"/>
            <a:ext cx="11229" cy="260551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6" name="Text Box 5"/>
          <p:cNvSpPr txBox="1">
            <a:spLocks noChangeArrowheads="1"/>
          </p:cNvSpPr>
          <p:nvPr/>
        </p:nvSpPr>
        <p:spPr bwMode="auto">
          <a:xfrm>
            <a:off x="3048000" y="920394"/>
            <a:ext cx="2895600" cy="233748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Causes in the Root Cause Analysis</a:t>
            </a:r>
          </a:p>
        </p:txBody>
      </p:sp>
      <p:sp>
        <p:nvSpPr>
          <p:cNvPr id="15387" name="Text Box 10"/>
          <p:cNvSpPr txBox="1">
            <a:spLocks noChangeArrowheads="1"/>
          </p:cNvSpPr>
          <p:nvPr/>
        </p:nvSpPr>
        <p:spPr bwMode="auto">
          <a:xfrm>
            <a:off x="7086600" y="917397"/>
            <a:ext cx="1371600" cy="23974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Category of Cause</a:t>
            </a:r>
          </a:p>
        </p:txBody>
      </p:sp>
      <p:sp>
        <p:nvSpPr>
          <p:cNvPr id="15388" name="Text Box 11"/>
          <p:cNvSpPr txBox="1">
            <a:spLocks noChangeArrowheads="1"/>
          </p:cNvSpPr>
          <p:nvPr/>
        </p:nvSpPr>
        <p:spPr bwMode="auto">
          <a:xfrm>
            <a:off x="533400" y="914400"/>
            <a:ext cx="990600" cy="37759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Type of Cause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676400" y="914400"/>
            <a:ext cx="0" cy="540231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85800" y="1328088"/>
            <a:ext cx="77724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1" name="Text Box 10"/>
          <p:cNvSpPr txBox="1">
            <a:spLocks noChangeArrowheads="1"/>
          </p:cNvSpPr>
          <p:nvPr/>
        </p:nvSpPr>
        <p:spPr bwMode="auto">
          <a:xfrm>
            <a:off x="6864633" y="1992686"/>
            <a:ext cx="1649530" cy="400110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Sub-standard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Work Practice</a:t>
            </a:r>
          </a:p>
        </p:txBody>
      </p:sp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3048000" y="3682076"/>
            <a:ext cx="2895600" cy="55399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Management </a:t>
            </a:r>
            <a:r>
              <a:rPr lang="en-CA" altLang="en-US" sz="1000" dirty="0" smtClean="0">
                <a:solidFill>
                  <a:srgbClr val="000000"/>
                </a:solidFill>
              </a:rPr>
              <a:t>failed </a:t>
            </a:r>
            <a:r>
              <a:rPr lang="en-CA" altLang="en-US" sz="1000" dirty="0">
                <a:solidFill>
                  <a:srgbClr val="000000"/>
                </a:solidFill>
              </a:rPr>
              <a:t>to check that </a:t>
            </a:r>
            <a:r>
              <a:rPr lang="en-US" altLang="en-US" sz="1000" dirty="0">
                <a:solidFill>
                  <a:srgbClr val="000000"/>
                </a:solidFill>
              </a:rPr>
              <a:t>the IM understood Corporate Values: “Safety always before Production</a:t>
            </a:r>
            <a:r>
              <a:rPr lang="en-US" altLang="en-US" sz="1000" dirty="0" smtClean="0">
                <a:solidFill>
                  <a:srgbClr val="000000"/>
                </a:solidFill>
              </a:rPr>
              <a:t>” as part of the communications plan.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5371" name="Text Box 5"/>
          <p:cNvSpPr txBox="1">
            <a:spLocks noChangeArrowheads="1"/>
          </p:cNvSpPr>
          <p:nvPr/>
        </p:nvSpPr>
        <p:spPr bwMode="auto">
          <a:xfrm>
            <a:off x="3048000" y="3105090"/>
            <a:ext cx="2895600" cy="40011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 had not yet learned (i.e. </a:t>
            </a:r>
            <a:r>
              <a:rPr lang="en-US" altLang="en-US" sz="1000" dirty="0" err="1" smtClean="0">
                <a:solidFill>
                  <a:srgbClr val="000000"/>
                </a:solidFill>
              </a:rPr>
              <a:t>carunderstood</a:t>
            </a:r>
            <a:r>
              <a:rPr lang="en-US" altLang="en-US" sz="1000" dirty="0">
                <a:solidFill>
                  <a:srgbClr val="000000"/>
                </a:solidFill>
              </a:rPr>
              <a:t>) that safety checks must be done before </a:t>
            </a:r>
            <a:r>
              <a:rPr lang="en-US" altLang="en-US" sz="1000" dirty="0" err="1">
                <a:solidFill>
                  <a:srgbClr val="000000"/>
                </a:solidFill>
              </a:rPr>
              <a:t>Prod’n</a:t>
            </a:r>
            <a:r>
              <a:rPr lang="en-US" altLang="en-US" sz="1000" dirty="0">
                <a:solidFill>
                  <a:srgbClr val="000000"/>
                </a:solidFill>
              </a:rPr>
              <a:t> checks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3222058" y="2558443"/>
            <a:ext cx="2443614" cy="40011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 prioritized </a:t>
            </a:r>
            <a:r>
              <a:rPr lang="en-US" altLang="en-US" sz="1000" dirty="0" err="1">
                <a:solidFill>
                  <a:srgbClr val="000000"/>
                </a:solidFill>
              </a:rPr>
              <a:t>Mtce</a:t>
            </a:r>
            <a:r>
              <a:rPr lang="en-US" altLang="en-US" sz="1000" dirty="0">
                <a:solidFill>
                  <a:srgbClr val="000000"/>
                </a:solidFill>
              </a:rPr>
              <a:t> work on </a:t>
            </a:r>
            <a:r>
              <a:rPr lang="en-US" altLang="en-US" sz="1000" dirty="0" err="1">
                <a:solidFill>
                  <a:srgbClr val="000000"/>
                </a:solidFill>
              </a:rPr>
              <a:t>Prod’n</a:t>
            </a:r>
            <a:r>
              <a:rPr lang="en-US" altLang="en-US" sz="1000" dirty="0">
                <a:solidFill>
                  <a:srgbClr val="000000"/>
                </a:solidFill>
              </a:rPr>
              <a:t> Equipment over Safety Equipment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3222057" y="1974106"/>
            <a:ext cx="2443614" cy="400110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Industrial Mechanic (IM) did not follow / implement procedure</a:t>
            </a:r>
          </a:p>
        </p:txBody>
      </p:sp>
      <p:sp>
        <p:nvSpPr>
          <p:cNvPr id="153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F6405-7400-4457-9D04-20A3DFD6A3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057401" y="4314674"/>
            <a:ext cx="4800599" cy="83099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The </a:t>
            </a:r>
            <a:r>
              <a:rPr lang="en-US" altLang="en-US" sz="1600" dirty="0">
                <a:solidFill>
                  <a:srgbClr val="000000"/>
                </a:solidFill>
              </a:rPr>
              <a:t>management </a:t>
            </a:r>
            <a:r>
              <a:rPr lang="en-US" altLang="en-US" sz="1600" dirty="0" smtClean="0">
                <a:solidFill>
                  <a:srgbClr val="000000"/>
                </a:solidFill>
              </a:rPr>
              <a:t>communications plan (program) did not include steps to check that new employees could explain Corporate Values. (LC-S)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55612" y="274320"/>
            <a:ext cx="8459788" cy="524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Examine One Root Path in an RCA: Latent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Cause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2" name="Rectangular Callout 1"/>
          <p:cNvSpPr/>
          <p:nvPr/>
        </p:nvSpPr>
        <p:spPr bwMode="auto">
          <a:xfrm>
            <a:off x="533400" y="1447646"/>
            <a:ext cx="8001001" cy="707886"/>
          </a:xfrm>
          <a:prstGeom prst="wedgeRectCallout">
            <a:avLst>
              <a:gd name="adj1" fmla="val -20662"/>
              <a:gd name="adj2" fmla="val 362749"/>
            </a:avLst>
          </a:prstGeom>
          <a:solidFill>
            <a:schemeClr val="accent4"/>
          </a:solidFill>
          <a:extLst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Note the Latent Cause is stated in </a:t>
            </a:r>
            <a:r>
              <a:rPr lang="en-US" sz="2000" u="sng" dirty="0">
                <a:solidFill>
                  <a:schemeClr val="bg1"/>
                </a:solidFill>
                <a:highlight>
                  <a:srgbClr val="000000"/>
                </a:highlight>
              </a:rPr>
              <a:t>unique and specific terms relevant to the loss incident </a:t>
            </a:r>
            <a:r>
              <a:rPr lang="en-US" sz="2000" u="sng" dirty="0" smtClean="0">
                <a:solidFill>
                  <a:schemeClr val="bg1"/>
                </a:solidFill>
                <a:highlight>
                  <a:srgbClr val="000000"/>
                </a:highlight>
              </a:rPr>
              <a:t>RCA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000000"/>
                </a:highlight>
              </a:rPr>
              <a:t>and is aligned with RMSE#1 MLCA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6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455611" y="822960"/>
            <a:ext cx="8229601" cy="55778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1800"/>
          </a:p>
        </p:txBody>
      </p:sp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3227273" y="1459412"/>
            <a:ext cx="2438398" cy="24974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>
                <a:solidFill>
                  <a:srgbClr val="000000"/>
                </a:solidFill>
              </a:rPr>
              <a:t>Equipment found in defective state</a:t>
            </a:r>
          </a:p>
        </p:txBody>
      </p:sp>
      <p:sp>
        <p:nvSpPr>
          <p:cNvPr id="15374" name="Text Box 10"/>
          <p:cNvSpPr txBox="1">
            <a:spLocks noChangeArrowheads="1"/>
          </p:cNvSpPr>
          <p:nvPr/>
        </p:nvSpPr>
        <p:spPr bwMode="auto">
          <a:xfrm>
            <a:off x="6992169" y="3099757"/>
            <a:ext cx="1524000" cy="38358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Improper Risk Taking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Improper Motivation</a:t>
            </a:r>
          </a:p>
        </p:txBody>
      </p:sp>
      <p:sp>
        <p:nvSpPr>
          <p:cNvPr id="15375" name="Text Box 11"/>
          <p:cNvSpPr txBox="1">
            <a:spLocks noChangeArrowheads="1"/>
          </p:cNvSpPr>
          <p:nvPr/>
        </p:nvSpPr>
        <p:spPr bwMode="auto">
          <a:xfrm>
            <a:off x="525378" y="3109108"/>
            <a:ext cx="990600" cy="383587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Basic 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6" name="Text Box 12"/>
          <p:cNvSpPr txBox="1">
            <a:spLocks noChangeArrowheads="1"/>
          </p:cNvSpPr>
          <p:nvPr/>
        </p:nvSpPr>
        <p:spPr bwMode="auto">
          <a:xfrm>
            <a:off x="525378" y="1992808"/>
            <a:ext cx="990600" cy="383587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Immediate 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7" name="Text Box 13"/>
          <p:cNvSpPr txBox="1">
            <a:spLocks noChangeArrowheads="1"/>
          </p:cNvSpPr>
          <p:nvPr/>
        </p:nvSpPr>
        <p:spPr bwMode="auto">
          <a:xfrm>
            <a:off x="525378" y="1462942"/>
            <a:ext cx="990600" cy="413787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 smtClean="0">
                <a:solidFill>
                  <a:srgbClr val="000000"/>
                </a:solidFill>
              </a:rPr>
              <a:t>Incident Description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5378" name="Text Box 14"/>
          <p:cNvSpPr txBox="1">
            <a:spLocks noChangeArrowheads="1"/>
          </p:cNvSpPr>
          <p:nvPr/>
        </p:nvSpPr>
        <p:spPr bwMode="auto">
          <a:xfrm>
            <a:off x="533400" y="4325427"/>
            <a:ext cx="990600" cy="5847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Latent 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Cause</a:t>
            </a:r>
          </a:p>
        </p:txBody>
      </p:sp>
      <p:sp>
        <p:nvSpPr>
          <p:cNvPr id="15379" name="Text Box 15"/>
          <p:cNvSpPr txBox="1">
            <a:spLocks noChangeArrowheads="1"/>
          </p:cNvSpPr>
          <p:nvPr/>
        </p:nvSpPr>
        <p:spPr bwMode="auto">
          <a:xfrm>
            <a:off x="6992169" y="4344958"/>
            <a:ext cx="1521993" cy="5847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Inadequate Standard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cxnSp>
        <p:nvCxnSpPr>
          <p:cNvPr id="15380" name="AutoShape 16"/>
          <p:cNvCxnSpPr>
            <a:cxnSpLocks noChangeShapeType="1"/>
          </p:cNvCxnSpPr>
          <p:nvPr/>
        </p:nvCxnSpPr>
        <p:spPr bwMode="auto">
          <a:xfrm>
            <a:off x="4419600" y="1709155"/>
            <a:ext cx="49328" cy="402846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6" name="Text Box 5"/>
          <p:cNvSpPr txBox="1">
            <a:spLocks noChangeArrowheads="1"/>
          </p:cNvSpPr>
          <p:nvPr/>
        </p:nvSpPr>
        <p:spPr bwMode="auto">
          <a:xfrm>
            <a:off x="3048000" y="920394"/>
            <a:ext cx="2895600" cy="233748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Causes in the Root Cause Analysis</a:t>
            </a:r>
          </a:p>
        </p:txBody>
      </p:sp>
      <p:sp>
        <p:nvSpPr>
          <p:cNvPr id="15387" name="Text Box 10"/>
          <p:cNvSpPr txBox="1">
            <a:spLocks noChangeArrowheads="1"/>
          </p:cNvSpPr>
          <p:nvPr/>
        </p:nvSpPr>
        <p:spPr bwMode="auto">
          <a:xfrm>
            <a:off x="7086600" y="917397"/>
            <a:ext cx="1371600" cy="23974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Category of Cause</a:t>
            </a:r>
          </a:p>
        </p:txBody>
      </p:sp>
      <p:sp>
        <p:nvSpPr>
          <p:cNvPr id="15388" name="Text Box 11"/>
          <p:cNvSpPr txBox="1">
            <a:spLocks noChangeArrowheads="1"/>
          </p:cNvSpPr>
          <p:nvPr/>
        </p:nvSpPr>
        <p:spPr bwMode="auto">
          <a:xfrm>
            <a:off x="533400" y="914400"/>
            <a:ext cx="990600" cy="37759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FFFFFF"/>
                </a:solidFill>
              </a:rPr>
              <a:t>Type of Cause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676400" y="914400"/>
            <a:ext cx="0" cy="540231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85800" y="1328088"/>
            <a:ext cx="77724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1" name="Text Box 10"/>
          <p:cNvSpPr txBox="1">
            <a:spLocks noChangeArrowheads="1"/>
          </p:cNvSpPr>
          <p:nvPr/>
        </p:nvSpPr>
        <p:spPr bwMode="auto">
          <a:xfrm>
            <a:off x="6864633" y="1992686"/>
            <a:ext cx="1649530" cy="400110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Sub-standard</a:t>
            </a:r>
            <a:br>
              <a:rPr lang="en-US" altLang="en-US" sz="1000" dirty="0">
                <a:solidFill>
                  <a:srgbClr val="000000"/>
                </a:solidFill>
              </a:rPr>
            </a:br>
            <a:r>
              <a:rPr lang="en-US" altLang="en-US" sz="1000" dirty="0">
                <a:solidFill>
                  <a:srgbClr val="000000"/>
                </a:solidFill>
              </a:rPr>
              <a:t>Work Practice</a:t>
            </a:r>
          </a:p>
        </p:txBody>
      </p:sp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3048000" y="3682076"/>
            <a:ext cx="2895600" cy="55399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Management </a:t>
            </a:r>
            <a:r>
              <a:rPr lang="en-CA" altLang="en-US" sz="1000" dirty="0" smtClean="0">
                <a:solidFill>
                  <a:srgbClr val="000000"/>
                </a:solidFill>
              </a:rPr>
              <a:t>failed </a:t>
            </a:r>
            <a:r>
              <a:rPr lang="en-CA" altLang="en-US" sz="1000" dirty="0">
                <a:solidFill>
                  <a:srgbClr val="000000"/>
                </a:solidFill>
              </a:rPr>
              <a:t>to check that </a:t>
            </a:r>
            <a:r>
              <a:rPr lang="en-US" altLang="en-US" sz="1000" dirty="0">
                <a:solidFill>
                  <a:srgbClr val="000000"/>
                </a:solidFill>
              </a:rPr>
              <a:t>the IM understood Corporate Values: “Safety always before Production</a:t>
            </a:r>
            <a:r>
              <a:rPr lang="en-US" altLang="en-US" sz="1000" dirty="0" smtClean="0">
                <a:solidFill>
                  <a:srgbClr val="000000"/>
                </a:solidFill>
              </a:rPr>
              <a:t>” as part of the communications plan.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15371" name="Text Box 5"/>
          <p:cNvSpPr txBox="1">
            <a:spLocks noChangeArrowheads="1"/>
          </p:cNvSpPr>
          <p:nvPr/>
        </p:nvSpPr>
        <p:spPr bwMode="auto">
          <a:xfrm>
            <a:off x="3048000" y="3105090"/>
            <a:ext cx="2895600" cy="40011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 had not yet learned (i.e. </a:t>
            </a:r>
            <a:r>
              <a:rPr lang="en-US" altLang="en-US" sz="1000" dirty="0" err="1" smtClean="0">
                <a:solidFill>
                  <a:srgbClr val="000000"/>
                </a:solidFill>
              </a:rPr>
              <a:t>carunderstood</a:t>
            </a:r>
            <a:r>
              <a:rPr lang="en-US" altLang="en-US" sz="1000" dirty="0">
                <a:solidFill>
                  <a:srgbClr val="000000"/>
                </a:solidFill>
              </a:rPr>
              <a:t>) that safety checks must be done before </a:t>
            </a:r>
            <a:r>
              <a:rPr lang="en-US" altLang="en-US" sz="1000" dirty="0" err="1">
                <a:solidFill>
                  <a:srgbClr val="000000"/>
                </a:solidFill>
              </a:rPr>
              <a:t>Prod’n</a:t>
            </a:r>
            <a:r>
              <a:rPr lang="en-US" altLang="en-US" sz="1000" dirty="0">
                <a:solidFill>
                  <a:srgbClr val="000000"/>
                </a:solidFill>
              </a:rPr>
              <a:t> checks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3222058" y="2558443"/>
            <a:ext cx="2443614" cy="40011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IM prioritized </a:t>
            </a:r>
            <a:r>
              <a:rPr lang="en-US" altLang="en-US" sz="1000" dirty="0" err="1">
                <a:solidFill>
                  <a:srgbClr val="000000"/>
                </a:solidFill>
              </a:rPr>
              <a:t>Mtce</a:t>
            </a:r>
            <a:r>
              <a:rPr lang="en-US" altLang="en-US" sz="1000" dirty="0">
                <a:solidFill>
                  <a:srgbClr val="000000"/>
                </a:solidFill>
              </a:rPr>
              <a:t> work on </a:t>
            </a:r>
            <a:r>
              <a:rPr lang="en-US" altLang="en-US" sz="1000" dirty="0" err="1">
                <a:solidFill>
                  <a:srgbClr val="000000"/>
                </a:solidFill>
              </a:rPr>
              <a:t>Prod’n</a:t>
            </a:r>
            <a:r>
              <a:rPr lang="en-US" altLang="en-US" sz="1000" dirty="0">
                <a:solidFill>
                  <a:srgbClr val="000000"/>
                </a:solidFill>
              </a:rPr>
              <a:t> Equipment over Safety Equipment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3222057" y="1974106"/>
            <a:ext cx="2443614" cy="400110"/>
          </a:xfrm>
          <a:prstGeom prst="rect">
            <a:avLst/>
          </a:prstGeom>
          <a:solidFill>
            <a:srgbClr val="CC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000" dirty="0">
                <a:solidFill>
                  <a:srgbClr val="000000"/>
                </a:solidFill>
              </a:rPr>
              <a:t>Industrial Mechanic (IM) did not follow / implement procedure</a:t>
            </a:r>
          </a:p>
        </p:txBody>
      </p:sp>
      <p:sp>
        <p:nvSpPr>
          <p:cNvPr id="1536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BF6405-7400-4457-9D04-20A3DFD6A3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057401" y="4314674"/>
            <a:ext cx="4800599" cy="83099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The </a:t>
            </a:r>
            <a:r>
              <a:rPr lang="en-US" altLang="en-US" sz="1600" dirty="0">
                <a:solidFill>
                  <a:srgbClr val="000000"/>
                </a:solidFill>
              </a:rPr>
              <a:t>management </a:t>
            </a:r>
            <a:r>
              <a:rPr lang="en-US" altLang="en-US" sz="1600" dirty="0" smtClean="0">
                <a:solidFill>
                  <a:srgbClr val="000000"/>
                </a:solidFill>
              </a:rPr>
              <a:t>communications plan (program) did not include steps to check that new employees could explain Corporate Values. (LC-S)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55612" y="274320"/>
            <a:ext cx="8459788" cy="524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Examine One Root in an RCA: Latent Cause &amp; Recommendation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048000" y="5737620"/>
            <a:ext cx="2895600" cy="57909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FFFF"/>
                </a:solidFill>
              </a:rPr>
              <a:t>Recommendation!</a:t>
            </a:r>
            <a:endParaRPr lang="en-US" altLang="en-US" sz="2000" b="1" dirty="0">
              <a:solidFill>
                <a:srgbClr val="FFFFFF"/>
              </a:solidFill>
            </a:endParaRPr>
          </a:p>
        </p:txBody>
      </p:sp>
      <p:sp>
        <p:nvSpPr>
          <p:cNvPr id="15373" name="Text Box 8"/>
          <p:cNvSpPr txBox="1">
            <a:spLocks noChangeArrowheads="1"/>
          </p:cNvSpPr>
          <p:nvPr/>
        </p:nvSpPr>
        <p:spPr bwMode="auto">
          <a:xfrm>
            <a:off x="2057401" y="5147846"/>
            <a:ext cx="4800599" cy="338554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RMSE #1</a:t>
            </a:r>
            <a:r>
              <a:rPr lang="en-US" altLang="en-US" sz="1600" dirty="0">
                <a:solidFill>
                  <a:srgbClr val="000000"/>
                </a:solidFill>
              </a:rPr>
              <a:t>) </a:t>
            </a:r>
            <a:r>
              <a:rPr lang="en-US" altLang="en-US" sz="1600" dirty="0" smtClean="0">
                <a:solidFill>
                  <a:srgbClr val="000000"/>
                </a:solidFill>
              </a:rPr>
              <a:t>MLCA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838094-6047-4DC4-A498-6A890F60D789}"/>
              </a:ext>
            </a:extLst>
          </p:cNvPr>
          <p:cNvSpPr txBox="1"/>
          <p:nvPr/>
        </p:nvSpPr>
        <p:spPr>
          <a:xfrm>
            <a:off x="525377" y="1524000"/>
            <a:ext cx="7988786" cy="23083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A recommendation </a:t>
            </a: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to address </a:t>
            </a:r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this </a:t>
            </a: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latent </a:t>
            </a:r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cause: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Improve the </a:t>
            </a:r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“Corporate Values” Communications </a:t>
            </a: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Plan: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Confirm the organization has established corporate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Include steps in the communications plan to confirm that new employees can explain the Corporate Values. </a:t>
            </a:r>
            <a:endParaRPr lang="en-CA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  <a:highlight>
                  <a:srgbClr val="000000"/>
                </a:highlight>
              </a:rPr>
              <a:t>Implement a job observation audit system so management can confirm alignment to corporate </a:t>
            </a:r>
            <a:r>
              <a:rPr lang="en-CA" dirty="0" smtClean="0">
                <a:solidFill>
                  <a:schemeClr val="bg1"/>
                </a:solidFill>
                <a:highlight>
                  <a:srgbClr val="000000"/>
                </a:highlight>
              </a:rPr>
              <a:t>values i.e. that the communications plan is effective. </a:t>
            </a:r>
            <a:endParaRPr lang="en-CA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860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455613" y="822325"/>
            <a:ext cx="8229600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test and identify when you have “drilled sufficiently deep” to identify the latent causes, use the categories and sub-categories from the C&amp;E Model to check of you are at the latent cause, or still at a basic cause.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As will be seen (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on page #33 “Effectiveness of Actions to Address Causes &amp; Prevent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Recurrence”), the nature of the recommendation can also reveal if you are at a latent cause or still at a basic cause. 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600" y="3744912"/>
            <a:ext cx="7313613" cy="245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 sz="180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351213" y="4092575"/>
            <a:ext cx="1828800" cy="284162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Basic Cause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2513013" y="4791075"/>
            <a:ext cx="3505200" cy="284162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Latent Cause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513013" y="5087937"/>
            <a:ext cx="3505200" cy="284163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Weakness in Management System Element #.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6170613" y="3933825"/>
            <a:ext cx="2057400" cy="64928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Engineering Factors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Job Factors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Personal Factors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17613" y="4019550"/>
            <a:ext cx="990600" cy="4667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Basic 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Cause</a:t>
            </a:r>
          </a:p>
        </p:txBody>
      </p: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1217613" y="4824412"/>
            <a:ext cx="990600" cy="46672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Latent 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Cause</a:t>
            </a: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6170613" y="4768850"/>
            <a:ext cx="2057400" cy="64928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FFFFFF"/>
                </a:solidFill>
              </a:rPr>
              <a:t>Inadequate Program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Inadequate Standards</a:t>
            </a:r>
            <a:br>
              <a:rPr lang="en-US" altLang="en-US" sz="1200">
                <a:solidFill>
                  <a:srgbClr val="FFFFFF"/>
                </a:solidFill>
              </a:rPr>
            </a:br>
            <a:r>
              <a:rPr lang="en-US" altLang="en-US" sz="1200">
                <a:solidFill>
                  <a:srgbClr val="FFFFFF"/>
                </a:solidFill>
              </a:rPr>
              <a:t>Inadequate Compliance</a:t>
            </a:r>
          </a:p>
        </p:txBody>
      </p:sp>
      <p:cxnSp>
        <p:nvCxnSpPr>
          <p:cNvPr id="14347" name="AutoShape 17"/>
          <p:cNvCxnSpPr>
            <a:cxnSpLocks noChangeShapeType="1"/>
            <a:stCxn id="14340" idx="2"/>
            <a:endCxn id="14341" idx="0"/>
          </p:cNvCxnSpPr>
          <p:nvPr/>
        </p:nvCxnSpPr>
        <p:spPr bwMode="auto">
          <a:xfrm>
            <a:off x="4265613" y="4376737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20"/>
          <p:cNvCxnSpPr>
            <a:cxnSpLocks noChangeShapeType="1"/>
            <a:stCxn id="14342" idx="2"/>
            <a:endCxn id="14349" idx="0"/>
          </p:cNvCxnSpPr>
          <p:nvPr/>
        </p:nvCxnSpPr>
        <p:spPr bwMode="auto">
          <a:xfrm>
            <a:off x="4265613" y="5372100"/>
            <a:ext cx="0" cy="2905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AutoShape 22"/>
          <p:cNvSpPr>
            <a:spLocks noChangeArrowheads="1"/>
          </p:cNvSpPr>
          <p:nvPr/>
        </p:nvSpPr>
        <p:spPr bwMode="auto">
          <a:xfrm>
            <a:off x="3046413" y="5662612"/>
            <a:ext cx="2438400" cy="44767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Recommendation?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6813" y="3744912"/>
            <a:ext cx="1587" cy="245110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23"/>
          <p:cNvCxnSpPr/>
          <p:nvPr/>
        </p:nvCxnSpPr>
        <p:spPr>
          <a:xfrm>
            <a:off x="6094413" y="3744912"/>
            <a:ext cx="1587" cy="245110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2133600" y="4887912"/>
            <a:ext cx="533400" cy="1296000"/>
          </a:xfrm>
          <a:prstGeom prst="curvedRightArrow">
            <a:avLst>
              <a:gd name="adj1" fmla="val 72007"/>
              <a:gd name="adj2" fmla="val 123019"/>
              <a:gd name="adj3" fmla="val 33333"/>
            </a:avLst>
          </a:pr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   2</a:t>
            </a:r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5562600" y="5649912"/>
            <a:ext cx="2590800" cy="533400"/>
          </a:xfrm>
          <a:custGeom>
            <a:avLst/>
            <a:gdLst>
              <a:gd name="T0" fmla="*/ 233064050 w 21600"/>
              <a:gd name="T1" fmla="*/ 0 h 21600"/>
              <a:gd name="T2" fmla="*/ 0 w 21600"/>
              <a:gd name="T3" fmla="*/ 6586008 h 21600"/>
              <a:gd name="T4" fmla="*/ 233064050 w 21600"/>
              <a:gd name="T5" fmla="*/ 13172017 h 21600"/>
              <a:gd name="T6" fmla="*/ 310752067 w 21600"/>
              <a:gd name="T7" fmla="*/ 658600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CA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 rot="10800000">
            <a:off x="8153400" y="3897312"/>
            <a:ext cx="533400" cy="1295400"/>
          </a:xfrm>
          <a:prstGeom prst="curvedRightArrow">
            <a:avLst>
              <a:gd name="adj1" fmla="val 68562"/>
              <a:gd name="adj2" fmla="val 117134"/>
              <a:gd name="adj3" fmla="val 33333"/>
            </a:avLst>
          </a:pr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latin typeface="Arial" panose="020B0604020202020204" pitchFamily="34" charset="0"/>
              </a:rPr>
              <a:t>4b</a:t>
            </a:r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 rot="10800000">
            <a:off x="8153400" y="4811712"/>
            <a:ext cx="533400" cy="1295400"/>
          </a:xfrm>
          <a:prstGeom prst="curvedRightArrow">
            <a:avLst>
              <a:gd name="adj1" fmla="val 68562"/>
              <a:gd name="adj2" fmla="val 117134"/>
              <a:gd name="adj3" fmla="val 33333"/>
            </a:avLst>
          </a:pr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Ctr="1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FFFFFF"/>
                </a:solidFill>
                <a:latin typeface="Arial" panose="020B0604020202020204" pitchFamily="34" charset="0"/>
              </a:rPr>
              <a:t>4a</a:t>
            </a:r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 rot="10800000">
            <a:off x="4727575" y="4046537"/>
            <a:ext cx="1766888" cy="457200"/>
          </a:xfrm>
          <a:custGeom>
            <a:avLst/>
            <a:gdLst>
              <a:gd name="T0" fmla="*/ 108399070 w 21600"/>
              <a:gd name="T1" fmla="*/ 0 h 21600"/>
              <a:gd name="T2" fmla="*/ 0 w 21600"/>
              <a:gd name="T3" fmla="*/ 4838700 h 21600"/>
              <a:gd name="T4" fmla="*/ 108399070 w 21600"/>
              <a:gd name="T5" fmla="*/ 9677400 h 21600"/>
              <a:gd name="T6" fmla="*/ 144532093 w 21600"/>
              <a:gd name="T7" fmla="*/ 48387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anchor="ctr"/>
          <a:lstStyle/>
          <a:p>
            <a:r>
              <a:rPr lang="en-CA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5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5926F63-18B5-4AAC-890B-382304C68F6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61" name="AutoShape 20"/>
          <p:cNvSpPr>
            <a:spLocks noChangeArrowheads="1"/>
          </p:cNvSpPr>
          <p:nvPr/>
        </p:nvSpPr>
        <p:spPr bwMode="auto">
          <a:xfrm rot="5400000">
            <a:off x="4026694" y="4360862"/>
            <a:ext cx="481012" cy="457200"/>
          </a:xfrm>
          <a:custGeom>
            <a:avLst/>
            <a:gdLst>
              <a:gd name="T0" fmla="*/ 29557091 w 21600"/>
              <a:gd name="T1" fmla="*/ 0 h 21600"/>
              <a:gd name="T2" fmla="*/ 0 w 21600"/>
              <a:gd name="T3" fmla="*/ 4838700 h 21600"/>
              <a:gd name="T4" fmla="*/ 29557091 w 21600"/>
              <a:gd name="T5" fmla="*/ 9677400 h 21600"/>
              <a:gd name="T6" fmla="*/ 39409455 w 21600"/>
              <a:gd name="T7" fmla="*/ 48387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r>
              <a:rPr lang="en-CA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55612" y="274320"/>
            <a:ext cx="8229601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Test - Basic Cause or Latent Causes?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15" idx="2"/>
            <a:endCxn id="14" idx="0"/>
          </p:cNvCxnSpPr>
          <p:nvPr/>
        </p:nvCxnSpPr>
        <p:spPr bwMode="auto">
          <a:xfrm>
            <a:off x="2286000" y="1329154"/>
            <a:ext cx="0" cy="408104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81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33861C-393C-4F10-9452-4243C5CABB0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630936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026" y="274320"/>
            <a:ext cx="8232774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Example: What is the Recommendation?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" y="156972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fire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" y="220980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 released from pump casing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" y="284988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 casing corroded (failed)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348996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Casing material was incompatible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" y="413004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 material was used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" y="477012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 design was incorrect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" y="5410200"/>
            <a:ext cx="329184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engineering work process / program to design pumps at this refinery was inadequate.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" y="99060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u="sng" dirty="0">
                <a:solidFill>
                  <a:schemeClr val="tx2"/>
                </a:solidFill>
              </a:rPr>
              <a:t>LOSS INCIDENT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156972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description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220980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284988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IC: Sub-standard condition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9600" y="348996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9600" y="413004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77012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BC: Design – inadequate tech. design  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9600" y="5410200"/>
            <a:ext cx="3840480" cy="830997"/>
          </a:xfrm>
          <a:prstGeom prst="rect">
            <a:avLst/>
          </a:prstGeom>
          <a:solidFill>
            <a:srgbClr val="99FF99"/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LC-P: RMSE#7 DC&amp;SU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600" y="990600"/>
            <a:ext cx="384048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US" sz="16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15" idx="2"/>
            <a:endCxn id="14" idx="0"/>
          </p:cNvCxnSpPr>
          <p:nvPr/>
        </p:nvCxnSpPr>
        <p:spPr bwMode="auto">
          <a:xfrm>
            <a:off x="2286000" y="1356360"/>
            <a:ext cx="0" cy="405384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81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333861C-393C-4F10-9452-4243C5CABB0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4026" y="274320"/>
            <a:ext cx="8232774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 smtClean="0">
                <a:solidFill>
                  <a:srgbClr val="000000"/>
                </a:solidFill>
              </a:rPr>
              <a:t>Note the Effectiveness of Actions on Causes to Prevent Recurrence:</a:t>
            </a:r>
            <a:endParaRPr lang="en-US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" y="156972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fire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" y="220980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 released from pump casing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" y="2849880"/>
            <a:ext cx="329184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ump casing corroded (failed)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" y="348996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Casing material was incompatible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" y="413004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 material was used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" y="477012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Pump design was incorrect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" y="5410200"/>
            <a:ext cx="3291840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The engineering work process / program to design pumps at this refinery was inadequate.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990600"/>
            <a:ext cx="3291840" cy="36576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u="sng" dirty="0"/>
              <a:t>LOSS INCIDENT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120" y="1447800"/>
            <a:ext cx="4114800" cy="1077218"/>
          </a:xfrm>
          <a:prstGeom prst="wedgeRectCallout">
            <a:avLst>
              <a:gd name="adj1" fmla="val -63109"/>
              <a:gd name="adj2" fmla="val 92467"/>
            </a:avLst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pump. </a:t>
            </a:r>
            <a:b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actions fixes the pump that failed, but not any other pumps in the refinery, now or in the future.</a:t>
            </a:r>
            <a:endParaRPr lang="en-US" sz="1600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9120" y="2971800"/>
            <a:ext cx="4114800" cy="1323439"/>
          </a:xfrm>
          <a:prstGeom prst="wedgeRectCallout">
            <a:avLst>
              <a:gd name="adj1" fmla="val -64483"/>
              <a:gd name="adj2" fmla="val 77473"/>
            </a:avLst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the design specification for pumps in this kind of process service.</a:t>
            </a:r>
          </a:p>
          <a:p>
            <a:pPr algn="ctr"/>
            <a:r>
              <a:rPr lang="en-US" sz="1600" i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action fixes the design for all pumps in this service, now and in the future, but not any pumps in other services.</a:t>
            </a:r>
            <a:endParaRPr lang="en-US" sz="1600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9120" y="4697997"/>
            <a:ext cx="4114800" cy="1323439"/>
          </a:xfrm>
          <a:prstGeom prst="wedgeRectCallout">
            <a:avLst>
              <a:gd name="adj1" fmla="val -61574"/>
              <a:gd name="adj2" fmla="val 27954"/>
            </a:avLst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the work process for writing specifications / designing pumps for all pumps at this refinery.</a:t>
            </a:r>
          </a:p>
          <a:p>
            <a:pPr algn="ctr"/>
            <a:r>
              <a:rPr lang="en-US" sz="1600" i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fixes all designs for all pumps in all services. </a:t>
            </a:r>
            <a:endParaRPr lang="en-US" sz="1600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9120" y="990600"/>
            <a:ext cx="411480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CORRECTIVE ACTIONS</a:t>
            </a:r>
            <a:endParaRPr lang="en-US" sz="1600" b="1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2526268"/>
            <a:ext cx="324612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PREVENTION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2560" y="4295239"/>
            <a:ext cx="324612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ONLY SAME SERVICE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943600"/>
            <a:ext cx="324612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ALL PROCESS SERVICES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4.5: Linking Root Causes to the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362200"/>
            <a:ext cx="6400800" cy="37131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CA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Chapter 4.6: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CA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Tools for How to Develop &amp; Prioritize Recommendations</a:t>
            </a: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E66183-F4B4-4A5D-B3C4-89A900098CF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362200"/>
            <a:ext cx="6400800" cy="37131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Chapter 4.4: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The Swiss Cheese Model </a:t>
            </a: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of </a:t>
            </a: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a Loss </a:t>
            </a:r>
            <a:r>
              <a:rPr lang="en-US" altLang="en-US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Incident</a:t>
            </a: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E66183-F4B4-4A5D-B3C4-89A900098CF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60822A9-BDE0-4BA1-8DBC-0DFFF552435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incident investigation / root cause analysis (your team project) will generate many possible risk reduction solutions.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(you) must carefully evaluate these ideas in order to determine which ones are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practicable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 be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effectively implemented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be </a:t>
            </a:r>
            <a:r>
              <a:rPr lang="en-CA" altLang="en-US" sz="1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when implemented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should be SMART: </a:t>
            </a:r>
            <a:r>
              <a:rPr lang="en-CA" alt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specific, measurable, actionable, realistic, and timely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consists of these major steps: 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the Preliminary Recommendations.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 and Prioritize the Recommendations.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 “Reality Check”. 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the Recommendations.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Recommendations. 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Developing Key Recommendations: </a:t>
            </a:r>
          </a:p>
        </p:txBody>
      </p:sp>
      <p:sp>
        <p:nvSpPr>
          <p:cNvPr id="46086" name="AutoShape 8"/>
          <p:cNvSpPr>
            <a:spLocks/>
          </p:cNvSpPr>
          <p:nvPr/>
        </p:nvSpPr>
        <p:spPr bwMode="auto">
          <a:xfrm>
            <a:off x="6587480" y="4346279"/>
            <a:ext cx="381000" cy="835321"/>
          </a:xfrm>
          <a:prstGeom prst="rightBrace">
            <a:avLst>
              <a:gd name="adj1" fmla="val 2666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951636" y="4265612"/>
            <a:ext cx="1201764" cy="9159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CA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1)-3) are a “work in progress”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1000" y="967243"/>
            <a:ext cx="3886200" cy="5128757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a number of possible actions / recommendations. 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recommendations will you implement? 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order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you implement them?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these objectives of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a recommendation: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CDC77C-47FB-4BB8-A24F-EC23882A8A8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58254" y="983285"/>
            <a:ext cx="5281322" cy="4876610"/>
            <a:chOff x="3658254" y="983285"/>
            <a:chExt cx="5281322" cy="4876610"/>
          </a:xfrm>
        </p:grpSpPr>
        <p:sp>
          <p:nvSpPr>
            <p:cNvPr id="6" name="Freeform 5"/>
            <p:cNvSpPr/>
            <p:nvPr/>
          </p:nvSpPr>
          <p:spPr>
            <a:xfrm>
              <a:off x="4730922" y="1029174"/>
              <a:ext cx="2972751" cy="2972751"/>
            </a:xfrm>
            <a:custGeom>
              <a:avLst/>
              <a:gdLst>
                <a:gd name="connsiteX0" fmla="*/ 0 w 2972751"/>
                <a:gd name="connsiteY0" fmla="*/ 1486376 h 2972751"/>
                <a:gd name="connsiteX1" fmla="*/ 1486376 w 2972751"/>
                <a:gd name="connsiteY1" fmla="*/ 0 h 2972751"/>
                <a:gd name="connsiteX2" fmla="*/ 2972752 w 2972751"/>
                <a:gd name="connsiteY2" fmla="*/ 1486376 h 2972751"/>
                <a:gd name="connsiteX3" fmla="*/ 1486376 w 2972751"/>
                <a:gd name="connsiteY3" fmla="*/ 2972752 h 2972751"/>
                <a:gd name="connsiteX4" fmla="*/ 0 w 2972751"/>
                <a:gd name="connsiteY4" fmla="*/ 1486376 h 29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2751" h="2972751">
                  <a:moveTo>
                    <a:pt x="0" y="1486376"/>
                  </a:moveTo>
                  <a:cubicBezTo>
                    <a:pt x="0" y="665473"/>
                    <a:pt x="665473" y="0"/>
                    <a:pt x="1486376" y="0"/>
                  </a:cubicBezTo>
                  <a:cubicBezTo>
                    <a:pt x="2307279" y="0"/>
                    <a:pt x="2972752" y="665473"/>
                    <a:pt x="2972752" y="1486376"/>
                  </a:cubicBezTo>
                  <a:cubicBezTo>
                    <a:pt x="2972752" y="2307279"/>
                    <a:pt x="2307279" y="2972752"/>
                    <a:pt x="1486376" y="2972752"/>
                  </a:cubicBezTo>
                  <a:cubicBezTo>
                    <a:pt x="665473" y="2972752"/>
                    <a:pt x="0" y="2307279"/>
                    <a:pt x="0" y="148637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96367" tIns="520231" rIns="396367" bIns="11147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200" b="1" kern="1200" dirty="0"/>
                <a:t>Practicable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803590" y="2887144"/>
              <a:ext cx="2972751" cy="2972751"/>
            </a:xfrm>
            <a:custGeom>
              <a:avLst/>
              <a:gdLst>
                <a:gd name="connsiteX0" fmla="*/ 0 w 2972751"/>
                <a:gd name="connsiteY0" fmla="*/ 1486376 h 2972751"/>
                <a:gd name="connsiteX1" fmla="*/ 1486376 w 2972751"/>
                <a:gd name="connsiteY1" fmla="*/ 0 h 2972751"/>
                <a:gd name="connsiteX2" fmla="*/ 2972752 w 2972751"/>
                <a:gd name="connsiteY2" fmla="*/ 1486376 h 2972751"/>
                <a:gd name="connsiteX3" fmla="*/ 1486376 w 2972751"/>
                <a:gd name="connsiteY3" fmla="*/ 2972752 h 2972751"/>
                <a:gd name="connsiteX4" fmla="*/ 0 w 2972751"/>
                <a:gd name="connsiteY4" fmla="*/ 1486376 h 29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2751" h="2972751">
                  <a:moveTo>
                    <a:pt x="0" y="1486376"/>
                  </a:moveTo>
                  <a:cubicBezTo>
                    <a:pt x="0" y="665473"/>
                    <a:pt x="665473" y="0"/>
                    <a:pt x="1486376" y="0"/>
                  </a:cubicBezTo>
                  <a:cubicBezTo>
                    <a:pt x="2307279" y="0"/>
                    <a:pt x="2972752" y="665473"/>
                    <a:pt x="2972752" y="1486376"/>
                  </a:cubicBezTo>
                  <a:cubicBezTo>
                    <a:pt x="2972752" y="2307279"/>
                    <a:pt x="2307279" y="2972752"/>
                    <a:pt x="1486376" y="2972752"/>
                  </a:cubicBezTo>
                  <a:cubicBezTo>
                    <a:pt x="665473" y="2972752"/>
                    <a:pt x="0" y="2307279"/>
                    <a:pt x="0" y="148637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909166" tIns="767960" rIns="279935" bIns="56977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200" b="1" kern="1200" dirty="0"/>
                <a:t>Can be Successfully Implemented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58254" y="2887144"/>
              <a:ext cx="2972751" cy="2972751"/>
            </a:xfrm>
            <a:custGeom>
              <a:avLst/>
              <a:gdLst>
                <a:gd name="connsiteX0" fmla="*/ 0 w 2972751"/>
                <a:gd name="connsiteY0" fmla="*/ 1486376 h 2972751"/>
                <a:gd name="connsiteX1" fmla="*/ 1486376 w 2972751"/>
                <a:gd name="connsiteY1" fmla="*/ 0 h 2972751"/>
                <a:gd name="connsiteX2" fmla="*/ 2972752 w 2972751"/>
                <a:gd name="connsiteY2" fmla="*/ 1486376 h 2972751"/>
                <a:gd name="connsiteX3" fmla="*/ 1486376 w 2972751"/>
                <a:gd name="connsiteY3" fmla="*/ 2972752 h 2972751"/>
                <a:gd name="connsiteX4" fmla="*/ 0 w 2972751"/>
                <a:gd name="connsiteY4" fmla="*/ 1486376 h 29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2751" h="2972751">
                  <a:moveTo>
                    <a:pt x="0" y="1486376"/>
                  </a:moveTo>
                  <a:cubicBezTo>
                    <a:pt x="0" y="665473"/>
                    <a:pt x="665473" y="0"/>
                    <a:pt x="1486376" y="0"/>
                  </a:cubicBezTo>
                  <a:cubicBezTo>
                    <a:pt x="2307279" y="0"/>
                    <a:pt x="2972752" y="665473"/>
                    <a:pt x="2972752" y="1486376"/>
                  </a:cubicBezTo>
                  <a:cubicBezTo>
                    <a:pt x="2972752" y="2307279"/>
                    <a:pt x="2307279" y="2972752"/>
                    <a:pt x="1486376" y="2972752"/>
                  </a:cubicBezTo>
                  <a:cubicBezTo>
                    <a:pt x="665473" y="2972752"/>
                    <a:pt x="0" y="2307279"/>
                    <a:pt x="0" y="148637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79934" tIns="767960" rIns="909167" bIns="56977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200" b="1" kern="1200" dirty="0"/>
                <a:t>Effective Once Implemented</a:t>
              </a: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DE7216B2-903C-437A-A6CB-1D284BDAC125}"/>
                </a:ext>
              </a:extLst>
            </p:cNvPr>
            <p:cNvSpPr/>
            <p:nvPr/>
          </p:nvSpPr>
          <p:spPr bwMode="auto">
            <a:xfrm rot="20237996">
              <a:off x="6993333" y="983285"/>
              <a:ext cx="1946243" cy="1450109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CA" sz="2400" b="1" i="1" dirty="0"/>
                <a:t>Useful &amp; </a:t>
              </a:r>
              <a:r>
                <a:rPr lang="en-CA" sz="2400" b="1" i="1" dirty="0" smtClean="0"/>
                <a:t/>
              </a:r>
              <a:br>
                <a:rPr lang="en-CA" sz="2400" b="1" i="1" dirty="0" smtClean="0"/>
              </a:br>
              <a:r>
                <a:rPr lang="en-CA" sz="2400" b="1" i="1" dirty="0" smtClean="0"/>
                <a:t>Feasible</a:t>
              </a:r>
              <a:endParaRPr lang="en-CA" sz="2400" b="1" i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The Challenge </a:t>
            </a:r>
            <a:r>
              <a:rPr lang="en-US" altLang="en-US" sz="2400" b="1" i="1" dirty="0">
                <a:solidFill>
                  <a:srgbClr val="000000"/>
                </a:solidFill>
              </a:rPr>
              <a:t>of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Prioritizing Recommendations: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856EDC-E361-4EF5-9C4D-745247C80C3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Clr>
                <a:srgbClr val="000000"/>
              </a:buClr>
              <a:buSzPct val="100000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46295" y="1295400"/>
            <a:ext cx="6688104" cy="4800600"/>
            <a:chOff x="1846295" y="1295400"/>
            <a:chExt cx="6688104" cy="4800600"/>
          </a:xfrm>
        </p:grpSpPr>
        <p:sp>
          <p:nvSpPr>
            <p:cNvPr id="6" name="Diamond 5"/>
            <p:cNvSpPr/>
            <p:nvPr/>
          </p:nvSpPr>
          <p:spPr>
            <a:xfrm>
              <a:off x="1846295" y="1295400"/>
              <a:ext cx="4800600" cy="4800600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2302352" y="1751456"/>
              <a:ext cx="1872234" cy="1872234"/>
            </a:xfrm>
            <a:custGeom>
              <a:avLst/>
              <a:gdLst>
                <a:gd name="connsiteX0" fmla="*/ 0 w 1872234"/>
                <a:gd name="connsiteY0" fmla="*/ 312045 h 1872234"/>
                <a:gd name="connsiteX1" fmla="*/ 312045 w 1872234"/>
                <a:gd name="connsiteY1" fmla="*/ 0 h 1872234"/>
                <a:gd name="connsiteX2" fmla="*/ 1560189 w 1872234"/>
                <a:gd name="connsiteY2" fmla="*/ 0 h 1872234"/>
                <a:gd name="connsiteX3" fmla="*/ 1872234 w 1872234"/>
                <a:gd name="connsiteY3" fmla="*/ 312045 h 1872234"/>
                <a:gd name="connsiteX4" fmla="*/ 1872234 w 1872234"/>
                <a:gd name="connsiteY4" fmla="*/ 1560189 h 1872234"/>
                <a:gd name="connsiteX5" fmla="*/ 1560189 w 1872234"/>
                <a:gd name="connsiteY5" fmla="*/ 1872234 h 1872234"/>
                <a:gd name="connsiteX6" fmla="*/ 312045 w 1872234"/>
                <a:gd name="connsiteY6" fmla="*/ 1872234 h 1872234"/>
                <a:gd name="connsiteX7" fmla="*/ 0 w 1872234"/>
                <a:gd name="connsiteY7" fmla="*/ 1560189 h 1872234"/>
                <a:gd name="connsiteX8" fmla="*/ 0 w 1872234"/>
                <a:gd name="connsiteY8" fmla="*/ 312045 h 18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34" h="1872234">
                  <a:moveTo>
                    <a:pt x="0" y="312045"/>
                  </a:moveTo>
                  <a:cubicBezTo>
                    <a:pt x="0" y="139707"/>
                    <a:pt x="139707" y="0"/>
                    <a:pt x="312045" y="0"/>
                  </a:cubicBezTo>
                  <a:lnTo>
                    <a:pt x="1560189" y="0"/>
                  </a:lnTo>
                  <a:cubicBezTo>
                    <a:pt x="1732527" y="0"/>
                    <a:pt x="1872234" y="139707"/>
                    <a:pt x="1872234" y="312045"/>
                  </a:cubicBezTo>
                  <a:lnTo>
                    <a:pt x="1872234" y="1560189"/>
                  </a:lnTo>
                  <a:cubicBezTo>
                    <a:pt x="1872234" y="1732527"/>
                    <a:pt x="1732527" y="1872234"/>
                    <a:pt x="1560189" y="1872234"/>
                  </a:cubicBezTo>
                  <a:lnTo>
                    <a:pt x="312045" y="1872234"/>
                  </a:lnTo>
                  <a:cubicBezTo>
                    <a:pt x="139707" y="1872234"/>
                    <a:pt x="0" y="1732527"/>
                    <a:pt x="0" y="1560189"/>
                  </a:cubicBezTo>
                  <a:lnTo>
                    <a:pt x="0" y="312045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300" b="1" kern="1200" dirty="0"/>
                <a:t>Easiest to Implement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318604" y="1751456"/>
              <a:ext cx="1872234" cy="1872234"/>
            </a:xfrm>
            <a:custGeom>
              <a:avLst/>
              <a:gdLst>
                <a:gd name="connsiteX0" fmla="*/ 0 w 1872234"/>
                <a:gd name="connsiteY0" fmla="*/ 312045 h 1872234"/>
                <a:gd name="connsiteX1" fmla="*/ 312045 w 1872234"/>
                <a:gd name="connsiteY1" fmla="*/ 0 h 1872234"/>
                <a:gd name="connsiteX2" fmla="*/ 1560189 w 1872234"/>
                <a:gd name="connsiteY2" fmla="*/ 0 h 1872234"/>
                <a:gd name="connsiteX3" fmla="*/ 1872234 w 1872234"/>
                <a:gd name="connsiteY3" fmla="*/ 312045 h 1872234"/>
                <a:gd name="connsiteX4" fmla="*/ 1872234 w 1872234"/>
                <a:gd name="connsiteY4" fmla="*/ 1560189 h 1872234"/>
                <a:gd name="connsiteX5" fmla="*/ 1560189 w 1872234"/>
                <a:gd name="connsiteY5" fmla="*/ 1872234 h 1872234"/>
                <a:gd name="connsiteX6" fmla="*/ 312045 w 1872234"/>
                <a:gd name="connsiteY6" fmla="*/ 1872234 h 1872234"/>
                <a:gd name="connsiteX7" fmla="*/ 0 w 1872234"/>
                <a:gd name="connsiteY7" fmla="*/ 1560189 h 1872234"/>
                <a:gd name="connsiteX8" fmla="*/ 0 w 1872234"/>
                <a:gd name="connsiteY8" fmla="*/ 312045 h 18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34" h="1872234">
                  <a:moveTo>
                    <a:pt x="0" y="312045"/>
                  </a:moveTo>
                  <a:cubicBezTo>
                    <a:pt x="0" y="139707"/>
                    <a:pt x="139707" y="0"/>
                    <a:pt x="312045" y="0"/>
                  </a:cubicBezTo>
                  <a:lnTo>
                    <a:pt x="1560189" y="0"/>
                  </a:lnTo>
                  <a:cubicBezTo>
                    <a:pt x="1732527" y="0"/>
                    <a:pt x="1872234" y="139707"/>
                    <a:pt x="1872234" y="312045"/>
                  </a:cubicBezTo>
                  <a:lnTo>
                    <a:pt x="1872234" y="1560189"/>
                  </a:lnTo>
                  <a:cubicBezTo>
                    <a:pt x="1872234" y="1732527"/>
                    <a:pt x="1732527" y="1872234"/>
                    <a:pt x="1560189" y="1872234"/>
                  </a:cubicBezTo>
                  <a:lnTo>
                    <a:pt x="312045" y="1872234"/>
                  </a:lnTo>
                  <a:cubicBezTo>
                    <a:pt x="139707" y="1872234"/>
                    <a:pt x="0" y="1732527"/>
                    <a:pt x="0" y="1560189"/>
                  </a:cubicBezTo>
                  <a:lnTo>
                    <a:pt x="0" y="312045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300" b="1" kern="1200" dirty="0"/>
                <a:t>Lowest Cost to Implement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302352" y="3767708"/>
              <a:ext cx="1872234" cy="1872234"/>
            </a:xfrm>
            <a:custGeom>
              <a:avLst/>
              <a:gdLst>
                <a:gd name="connsiteX0" fmla="*/ 0 w 1872234"/>
                <a:gd name="connsiteY0" fmla="*/ 312045 h 1872234"/>
                <a:gd name="connsiteX1" fmla="*/ 312045 w 1872234"/>
                <a:gd name="connsiteY1" fmla="*/ 0 h 1872234"/>
                <a:gd name="connsiteX2" fmla="*/ 1560189 w 1872234"/>
                <a:gd name="connsiteY2" fmla="*/ 0 h 1872234"/>
                <a:gd name="connsiteX3" fmla="*/ 1872234 w 1872234"/>
                <a:gd name="connsiteY3" fmla="*/ 312045 h 1872234"/>
                <a:gd name="connsiteX4" fmla="*/ 1872234 w 1872234"/>
                <a:gd name="connsiteY4" fmla="*/ 1560189 h 1872234"/>
                <a:gd name="connsiteX5" fmla="*/ 1560189 w 1872234"/>
                <a:gd name="connsiteY5" fmla="*/ 1872234 h 1872234"/>
                <a:gd name="connsiteX6" fmla="*/ 312045 w 1872234"/>
                <a:gd name="connsiteY6" fmla="*/ 1872234 h 1872234"/>
                <a:gd name="connsiteX7" fmla="*/ 0 w 1872234"/>
                <a:gd name="connsiteY7" fmla="*/ 1560189 h 1872234"/>
                <a:gd name="connsiteX8" fmla="*/ 0 w 1872234"/>
                <a:gd name="connsiteY8" fmla="*/ 312045 h 18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34" h="1872234">
                  <a:moveTo>
                    <a:pt x="0" y="312045"/>
                  </a:moveTo>
                  <a:cubicBezTo>
                    <a:pt x="0" y="139707"/>
                    <a:pt x="139707" y="0"/>
                    <a:pt x="312045" y="0"/>
                  </a:cubicBezTo>
                  <a:lnTo>
                    <a:pt x="1560189" y="0"/>
                  </a:lnTo>
                  <a:cubicBezTo>
                    <a:pt x="1732527" y="0"/>
                    <a:pt x="1872234" y="139707"/>
                    <a:pt x="1872234" y="312045"/>
                  </a:cubicBezTo>
                  <a:lnTo>
                    <a:pt x="1872234" y="1560189"/>
                  </a:lnTo>
                  <a:cubicBezTo>
                    <a:pt x="1872234" y="1732527"/>
                    <a:pt x="1732527" y="1872234"/>
                    <a:pt x="1560189" y="1872234"/>
                  </a:cubicBezTo>
                  <a:lnTo>
                    <a:pt x="312045" y="1872234"/>
                  </a:lnTo>
                  <a:cubicBezTo>
                    <a:pt x="139707" y="1872234"/>
                    <a:pt x="0" y="1732527"/>
                    <a:pt x="0" y="1560189"/>
                  </a:cubicBezTo>
                  <a:lnTo>
                    <a:pt x="0" y="312045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300" b="1" kern="1200"/>
                <a:t>Quickest to Implement</a:t>
              </a:r>
              <a:endParaRPr lang="en-CA" sz="23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18604" y="3767708"/>
              <a:ext cx="1872234" cy="1872234"/>
            </a:xfrm>
            <a:custGeom>
              <a:avLst/>
              <a:gdLst>
                <a:gd name="connsiteX0" fmla="*/ 0 w 1872234"/>
                <a:gd name="connsiteY0" fmla="*/ 312045 h 1872234"/>
                <a:gd name="connsiteX1" fmla="*/ 312045 w 1872234"/>
                <a:gd name="connsiteY1" fmla="*/ 0 h 1872234"/>
                <a:gd name="connsiteX2" fmla="*/ 1560189 w 1872234"/>
                <a:gd name="connsiteY2" fmla="*/ 0 h 1872234"/>
                <a:gd name="connsiteX3" fmla="*/ 1872234 w 1872234"/>
                <a:gd name="connsiteY3" fmla="*/ 312045 h 1872234"/>
                <a:gd name="connsiteX4" fmla="*/ 1872234 w 1872234"/>
                <a:gd name="connsiteY4" fmla="*/ 1560189 h 1872234"/>
                <a:gd name="connsiteX5" fmla="*/ 1560189 w 1872234"/>
                <a:gd name="connsiteY5" fmla="*/ 1872234 h 1872234"/>
                <a:gd name="connsiteX6" fmla="*/ 312045 w 1872234"/>
                <a:gd name="connsiteY6" fmla="*/ 1872234 h 1872234"/>
                <a:gd name="connsiteX7" fmla="*/ 0 w 1872234"/>
                <a:gd name="connsiteY7" fmla="*/ 1560189 h 1872234"/>
                <a:gd name="connsiteX8" fmla="*/ 0 w 1872234"/>
                <a:gd name="connsiteY8" fmla="*/ 312045 h 187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34" h="1872234">
                  <a:moveTo>
                    <a:pt x="0" y="312045"/>
                  </a:moveTo>
                  <a:cubicBezTo>
                    <a:pt x="0" y="139707"/>
                    <a:pt x="139707" y="0"/>
                    <a:pt x="312045" y="0"/>
                  </a:cubicBezTo>
                  <a:lnTo>
                    <a:pt x="1560189" y="0"/>
                  </a:lnTo>
                  <a:cubicBezTo>
                    <a:pt x="1732527" y="0"/>
                    <a:pt x="1872234" y="139707"/>
                    <a:pt x="1872234" y="312045"/>
                  </a:cubicBezTo>
                  <a:lnTo>
                    <a:pt x="1872234" y="1560189"/>
                  </a:lnTo>
                  <a:cubicBezTo>
                    <a:pt x="1872234" y="1732527"/>
                    <a:pt x="1732527" y="1872234"/>
                    <a:pt x="1560189" y="1872234"/>
                  </a:cubicBezTo>
                  <a:lnTo>
                    <a:pt x="312045" y="1872234"/>
                  </a:lnTo>
                  <a:cubicBezTo>
                    <a:pt x="139707" y="1872234"/>
                    <a:pt x="0" y="1732527"/>
                    <a:pt x="0" y="1560189"/>
                  </a:cubicBezTo>
                  <a:lnTo>
                    <a:pt x="0" y="312045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300" b="1" kern="1200" dirty="0"/>
                <a:t>Addresses Latent Causes</a:t>
              </a: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C424320D-548E-4288-BA06-8BC506A34A96}"/>
                </a:ext>
              </a:extLst>
            </p:cNvPr>
            <p:cNvSpPr/>
            <p:nvPr/>
          </p:nvSpPr>
          <p:spPr bwMode="auto">
            <a:xfrm>
              <a:off x="5989864" y="4334310"/>
              <a:ext cx="2544535" cy="92349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CA" sz="2400" b="1" dirty="0"/>
                <a:t>Most </a:t>
              </a:r>
              <a:r>
                <a:rPr lang="en-CA" sz="2400" b="1" dirty="0" smtClean="0"/>
                <a:t>effective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The Best Risk Reduction Solutions Are Those That Are: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C105D7-5E29-4CB1-B8E4-93C5EB8EA0C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approach for quickly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rioritizing actions of a straight-forward nature.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want solutions with the lowest effort: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94560" y="2270760"/>
            <a:ext cx="4572000" cy="3749040"/>
            <a:chOff x="2194560" y="2011680"/>
            <a:chExt cx="4572000" cy="3749040"/>
          </a:xfrm>
        </p:grpSpPr>
        <p:sp>
          <p:nvSpPr>
            <p:cNvPr id="4" name="Block Arc 3"/>
            <p:cNvSpPr/>
            <p:nvPr/>
          </p:nvSpPr>
          <p:spPr>
            <a:xfrm>
              <a:off x="2728582" y="2270589"/>
              <a:ext cx="3458235" cy="3458235"/>
            </a:xfrm>
            <a:prstGeom prst="blockArc">
              <a:avLst>
                <a:gd name="adj1" fmla="val 10800000"/>
                <a:gd name="adj2" fmla="val 16200000"/>
                <a:gd name="adj3" fmla="val 4644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Block Arc 4"/>
            <p:cNvSpPr/>
            <p:nvPr/>
          </p:nvSpPr>
          <p:spPr>
            <a:xfrm>
              <a:off x="2728582" y="2270589"/>
              <a:ext cx="3458235" cy="3458235"/>
            </a:xfrm>
            <a:prstGeom prst="blockArc">
              <a:avLst>
                <a:gd name="adj1" fmla="val 5400000"/>
                <a:gd name="adj2" fmla="val 10800000"/>
                <a:gd name="adj3" fmla="val 4644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Block Arc 5"/>
            <p:cNvSpPr/>
            <p:nvPr/>
          </p:nvSpPr>
          <p:spPr>
            <a:xfrm>
              <a:off x="2728582" y="2270589"/>
              <a:ext cx="3458235" cy="3458235"/>
            </a:xfrm>
            <a:prstGeom prst="blockArc">
              <a:avLst>
                <a:gd name="adj1" fmla="val 0"/>
                <a:gd name="adj2" fmla="val 5400000"/>
                <a:gd name="adj3" fmla="val 4644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Block Arc 7"/>
            <p:cNvSpPr/>
            <p:nvPr/>
          </p:nvSpPr>
          <p:spPr>
            <a:xfrm>
              <a:off x="2728582" y="2270589"/>
              <a:ext cx="3458235" cy="3458235"/>
            </a:xfrm>
            <a:prstGeom prst="blockArc">
              <a:avLst>
                <a:gd name="adj1" fmla="val 16200000"/>
                <a:gd name="adj2" fmla="val 0"/>
                <a:gd name="adj3" fmla="val 4644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661083" y="3203090"/>
              <a:ext cx="1593233" cy="1593233"/>
            </a:xfrm>
            <a:custGeom>
              <a:avLst/>
              <a:gdLst>
                <a:gd name="connsiteX0" fmla="*/ 0 w 1593233"/>
                <a:gd name="connsiteY0" fmla="*/ 796617 h 1593233"/>
                <a:gd name="connsiteX1" fmla="*/ 796617 w 1593233"/>
                <a:gd name="connsiteY1" fmla="*/ 0 h 1593233"/>
                <a:gd name="connsiteX2" fmla="*/ 1593234 w 1593233"/>
                <a:gd name="connsiteY2" fmla="*/ 796617 h 1593233"/>
                <a:gd name="connsiteX3" fmla="*/ 796617 w 1593233"/>
                <a:gd name="connsiteY3" fmla="*/ 1593234 h 1593233"/>
                <a:gd name="connsiteX4" fmla="*/ 0 w 1593233"/>
                <a:gd name="connsiteY4" fmla="*/ 796617 h 159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233" h="1593233">
                  <a:moveTo>
                    <a:pt x="0" y="796617"/>
                  </a:moveTo>
                  <a:cubicBezTo>
                    <a:pt x="0" y="356658"/>
                    <a:pt x="356658" y="0"/>
                    <a:pt x="796617" y="0"/>
                  </a:cubicBezTo>
                  <a:cubicBezTo>
                    <a:pt x="1236576" y="0"/>
                    <a:pt x="1593234" y="356658"/>
                    <a:pt x="1593234" y="796617"/>
                  </a:cubicBezTo>
                  <a:cubicBezTo>
                    <a:pt x="1593234" y="1236576"/>
                    <a:pt x="1236576" y="1593234"/>
                    <a:pt x="796617" y="1593234"/>
                  </a:cubicBezTo>
                  <a:cubicBezTo>
                    <a:pt x="356658" y="1593234"/>
                    <a:pt x="0" y="1236576"/>
                    <a:pt x="0" y="796617"/>
                  </a:cubicBezTo>
                  <a:close/>
                </a:path>
              </a:pathLst>
            </a:custGeom>
            <a:solidFill>
              <a:srgbClr val="99CC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1424" tIns="271424" rIns="271424" bIns="271424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3000" b="1" kern="1200" dirty="0">
                  <a:solidFill>
                    <a:schemeClr val="tx1"/>
                  </a:solidFill>
                </a:rPr>
                <a:t>Low Effort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94560" y="2011680"/>
              <a:ext cx="1554480" cy="1554480"/>
            </a:xfrm>
            <a:custGeom>
              <a:avLst/>
              <a:gdLst>
                <a:gd name="connsiteX0" fmla="*/ 0 w 1280155"/>
                <a:gd name="connsiteY0" fmla="*/ 640078 h 1280155"/>
                <a:gd name="connsiteX1" fmla="*/ 640078 w 1280155"/>
                <a:gd name="connsiteY1" fmla="*/ 0 h 1280155"/>
                <a:gd name="connsiteX2" fmla="*/ 1280156 w 1280155"/>
                <a:gd name="connsiteY2" fmla="*/ 640078 h 1280155"/>
                <a:gd name="connsiteX3" fmla="*/ 640078 w 1280155"/>
                <a:gd name="connsiteY3" fmla="*/ 1280156 h 1280155"/>
                <a:gd name="connsiteX4" fmla="*/ 0 w 1280155"/>
                <a:gd name="connsiteY4" fmla="*/ 640078 h 12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155" h="1280155">
                  <a:moveTo>
                    <a:pt x="0" y="640078"/>
                  </a:moveTo>
                  <a:cubicBezTo>
                    <a:pt x="0" y="286573"/>
                    <a:pt x="286573" y="0"/>
                    <a:pt x="640078" y="0"/>
                  </a:cubicBezTo>
                  <a:cubicBezTo>
                    <a:pt x="993583" y="0"/>
                    <a:pt x="1280156" y="286573"/>
                    <a:pt x="1280156" y="640078"/>
                  </a:cubicBezTo>
                  <a:cubicBezTo>
                    <a:pt x="1280156" y="993583"/>
                    <a:pt x="993583" y="1280156"/>
                    <a:pt x="640078" y="1280156"/>
                  </a:cubicBezTo>
                  <a:cubicBezTo>
                    <a:pt x="286573" y="1280156"/>
                    <a:pt x="0" y="993583"/>
                    <a:pt x="0" y="6400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b="1" dirty="0">
                  <a:solidFill>
                    <a:schemeClr val="dk1"/>
                  </a:solidFill>
                </a:rPr>
                <a:t>Simple or Known Technology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12080" y="2011680"/>
              <a:ext cx="1554480" cy="1554480"/>
            </a:xfrm>
            <a:custGeom>
              <a:avLst/>
              <a:gdLst>
                <a:gd name="connsiteX0" fmla="*/ 0 w 1280155"/>
                <a:gd name="connsiteY0" fmla="*/ 640078 h 1280155"/>
                <a:gd name="connsiteX1" fmla="*/ 640078 w 1280155"/>
                <a:gd name="connsiteY1" fmla="*/ 0 h 1280155"/>
                <a:gd name="connsiteX2" fmla="*/ 1280156 w 1280155"/>
                <a:gd name="connsiteY2" fmla="*/ 640078 h 1280155"/>
                <a:gd name="connsiteX3" fmla="*/ 640078 w 1280155"/>
                <a:gd name="connsiteY3" fmla="*/ 1280156 h 1280155"/>
                <a:gd name="connsiteX4" fmla="*/ 0 w 1280155"/>
                <a:gd name="connsiteY4" fmla="*/ 640078 h 12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155" h="1280155">
                  <a:moveTo>
                    <a:pt x="0" y="640078"/>
                  </a:moveTo>
                  <a:cubicBezTo>
                    <a:pt x="0" y="286573"/>
                    <a:pt x="286573" y="0"/>
                    <a:pt x="640078" y="0"/>
                  </a:cubicBezTo>
                  <a:cubicBezTo>
                    <a:pt x="993583" y="0"/>
                    <a:pt x="1280156" y="286573"/>
                    <a:pt x="1280156" y="640078"/>
                  </a:cubicBezTo>
                  <a:cubicBezTo>
                    <a:pt x="1280156" y="993583"/>
                    <a:pt x="993583" y="1280156"/>
                    <a:pt x="640078" y="1280156"/>
                  </a:cubicBezTo>
                  <a:cubicBezTo>
                    <a:pt x="286573" y="1280156"/>
                    <a:pt x="0" y="993583"/>
                    <a:pt x="0" y="6400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b="1"/>
                <a:t>Low Cost</a:t>
              </a:r>
              <a:endParaRPr lang="en-CA" sz="1600" b="1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12080" y="4206240"/>
              <a:ext cx="1554480" cy="1554480"/>
            </a:xfrm>
            <a:custGeom>
              <a:avLst/>
              <a:gdLst>
                <a:gd name="connsiteX0" fmla="*/ 0 w 1280155"/>
                <a:gd name="connsiteY0" fmla="*/ 640078 h 1280155"/>
                <a:gd name="connsiteX1" fmla="*/ 640078 w 1280155"/>
                <a:gd name="connsiteY1" fmla="*/ 0 h 1280155"/>
                <a:gd name="connsiteX2" fmla="*/ 1280156 w 1280155"/>
                <a:gd name="connsiteY2" fmla="*/ 640078 h 1280155"/>
                <a:gd name="connsiteX3" fmla="*/ 640078 w 1280155"/>
                <a:gd name="connsiteY3" fmla="*/ 1280156 h 1280155"/>
                <a:gd name="connsiteX4" fmla="*/ 0 w 1280155"/>
                <a:gd name="connsiteY4" fmla="*/ 640078 h 12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155" h="1280155">
                  <a:moveTo>
                    <a:pt x="0" y="640078"/>
                  </a:moveTo>
                  <a:cubicBezTo>
                    <a:pt x="0" y="286573"/>
                    <a:pt x="286573" y="0"/>
                    <a:pt x="640078" y="0"/>
                  </a:cubicBezTo>
                  <a:cubicBezTo>
                    <a:pt x="993583" y="0"/>
                    <a:pt x="1280156" y="286573"/>
                    <a:pt x="1280156" y="640078"/>
                  </a:cubicBezTo>
                  <a:cubicBezTo>
                    <a:pt x="1280156" y="993583"/>
                    <a:pt x="993583" y="1280156"/>
                    <a:pt x="640078" y="1280156"/>
                  </a:cubicBezTo>
                  <a:cubicBezTo>
                    <a:pt x="286573" y="1280156"/>
                    <a:pt x="0" y="993583"/>
                    <a:pt x="0" y="6400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b="1" dirty="0">
                  <a:solidFill>
                    <a:schemeClr val="dk1"/>
                  </a:solidFill>
                </a:rPr>
                <a:t>Quick to Implement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94560" y="4206240"/>
              <a:ext cx="1554480" cy="1554480"/>
            </a:xfrm>
            <a:custGeom>
              <a:avLst/>
              <a:gdLst>
                <a:gd name="connsiteX0" fmla="*/ 0 w 1280155"/>
                <a:gd name="connsiteY0" fmla="*/ 640078 h 1280155"/>
                <a:gd name="connsiteX1" fmla="*/ 640078 w 1280155"/>
                <a:gd name="connsiteY1" fmla="*/ 0 h 1280155"/>
                <a:gd name="connsiteX2" fmla="*/ 1280156 w 1280155"/>
                <a:gd name="connsiteY2" fmla="*/ 640078 h 1280155"/>
                <a:gd name="connsiteX3" fmla="*/ 640078 w 1280155"/>
                <a:gd name="connsiteY3" fmla="*/ 1280156 h 1280155"/>
                <a:gd name="connsiteX4" fmla="*/ 0 w 1280155"/>
                <a:gd name="connsiteY4" fmla="*/ 640078 h 12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155" h="1280155">
                  <a:moveTo>
                    <a:pt x="0" y="640078"/>
                  </a:moveTo>
                  <a:cubicBezTo>
                    <a:pt x="0" y="286573"/>
                    <a:pt x="286573" y="0"/>
                    <a:pt x="640078" y="0"/>
                  </a:cubicBezTo>
                  <a:cubicBezTo>
                    <a:pt x="993583" y="0"/>
                    <a:pt x="1280156" y="286573"/>
                    <a:pt x="1280156" y="640078"/>
                  </a:cubicBezTo>
                  <a:cubicBezTo>
                    <a:pt x="1280156" y="993583"/>
                    <a:pt x="993583" y="1280156"/>
                    <a:pt x="640078" y="1280156"/>
                  </a:cubicBezTo>
                  <a:cubicBezTo>
                    <a:pt x="286573" y="1280156"/>
                    <a:pt x="0" y="993583"/>
                    <a:pt x="0" y="6400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tint val="50000"/>
                    <a:satMod val="300000"/>
                  </a:schemeClr>
                </a:gs>
                <a:gs pos="10000">
                  <a:srgbClr val="99CCFF"/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tint val="15000"/>
                    <a:satMod val="350000"/>
                  </a:schemeClr>
                </a:gs>
              </a:gsLst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79025" tIns="179025" rIns="179025" bIns="17902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en-CA" sz="1600" b="1" dirty="0">
                  <a:solidFill>
                    <a:schemeClr val="dk1"/>
                  </a:solidFill>
                </a:rPr>
                <a:t>Short Duration</a:t>
              </a: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Consider “Effort”: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6242CD7-E4F0-40C6-A24B-911B20BEA28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refers to: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of the solutions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addressing the causes (reducing the risk). </a:t>
            </a:r>
          </a:p>
          <a:p>
            <a:pPr lvl="2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that addresses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causes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effective than a solution that addresses basic causes or immediate causes. 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 input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Typically, the persons with expertise and knowledge of the incident, the technology, the causes, and the scope and nature of the fix can make the best judgment on the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of the risk reduction solutions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Consider “Gain”: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D28CD25-B605-4749-9FBE-184AC735AF9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Spending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sz="20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an assignment that’s worth 0.5% of your mark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456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Method #1: the Simple Effort v Gain Illustrated: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4840D2C-57C5-457B-906D-C6F516F26F1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7" y="1098913"/>
            <a:ext cx="8088053" cy="514948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Method #2: The Complex Effort v Gain Tool: “Quantitative”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4840D2C-57C5-457B-906D-C6F516F26F1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7" y="1098913"/>
            <a:ext cx="8088053" cy="514948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Method #2: The Complex Effort v Gain Tool: “Quantitative”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258" y="2239981"/>
            <a:ext cx="1119742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GAIN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353" y="1600200"/>
            <a:ext cx="3051047" cy="30510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5505" y="3412046"/>
            <a:ext cx="1729342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9400"/>
            <a:ext cx="3051047" cy="305104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56B505C-F230-4DDA-ADAF-2D3B63CCF79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741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28878"/>
              </p:ext>
            </p:extLst>
          </p:nvPr>
        </p:nvGraphicFramePr>
        <p:xfrm>
          <a:off x="457200" y="1005840"/>
          <a:ext cx="8305800" cy="484663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Gain Index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Gain Index Criteria (any one of or combination of):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Addresses latent causes. 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Eliminates hazards or has the greatest reduction in risk levels. 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Eliminate initiating events.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Addresses basic causes. 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Reduces risk levels to a lesser extent than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Prevent incident by eliminating subsequent condition splits.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Eliminates impact in overall PEAP despite having an event.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Addresses immediate causes. 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Reduces risk levels to a lesser extent than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n-CA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Minimizes impact significantly in overall PEAP i.e. mitigates the consequence of an incident.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Minimizes impact slightly in overall PEAP i.e. mitigates the consequence of an incident.</a:t>
                      </a:r>
                      <a:endParaRPr kumimoji="0" lang="en-C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Does not address any cause. </a:t>
                      </a:r>
                      <a:endParaRPr kumimoji="0" lang="en-C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>
                          <a:tab pos="2286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Reduces risk levels to a lesser extent than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, or not at all.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Gain Index of The Complex Tool: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324C042-2147-4CBD-A351-74C4210733A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4824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53274"/>
              </p:ext>
            </p:extLst>
          </p:nvPr>
        </p:nvGraphicFramePr>
        <p:xfrm>
          <a:off x="457200" y="914400"/>
          <a:ext cx="8305800" cy="5121276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EFFORT INDEX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(high effort)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(low effort)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Practicability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(Shown as </a:t>
                      </a:r>
                      <a:r>
                        <a:rPr kumimoji="0" lang="en-CA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“Nature of Fix” </a:t>
                      </a:r>
                      <a:r>
                        <a:rPr kumimoji="0" lang="en-CA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 the combined table.)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difficult / challenging / develop new technology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apply complex technology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apply simple technology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solution is not technology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 Cost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 $2M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$1M - $2M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$0.1M - $1M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&lt;$100,000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On-going Costs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 100,000 per year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$100K &gt; cost per year &gt; $10K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&lt;$10,000 per year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additional on-going cost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Timeline (the time before the action can be implemented)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implemented more than one year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within 1 year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within 3 months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immediately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 (the time it takes to put the action into place e.g. MOC, engineering project, planning, communication, training)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more than 3 months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3 months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one month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one week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Frequency (how often does the action need to be repeated)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month or more often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quarter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year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one-time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Effort Index of The Complex Tool: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DA772-4299-4398-9275-FDF446C1B40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7613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None/>
              <a:defRPr/>
            </a:pPr>
            <a:r>
              <a:rPr lang="en-US" altLang="en-US" sz="2000" dirty="0" smtClean="0">
                <a:ea typeface="+mn-ea"/>
                <a:cs typeface="+mn-cs"/>
              </a:rPr>
              <a:t> 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ea typeface="+mn-ea"/>
                <a:cs typeface="+mn-cs"/>
              </a:rPr>
              <a:t>The </a:t>
            </a:r>
            <a:r>
              <a:rPr lang="en-US" altLang="en-US" sz="2000" dirty="0">
                <a:ea typeface="+mn-ea"/>
                <a:cs typeface="+mn-cs"/>
              </a:rPr>
              <a:t>Block of Swiss Cheese and the </a:t>
            </a:r>
            <a:r>
              <a:rPr lang="en-US" altLang="en-US" sz="2000" dirty="0" smtClean="0">
                <a:ea typeface="+mn-ea"/>
                <a:cs typeface="+mn-cs"/>
              </a:rPr>
              <a:t>Slices:</a:t>
            </a:r>
            <a:endParaRPr lang="en-US" altLang="en-US" sz="2000" dirty="0">
              <a:ea typeface="+mn-ea"/>
              <a:cs typeface="+mn-cs"/>
            </a:endParaRPr>
          </a:p>
          <a:p>
            <a:pPr marL="742950" lvl="2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ea typeface="+mn-ea"/>
                <a:cs typeface="+mn-cs"/>
              </a:rPr>
              <a:t>The Risk Management Program</a:t>
            </a:r>
          </a:p>
          <a:p>
            <a:pPr marL="1200150" lvl="3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Risk Management System</a:t>
            </a:r>
          </a:p>
          <a:p>
            <a:pPr marL="1200150" lvl="3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Engineering Controls</a:t>
            </a:r>
          </a:p>
          <a:p>
            <a:pPr marL="1200150" lvl="3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Administrative Controls</a:t>
            </a:r>
          </a:p>
          <a:p>
            <a:pPr marL="1200150" lvl="3" indent="-342900" eaLnBrk="1" hangingPunct="1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Work </a:t>
            </a:r>
            <a:r>
              <a:rPr lang="en-US" altLang="en-US" dirty="0" smtClean="0">
                <a:ea typeface="+mn-ea"/>
                <a:cs typeface="+mn-cs"/>
              </a:rPr>
              <a:t>Practices</a:t>
            </a:r>
            <a:endParaRPr lang="en-US" altLang="en-US" dirty="0" smtClean="0"/>
          </a:p>
        </p:txBody>
      </p:sp>
      <p:pic>
        <p:nvPicPr>
          <p:cNvPr id="9933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057400"/>
            <a:ext cx="409257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7" y="3200400"/>
            <a:ext cx="3691372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365760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Introduction – Examine The Components of the RM Program: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40F3FE-6E64-4121-9DB7-BA9436E326D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CA" altLang="en-US" dirty="0" smtClean="0">
                <a:solidFill>
                  <a:schemeClr val="accent3"/>
                </a:solidFill>
                <a:latin typeface="+mn-lt"/>
              </a:rPr>
              <a:t>Consider </a:t>
            </a:r>
            <a:r>
              <a:rPr lang="en-CA" altLang="en-US" dirty="0">
                <a:solidFill>
                  <a:schemeClr val="accent3"/>
                </a:solidFill>
                <a:latin typeface="+mn-lt"/>
              </a:rPr>
              <a:t>the risk reduction solution. </a:t>
            </a:r>
            <a:endParaRPr lang="en-CA" altLang="en-US" dirty="0" smtClean="0">
              <a:solidFill>
                <a:schemeClr val="accent3"/>
              </a:solidFill>
              <a:latin typeface="+mn-lt"/>
            </a:endParaRPr>
          </a:p>
          <a:p>
            <a:pPr marL="800100" lvl="1" indent="-342900" eaLnBrk="1" hangingPunct="1"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3"/>
                </a:solidFill>
                <a:latin typeface="+mn-lt"/>
              </a:rPr>
              <a:t>Gain:  “4: Addresses latent causes.”</a:t>
            </a:r>
          </a:p>
          <a:p>
            <a:pPr marL="800100" lvl="1" indent="-342900" eaLnBrk="1" hangingPunct="1"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3"/>
                </a:solidFill>
                <a:latin typeface="+mn-lt"/>
              </a:rPr>
              <a:t>Effort:  score of 18 (4+3+3+4+1+3)</a:t>
            </a:r>
          </a:p>
          <a:p>
            <a:pPr marL="342900" indent="-342900" eaLnBrk="1" hangingPunct="1"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3"/>
                </a:solidFill>
                <a:latin typeface="+mn-lt"/>
              </a:rPr>
              <a:t>The total score: 72 = 4 x 18. </a:t>
            </a:r>
          </a:p>
        </p:txBody>
      </p:sp>
      <p:graphicFrame>
        <p:nvGraphicFramePr>
          <p:cNvPr id="59460" name="Group 68"/>
          <p:cNvGraphicFramePr>
            <a:graphicFrameLocks noGrp="1"/>
          </p:cNvGraphicFramePr>
          <p:nvPr>
            <p:extLst/>
          </p:nvPr>
        </p:nvGraphicFramePr>
        <p:xfrm>
          <a:off x="457199" y="2667000"/>
          <a:ext cx="8224888" cy="3230670"/>
        </p:xfrm>
        <a:graphic>
          <a:graphicData uri="http://schemas.openxmlformats.org/drawingml/2006/table">
            <a:tbl>
              <a:tblPr/>
              <a:tblGrid>
                <a:gridCol w="189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0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EFFORT INDEX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(high effort)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(low effort)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Practicability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difficult / challenging / develop new technology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apply complex technology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apply simple technology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solution is not technology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 Cost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 $2M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$1M - $2M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$0.1M - $1M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&lt;$100,000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On-going Costs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 100,000 per year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$100K &gt; cost per year &gt; $10K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&lt;$10,000 per year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additional on-going cost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Timeline (the time before the action can be implemented)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implemented more than one year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within 1 year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within 3 months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can be implemented immediately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 (the time it takes to put the action into place e.g. MOC, engineering project, planning, communication, training)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more than 3 months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3 months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one month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requires less than one week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Frequency (how often does the action need to be repeated)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month or more often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quarter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once per year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one-time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7005687" y="2895600"/>
            <a:ext cx="1676400" cy="45719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000974" y="4038600"/>
            <a:ext cx="1676400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24574" y="3352799"/>
            <a:ext cx="1676400" cy="27741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29287" y="3640997"/>
            <a:ext cx="1676400" cy="3976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4495800"/>
            <a:ext cx="1524000" cy="533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29287" y="5321283"/>
            <a:ext cx="1676400" cy="533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Example</a:t>
            </a:r>
            <a:r>
              <a:rPr lang="en-US" altLang="en-US" sz="2400" b="1" i="1" dirty="0">
                <a:solidFill>
                  <a:srgbClr val="000000"/>
                </a:solidFill>
              </a:rPr>
              <a:t>: Employee Training Program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906C65C-24DD-4275-B607-39AFBA615C3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1000" y="765175"/>
            <a:ext cx="83058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the score, the better!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500063" y="1371600"/>
            <a:ext cx="8186737" cy="4764088"/>
            <a:chOff x="157" y="445"/>
            <a:chExt cx="5445" cy="3433"/>
          </a:xfrm>
        </p:grpSpPr>
        <p:pic>
          <p:nvPicPr>
            <p:cNvPr id="3277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" y="445"/>
              <a:ext cx="5445" cy="3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5837F"/>
                    </a:outerShdw>
                  </a:effectLst>
                </a14:hiddenEffects>
              </a:ext>
            </a:extLst>
          </p:spPr>
        </p:pic>
        <p:sp>
          <p:nvSpPr>
            <p:cNvPr id="32776" name="AutoShape 3"/>
            <p:cNvSpPr>
              <a:spLocks noChangeArrowheads="1"/>
            </p:cNvSpPr>
            <p:nvPr/>
          </p:nvSpPr>
          <p:spPr bwMode="auto">
            <a:xfrm>
              <a:off x="3984" y="624"/>
              <a:ext cx="1344" cy="624"/>
            </a:xfrm>
            <a:prstGeom prst="bracePair">
              <a:avLst>
                <a:gd name="adj" fmla="val 8333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Low Hanging Fruit</a:t>
              </a:r>
            </a:p>
          </p:txBody>
        </p:sp>
        <p:sp>
          <p:nvSpPr>
            <p:cNvPr id="32777" name="AutoShape 4"/>
            <p:cNvSpPr>
              <a:spLocks noChangeArrowheads="1"/>
            </p:cNvSpPr>
            <p:nvPr/>
          </p:nvSpPr>
          <p:spPr bwMode="auto">
            <a:xfrm>
              <a:off x="3984" y="1440"/>
              <a:ext cx="1344" cy="624"/>
            </a:xfrm>
            <a:prstGeom prst="bracePair">
              <a:avLst>
                <a:gd name="adj" fmla="val 8333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Nice To Do</a:t>
              </a:r>
            </a:p>
          </p:txBody>
        </p:sp>
        <p:sp>
          <p:nvSpPr>
            <p:cNvPr id="32778" name="AutoShape 5"/>
            <p:cNvSpPr>
              <a:spLocks noChangeArrowheads="1"/>
            </p:cNvSpPr>
            <p:nvPr/>
          </p:nvSpPr>
          <p:spPr bwMode="auto">
            <a:xfrm>
              <a:off x="2112" y="624"/>
              <a:ext cx="1344" cy="624"/>
            </a:xfrm>
            <a:prstGeom prst="bracePair">
              <a:avLst>
                <a:gd name="adj" fmla="val 8333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Significant </a:t>
              </a:r>
              <a:b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effort </a:t>
              </a:r>
              <a:b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for significant gain. </a:t>
              </a:r>
              <a:b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/>
              </a:r>
              <a:b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Carefully evaluate!</a:t>
              </a:r>
            </a:p>
          </p:txBody>
        </p:sp>
        <p:sp>
          <p:nvSpPr>
            <p:cNvPr id="32779" name="AutoShape 6"/>
            <p:cNvSpPr>
              <a:spLocks noChangeArrowheads="1"/>
            </p:cNvSpPr>
            <p:nvPr/>
          </p:nvSpPr>
          <p:spPr bwMode="auto">
            <a:xfrm>
              <a:off x="2112" y="1440"/>
              <a:ext cx="1344" cy="624"/>
            </a:xfrm>
            <a:prstGeom prst="bracePair">
              <a:avLst>
                <a:gd name="adj" fmla="val 8333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Wasted or </a:t>
              </a:r>
              <a:b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sub-optimized resources.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227013"/>
            <a:ext cx="830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Method #2: The Complex Effort v Gain Tool: “Quantitative”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74BC74-03AD-4DAF-9CF1-8B694E5D7C8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Excessive time </a:t>
            </a:r>
            <a:r>
              <a:rPr lang="en-CA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spent trying to accurately </a:t>
            </a:r>
            <a:r>
              <a:rPr lang="en-CA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precisely </a:t>
            </a:r>
            <a:r>
              <a:rPr lang="en-CA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likelihood and consequences.</a:t>
            </a:r>
            <a:endParaRPr lang="en-CA" alt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detract from efforts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forward with risk reduction solutions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balance the amount of time you spend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this?</a:t>
            </a: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expensive the solution, the more time and expertise needed to evaluate 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“Value Engineering” and “Cost – Benefit Analysis”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Paralysis by Analysis: A Pitfall of Complex Ranking Tools: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60822A9-BDE0-4BA1-8DBC-0DFFF552435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822960"/>
            <a:ext cx="8229600" cy="548322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are derived from your findings 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latent causes from your RCA.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should be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SMART</a:t>
            </a: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 process consists of these major steps: 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the Preliminary Recommendations.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Characterize 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of 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CA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where you use the </a:t>
            </a:r>
            <a:br>
              <a:rPr lang="en-CA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Effort vs Gain Tool.</a:t>
            </a:r>
            <a:endParaRPr lang="en-CA" altLang="en-US" sz="18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 “Reality Check”. 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the Recommendations.</a:t>
            </a:r>
          </a:p>
          <a:p>
            <a:pPr lvl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AutoNum type="arabicParenR"/>
            </a:pPr>
            <a:r>
              <a:rPr lang="en-CA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Recommendations. 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6" name="AutoShape 8"/>
          <p:cNvSpPr>
            <a:spLocks/>
          </p:cNvSpPr>
          <p:nvPr/>
        </p:nvSpPr>
        <p:spPr bwMode="auto">
          <a:xfrm rot="10800000">
            <a:off x="533400" y="2819399"/>
            <a:ext cx="381000" cy="1650591"/>
          </a:xfrm>
          <a:prstGeom prst="rightBrace">
            <a:avLst>
              <a:gd name="adj1" fmla="val 26667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9592" y="5489084"/>
            <a:ext cx="3276600" cy="36933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CA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CA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)-3) </a:t>
            </a:r>
            <a:r>
              <a:rPr lang="en-CA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are </a:t>
            </a:r>
            <a:r>
              <a:rPr lang="en-CA" altLang="en-US" sz="18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 “work in progress</a:t>
            </a:r>
            <a:r>
              <a:rPr lang="en-CA" alt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304800" y="3631474"/>
            <a:ext cx="592183" cy="2007326"/>
          </a:xfrm>
          <a:custGeom>
            <a:avLst/>
            <a:gdLst>
              <a:gd name="connsiteX0" fmla="*/ 360887 w 778899"/>
              <a:gd name="connsiteY0" fmla="*/ 0 h 1454332"/>
              <a:gd name="connsiteX1" fmla="*/ 38670 w 778899"/>
              <a:gd name="connsiteY1" fmla="*/ 513806 h 1454332"/>
              <a:gd name="connsiteX2" fmla="*/ 12545 w 778899"/>
              <a:gd name="connsiteY2" fmla="*/ 966652 h 1454332"/>
              <a:gd name="connsiteX3" fmla="*/ 99630 w 778899"/>
              <a:gd name="connsiteY3" fmla="*/ 1306286 h 1454332"/>
              <a:gd name="connsiteX4" fmla="*/ 387013 w 778899"/>
              <a:gd name="connsiteY4" fmla="*/ 1428206 h 1454332"/>
              <a:gd name="connsiteX5" fmla="*/ 778899 w 778899"/>
              <a:gd name="connsiteY5" fmla="*/ 1454332 h 145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899" h="1454332">
                <a:moveTo>
                  <a:pt x="360887" y="0"/>
                </a:moveTo>
                <a:cubicBezTo>
                  <a:pt x="228807" y="176348"/>
                  <a:pt x="96727" y="352697"/>
                  <a:pt x="38670" y="513806"/>
                </a:cubicBezTo>
                <a:cubicBezTo>
                  <a:pt x="-19387" y="674915"/>
                  <a:pt x="2385" y="834572"/>
                  <a:pt x="12545" y="966652"/>
                </a:cubicBezTo>
                <a:cubicBezTo>
                  <a:pt x="22705" y="1098732"/>
                  <a:pt x="37219" y="1229360"/>
                  <a:pt x="99630" y="1306286"/>
                </a:cubicBezTo>
                <a:cubicBezTo>
                  <a:pt x="162041" y="1383212"/>
                  <a:pt x="273802" y="1403532"/>
                  <a:pt x="387013" y="1428206"/>
                </a:cubicBezTo>
                <a:cubicBezTo>
                  <a:pt x="500224" y="1452880"/>
                  <a:pt x="728099" y="1449978"/>
                  <a:pt x="778899" y="145433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2" idx="2"/>
            <a:endCxn id="9" idx="0"/>
          </p:cNvCxnSpPr>
          <p:nvPr/>
        </p:nvCxnSpPr>
        <p:spPr bwMode="auto">
          <a:xfrm>
            <a:off x="7564998" y="1959795"/>
            <a:ext cx="1" cy="4037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620000" y="2663938"/>
            <a:ext cx="0" cy="292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19" idx="0"/>
          </p:cNvCxnSpPr>
          <p:nvPr/>
        </p:nvCxnSpPr>
        <p:spPr bwMode="auto">
          <a:xfrm flipH="1">
            <a:off x="7564998" y="3230026"/>
            <a:ext cx="2221" cy="6551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9" idx="2"/>
            <a:endCxn id="20" idx="0"/>
          </p:cNvCxnSpPr>
          <p:nvPr/>
        </p:nvCxnSpPr>
        <p:spPr bwMode="auto">
          <a:xfrm>
            <a:off x="7564998" y="4469991"/>
            <a:ext cx="4176" cy="197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0" idx="2"/>
          </p:cNvCxnSpPr>
          <p:nvPr/>
        </p:nvCxnSpPr>
        <p:spPr bwMode="auto">
          <a:xfrm>
            <a:off x="7569174" y="5252430"/>
            <a:ext cx="0" cy="3243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542829" y="1128798"/>
            <a:ext cx="2044337" cy="830997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the Preliminary Recommendations</a:t>
            </a: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2830" y="2363544"/>
            <a:ext cx="2044337" cy="830997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 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Recommendations.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830" y="5544818"/>
            <a:ext cx="2044337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2829" y="3885216"/>
            <a:ext cx="2044337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 </a:t>
            </a:r>
            <a:b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“Reality Check”</a:t>
            </a:r>
            <a:endParaRPr lang="en-US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7005" y="4667655"/>
            <a:ext cx="2044337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the 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Work Process to Create the Set of Key Recommendations: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</a:t>
            </a: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for How to Develop &amp; Prioritize </a:t>
            </a: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5E06-DEBF-4DBF-AE9B-B6EDAB17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0"/>
          </a:xfrm>
          <a:ln>
            <a:solidFill>
              <a:schemeClr val="bg2"/>
            </a:solidFill>
          </a:ln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CA" sz="2000" dirty="0" smtClean="0"/>
              <a:t>The </a:t>
            </a:r>
            <a:r>
              <a:rPr lang="en-CA" sz="2000" dirty="0"/>
              <a:t>4 successive barriers of the </a:t>
            </a:r>
            <a:r>
              <a:rPr lang="en-CA" sz="2000" dirty="0" smtClean="0"/>
              <a:t>Swiss Cheese Model to </a:t>
            </a:r>
            <a:r>
              <a:rPr lang="en-CA" sz="2000" dirty="0"/>
              <a:t>a loss incident (in order of effectiveness) </a:t>
            </a:r>
            <a:r>
              <a:rPr lang="en-CA" sz="2000" dirty="0" smtClean="0"/>
              <a:t>are: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CA" sz="2000" dirty="0" smtClean="0"/>
              <a:t>RM System and Elements</a:t>
            </a:r>
            <a:r>
              <a:rPr lang="en-CA" sz="2000" dirty="0"/>
              <a:t>, </a:t>
            </a:r>
            <a:endParaRPr lang="en-CA" sz="2000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CA" sz="2000" dirty="0" smtClean="0"/>
              <a:t>Engineering Controls</a:t>
            </a:r>
            <a:r>
              <a:rPr lang="en-CA" sz="2000" dirty="0"/>
              <a:t>, </a:t>
            </a:r>
            <a:endParaRPr lang="en-CA" sz="2000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CA" sz="2000" dirty="0"/>
              <a:t>A</a:t>
            </a:r>
            <a:r>
              <a:rPr lang="en-CA" sz="2000" dirty="0" smtClean="0"/>
              <a:t>dministration </a:t>
            </a:r>
            <a:r>
              <a:rPr lang="en-CA" sz="2000" dirty="0"/>
              <a:t>controls, and </a:t>
            </a:r>
            <a:endParaRPr lang="en-CA" sz="2000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CA" sz="2000" dirty="0" smtClean="0"/>
              <a:t>Work </a:t>
            </a:r>
            <a:r>
              <a:rPr lang="en-CA" sz="2000" dirty="0"/>
              <a:t>P</a:t>
            </a:r>
            <a:r>
              <a:rPr lang="en-CA" sz="2000" dirty="0" smtClean="0"/>
              <a:t>ractices</a:t>
            </a:r>
            <a:r>
              <a:rPr lang="en-CA" sz="2000" dirty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CA" sz="2000" dirty="0"/>
              <a:t>Latent causes are always linked to a relevant management system element.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CA" sz="2000" dirty="0"/>
              <a:t>The most effective recommendations for actions address or eliminate latent causes, rather than </a:t>
            </a:r>
            <a:r>
              <a:rPr lang="en-CA" sz="2000" dirty="0" smtClean="0"/>
              <a:t>basic or immediate. </a:t>
            </a:r>
            <a:endParaRPr lang="en-CA" sz="2000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CA" sz="2000" dirty="0"/>
              <a:t>Prioritize recommendations for action using the complex gain versus effort tool.</a:t>
            </a:r>
          </a:p>
          <a:p>
            <a:endParaRPr lang="en-CA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5943600"/>
            <a:ext cx="603504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Relationship Between Latent Causes &amp; Incidents</a:t>
            </a:r>
            <a:b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4.5: Linking Latent Causes to Recommendations</a:t>
            </a:r>
            <a:b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4.6: Developing &amp; Prioritizing Recommendations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320"/>
            <a:ext cx="82296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Summary: 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Consider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block of cheese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and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set of cheese slices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as your </a:t>
            </a:r>
            <a:b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facility’s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Risk Management Program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The slices </a:t>
            </a: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of cheese are successive </a:t>
            </a:r>
            <a:r>
              <a:rPr lang="en-CA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safeguards (i.e. control measures, control </a:t>
            </a: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mechanisms or </a:t>
            </a:r>
            <a:r>
              <a:rPr lang="en-CA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barriers) </a:t>
            </a: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to prevent a loss </a:t>
            </a:r>
            <a:r>
              <a:rPr lang="en-CA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incident.</a:t>
            </a: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If the safeguards are deficient, as depicted by “holes”, an incident will occur.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Now consider the red arrow, wherein some kind of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activity is planned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, with its inherent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hazards and risks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and with the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intention of a successful outcome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264400" y="3071096"/>
            <a:ext cx="1422400" cy="181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activity and its hazards &amp;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…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</a:t>
            </a:r>
            <a:r>
              <a:rPr lang="en-CA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is </a:t>
            </a:r>
            <a:r>
              <a:rPr lang="en-CA" alt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intended.</a:t>
            </a:r>
            <a:endParaRPr lang="en-CA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550724" y="5837526"/>
            <a:ext cx="1354275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1600" b="1" dirty="0">
                <a:solidFill>
                  <a:schemeClr val="bg1"/>
                </a:solidFill>
              </a:rPr>
              <a:t>Successful </a:t>
            </a:r>
            <a:r>
              <a:rPr lang="en-CA" altLang="en-US" sz="1600" b="1" dirty="0" smtClean="0">
                <a:solidFill>
                  <a:schemeClr val="bg1"/>
                </a:solidFill>
              </a:rPr>
              <a:t>outcome?</a:t>
            </a:r>
            <a:endParaRPr lang="en-CA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CA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The </a:t>
            </a: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Risk Management Program is applied (1,2,3,4) to control the hazards and </a:t>
            </a:r>
            <a:b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reduce the risks associated with the planned activity to an acceptable level; where: </a:t>
            </a:r>
            <a:b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1) Risk Management System;                2) Engineering Controls; </a:t>
            </a:r>
            <a:b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CA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3) Administrative Controls;                   4) Work Practices.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" y="2850721"/>
            <a:ext cx="8229600" cy="3611862"/>
            <a:chOff x="457200" y="2850721"/>
            <a:chExt cx="8229600" cy="36118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2"/>
              <a:ext cx="8229600" cy="350742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8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9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0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1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057400" y="4635774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98980" y="4261698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671291" y="3883010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904341" y="3541264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2057400" y="5998122"/>
              <a:ext cx="505301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Successive levels of effective control measures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 rot="10800000">
              <a:off x="524435" y="3909864"/>
              <a:ext cx="1141130" cy="22159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pic>
          <p:nvPicPr>
            <p:cNvPr id="21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9" y="2969587"/>
              <a:ext cx="1492484" cy="149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550724" y="5837527"/>
              <a:ext cx="1278075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Successful outcome</a:t>
              </a:r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Risk Management System </a:t>
            </a: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Elements(where weaknesses in these are latent causes)</a:t>
            </a:r>
            <a:endParaRPr lang="en-CA" altLang="en-US" sz="1400" i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endParaRPr lang="en-CA" altLang="en-US" sz="14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Engineering </a:t>
            </a: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ontrols (engineering systems in design</a:t>
            </a: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, construction, operation, maintenance) </a:t>
            </a: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endParaRPr lang="en-CA" altLang="en-US" sz="14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Administrative </a:t>
            </a: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ontrols </a:t>
            </a: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(documented procedures – what workers are supposed to be doing), and </a:t>
            </a: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endParaRPr lang="en-CA" altLang="en-US" sz="14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CA" altLang="en-US" sz="14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Work Practices </a:t>
            </a:r>
            <a:r>
              <a:rPr lang="en-CA" altLang="en-US" sz="1400" i="1" dirty="0">
                <a:solidFill>
                  <a:srgbClr val="000000"/>
                </a:solidFill>
                <a:latin typeface="Tahoma" panose="020B0604030504040204" pitchFamily="34" charset="0"/>
              </a:rPr>
              <a:t>(what workers are actually doing).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4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" y="2850721"/>
            <a:ext cx="8229600" cy="3611862"/>
            <a:chOff x="457200" y="2850721"/>
            <a:chExt cx="8229600" cy="36118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955162"/>
              <a:ext cx="8229600" cy="350742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</p:pic>
        <p:sp>
          <p:nvSpPr>
            <p:cNvPr id="8" name="Oval Callout 8"/>
            <p:cNvSpPr>
              <a:spLocks noChangeArrowheads="1"/>
            </p:cNvSpPr>
            <p:nvPr/>
          </p:nvSpPr>
          <p:spPr bwMode="auto">
            <a:xfrm>
              <a:off x="3694402" y="3474027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9" name="Oval Callout 9"/>
            <p:cNvSpPr>
              <a:spLocks noChangeArrowheads="1"/>
            </p:cNvSpPr>
            <p:nvPr/>
          </p:nvSpPr>
          <p:spPr bwMode="auto">
            <a:xfrm>
              <a:off x="2325113" y="378575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0" name="Oval Callout 7"/>
            <p:cNvSpPr>
              <a:spLocks noChangeArrowheads="1"/>
            </p:cNvSpPr>
            <p:nvPr/>
          </p:nvSpPr>
          <p:spPr bwMode="auto">
            <a:xfrm>
              <a:off x="5038294" y="3150755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1" name="Oval Callout 6"/>
            <p:cNvSpPr>
              <a:spLocks noChangeArrowheads="1"/>
            </p:cNvSpPr>
            <p:nvPr/>
          </p:nvSpPr>
          <p:spPr bwMode="auto">
            <a:xfrm>
              <a:off x="6253016" y="2850721"/>
              <a:ext cx="457200" cy="457200"/>
            </a:xfrm>
            <a:prstGeom prst="wedgeEllipseCallout">
              <a:avLst>
                <a:gd name="adj1" fmla="val 2468"/>
                <a:gd name="adj2" fmla="val 9890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7093527" y="3086095"/>
              <a:ext cx="1422400" cy="7386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Planned activity and its hazards &amp; risks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057400" y="4635774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398980" y="4261698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671291" y="3883010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904341" y="3541264"/>
              <a:ext cx="893623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80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2057400" y="5998122"/>
              <a:ext cx="5053012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400">
                  <a:solidFill>
                    <a:schemeClr val="bg1"/>
                  </a:solidFill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Successive levels of effective control measures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 rot="10800000">
              <a:off x="524435" y="3909864"/>
              <a:ext cx="1141130" cy="22159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38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D</a:t>
              </a:r>
            </a:p>
          </p:txBody>
        </p:sp>
        <p:pic>
          <p:nvPicPr>
            <p:cNvPr id="21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9" y="2969587"/>
              <a:ext cx="1492484" cy="149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550724" y="5837527"/>
              <a:ext cx="1278075" cy="5847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ctr">
                <a:buClrTx/>
                <a:buSzTx/>
                <a:buFontTx/>
                <a:buNone/>
                <a:defRPr sz="1600" b="1"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CA" altLang="en-US" dirty="0"/>
                <a:t>Successful outcome</a:t>
              </a:r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280351"/>
            <a:ext cx="8229600" cy="1674812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i="1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When the risk 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management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program is implemented effectively, 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i.e. all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safeguards and control </a:t>
            </a:r>
            <a:r>
              <a:rPr lang="en-US" altLang="en-US" sz="1600" i="1" dirty="0">
                <a:solidFill>
                  <a:srgbClr val="000000"/>
                </a:solidFill>
                <a:latin typeface="Tahoma" panose="020B0604030504040204" pitchFamily="34" charset="0"/>
              </a:rPr>
              <a:t>measures are 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working, then there is a </a:t>
            </a:r>
            <a:r>
              <a:rPr lang="en-US" altLang="en-US" sz="1600" i="1" u="sng" dirty="0" smtClean="0">
                <a:solidFill>
                  <a:srgbClr val="000000"/>
                </a:solidFill>
                <a:latin typeface="Tahoma" panose="020B0604030504040204" pitchFamily="34" charset="0"/>
              </a:rPr>
              <a:t>successful outcome</a:t>
            </a:r>
            <a:r>
              <a:rPr lang="en-US" altLang="en-US" sz="1600" i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to the planned activity, and loss incidents are prevented. </a:t>
            </a:r>
            <a:endParaRPr lang="en-US" altLang="en-US" sz="1600" i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796163"/>
            <a:ext cx="8229600" cy="484188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“Swiss Cheese” Model of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Incident:</a:t>
            </a:r>
            <a:endParaRPr lang="en-CA" alt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5162"/>
            <a:ext cx="8229600" cy="350742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8" name="Oval Callout 8"/>
          <p:cNvSpPr>
            <a:spLocks noChangeArrowheads="1"/>
          </p:cNvSpPr>
          <p:nvPr/>
        </p:nvSpPr>
        <p:spPr bwMode="auto">
          <a:xfrm>
            <a:off x="3694402" y="3474027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Oval Callout 9"/>
          <p:cNvSpPr>
            <a:spLocks noChangeArrowheads="1"/>
          </p:cNvSpPr>
          <p:nvPr/>
        </p:nvSpPr>
        <p:spPr bwMode="auto">
          <a:xfrm>
            <a:off x="2325113" y="378575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5038294" y="3150755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Oval Callout 6"/>
          <p:cNvSpPr>
            <a:spLocks noChangeArrowheads="1"/>
          </p:cNvSpPr>
          <p:nvPr/>
        </p:nvSpPr>
        <p:spPr bwMode="auto">
          <a:xfrm>
            <a:off x="6253016" y="2850721"/>
            <a:ext cx="457200" cy="457200"/>
          </a:xfrm>
          <a:prstGeom prst="wedgeEllipseCallout">
            <a:avLst>
              <a:gd name="adj1" fmla="val 2468"/>
              <a:gd name="adj2" fmla="val 989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7093527" y="3086095"/>
            <a:ext cx="1422400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Planned activity and its hazards &amp; risks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57400" y="463577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398980" y="4261698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71291" y="3883010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04341" y="3541264"/>
            <a:ext cx="893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FF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550724" y="5837527"/>
            <a:ext cx="1278075" cy="584775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600" b="1"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Successful outcome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057400" y="5998122"/>
            <a:ext cx="505301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buClrTx/>
              <a:buSzTx/>
              <a:buFontTx/>
              <a:buNone/>
              <a:defRPr sz="1400">
                <a:solidFill>
                  <a:schemeClr val="bg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Successive levels of effective control measures</a:t>
            </a:r>
          </a:p>
        </p:txBody>
      </p:sp>
      <p:pic>
        <p:nvPicPr>
          <p:cNvPr id="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76200"/>
            <a:ext cx="6667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0A347-BC6F-45CD-841F-4CCC1B3A1A9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lvl="0" eaLnBrk="1" hangingPunct="1">
              <a:buClrTx/>
              <a:buSzTx/>
              <a:buFont typeface="Wingdings" panose="05000000000000000000" pitchFamily="2" charset="2"/>
              <a:buNone/>
              <a:defRPr sz="2400" b="1" i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dirty="0"/>
              <a:t>A Fresh Perspective: The Block of Swiss Cheese</a:t>
            </a:r>
            <a:endParaRPr lang="en-US" alt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7200" y="6492240"/>
            <a:ext cx="612648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4.4: The Swiss Cheese Model of a Loss Incident</a:t>
            </a:r>
            <a:endParaRPr lang="en-US" altLang="en-US" sz="1600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4954</TotalTime>
  <Words>4177</Words>
  <Application>Microsoft Office PowerPoint</Application>
  <PresentationFormat>On-screen Show (4:3)</PresentationFormat>
  <Paragraphs>753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Tahoma</vt:lpstr>
      <vt:lpstr>Times New Roman</vt:lpstr>
      <vt:lpstr>Wingdings</vt:lpstr>
      <vt:lpstr>Pixel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Alberta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Get Splashed!</dc:title>
  <dc:creator>EPS</dc:creator>
  <cp:lastModifiedBy>JR Cocchio</cp:lastModifiedBy>
  <cp:revision>413</cp:revision>
  <dcterms:created xsi:type="dcterms:W3CDTF">2015-08-12T19:10:38Z</dcterms:created>
  <dcterms:modified xsi:type="dcterms:W3CDTF">2019-10-23T04:12:31Z</dcterms:modified>
</cp:coreProperties>
</file>