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98" r:id="rId14"/>
    <p:sldId id="297" r:id="rId15"/>
    <p:sldId id="299" r:id="rId16"/>
    <p:sldId id="273" r:id="rId17"/>
    <p:sldId id="275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RTOuXMnH9trioU0W/bilNBSs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5BC6D4-4F05-4DB5-9216-C88D565A08C2}">
  <a:tblStyle styleId="{A95BC6D4-4F05-4DB5-9216-C88D565A08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0465" autoAdjust="0"/>
  </p:normalViewPr>
  <p:slideViewPr>
    <p:cSldViewPr snapToGrid="0">
      <p:cViewPr varScale="1">
        <p:scale>
          <a:sx n="104" d="100"/>
          <a:sy n="104" d="100"/>
        </p:scale>
        <p:origin x="18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16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409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2015-20116ENGG404 Lecture 00 - Day 1</a:t>
            </a:r>
            <a:endParaRPr/>
          </a:p>
        </p:txBody>
      </p:sp>
      <p:sp>
        <p:nvSpPr>
          <p:cNvPr id="817" name="Google Shape;817;p1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:notes"/>
          <p:cNvSpPr txBox="1"/>
          <p:nvPr/>
        </p:nvSpPr>
        <p:spPr>
          <a:xfrm>
            <a:off x="0" y="1"/>
            <a:ext cx="3000175" cy="4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819" name="Google Shape;819;p1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820" name="Google Shape;820;p1:notes"/>
          <p:cNvSpPr txBox="1"/>
          <p:nvPr/>
        </p:nvSpPr>
        <p:spPr>
          <a:xfrm>
            <a:off x="3920187" y="8796054"/>
            <a:ext cx="3000175" cy="4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1:notes"/>
          <p:cNvSpPr txBox="1"/>
          <p:nvPr/>
        </p:nvSpPr>
        <p:spPr>
          <a:xfrm>
            <a:off x="3920187" y="8796054"/>
            <a:ext cx="3000175" cy="4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3" name="Google Shape;823;p1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200" rIns="93175" bIns="462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3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ENGG406 2015W</a:t>
            </a:r>
            <a:endParaRPr/>
          </a:p>
        </p:txBody>
      </p:sp>
      <p:sp>
        <p:nvSpPr>
          <p:cNvPr id="995" name="Google Shape;995;p13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26-Jan-2015</a:t>
            </a:r>
            <a:endParaRPr/>
          </a:p>
        </p:txBody>
      </p:sp>
      <p:sp>
        <p:nvSpPr>
          <p:cNvPr id="996" name="Google Shape;996;p13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3:notes"/>
          <p:cNvSpPr txBox="1"/>
          <p:nvPr/>
        </p:nvSpPr>
        <p:spPr>
          <a:xfrm>
            <a:off x="5248065" y="6572469"/>
            <a:ext cx="4014889" cy="3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1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13:notes"/>
          <p:cNvSpPr txBox="1">
            <a:spLocks noGrp="1"/>
          </p:cNvSpPr>
          <p:nvPr>
            <p:ph type="body" idx="1"/>
          </p:nvPr>
        </p:nvSpPr>
        <p:spPr>
          <a:xfrm>
            <a:off x="1235351" y="3286235"/>
            <a:ext cx="6792253" cy="311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4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ENGG406 2015W</a:t>
            </a:r>
            <a:endParaRPr/>
          </a:p>
        </p:txBody>
      </p:sp>
      <p:sp>
        <p:nvSpPr>
          <p:cNvPr id="1009" name="Google Shape;1009;p14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26-Jan-2015</a:t>
            </a:r>
            <a:endParaRPr/>
          </a:p>
        </p:txBody>
      </p:sp>
      <p:sp>
        <p:nvSpPr>
          <p:cNvPr id="1010" name="Google Shape;1010;p14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4:notes"/>
          <p:cNvSpPr txBox="1"/>
          <p:nvPr/>
        </p:nvSpPr>
        <p:spPr>
          <a:xfrm>
            <a:off x="5248065" y="6572469"/>
            <a:ext cx="4014889" cy="3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Google Shape;1012;p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3" name="Google Shape;1013;p14:notes"/>
          <p:cNvSpPr txBox="1">
            <a:spLocks noGrp="1"/>
          </p:cNvSpPr>
          <p:nvPr>
            <p:ph type="body" idx="1"/>
          </p:nvPr>
        </p:nvSpPr>
        <p:spPr>
          <a:xfrm>
            <a:off x="1235351" y="3286235"/>
            <a:ext cx="6792253" cy="311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5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ENGG406 2015W</a:t>
            </a:r>
            <a:endParaRPr/>
          </a:p>
        </p:txBody>
      </p:sp>
      <p:sp>
        <p:nvSpPr>
          <p:cNvPr id="1022" name="Google Shape;1022;p15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26-Jan-2015</a:t>
            </a:r>
            <a:endParaRPr/>
          </a:p>
        </p:txBody>
      </p:sp>
      <p:sp>
        <p:nvSpPr>
          <p:cNvPr id="1023" name="Google Shape;1023;p15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5:notes"/>
          <p:cNvSpPr txBox="1"/>
          <p:nvPr/>
        </p:nvSpPr>
        <p:spPr>
          <a:xfrm>
            <a:off x="5248065" y="6572469"/>
            <a:ext cx="4014889" cy="3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6" name="Google Shape;1026;p15:notes"/>
          <p:cNvSpPr txBox="1">
            <a:spLocks noGrp="1"/>
          </p:cNvSpPr>
          <p:nvPr>
            <p:ph type="body" idx="1"/>
          </p:nvPr>
        </p:nvSpPr>
        <p:spPr>
          <a:xfrm>
            <a:off x="1235351" y="3286235"/>
            <a:ext cx="6792253" cy="311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7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4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ENGG406 2015W</a:t>
            </a:r>
            <a:endParaRPr/>
          </a:p>
        </p:txBody>
      </p:sp>
      <p:sp>
        <p:nvSpPr>
          <p:cNvPr id="1009" name="Google Shape;1009;p14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26-Jan-2015</a:t>
            </a:r>
            <a:endParaRPr/>
          </a:p>
        </p:txBody>
      </p:sp>
      <p:sp>
        <p:nvSpPr>
          <p:cNvPr id="1010" name="Google Shape;1010;p14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4:notes"/>
          <p:cNvSpPr txBox="1"/>
          <p:nvPr/>
        </p:nvSpPr>
        <p:spPr>
          <a:xfrm>
            <a:off x="5248065" y="6572469"/>
            <a:ext cx="4014889" cy="3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Google Shape;1012;p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3" name="Google Shape;1013;p14:notes"/>
          <p:cNvSpPr txBox="1">
            <a:spLocks noGrp="1"/>
          </p:cNvSpPr>
          <p:nvPr>
            <p:ph type="body" idx="1"/>
          </p:nvPr>
        </p:nvSpPr>
        <p:spPr>
          <a:xfrm>
            <a:off x="1235351" y="3286235"/>
            <a:ext cx="6792253" cy="311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838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39087" indent="-284264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37056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1879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46702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01524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6347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11169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992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>
              <a:defRPr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ENGG406 2015W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39087" indent="-284264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37056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1879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46702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01524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6347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11169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992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>
              <a:defRPr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26-Jan-2015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39087" indent="-284264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37056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1879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46702" indent="-227411" defTabSz="9349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01524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6347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11169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992" indent="-227411" defTabSz="934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>
              <a:defRPr/>
            </a:pPr>
            <a:fld id="{D414D791-10DF-468C-98A2-1CAA6E97DB68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0" hangingPunct="0">
                <a:defRPr/>
              </a:pPr>
              <a:t>14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7" name="Rectangle 7"/>
          <p:cNvSpPr txBox="1">
            <a:spLocks noGrp="1" noChangeArrowheads="1"/>
          </p:cNvSpPr>
          <p:nvPr/>
        </p:nvSpPr>
        <p:spPr bwMode="auto">
          <a:xfrm>
            <a:off x="5248065" y="6572469"/>
            <a:ext cx="4014889" cy="34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0" tIns="46761" rIns="93520" bIns="4676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09645">
              <a:spcBef>
                <a:spcPct val="0"/>
              </a:spcBef>
              <a:defRPr/>
            </a:pPr>
            <a:fld id="{75098A5E-54E6-4D1F-83C9-C3127B797CC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defTabSz="909645">
                <a:spcBef>
                  <a:spcPct val="0"/>
                </a:spcBef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351" y="3286235"/>
            <a:ext cx="6792253" cy="3113915"/>
          </a:xfrm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02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8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ENGG406 2015W</a:t>
            </a:r>
            <a:endParaRPr/>
          </a:p>
        </p:txBody>
      </p:sp>
      <p:sp>
        <p:nvSpPr>
          <p:cNvPr id="1071" name="Google Shape;1071;p18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26-Jan-2015</a:t>
            </a:r>
            <a:endParaRPr/>
          </a:p>
        </p:txBody>
      </p:sp>
      <p:sp>
        <p:nvSpPr>
          <p:cNvPr id="1072" name="Google Shape;1072;p18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8:notes"/>
          <p:cNvSpPr txBox="1"/>
          <p:nvPr/>
        </p:nvSpPr>
        <p:spPr>
          <a:xfrm>
            <a:off x="5248065" y="6572469"/>
            <a:ext cx="4014889" cy="3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46750" rIns="93500" bIns="46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4" name="Google Shape;1074;p1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5" name="Google Shape;1075;p18:notes"/>
          <p:cNvSpPr txBox="1">
            <a:spLocks noGrp="1"/>
          </p:cNvSpPr>
          <p:nvPr>
            <p:ph type="body" idx="1"/>
          </p:nvPr>
        </p:nvSpPr>
        <p:spPr>
          <a:xfrm>
            <a:off x="1235351" y="3286235"/>
            <a:ext cx="6792253" cy="311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0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ENGG406 2015W</a:t>
            </a:r>
            <a:endParaRPr/>
          </a:p>
        </p:txBody>
      </p:sp>
      <p:sp>
        <p:nvSpPr>
          <p:cNvPr id="1098" name="Google Shape;1098;p20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26-Jan-2015</a:t>
            </a:r>
            <a:endParaRPr/>
          </a:p>
        </p:txBody>
      </p:sp>
      <p:sp>
        <p:nvSpPr>
          <p:cNvPr id="1099" name="Google Shape;1099;p20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20:notes"/>
          <p:cNvSpPr txBox="1"/>
          <p:nvPr/>
        </p:nvSpPr>
        <p:spPr>
          <a:xfrm>
            <a:off x="3940368" y="8843867"/>
            <a:ext cx="3014471" cy="46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2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2" name="Google Shape;1102;p20:notes"/>
          <p:cNvSpPr txBox="1">
            <a:spLocks noGrp="1"/>
          </p:cNvSpPr>
          <p:nvPr>
            <p:ph type="body" idx="1"/>
          </p:nvPr>
        </p:nvSpPr>
        <p:spPr>
          <a:xfrm>
            <a:off x="927530" y="4421934"/>
            <a:ext cx="5099779" cy="419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I.e. PPE – you prioritize it because it’s easy and cheap, but it is not the most effective risk reduction solution!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52963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7" name="Google Shape;857;p3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800" rIns="9317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ENGG406 2015WENGG404 Lecture 00 - Day 1</a:t>
            </a:r>
            <a:endParaRPr/>
          </a:p>
        </p:txBody>
      </p:sp>
      <p:sp>
        <p:nvSpPr>
          <p:cNvPr id="867" name="Google Shape;867;p4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26-Jan-20152012 Fall</a:t>
            </a:r>
            <a:endParaRPr/>
          </a:p>
        </p:txBody>
      </p:sp>
      <p:sp>
        <p:nvSpPr>
          <p:cNvPr id="868" name="Google Shape;868;p4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Google Shape;869;p4:notes"/>
          <p:cNvSpPr txBox="1"/>
          <p:nvPr/>
        </p:nvSpPr>
        <p:spPr>
          <a:xfrm>
            <a:off x="3942000" y="8843867"/>
            <a:ext cx="3012838" cy="46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1" name="Google Shape;871;p4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5" name="Google Shape;895;p6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p6:notes"/>
          <p:cNvSpPr txBox="1">
            <a:spLocks noGrp="1"/>
          </p:cNvSpPr>
          <p:nvPr>
            <p:ph type="hdr" idx="3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Don't Get Splashed! </a:t>
            </a:r>
            <a:endParaRPr/>
          </a:p>
        </p:txBody>
      </p:sp>
      <p:sp>
        <p:nvSpPr>
          <p:cNvPr id="897" name="Google Shape;897;p6:notes"/>
          <p:cNvSpPr txBox="1">
            <a:spLocks noGrp="1"/>
          </p:cNvSpPr>
          <p:nvPr>
            <p:ph type="dt" idx="10"/>
          </p:nvPr>
        </p:nvSpPr>
        <p:spPr>
          <a:xfrm>
            <a:off x="3971409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10-Sept-13-April-2017</a:t>
            </a:r>
            <a:endParaRPr/>
          </a:p>
        </p:txBody>
      </p:sp>
      <p:sp>
        <p:nvSpPr>
          <p:cNvPr id="898" name="Google Shape;898;p6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pages = 25</a:t>
            </a:r>
            <a:endParaRPr/>
          </a:p>
        </p:txBody>
      </p:sp>
      <p:sp>
        <p:nvSpPr>
          <p:cNvPr id="899" name="Google Shape;899;p6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6913"/>
            <a:ext cx="4652963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3" name="Google Shape;923;p8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800" rIns="9317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8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:notes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2015-20116ENGG404 Lecture 00 - Day 1</a:t>
            </a:r>
            <a:endParaRPr/>
          </a:p>
        </p:txBody>
      </p:sp>
      <p:sp>
        <p:nvSpPr>
          <p:cNvPr id="964" name="Google Shape;964;p12:notes"/>
          <p:cNvSpPr txBox="1">
            <a:spLocks noGrp="1"/>
          </p:cNvSpPr>
          <p:nvPr>
            <p:ph type="sldNum" idx="12"/>
          </p:nvPr>
        </p:nvSpPr>
        <p:spPr>
          <a:xfrm>
            <a:off x="3971409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12:notes"/>
          <p:cNvSpPr txBox="1"/>
          <p:nvPr/>
        </p:nvSpPr>
        <p:spPr>
          <a:xfrm>
            <a:off x="0" y="1"/>
            <a:ext cx="3000175" cy="4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966" name="Google Shape;966;p12:notes"/>
          <p:cNvSpPr txBox="1">
            <a:spLocks noGrp="1"/>
          </p:cNvSpPr>
          <p:nvPr>
            <p:ph type="ftr" idx="11"/>
          </p:nvPr>
        </p:nvSpPr>
        <p:spPr>
          <a:xfrm>
            <a:off x="1" y="8829277"/>
            <a:ext cx="3037800" cy="46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967" name="Google Shape;967;p12:notes"/>
          <p:cNvSpPr txBox="1"/>
          <p:nvPr/>
        </p:nvSpPr>
        <p:spPr>
          <a:xfrm>
            <a:off x="3920187" y="8796054"/>
            <a:ext cx="3000175" cy="4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12:notes"/>
          <p:cNvSpPr txBox="1"/>
          <p:nvPr/>
        </p:nvSpPr>
        <p:spPr>
          <a:xfrm>
            <a:off x="3920187" y="8796054"/>
            <a:ext cx="3000175" cy="4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8500"/>
            <a:ext cx="46450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0" name="Google Shape;970;p12:notes"/>
          <p:cNvSpPr txBox="1">
            <a:spLocks noGrp="1"/>
          </p:cNvSpPr>
          <p:nvPr>
            <p:ph type="body" idx="1"/>
          </p:nvPr>
        </p:nvSpPr>
        <p:spPr>
          <a:xfrm>
            <a:off x="701398" y="4415686"/>
            <a:ext cx="5607605" cy="418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200" rIns="93175" bIns="462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1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1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6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p6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190" name="Google Shape;190;p6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191" name="Google Shape;191;p6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198" name="Google Shape;198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200" name="Google Shape;200;p6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211" name="Google Shape;211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6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8" name="Google Shape;218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6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6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0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7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7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6363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Google Shape;161;p4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2" name="Google Shape;162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63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636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"/>
          <p:cNvSpPr txBox="1">
            <a:spLocks noGrp="1"/>
          </p:cNvSpPr>
          <p:nvPr>
            <p:ph type="ctrTitle" idx="4294967295"/>
          </p:nvPr>
        </p:nvSpPr>
        <p:spPr>
          <a:xfrm>
            <a:off x="266700" y="768297"/>
            <a:ext cx="8610600" cy="99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</a:t>
            </a:r>
            <a:b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Risk Management</a:t>
            </a:r>
            <a:endParaRPr/>
          </a:p>
        </p:txBody>
      </p:sp>
      <p:sp>
        <p:nvSpPr>
          <p:cNvPr id="826" name="Google Shape;826;p1"/>
          <p:cNvSpPr txBox="1">
            <a:spLocks noGrp="1"/>
          </p:cNvSpPr>
          <p:nvPr>
            <p:ph type="subTitle" idx="4294967295"/>
          </p:nvPr>
        </p:nvSpPr>
        <p:spPr>
          <a:xfrm>
            <a:off x="640080" y="2362200"/>
            <a:ext cx="80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 404 - Lecture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32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endParaRPr sz="32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Tools for Risk </a:t>
            </a:r>
            <a:r>
              <a:rPr lang="en-US" sz="32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dirty="0"/>
          </a:p>
        </p:txBody>
      </p:sp>
      <p:sp>
        <p:nvSpPr>
          <p:cNvPr id="829" name="Google Shape;829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Fundamentals of RM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832" name="Google Shape;832;p1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System and Process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Application and Perspectives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835" name="Google Shape;835;p1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>
              <a:solidFill>
                <a:schemeClr val="tx2"/>
              </a:solidFill>
            </a:endParaRPr>
          </a:p>
        </p:txBody>
      </p:sp>
      <p:cxnSp>
        <p:nvCxnSpPr>
          <p:cNvPr id="838" name="Google Shape;838;p1"/>
          <p:cNvCxnSpPr>
            <a:stCxn id="831" idx="3"/>
            <a:endCxn id="832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9" name="Google Shape;839;p1"/>
          <p:cNvCxnSpPr>
            <a:stCxn id="832" idx="3"/>
            <a:endCxn id="837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0" name="Google Shape;840;p1"/>
          <p:cNvCxnSpPr>
            <a:stCxn id="837" idx="3"/>
            <a:endCxn id="835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1" name="Google Shape;841;p1"/>
          <p:cNvCxnSpPr>
            <a:stCxn id="835" idx="3"/>
            <a:endCxn id="836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2" name="Google Shape;842;p1"/>
          <p:cNvCxnSpPr>
            <a:stCxn id="836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3" name="Google Shape;843;p1"/>
          <p:cNvCxnSpPr>
            <a:endCxn id="834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4" name="Google Shape;844;p1"/>
          <p:cNvCxnSpPr>
            <a:stCxn id="834" idx="3"/>
            <a:endCxn id="833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5" name="Google Shape;845;p1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3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21915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implement the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effective risk reduction solutions (engineering controls &amp; administrative controls)</a:t>
            </a:r>
            <a:endParaRPr dirty="0"/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</a:t>
            </a:r>
            <a:r>
              <a:rPr lang="en-US" sz="20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identify, evaluate, and select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effective risk reduction solutions?</a:t>
            </a:r>
            <a:endParaRPr dirty="0"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necessarily an order of priority!</a:t>
            </a:r>
            <a:endParaRPr dirty="0"/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1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3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/>
          </a:p>
        </p:txBody>
      </p:sp>
      <p:sp>
        <p:nvSpPr>
          <p:cNvPr id="1003" name="Google Shape;1003;p13"/>
          <p:cNvSpPr txBox="1"/>
          <p:nvPr/>
        </p:nvSpPr>
        <p:spPr>
          <a:xfrm>
            <a:off x="7680456" y="5463729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3"/>
          <p:cNvSpPr/>
          <p:nvPr/>
        </p:nvSpPr>
        <p:spPr>
          <a:xfrm>
            <a:off x="455613" y="3014497"/>
            <a:ext cx="8226425" cy="24492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tool did you recently learn that helps us to prioritize recommendations? </a:t>
            </a:r>
            <a:endParaRPr sz="2400" b="0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52;p2"/>
          <p:cNvSpPr/>
          <p:nvPr/>
        </p:nvSpPr>
        <p:spPr>
          <a:xfrm>
            <a:off x="455613" y="5365488"/>
            <a:ext cx="56879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Chapter 5.2: Fundamental </a:t>
            </a: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Approach to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Control All Risks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4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430070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AB OH&amp;S Code Part 2, </a:t>
            </a:r>
            <a:r>
              <a:rPr lang="en-US" sz="2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Risk Reduction Hierarchy:</a:t>
            </a:r>
            <a:endParaRPr sz="24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1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arenR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Eliminate</a:t>
            </a:r>
            <a:endParaRPr dirty="0"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arenR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Apply Engineering </a:t>
            </a:r>
            <a:r>
              <a:rPr lang="en-CA" sz="24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endParaRPr dirty="0"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arenR"/>
            </a:pP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Apply Administrative Controls and Work </a:t>
            </a:r>
            <a:r>
              <a:rPr lang="en-US" sz="24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 dirty="0" smtClean="0"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arenR"/>
            </a:pPr>
            <a:r>
              <a:rPr lang="en-US" sz="24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 PPE</a:t>
            </a:r>
            <a:endParaRPr dirty="0" smtClean="0"/>
          </a:p>
          <a:p>
            <a:pPr marL="990600" lvl="1" indent="-5334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arenR"/>
            </a:pPr>
            <a:r>
              <a:rPr lang="en-US" sz="24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combinations of above. </a:t>
            </a:r>
            <a:endParaRPr sz="2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4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Reduction Hierarchy </a:t>
            </a:r>
            <a:r>
              <a:rPr lang="en-US" sz="2400" b="1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Effectiveness:</a:t>
            </a:r>
            <a:endParaRPr sz="24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14"/>
          <p:cNvSpPr txBox="1"/>
          <p:nvPr/>
        </p:nvSpPr>
        <p:spPr>
          <a:xfrm>
            <a:off x="7767638" y="5123663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52;p2"/>
          <p:cNvSpPr/>
          <p:nvPr/>
        </p:nvSpPr>
        <p:spPr>
          <a:xfrm>
            <a:off x="450851" y="5017864"/>
            <a:ext cx="56879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Chapter 5.2: Fundamental </a:t>
            </a: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Approach to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Control All Risks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5"/>
          <p:cNvSpPr/>
          <p:nvPr/>
        </p:nvSpPr>
        <p:spPr>
          <a:xfrm>
            <a:off x="455613" y="153034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Reduction Hierarchy </a:t>
            </a:r>
            <a:r>
              <a:rPr lang="en-US" sz="2400" b="1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Effectiveness:</a:t>
            </a:r>
            <a:endParaRPr sz="24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15"/>
          <p:cNvSpPr txBox="1"/>
          <p:nvPr/>
        </p:nvSpPr>
        <p:spPr>
          <a:xfrm>
            <a:off x="7770813" y="5791936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5"/>
          <p:cNvSpPr/>
          <p:nvPr/>
        </p:nvSpPr>
        <p:spPr>
          <a:xfrm>
            <a:off x="455613" y="644843"/>
            <a:ext cx="8229600" cy="518918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000" b="0" i="1" u="none" strike="noStrike" cap="none" dirty="0" smtClean="0">
                <a:solidFill>
                  <a:srgbClr val="FFFFFF"/>
                </a:solidFill>
                <a:sym typeface="Arial"/>
              </a:rPr>
              <a:t>Consider this job (activity) and its hazards: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en-US" sz="2000" i="1" dirty="0" smtClean="0">
                <a:solidFill>
                  <a:srgbClr val="FFFFFF"/>
                </a:solidFill>
              </a:rPr>
              <a:t>Job:</a:t>
            </a:r>
            <a:r>
              <a:rPr lang="en-US" sz="2000" b="0" i="1" u="none" strike="noStrike" cap="none" dirty="0" smtClean="0">
                <a:solidFill>
                  <a:srgbClr val="FFFFFF"/>
                </a:solidFill>
                <a:sym typeface="Arial"/>
              </a:rPr>
              <a:t> typ</a:t>
            </a:r>
            <a:r>
              <a:rPr lang="en-US" sz="2000" i="1" dirty="0" smtClean="0">
                <a:solidFill>
                  <a:srgbClr val="FFFFFF"/>
                </a:solidFill>
              </a:rPr>
              <a:t>ical spray-patch crew: </a:t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crack is gouged, sprayed with hot tar-oil, </a:t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filled and tamped with pea gravel.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 smtClean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 smtClean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 smtClean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 smtClean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 smtClean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endParaRPr lang="en-US" sz="2000" i="1"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en-US" sz="2000" i="1" dirty="0" smtClean="0">
                <a:solidFill>
                  <a:srgbClr val="FFFFFF"/>
                </a:solidFill>
              </a:rPr>
              <a:t>Hazards to address: exposure to traffic, crushed by moving dump truck, repetitive shoveling / spraying motions, contact with hot tar.</a:t>
            </a:r>
          </a:p>
          <a:p>
            <a:pPr marL="342900" lvl="0" indent="-342900"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en-US" sz="2000" i="1" dirty="0" smtClean="0">
                <a:solidFill>
                  <a:srgbClr val="FFFFFF"/>
                </a:solidFill>
              </a:rPr>
              <a:t>How can you eliminate some or all of these hazards?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64" y="661439"/>
            <a:ext cx="2114648" cy="158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42" y="2420706"/>
            <a:ext cx="3306871" cy="201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9" y="2219922"/>
            <a:ext cx="3254417" cy="2011680"/>
          </a:xfrm>
          <a:prstGeom prst="rect">
            <a:avLst/>
          </a:prstGeom>
        </p:spPr>
      </p:pic>
      <p:sp>
        <p:nvSpPr>
          <p:cNvPr id="17" name="Google Shape;852;p2"/>
          <p:cNvSpPr/>
          <p:nvPr/>
        </p:nvSpPr>
        <p:spPr>
          <a:xfrm>
            <a:off x="455613" y="5749850"/>
            <a:ext cx="56879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Chapter 5.2: Fundamental </a:t>
            </a: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Approach to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Control All Risks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2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33;p15"/>
          <p:cNvSpPr/>
          <p:nvPr/>
        </p:nvSpPr>
        <p:spPr>
          <a:xfrm>
            <a:off x="455613" y="822959"/>
            <a:ext cx="4114800" cy="4572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</a:rPr>
              <a:t>Eliminates: </a:t>
            </a:r>
            <a:r>
              <a:rPr lang="en-US" sz="2000" i="1" dirty="0">
                <a:solidFill>
                  <a:srgbClr val="FFFFFF"/>
                </a:solidFill>
              </a:rPr>
              <a:t>crushed by </a:t>
            </a:r>
            <a:r>
              <a:rPr lang="en-US" sz="2000" i="1" dirty="0" smtClean="0">
                <a:solidFill>
                  <a:srgbClr val="FFFFFF"/>
                </a:solidFill>
              </a:rPr>
              <a:t/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moving </a:t>
            </a:r>
            <a:r>
              <a:rPr lang="en-US" sz="2000" i="1" dirty="0">
                <a:solidFill>
                  <a:srgbClr val="FFFFFF"/>
                </a:solidFill>
              </a:rPr>
              <a:t>dump truck, </a:t>
            </a:r>
            <a:r>
              <a:rPr lang="en-US" sz="2000" i="1" dirty="0" smtClean="0">
                <a:solidFill>
                  <a:srgbClr val="FFFFFF"/>
                </a:solidFill>
              </a:rPr>
              <a:t/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repetitive shoveling motion,</a:t>
            </a:r>
          </a:p>
          <a:p>
            <a:pPr lvl="0"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</a:rPr>
              <a:t>contact </a:t>
            </a:r>
            <a:r>
              <a:rPr lang="en-US" sz="2000" i="1" dirty="0">
                <a:solidFill>
                  <a:srgbClr val="FFFFFF"/>
                </a:solidFill>
              </a:rPr>
              <a:t>with hot </a:t>
            </a:r>
            <a:r>
              <a:rPr lang="en-US" sz="2000" i="1" dirty="0" smtClean="0">
                <a:solidFill>
                  <a:srgbClr val="FFFFFF"/>
                </a:solidFill>
              </a:rPr>
              <a:t>tar.</a:t>
            </a:r>
            <a:endParaRPr sz="1200" dirty="0"/>
          </a:p>
        </p:txBody>
      </p:sp>
      <p:sp>
        <p:nvSpPr>
          <p:cNvPr id="1016" name="Google Shape;1016;p14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Design of the Equipment (PTD)</a:t>
            </a:r>
            <a:endParaRPr sz="24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14"/>
          <p:cNvSpPr txBox="1"/>
          <p:nvPr/>
        </p:nvSpPr>
        <p:spPr>
          <a:xfrm>
            <a:off x="7657785" y="5858059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6126"/>
            <a:ext cx="4114800" cy="30141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Google Shape;1033;p15"/>
          <p:cNvSpPr/>
          <p:nvPr/>
        </p:nvSpPr>
        <p:spPr>
          <a:xfrm>
            <a:off x="4834350" y="822960"/>
            <a:ext cx="3657600" cy="4486459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</a:rPr>
              <a:t>Eliminates: </a:t>
            </a:r>
            <a:r>
              <a:rPr lang="en-US" sz="2000" i="1" dirty="0">
                <a:solidFill>
                  <a:srgbClr val="FFFFFF"/>
                </a:solidFill>
              </a:rPr>
              <a:t>crushed by </a:t>
            </a:r>
            <a:r>
              <a:rPr lang="en-US" sz="2000" i="1" dirty="0" smtClean="0">
                <a:solidFill>
                  <a:srgbClr val="FFFFFF"/>
                </a:solidFill>
              </a:rPr>
              <a:t/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moving </a:t>
            </a:r>
            <a:r>
              <a:rPr lang="en-US" sz="2000" i="1" dirty="0">
                <a:solidFill>
                  <a:srgbClr val="FFFFFF"/>
                </a:solidFill>
              </a:rPr>
              <a:t>dump truck, </a:t>
            </a:r>
            <a:r>
              <a:rPr lang="en-US" sz="2000" i="1" dirty="0" smtClean="0">
                <a:solidFill>
                  <a:srgbClr val="FFFFFF"/>
                </a:solidFill>
              </a:rPr>
              <a:t/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all repetitive motions, </a:t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contact </a:t>
            </a:r>
            <a:r>
              <a:rPr lang="en-US" sz="2000" i="1" dirty="0">
                <a:solidFill>
                  <a:srgbClr val="FFFFFF"/>
                </a:solidFill>
              </a:rPr>
              <a:t>with hot </a:t>
            </a:r>
            <a:r>
              <a:rPr lang="en-US" sz="2000" i="1" dirty="0" smtClean="0">
                <a:solidFill>
                  <a:srgbClr val="FFFFFF"/>
                </a:solidFill>
              </a:rPr>
              <a:t>tar AND </a:t>
            </a:r>
            <a:br>
              <a:rPr lang="en-US" sz="2000" i="1" dirty="0" smtClean="0">
                <a:solidFill>
                  <a:srgbClr val="FFFFFF"/>
                </a:solidFill>
              </a:rPr>
            </a:br>
            <a:r>
              <a:rPr lang="en-US" sz="2000" i="1" dirty="0" smtClean="0">
                <a:solidFill>
                  <a:srgbClr val="FFFFFF"/>
                </a:solidFill>
              </a:rPr>
              <a:t>exposure to traffic. </a:t>
            </a:r>
            <a:endParaRPr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50" y="2468880"/>
            <a:ext cx="3657600" cy="338917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Google Shape;852;p2"/>
          <p:cNvSpPr/>
          <p:nvPr/>
        </p:nvSpPr>
        <p:spPr>
          <a:xfrm>
            <a:off x="329743" y="5714999"/>
            <a:ext cx="56879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Chapter 5.2: Fundamental </a:t>
            </a: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Approach to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Control All Risks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9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F4987B-2B20-4761-BBEE-C3FD65F803C5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15097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Google Shape;1016;p14"/>
          <p:cNvSpPr/>
          <p:nvPr/>
        </p:nvSpPr>
        <p:spPr>
          <a:xfrm>
            <a:off x="457199" y="45046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Reduction Hierarchy </a:t>
            </a:r>
            <a:r>
              <a:rPr lang="en-US" sz="2400" b="1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Effectiveness:</a:t>
            </a:r>
            <a:endParaRPr sz="24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873276"/>
            <a:ext cx="8686799" cy="48808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824830" y="4789996"/>
            <a:ext cx="1742225" cy="60460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 kern="1200">
              <a:solidFill>
                <a:srgbClr val="463634"/>
              </a:solidFill>
              <a:latin typeface="Times New Roman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7753" y="4830687"/>
            <a:ext cx="247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But </a:t>
            </a:r>
            <a:r>
              <a:rPr lang="en-CA" dirty="0" smtClean="0">
                <a:solidFill>
                  <a:srgbClr val="FF0000"/>
                </a:solidFill>
              </a:rPr>
              <a:t>it is usually “</a:t>
            </a:r>
            <a:r>
              <a:rPr lang="en-CA" sz="1400" dirty="0" smtClean="0">
                <a:solidFill>
                  <a:srgbClr val="FF0000"/>
                </a:solidFill>
              </a:rPr>
              <a:t>prioritized” because </a:t>
            </a:r>
            <a:r>
              <a:rPr lang="en-CA" sz="1400" dirty="0">
                <a:solidFill>
                  <a:srgbClr val="FF0000"/>
                </a:solidFill>
              </a:rPr>
              <a:t>it’s easy!</a:t>
            </a:r>
          </a:p>
        </p:txBody>
      </p:sp>
    </p:spTree>
    <p:extLst>
      <p:ext uri="{BB962C8B-B14F-4D97-AF65-F5344CB8AC3E}">
        <p14:creationId xmlns:p14="http://schemas.microsoft.com/office/powerpoint/2010/main" val="31112184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8"/>
          <p:cNvSpPr txBox="1"/>
          <p:nvPr/>
        </p:nvSpPr>
        <p:spPr>
          <a:xfrm>
            <a:off x="7824040" y="5695548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35" y="819125"/>
            <a:ext cx="4137192" cy="2324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173" t="1238" r="2978" b="2324"/>
          <a:stretch/>
        </p:blipFill>
        <p:spPr>
          <a:xfrm>
            <a:off x="258617" y="138545"/>
            <a:ext cx="4433455" cy="592974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606606"/>
            <a:ext cx="4296875" cy="2414297"/>
          </a:xfrm>
          <a:prstGeom prst="rect">
            <a:avLst/>
          </a:prstGeom>
        </p:spPr>
      </p:pic>
      <p:sp>
        <p:nvSpPr>
          <p:cNvPr id="1104" name="Google Shape;1104;p20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50412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difference!</a:t>
            </a:r>
            <a:endParaRPr dirty="0"/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and it is not necessarily “safety at all costs”.</a:t>
            </a:r>
            <a:endParaRPr dirty="0"/>
          </a:p>
        </p:txBody>
      </p:sp>
      <p:sp>
        <p:nvSpPr>
          <p:cNvPr id="1105" name="Google Shape;1105;p20"/>
          <p:cNvSpPr/>
          <p:nvPr/>
        </p:nvSpPr>
        <p:spPr>
          <a:xfrm>
            <a:off x="455613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</a:t>
            </a: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Order of </a:t>
            </a:r>
            <a:r>
              <a:rPr lang="en-US" sz="2400" b="1" i="1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</a:t>
            </a: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Order of </a:t>
            </a:r>
            <a:r>
              <a:rPr lang="en-US" sz="2400" b="1" i="1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endParaRPr sz="2400" b="1" i="1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6" name="Google Shape;1106;p20"/>
          <p:cNvSpPr txBox="1"/>
          <p:nvPr/>
        </p:nvSpPr>
        <p:spPr>
          <a:xfrm>
            <a:off x="7778192" y="5861394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1" name="Google Shape;111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8825" y="3232617"/>
            <a:ext cx="4105403" cy="254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20"/>
          <p:cNvSpPr/>
          <p:nvPr/>
        </p:nvSpPr>
        <p:spPr>
          <a:xfrm>
            <a:off x="4183918" y="2189561"/>
            <a:ext cx="4875216" cy="1008000"/>
          </a:xfrm>
          <a:prstGeom prst="leftArrow">
            <a:avLst>
              <a:gd name="adj1" fmla="val 36038"/>
              <a:gd name="adj2" fmla="val 69868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tool yields an order of effectiveness. </a:t>
            </a:r>
            <a:endParaRPr sz="1800" b="0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0"/>
          <p:cNvSpPr/>
          <p:nvPr/>
        </p:nvSpPr>
        <p:spPr>
          <a:xfrm>
            <a:off x="540385" y="4107180"/>
            <a:ext cx="3943668" cy="10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tool yields an order of priority.</a:t>
            </a:r>
            <a:endParaRPr sz="18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52;p2"/>
          <p:cNvSpPr/>
          <p:nvPr/>
        </p:nvSpPr>
        <p:spPr>
          <a:xfrm>
            <a:off x="452438" y="5767206"/>
            <a:ext cx="56879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600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Chapter 5.2: Fundamental </a:t>
            </a: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Approach to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Control All Risks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"/>
          <p:cNvSpPr txBox="1"/>
          <p:nvPr/>
        </p:nvSpPr>
        <p:spPr>
          <a:xfrm>
            <a:off x="455613" y="646692"/>
            <a:ext cx="8229600" cy="51344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US" sz="2000" b="0" i="0" u="none" strike="noStrike" cap="none" dirty="0" smtClean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Recognize 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tools for leadership in risk management, and explain the overall purpose of these tools</a:t>
            </a:r>
            <a:endParaRPr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Explain how to resolve risk concerns by applying a risk reduction hierarchy (order of effectiveness)</a:t>
            </a:r>
            <a:endParaRPr dirty="0"/>
          </a:p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Interpret, critique, and create </a:t>
            </a:r>
            <a:r>
              <a:rPr lang="en-US" sz="20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various risk 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management tools:</a:t>
            </a:r>
            <a:endParaRPr dirty="0"/>
          </a:p>
          <a:p>
            <a:pPr marL="609600" marR="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 of these tools as a rudimentary skill of leadership to observe, interact, commend or intervene / coach employees in the work-place.</a:t>
            </a:r>
            <a:endParaRPr dirty="0"/>
          </a:p>
        </p:txBody>
      </p:sp>
      <p:sp>
        <p:nvSpPr>
          <p:cNvPr id="851" name="Google Shape;851;p2"/>
          <p:cNvSpPr/>
          <p:nvPr/>
        </p:nvSpPr>
        <p:spPr>
          <a:xfrm>
            <a:off x="455613" y="1066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Outcomes:</a:t>
            </a:r>
            <a:endParaRPr dirty="0"/>
          </a:p>
        </p:txBody>
      </p:sp>
      <p:sp>
        <p:nvSpPr>
          <p:cNvPr id="852" name="Google Shape;852;p2"/>
          <p:cNvSpPr/>
          <p:nvPr/>
        </p:nvSpPr>
        <p:spPr>
          <a:xfrm>
            <a:off x="396744" y="5671862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dirty="0"/>
          </a:p>
        </p:txBody>
      </p:sp>
      <p:sp>
        <p:nvSpPr>
          <p:cNvPr id="854" name="Google Shape;854;p2"/>
          <p:cNvSpPr txBox="1"/>
          <p:nvPr/>
        </p:nvSpPr>
        <p:spPr>
          <a:xfrm>
            <a:off x="7770813" y="5781124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"/>
          <p:cNvSpPr txBox="1"/>
          <p:nvPr/>
        </p:nvSpPr>
        <p:spPr>
          <a:xfrm>
            <a:off x="7824040" y="5357107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"/>
          <p:cNvSpPr/>
          <p:nvPr/>
        </p:nvSpPr>
        <p:spPr>
          <a:xfrm>
            <a:off x="455613" y="822325"/>
            <a:ext cx="8229600" cy="455827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endParaRPr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Hazard: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potential source of serious harm to people, environment, assets or production.</a:t>
            </a:r>
            <a:endParaRPr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harm imparted on people, environment, assets or production, when the hazard is uncontrolled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– “something bad could happen”: 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exposures (PEAP)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created by a hazard. </a:t>
            </a:r>
            <a:endParaRPr dirty="0"/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likelihood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an unwanted incident and the 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the </a:t>
            </a:r>
            <a:r>
              <a:rPr lang="en-US" sz="2000" b="0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PEAP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methodologies are widely practiced.</a:t>
            </a:r>
            <a:endParaRPr dirty="0"/>
          </a:p>
        </p:txBody>
      </p:sp>
      <p:sp>
        <p:nvSpPr>
          <p:cNvPr id="863" name="Google Shape;863;p3"/>
          <p:cNvSpPr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Hazard, Consequence, and Risk:</a:t>
            </a:r>
            <a:endParaRPr sz="24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52;p2"/>
          <p:cNvSpPr/>
          <p:nvPr/>
        </p:nvSpPr>
        <p:spPr>
          <a:xfrm>
            <a:off x="455613" y="5294763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4357456" cy="48221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the RM work process:</a:t>
            </a:r>
            <a:endParaRPr dirty="0"/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is determined before / without control measures, but can also be determined with control measures. </a:t>
            </a:r>
          </a:p>
          <a:p>
            <a:pPr marL="60960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Various tools can be used to analyze and reduce risk to an acceptable level</a:t>
            </a:r>
            <a:endParaRPr dirty="0"/>
          </a:p>
        </p:txBody>
      </p:sp>
      <p:sp>
        <p:nvSpPr>
          <p:cNvPr id="874" name="Google Shape;874;p4"/>
          <p:cNvSpPr txBox="1"/>
          <p:nvPr/>
        </p:nvSpPr>
        <p:spPr>
          <a:xfrm>
            <a:off x="7770813" y="5645098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 Work Process</a:t>
            </a:r>
            <a:endParaRPr sz="24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7" name="Google Shape;8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906306"/>
            <a:ext cx="3676650" cy="44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52;p2"/>
          <p:cNvSpPr/>
          <p:nvPr/>
        </p:nvSpPr>
        <p:spPr>
          <a:xfrm>
            <a:off x="455613" y="5603849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 Tools:</a:t>
            </a:r>
            <a:endParaRPr sz="24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Google Shape;902;p6"/>
          <p:cNvSpPr txBox="1"/>
          <p:nvPr/>
        </p:nvSpPr>
        <p:spPr>
          <a:xfrm>
            <a:off x="342899" y="1040379"/>
            <a:ext cx="8458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Common RM Tools used in </a:t>
            </a:r>
            <a:r>
              <a:rPr lang="en-US" sz="24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Industry</a:t>
            </a:r>
            <a:endParaRPr dirty="0"/>
          </a:p>
        </p:txBody>
      </p:sp>
      <p:sp>
        <p:nvSpPr>
          <p:cNvPr id="903" name="Google Shape;903;p6"/>
          <p:cNvSpPr txBox="1"/>
          <p:nvPr/>
        </p:nvSpPr>
        <p:spPr>
          <a:xfrm>
            <a:off x="457200" y="4212288"/>
            <a:ext cx="8229600" cy="1024729"/>
          </a:xfrm>
          <a:prstGeom prst="rect">
            <a:avLst/>
          </a:prstGeom>
          <a:solidFill>
            <a:srgbClr val="00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lang="en-US" sz="2000" b="0" i="1" u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Have you used any other tools in your </a:t>
            </a:r>
            <a:r>
              <a:rPr lang="en-US" sz="2000" b="0" i="1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terms? </a:t>
            </a:r>
            <a:r>
              <a:rPr lang="en-US" sz="2000" b="0" i="1" u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Hands up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endParaRPr lang="en-US" sz="2000" i="1" dirty="0" smtClean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lang="en-US" sz="2000" i="1" dirty="0" smtClean="0">
                <a:solidFill>
                  <a:srgbClr val="FFFFFF"/>
                </a:solidFill>
              </a:rPr>
              <a:t>Bowties, HAZOPs, What If Analysis, etc…..</a:t>
            </a:r>
            <a:endParaRPr sz="2000" b="0" i="1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6"/>
          <p:cNvSpPr txBox="1"/>
          <p:nvPr/>
        </p:nvSpPr>
        <p:spPr>
          <a:xfrm>
            <a:off x="7574657" y="5126689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7" name="Google Shape;9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74" y="1935240"/>
            <a:ext cx="8870449" cy="22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52;p2"/>
          <p:cNvSpPr/>
          <p:nvPr/>
        </p:nvSpPr>
        <p:spPr>
          <a:xfrm>
            <a:off x="457200" y="54656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"/>
          <p:cNvSpPr txBox="1"/>
          <p:nvPr/>
        </p:nvSpPr>
        <p:spPr>
          <a:xfrm>
            <a:off x="7772400" y="5817681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"/>
          <p:cNvSpPr/>
          <p:nvPr/>
        </p:nvSpPr>
        <p:spPr>
          <a:xfrm>
            <a:off x="457200" y="822960"/>
            <a:ext cx="8229600" cy="50412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dirty="0">
                <a:solidFill>
                  <a:srgbClr val="000000"/>
                </a:solidFill>
                <a:sym typeface="Arial"/>
              </a:rPr>
              <a:t>A leader uses these tools to positively influence safety culture in two ways:</a:t>
            </a:r>
            <a:endParaRPr sz="18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1800" b="1" dirty="0">
                <a:solidFill>
                  <a:srgbClr val="000000"/>
                </a:solidFill>
                <a:sym typeface="Arial"/>
              </a:rPr>
              <a:t>Application: </a:t>
            </a:r>
            <a:endParaRPr sz="1800" b="1" dirty="0">
              <a:solidFill>
                <a:srgbClr val="000000"/>
              </a:solidFill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Recall that the purpose of these tools is to manage risks to acceptable levels and prevent incidents.</a:t>
            </a:r>
            <a:endParaRPr sz="18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lang="en-US" sz="1800" b="1" dirty="0">
                <a:solidFill>
                  <a:srgbClr val="000000"/>
                </a:solidFill>
                <a:sym typeface="Arial"/>
              </a:rPr>
              <a:t>Coaching &amp; Mentoring: </a:t>
            </a:r>
            <a:endParaRPr sz="1800" b="1" dirty="0">
              <a:solidFill>
                <a:srgbClr val="000000"/>
              </a:solidFill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Powerful management tool to positively influence safety culture,</a:t>
            </a:r>
            <a:endParaRPr sz="1800"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Trains managers to be effective as leaders in risk management,</a:t>
            </a:r>
            <a:endParaRPr sz="1800"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Interactions</a:t>
            </a:r>
            <a:endParaRPr sz="1800"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Raises the visibility of the manager:</a:t>
            </a:r>
            <a:endParaRPr sz="1800" dirty="0"/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“walk the talk” </a:t>
            </a:r>
            <a:endParaRPr sz="1800" dirty="0"/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“lead by example”</a:t>
            </a:r>
            <a:endParaRPr sz="1800"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Thus, the leader demonstrates </a:t>
            </a:r>
            <a:b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management commitment.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29" name="Google Shape;929;p8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Leadership in Risk Management:</a:t>
            </a:r>
            <a:endParaRPr/>
          </a:p>
        </p:txBody>
      </p:sp>
      <p:pic>
        <p:nvPicPr>
          <p:cNvPr id="931" name="Google Shape;9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2403" y="3317649"/>
            <a:ext cx="2654992" cy="2441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52;p2"/>
          <p:cNvSpPr/>
          <p:nvPr/>
        </p:nvSpPr>
        <p:spPr>
          <a:xfrm>
            <a:off x="457200" y="5771112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"/>
          <p:cNvSpPr/>
          <p:nvPr/>
        </p:nvSpPr>
        <p:spPr>
          <a:xfrm>
            <a:off x="457200" y="124691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Leadership in Risk Management: </a:t>
            </a:r>
            <a:br>
              <a:rPr lang="en-US" sz="2800" b="1" i="1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1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This Apply To You as Engineers?</a:t>
            </a:r>
            <a:endParaRPr sz="2800" b="1" i="1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8" name="Google Shape;9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2014" y="1154336"/>
            <a:ext cx="5360450" cy="4794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52;p2"/>
          <p:cNvSpPr/>
          <p:nvPr/>
        </p:nvSpPr>
        <p:spPr>
          <a:xfrm>
            <a:off x="157439" y="5694218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"/>
          <p:cNvSpPr txBox="1"/>
          <p:nvPr/>
        </p:nvSpPr>
        <p:spPr>
          <a:xfrm>
            <a:off x="455613" y="822961"/>
            <a:ext cx="8229600" cy="5063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Any risk assessment methodology answers these questions:</a:t>
            </a:r>
            <a:endParaRPr dirty="0"/>
          </a:p>
          <a:p>
            <a:pPr marL="1009650" marR="0" lvl="1" indent="-609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are you doing? (Activity)</a:t>
            </a:r>
            <a:endParaRPr dirty="0"/>
          </a:p>
          <a:p>
            <a:pPr marL="1009650" marR="0" lvl="1" indent="-609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could go wrong (Hazard)?</a:t>
            </a:r>
            <a:endParaRPr dirty="0"/>
          </a:p>
          <a:p>
            <a:pPr marL="1009650" marR="0" lvl="1" indent="-609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bad could it be (Consequence)?</a:t>
            </a:r>
            <a:endParaRPr dirty="0"/>
          </a:p>
          <a:p>
            <a:pPr marL="1009650" marR="0" lvl="1" indent="-609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likely is it to happen (Likelihood)?</a:t>
            </a:r>
            <a:endParaRPr dirty="0"/>
          </a:p>
          <a:p>
            <a:pPr marL="1009650" marR="0" lvl="1" indent="-609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can I do about it? (Controls – Admin or </a:t>
            </a:r>
            <a:r>
              <a:rPr lang="en-US" sz="1600" b="0" i="0" u="none" strike="noStrike" cap="none" dirty="0" err="1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</a:t>
            </a:r>
            <a:r>
              <a:rPr lang="en-US" sz="1600" dirty="0" err="1">
                <a:solidFill>
                  <a:schemeClr val="lt2"/>
                </a:solidFill>
              </a:rPr>
              <a:t>r</a:t>
            </a:r>
            <a:r>
              <a:rPr lang="en-US" sz="16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009650" marR="0" lvl="1" indent="-609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the control change the L and C?</a:t>
            </a:r>
            <a:endParaRPr dirty="0"/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There are a number of tools that can be used and have the same basic approach.</a:t>
            </a:r>
            <a:endParaRPr dirty="0"/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leader uses these tools to </a:t>
            </a:r>
            <a:b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positively influence safety culture: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82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0"/>
          <p:cNvSpPr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None/>
            </a:pPr>
            <a:r>
              <a:rPr lang="en-US" sz="2800" b="1" i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</a:t>
            </a:r>
            <a:endParaRPr sz="2800" b="1"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10"/>
          <p:cNvSpPr txBox="1"/>
          <p:nvPr/>
        </p:nvSpPr>
        <p:spPr>
          <a:xfrm>
            <a:off x="7676635" y="5864064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8" name="Google Shape;9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4119" y="3468139"/>
            <a:ext cx="2492516" cy="22449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52;p2"/>
          <p:cNvSpPr/>
          <p:nvPr/>
        </p:nvSpPr>
        <p:spPr>
          <a:xfrm>
            <a:off x="455613" y="5749764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5.1: Tools for Risk Management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"/>
          <p:cNvSpPr txBox="1">
            <a:spLocks noGrp="1"/>
          </p:cNvSpPr>
          <p:nvPr>
            <p:ph type="ctrTitle" idx="4294967295"/>
          </p:nvPr>
        </p:nvSpPr>
        <p:spPr>
          <a:xfrm>
            <a:off x="266700" y="768297"/>
            <a:ext cx="8610600" cy="99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</a:t>
            </a:r>
            <a:b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Risk Management</a:t>
            </a:r>
            <a:endParaRPr/>
          </a:p>
        </p:txBody>
      </p:sp>
      <p:sp>
        <p:nvSpPr>
          <p:cNvPr id="973" name="Google Shape;973;p12"/>
          <p:cNvSpPr txBox="1">
            <a:spLocks noGrp="1"/>
          </p:cNvSpPr>
          <p:nvPr>
            <p:ph type="subTitle" idx="4294967295"/>
          </p:nvPr>
        </p:nvSpPr>
        <p:spPr>
          <a:xfrm>
            <a:off x="640080" y="2195945"/>
            <a:ext cx="80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 </a:t>
            </a:r>
            <a:r>
              <a:rPr lang="en-US" sz="32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404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endParaRPr sz="32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32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5.2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endParaRPr lang="en-US" sz="1600" b="1" i="0" u="none" strike="noStrike" cap="none" dirty="0" smtClean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sz="32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Fundamental Approach to </a:t>
            </a:r>
            <a:b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Control All Risks </a:t>
            </a:r>
            <a:b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(Order of Effectiveness)</a:t>
            </a:r>
            <a:endParaRPr sz="32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2"/>
          <p:cNvSpPr txBox="1"/>
          <p:nvPr/>
        </p:nvSpPr>
        <p:spPr>
          <a:xfrm>
            <a:off x="7722313" y="5889139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2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Fundamentals of RM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979" name="Google Shape;979;p12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System and Process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12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Application and Perspectives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12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982" name="Google Shape;982;p12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2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12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>
              <a:solidFill>
                <a:schemeClr val="tx2"/>
              </a:solidFill>
            </a:endParaRPr>
          </a:p>
        </p:txBody>
      </p:sp>
      <p:cxnSp>
        <p:nvCxnSpPr>
          <p:cNvPr id="985" name="Google Shape;985;p12"/>
          <p:cNvCxnSpPr>
            <a:stCxn id="978" idx="3"/>
            <a:endCxn id="979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6" name="Google Shape;986;p12"/>
          <p:cNvCxnSpPr>
            <a:stCxn id="979" idx="3"/>
            <a:endCxn id="984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7" name="Google Shape;987;p12"/>
          <p:cNvCxnSpPr>
            <a:stCxn id="984" idx="3"/>
            <a:endCxn id="982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8" name="Google Shape;988;p12"/>
          <p:cNvCxnSpPr>
            <a:stCxn id="982" idx="3"/>
            <a:endCxn id="983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9" name="Google Shape;989;p12"/>
          <p:cNvCxnSpPr>
            <a:stCxn id="983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0" name="Google Shape;990;p12"/>
          <p:cNvCxnSpPr>
            <a:endCxn id="981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1" name="Google Shape;991;p12"/>
          <p:cNvCxnSpPr>
            <a:stCxn id="981" idx="3"/>
            <a:endCxn id="980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2" name="Google Shape;992;p12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1042</Words>
  <Application>Microsoft Office PowerPoint</Application>
  <PresentationFormat>On-screen Show (4:3)</PresentationFormat>
  <Paragraphs>194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Noto Sans Symbols</vt:lpstr>
      <vt:lpstr>Times New Roman</vt:lpstr>
      <vt:lpstr>Sakura</vt:lpstr>
      <vt:lpstr>2_Sakura</vt:lpstr>
      <vt:lpstr>On Becoming a Leader 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Becoming a Leader 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Leader  in Risk Management</dc:title>
  <dc:creator>EPS</dc:creator>
  <cp:lastModifiedBy>Lisa White</cp:lastModifiedBy>
  <cp:revision>31</cp:revision>
  <dcterms:created xsi:type="dcterms:W3CDTF">2015-08-12T19:10:38Z</dcterms:created>
  <dcterms:modified xsi:type="dcterms:W3CDTF">2020-02-03T20:27:47Z</dcterms:modified>
</cp:coreProperties>
</file>