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notesMasterIdLst>
    <p:notesMasterId r:id="rId10"/>
  </p:notesMasterIdLst>
  <p:handoutMasterIdLst>
    <p:handoutMasterId r:id="rId11"/>
  </p:handoutMasterIdLst>
  <p:sldIdLst>
    <p:sldId id="1108" r:id="rId2"/>
    <p:sldId id="1111" r:id="rId3"/>
    <p:sldId id="1112" r:id="rId4"/>
    <p:sldId id="1155" r:id="rId5"/>
    <p:sldId id="1116" r:id="rId6"/>
    <p:sldId id="1117" r:id="rId7"/>
    <p:sldId id="1122" r:id="rId8"/>
    <p:sldId id="1123" r:id="rId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White" initials="LW" lastIdx="1" clrIdx="0">
    <p:extLst>
      <p:ext uri="{19B8F6BF-5375-455C-9EA6-DF929625EA0E}">
        <p15:presenceInfo xmlns:p15="http://schemas.microsoft.com/office/powerpoint/2012/main" userId="Lisa Whi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FF33"/>
    <a:srgbClr val="000099"/>
    <a:srgbClr val="0033CC"/>
    <a:srgbClr val="FF99CC"/>
    <a:srgbClr val="00FF00"/>
    <a:srgbClr val="FFFF00"/>
    <a:srgbClr val="FF0000"/>
    <a:srgbClr val="99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6" autoAdjust="0"/>
    <p:restoredTop sz="90254" autoAdjust="0"/>
  </p:normalViewPr>
  <p:slideViewPr>
    <p:cSldViewPr>
      <p:cViewPr varScale="1">
        <p:scale>
          <a:sx n="104" d="100"/>
          <a:sy n="104" d="100"/>
        </p:scale>
        <p:origin x="17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64" y="5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37800" cy="4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755">
              <a:defRPr sz="1200"/>
            </a:lvl1pPr>
          </a:lstStyle>
          <a:p>
            <a:pPr>
              <a:defRPr/>
            </a:pPr>
            <a:r>
              <a:rPr lang="en-US" altLang="en-US" dirty="0"/>
              <a:t>2017-2018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409" y="2"/>
            <a:ext cx="3037800" cy="4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75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277"/>
            <a:ext cx="3037800" cy="4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75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409" y="8829277"/>
            <a:ext cx="3037800" cy="4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755">
              <a:defRPr sz="1200"/>
            </a:lvl1pPr>
          </a:lstStyle>
          <a:p>
            <a:pPr>
              <a:defRPr/>
            </a:pPr>
            <a:fld id="{A04733FA-8C16-43F0-928E-A9ECEAF739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975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37800" cy="4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755"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Don't Get Splashed!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409" y="2"/>
            <a:ext cx="3037800" cy="4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755" eaLnBrk="1" hangingPunct="1">
              <a:defRPr sz="1200"/>
            </a:lvl1pPr>
          </a:lstStyle>
          <a:p>
            <a:pPr>
              <a:defRPr/>
            </a:pPr>
            <a:r>
              <a:rPr lang="en-US" altLang="en-US" dirty="0"/>
              <a:t>10-Sept-13-April-2017</a:t>
            </a:r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98" y="4415686"/>
            <a:ext cx="5607605" cy="418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277"/>
            <a:ext cx="3037800" cy="4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755"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Total pages = 25</a:t>
            </a: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409" y="8829277"/>
            <a:ext cx="3037800" cy="4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755" eaLnBrk="1" hangingPunct="1">
              <a:defRPr sz="1200"/>
            </a:lvl1pPr>
          </a:lstStyle>
          <a:p>
            <a:pPr>
              <a:defRPr/>
            </a:pPr>
            <a:fld id="{F0DBC70E-D7F2-47D2-A586-4E2DDEFFED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7120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ENGG404 Lecture 00 - Day 1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2012 Fall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3361C9-9E75-446D-B18B-0661B892F91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66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5" name="Rectangle 7"/>
          <p:cNvSpPr txBox="1">
            <a:spLocks noGrp="1" noChangeArrowheads="1"/>
          </p:cNvSpPr>
          <p:nvPr/>
        </p:nvSpPr>
        <p:spPr bwMode="auto">
          <a:xfrm>
            <a:off x="3940368" y="8843867"/>
            <a:ext cx="3014471" cy="46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51" tIns="46826" rIns="93651" bIns="4682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A6294E-C327-45F4-8089-2F161BC1669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5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tIns="46822" bIns="46822"/>
          <a:lstStyle/>
          <a:p>
            <a:pPr>
              <a:lnSpc>
                <a:spcPct val="15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63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5325"/>
            <a:ext cx="4656138" cy="34925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lIns="93166" tIns="46584" rIns="93166" bIns="4658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 txBox="1">
            <a:spLocks noGrp="1"/>
          </p:cNvSpPr>
          <p:nvPr/>
        </p:nvSpPr>
        <p:spPr bwMode="auto">
          <a:xfrm>
            <a:off x="3940368" y="8843867"/>
            <a:ext cx="3014471" cy="46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8E5521-2EA3-470E-A7B0-86429900A4C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57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5325"/>
            <a:ext cx="4656138" cy="34925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lIns="93166" tIns="46584" rIns="93166" bIns="4658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9220" name="Slide Number Placeholder 3"/>
          <p:cNvSpPr txBox="1">
            <a:spLocks noGrp="1"/>
          </p:cNvSpPr>
          <p:nvPr/>
        </p:nvSpPr>
        <p:spPr bwMode="auto">
          <a:xfrm>
            <a:off x="3940368" y="8843867"/>
            <a:ext cx="3014471" cy="46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BA822A-CE8A-42FF-8645-65D6280AE24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0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5325"/>
            <a:ext cx="4656138" cy="34925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lIns="93166" tIns="46584" rIns="93166" bIns="4658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 txBox="1">
            <a:spLocks noGrp="1"/>
          </p:cNvSpPr>
          <p:nvPr/>
        </p:nvSpPr>
        <p:spPr bwMode="auto">
          <a:xfrm>
            <a:off x="3940368" y="8843867"/>
            <a:ext cx="3014471" cy="46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8E5521-2EA3-470E-A7B0-86429900A4C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41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ENGG406 2015WENGG404 Lecture 00 - Day 1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26-Jan-20152012 Fall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9053DE-FFB5-4F0B-9172-2FAE937BAE5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66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6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5325"/>
            <a:ext cx="4656138" cy="3492500"/>
          </a:xfrm>
          <a:ln/>
        </p:spPr>
      </p:sp>
      <p:sp>
        <p:nvSpPr>
          <p:cNvPr id="2765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lIns="93166" tIns="46584" rIns="93166" bIns="4658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27655" name="Slide Number Placeholder 3"/>
          <p:cNvSpPr txBox="1">
            <a:spLocks noGrp="1"/>
          </p:cNvSpPr>
          <p:nvPr/>
        </p:nvSpPr>
        <p:spPr bwMode="auto">
          <a:xfrm>
            <a:off x="3942148" y="8843535"/>
            <a:ext cx="3012690" cy="46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D5FEC0-1768-475A-A6FE-775CA7B2142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3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5325"/>
            <a:ext cx="4656138" cy="34925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lIns="93166" tIns="46584" rIns="93166" bIns="4658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9220" name="Slide Number Placeholder 3"/>
          <p:cNvSpPr txBox="1">
            <a:spLocks noGrp="1"/>
          </p:cNvSpPr>
          <p:nvPr/>
        </p:nvSpPr>
        <p:spPr bwMode="auto">
          <a:xfrm>
            <a:off x="3940368" y="8843867"/>
            <a:ext cx="3014471" cy="46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BA822A-CE8A-42FF-8645-65D6280AE24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24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5325"/>
            <a:ext cx="4656138" cy="349250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lIns="93166" tIns="46584" rIns="93166" bIns="4658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3940368" y="8843867"/>
            <a:ext cx="3014471" cy="46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59DBE3-E0AA-4F6E-A59A-0662CC35C22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00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5325"/>
            <a:ext cx="4656138" cy="349250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lIns="93166" tIns="46584" rIns="93166" bIns="4658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3940368" y="8843867"/>
            <a:ext cx="3014471" cy="46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59DBE3-E0AA-4F6E-A59A-0662CC35C22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4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9044A3-46CA-47C9-94F3-D45A8A752597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ES&amp;RMP - ENGG404 -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E6B2D1-6A44-49B8-8707-3F83658D6F8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23290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FBD34F-90CE-48EB-826A-3E892DB47EC2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ES&amp;RMP - ENGG404 -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D4AFA8-BEBE-4659-8230-31AFCB612E4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44162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9B5111-D6CB-42F4-9EDA-DA9934E9A3FB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ES&amp;RMP - ENGG404 -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E540EF-AA20-49F2-9E90-58D32020017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2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E11FB8-C2C3-4288-81D8-B0B251BB3E2A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ES&amp;RMP - ENGG404 -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E2641E-C351-40A5-BAAA-229D3DB625E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1783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90CECA-7996-4DB2-813F-2A27774A9368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ES&amp;RMP - ENGG404 -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F7A09A-EA61-47EC-835F-894E724CB49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994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FC347F-49F7-4A9D-8B94-EDB47518D03A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ES&amp;RMP - ENGG404 -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35799D-9934-4D3F-A864-62100158340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52746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F29A86-AE2E-444A-B09C-2BB6378A2012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ES&amp;RMP - ENGG404 - Lecture 00  September to December, 2012</a:t>
            </a: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2FCF7-FF18-432D-AC31-EB9A23AA3F7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1557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04B392-B9D1-4EAA-9347-392013CA3B69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ES&amp;RMP - ENGG404 - Lecture 00  September to December, 2012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4E6A6F-22B1-4417-BB99-C3C96F6CAD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7166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1DC171-AD67-4AC9-88D6-F81B6AE5A2EB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ES&amp;RMP - ENGG404 - Lecture 00  September to December, 2012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51209E-503E-43C7-AB13-C87342E2FE3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3970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C3D69-87E0-4987-BE8D-9EDC0EA12E12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ES&amp;RMP - ENGG404 -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CC7B06-9A9A-4E12-9453-3C5F75E90E0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5969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AFBDD9-C25E-43F3-A24E-05B497810185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ES&amp;RMP - ENGG404 -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29E5E-DD26-4D7E-91AE-6C847FB960C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9810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91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95D30-87B7-410D-AB72-6729BF5A55D3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1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ＭＳ Ｐゴシック" panose="020B0600070205080204" pitchFamily="34" charset="-128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ES&amp;RMP - ENGG404 - Lecture 00  September to December, 2012</a:t>
            </a:r>
          </a:p>
        </p:txBody>
      </p:sp>
      <p:sp>
        <p:nvSpPr>
          <p:cNvPr id="3891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565601-759B-4B90-B678-BB83EC1914D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15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ransition>
    <p:fade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1066800"/>
            <a:ext cx="8610600" cy="1371600"/>
          </a:xfrm>
        </p:spPr>
        <p:txBody>
          <a:bodyPr/>
          <a:lstStyle/>
          <a:p>
            <a:pPr eaLnBrk="1" hangingPunct="1"/>
            <a:r>
              <a:rPr lang="en-CA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On Becoming a Leader </a:t>
            </a:r>
            <a:br>
              <a:rPr lang="en-CA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</a:br>
            <a:r>
              <a:rPr lang="en-CA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in Risk Management</a:t>
            </a:r>
            <a:endParaRPr lang="en-US" altLang="en-US" sz="3600" b="1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74108" y="2867520"/>
            <a:ext cx="8119583" cy="24384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6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ENGG404</a:t>
            </a:r>
            <a:endParaRPr lang="en-US" altLang="en-US" sz="36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28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Chapter 5.9: </a:t>
            </a:r>
            <a:r>
              <a:rPr lang="en-CA" altLang="en-US" sz="28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Reporting </a:t>
            </a:r>
            <a:r>
              <a:rPr lang="en-CA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and Correcting </a:t>
            </a:r>
            <a:br>
              <a:rPr lang="en-CA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CA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Sub-standard Conditions and </a:t>
            </a:r>
            <a:br>
              <a:rPr lang="en-CA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CA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Sub-standard Practices</a:t>
            </a:r>
            <a:endParaRPr lang="en-US" altLang="en-US" sz="28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6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6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6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6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6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0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B645D0-2B26-425F-B45A-6BBCF617E6B6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37290-7F22-4D42-BFDD-D5AD4C09C01F}"/>
              </a:ext>
            </a:extLst>
          </p:cNvPr>
          <p:cNvSpPr txBox="1"/>
          <p:nvPr/>
        </p:nvSpPr>
        <p:spPr>
          <a:xfrm>
            <a:off x="152402" y="176015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Fundamentals of 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8FDCA-D6EA-3540-8AE2-F6CD31336ABE}"/>
              </a:ext>
            </a:extLst>
          </p:cNvPr>
          <p:cNvSpPr txBox="1"/>
          <p:nvPr/>
        </p:nvSpPr>
        <p:spPr>
          <a:xfrm>
            <a:off x="1481037" y="169908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RM System and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C740A-AE56-7744-84D0-32724BDFA21D}"/>
              </a:ext>
            </a:extLst>
          </p:cNvPr>
          <p:cNvSpPr txBox="1"/>
          <p:nvPr/>
        </p:nvSpPr>
        <p:spPr>
          <a:xfrm>
            <a:off x="7874130" y="169908"/>
            <a:ext cx="1155550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 and Perspectives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D91E5-FF6E-C346-BD54-1494F0C62548}"/>
              </a:ext>
            </a:extLst>
          </p:cNvPr>
          <p:cNvSpPr txBox="1"/>
          <p:nvPr/>
        </p:nvSpPr>
        <p:spPr>
          <a:xfrm>
            <a:off x="7051217" y="169908"/>
            <a:ext cx="671096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People &amp; Org.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57A8C-8AD1-BC48-A393-2CA6461462C7}"/>
              </a:ext>
            </a:extLst>
          </p:cNvPr>
          <p:cNvSpPr txBox="1"/>
          <p:nvPr/>
        </p:nvSpPr>
        <p:spPr>
          <a:xfrm>
            <a:off x="3834670" y="169908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Incident Investigation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14612-2C60-CA49-88DC-A40274E52BE8}"/>
              </a:ext>
            </a:extLst>
          </p:cNvPr>
          <p:cNvSpPr txBox="1"/>
          <p:nvPr/>
        </p:nvSpPr>
        <p:spPr>
          <a:xfrm>
            <a:off x="5011486" y="169908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RM Tools &amp; 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AF929-DEC8-B045-BD5C-00378213E2AE}"/>
              </a:ext>
            </a:extLst>
          </p:cNvPr>
          <p:cNvSpPr txBox="1"/>
          <p:nvPr/>
        </p:nvSpPr>
        <p:spPr>
          <a:xfrm>
            <a:off x="2657853" y="170432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Leadership in 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4E84B9-8682-8C4B-A72E-1FFEAF78256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329217" y="400741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ED6320-D6B4-374B-AE59-18735BF60E66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506036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27112B-E9F0-2348-9B20-FB76B2277E3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682853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FCC88D-6DFA-474E-80EC-662B2D4B909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59669" y="400741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A7384E-C04D-ED41-9740-B0199EA1890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036485" y="400740"/>
            <a:ext cx="151816" cy="1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7C1AD4-35C5-B84F-A011-FC352A9DC13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99402" y="400741"/>
            <a:ext cx="151817" cy="1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0B8989-9D9A-DE41-B118-0BB225CC7043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22315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7011C2-9A0B-664B-83CB-DE2410B86B87}"/>
              </a:ext>
            </a:extLst>
          </p:cNvPr>
          <p:cNvSpPr txBox="1"/>
          <p:nvPr/>
        </p:nvSpPr>
        <p:spPr>
          <a:xfrm>
            <a:off x="6188301" y="169907"/>
            <a:ext cx="692362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RM in Industry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660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 txBox="1">
            <a:spLocks noGrp="1"/>
          </p:cNvSpPr>
          <p:nvPr/>
        </p:nvSpPr>
        <p:spPr bwMode="auto">
          <a:xfrm>
            <a:off x="7770813" y="5666509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26826-F957-4EAF-AD91-C9BF14958BCD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55613" y="822959"/>
            <a:ext cx="8229600" cy="481584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Apply this Reporting and Correcting method to use, interpret, critique, and create a report of this nature.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Apply this method as a rudimentary skill of leadership to observe, interact, commend or intervene / coach employees in the work-place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As a reminder, this and all other</a:t>
            </a:r>
            <a:b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RM Tools for managing risks can </a:t>
            </a:r>
            <a:b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 used to coach and mentor all</a:t>
            </a:r>
            <a:b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employees!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1" y="27432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Learning Outcomes: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16" y="2590800"/>
            <a:ext cx="3124200" cy="286241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3" y="5721993"/>
            <a:ext cx="6934200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5.9: 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Reporting &amp; Correcting </a:t>
            </a:r>
            <a:r>
              <a:rPr kumimoji="0" lang="en-CA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Sub-standard Conditions &amp; Sub-standard Practices</a:t>
            </a:r>
            <a:endParaRPr kumimoji="0" lang="en-US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177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 txBox="1">
            <a:spLocks noGrp="1"/>
          </p:cNvSpPr>
          <p:nvPr/>
        </p:nvSpPr>
        <p:spPr bwMode="auto">
          <a:xfrm>
            <a:off x="7770813" y="573024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72039E-69E7-47F2-AB85-00BD749E6F91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489204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Sub-standard = unacceptable = </a:t>
            </a: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at-risk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Practice = work practice = behaviour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Condition = appearance of the </a:t>
            </a: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area, fitness of the equipment, orderliness of the workspace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1600200" marR="0" lvl="4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5000"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Sub-standard condition (SC)</a:t>
            </a:r>
          </a:p>
          <a:p>
            <a:pPr marL="1600200" marR="0" lvl="4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5000"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1600200" marR="0" lvl="4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5000"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1600200" marR="0" lvl="4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5000"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1600200" marR="0" lvl="4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5000"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Sub-standard Practice (SP)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Bent Arrow 2"/>
          <p:cNvSpPr/>
          <p:nvPr/>
        </p:nvSpPr>
        <p:spPr bwMode="auto">
          <a:xfrm flipV="1">
            <a:off x="609600" y="3124200"/>
            <a:ext cx="1219200" cy="1219200"/>
          </a:xfrm>
          <a:prstGeom prst="bentArrow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Bent Arrow 8"/>
          <p:cNvSpPr/>
          <p:nvPr/>
        </p:nvSpPr>
        <p:spPr bwMode="auto">
          <a:xfrm flipV="1">
            <a:off x="609600" y="3581400"/>
            <a:ext cx="1219200" cy="1981200"/>
          </a:xfrm>
          <a:prstGeom prst="bentArrow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1" y="27432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Introduction and Definitions :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54025" y="5715000"/>
            <a:ext cx="6858000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5.9: 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Reporting &amp; Correcting </a:t>
            </a:r>
            <a:r>
              <a:rPr kumimoji="0" lang="en-CA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Sub-standard Conditions &amp; Sub-standard Practices</a:t>
            </a:r>
            <a:endParaRPr kumimoji="0" lang="en-US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969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 txBox="1">
            <a:spLocks noGrp="1"/>
          </p:cNvSpPr>
          <p:nvPr/>
        </p:nvSpPr>
        <p:spPr bwMode="auto">
          <a:xfrm>
            <a:off x="7770813" y="5666509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26826-F957-4EAF-AD91-C9BF14958BCD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55613" y="822959"/>
            <a:ext cx="8154987" cy="519684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SCs</a:t>
            </a:r>
          </a:p>
          <a:p>
            <a:pPr lvl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Defective tools, equipment or supplies</a:t>
            </a:r>
          </a:p>
          <a:p>
            <a:pPr lvl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Inadequate supports or guards</a:t>
            </a:r>
          </a:p>
          <a:p>
            <a:pPr lvl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Congestion in the workplace</a:t>
            </a:r>
          </a:p>
          <a:p>
            <a:pPr lvl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Inadequate warning systems</a:t>
            </a:r>
          </a:p>
          <a:p>
            <a:pPr lvl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Fire and explosion hazards</a:t>
            </a:r>
          </a:p>
          <a:p>
            <a:pPr lvl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Poor housekeeping</a:t>
            </a:r>
          </a:p>
          <a:p>
            <a:pPr lvl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Hazardous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weather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conditions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SPs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Employees taking short cuts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with safe work procedures</a:t>
            </a:r>
          </a:p>
          <a:p>
            <a:pPr lvl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Operating equipment without qualification or authorization</a:t>
            </a:r>
          </a:p>
          <a:p>
            <a:pPr lvl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Lack of/or improper use of PPE</a:t>
            </a:r>
          </a:p>
          <a:p>
            <a:pPr lvl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Operation equipment at unsafe speeds</a:t>
            </a:r>
          </a:p>
          <a:p>
            <a:pPr lvl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Bypass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or removal of safety devices</a:t>
            </a:r>
          </a:p>
          <a:p>
            <a:pPr lvl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Using defective equipment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1" y="27432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Common SCs and SPs in Engineering (full list</a:t>
            </a:r>
            <a:r>
              <a:rPr kumimoji="0" lang="en-US" altLang="en-US" sz="240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in handbook)</a:t>
            </a: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: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882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 txBox="1">
            <a:spLocks noGrp="1"/>
          </p:cNvSpPr>
          <p:nvPr/>
        </p:nvSpPr>
        <p:spPr bwMode="auto">
          <a:xfrm>
            <a:off x="7702495" y="5620909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440432-143A-45B2-902D-C8571E6060B3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473964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61" y="1447800"/>
            <a:ext cx="5841208" cy="3907883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212080" y="1606928"/>
            <a:ext cx="3490485" cy="2819400"/>
          </a:xfrm>
          <a:prstGeom prst="rect">
            <a:avLst/>
          </a:prstGeom>
          <a:solidFill>
            <a:schemeClr val="bg2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Improves safety performance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CA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CA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Influence culture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CA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CA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Address safety concerns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CA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CA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Report SC and SP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Up Arrow 5"/>
          <p:cNvSpPr/>
          <p:nvPr/>
        </p:nvSpPr>
        <p:spPr bwMode="auto">
          <a:xfrm>
            <a:off x="5715000" y="3602633"/>
            <a:ext cx="838200" cy="457200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Up Arrow 15"/>
          <p:cNvSpPr/>
          <p:nvPr/>
        </p:nvSpPr>
        <p:spPr bwMode="auto">
          <a:xfrm>
            <a:off x="5715000" y="2840633"/>
            <a:ext cx="838200" cy="457200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Up Arrow 16"/>
          <p:cNvSpPr/>
          <p:nvPr/>
        </p:nvSpPr>
        <p:spPr bwMode="auto">
          <a:xfrm>
            <a:off x="5715000" y="1981200"/>
            <a:ext cx="838200" cy="457200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3930" y="873274"/>
            <a:ext cx="8092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is the relationship between the 4 points below?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57201" y="274319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Why Encourage</a:t>
            </a:r>
            <a:r>
              <a:rPr kumimoji="0" lang="en-US" altLang="en-US" sz="240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Reporting of SCs and SPs: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3643" y="5561708"/>
            <a:ext cx="7315200" cy="32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5.9: 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Reporting &amp; Correcting </a:t>
            </a:r>
            <a:r>
              <a:rPr kumimoji="0" lang="en-CA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Sub-standard Conditions &amp; Sub-standard Practices</a:t>
            </a:r>
            <a:endParaRPr kumimoji="0" lang="en-US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7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 txBox="1">
            <a:spLocks noGrp="1"/>
          </p:cNvSpPr>
          <p:nvPr/>
        </p:nvSpPr>
        <p:spPr bwMode="auto">
          <a:xfrm>
            <a:off x="7754649" y="5590982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72039E-69E7-47F2-AB85-00BD749E6F91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5613" y="822960"/>
            <a:ext cx="3659187" cy="473964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Culture will only be improved if SCs and SPs are reported,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corrected, and followed up 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Proactive!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Through non-planned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inspections and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observations in the 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workplace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Through employee reporting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72" y="1964525"/>
            <a:ext cx="5382258" cy="3600836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1" y="274319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Impact of Addressing </a:t>
            </a: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SCs and SPs: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0188" y="5539740"/>
            <a:ext cx="7588539" cy="32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5.9: 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Reporting &amp; Correcting </a:t>
            </a:r>
            <a:r>
              <a:rPr kumimoji="0" lang="en-CA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Sub-standard Conditions &amp; Sub-standard Practices</a:t>
            </a:r>
            <a:endParaRPr kumimoji="0" lang="en-US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474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 txBox="1">
            <a:spLocks noGrp="1"/>
          </p:cNvSpPr>
          <p:nvPr/>
        </p:nvSpPr>
        <p:spPr bwMode="auto">
          <a:xfrm>
            <a:off x="7620000" y="5719542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A80028-65EA-4A5D-95B8-5105E589FDCE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1" y="822960"/>
            <a:ext cx="6477000" cy="47708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1" y="27432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Reporting and Tracking: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5704302"/>
            <a:ext cx="6858000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5.9: 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Reporting &amp; Correcting </a:t>
            </a:r>
            <a:r>
              <a:rPr kumimoji="0" lang="en-CA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Sub-standard Conditions &amp; Sub-standard Practices</a:t>
            </a:r>
            <a:endParaRPr kumimoji="0" lang="en-US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891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 txBox="1">
            <a:spLocks noGrp="1"/>
          </p:cNvSpPr>
          <p:nvPr/>
        </p:nvSpPr>
        <p:spPr bwMode="auto">
          <a:xfrm>
            <a:off x="7772401" y="5624816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A80028-65EA-4A5D-95B8-5105E589FDCE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4504"/>
            <a:ext cx="4838172" cy="40386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016" y="1539270"/>
            <a:ext cx="4826785" cy="390207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1" y="274319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Reporting and Tracking – Using the Tool on </a:t>
            </a:r>
            <a:r>
              <a:rPr kumimoji="0" lang="en-US" altLang="en-US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eClass</a:t>
            </a: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: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4907" y="5609576"/>
            <a:ext cx="7010400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5.9: 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Reporting &amp; Correcting </a:t>
            </a:r>
            <a:r>
              <a:rPr kumimoji="0" lang="en-CA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Sub-standard Conditions &amp; Sub-standard Practices</a:t>
            </a:r>
            <a:endParaRPr kumimoji="0" lang="en-US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246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7_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Sakur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akura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L13 - Ch5.1 Introduction to Tools for Risk Management Part 3</Template>
  <TotalTime>175</TotalTime>
  <Words>437</Words>
  <Application>Microsoft Office PowerPoint</Application>
  <PresentationFormat>On-screen Show (4:3)</PresentationFormat>
  <Paragraphs>103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Times New Roman</vt:lpstr>
      <vt:lpstr>Wingdings</vt:lpstr>
      <vt:lpstr>7_Sakura</vt:lpstr>
      <vt:lpstr>On Becoming a Leader  in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Faculty of engineering, 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Becoming a Leader  in Risk Management</dc:title>
  <dc:creator>JR Cocchio</dc:creator>
  <cp:lastModifiedBy>Lisa White</cp:lastModifiedBy>
  <cp:revision>19</cp:revision>
  <cp:lastPrinted>2019-01-11T19:35:22Z</cp:lastPrinted>
  <dcterms:created xsi:type="dcterms:W3CDTF">2019-09-25T19:11:41Z</dcterms:created>
  <dcterms:modified xsi:type="dcterms:W3CDTF">2020-02-03T20:30:31Z</dcterms:modified>
</cp:coreProperties>
</file>