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1" r:id="rId1"/>
  </p:sldMasterIdLst>
  <p:notesMasterIdLst>
    <p:notesMasterId r:id="rId9"/>
  </p:notesMasterIdLst>
  <p:handoutMasterIdLst>
    <p:handoutMasterId r:id="rId10"/>
  </p:handoutMasterIdLst>
  <p:sldIdLst>
    <p:sldId id="256" r:id="rId2"/>
    <p:sldId id="258" r:id="rId3"/>
    <p:sldId id="259" r:id="rId4"/>
    <p:sldId id="279" r:id="rId5"/>
    <p:sldId id="278" r:id="rId6"/>
    <p:sldId id="273" r:id="rId7"/>
    <p:sldId id="274" r:id="rId8"/>
  </p:sldIdLst>
  <p:sldSz cx="9144000" cy="6858000" type="screen4x3"/>
  <p:notesSz cx="6954838" cy="93091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0033CC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65" autoAdjust="0"/>
    <p:restoredTop sz="82839" autoAdjust="0"/>
  </p:normalViewPr>
  <p:slideViewPr>
    <p:cSldViewPr snapToGrid="0">
      <p:cViewPr varScale="1">
        <p:scale>
          <a:sx n="95" d="100"/>
          <a:sy n="95" d="100"/>
        </p:scale>
        <p:origin x="20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notesViewPr>
    <p:cSldViewPr snapToGrid="0">
      <p:cViewPr varScale="1">
        <p:scale>
          <a:sx n="69" d="100"/>
          <a:sy n="69" d="100"/>
        </p:scale>
        <p:origin x="1808" y="5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3763" cy="467072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l">
              <a:defRPr sz="1200"/>
            </a:lvl1pPr>
          </a:lstStyle>
          <a:p>
            <a:r>
              <a:rPr lang="en-US" dirty="0" smtClean="0"/>
              <a:t>2017-2018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39466" y="0"/>
            <a:ext cx="3013763" cy="467072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r">
              <a:defRPr sz="1200"/>
            </a:lvl1pPr>
          </a:lstStyle>
          <a:p>
            <a:fld id="{55EAD04F-FD92-4E2B-A6C4-86A88C834C21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030"/>
            <a:ext cx="3013763" cy="467071"/>
          </a:xfrm>
          <a:prstGeom prst="rect">
            <a:avLst/>
          </a:prstGeom>
        </p:spPr>
        <p:txBody>
          <a:bodyPr vert="horz" lIns="92930" tIns="46465" rIns="92930" bIns="4646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39466" y="8842030"/>
            <a:ext cx="3013763" cy="467071"/>
          </a:xfrm>
          <a:prstGeom prst="rect">
            <a:avLst/>
          </a:prstGeom>
        </p:spPr>
        <p:txBody>
          <a:bodyPr vert="horz" lIns="92930" tIns="46465" rIns="92930" bIns="46465" rtlCol="0" anchor="b"/>
          <a:lstStyle>
            <a:lvl1pPr algn="r">
              <a:defRPr sz="1200"/>
            </a:lvl1pPr>
          </a:lstStyle>
          <a:p>
            <a:fld id="{3101AC80-9859-42E8-970F-6731D5ED4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1610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3763" cy="467072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39466" y="0"/>
            <a:ext cx="3013763" cy="467072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r">
              <a:defRPr sz="1200"/>
            </a:lvl1pPr>
          </a:lstStyle>
          <a:p>
            <a:fld id="{91283A88-A3A2-4A9D-B781-0B5CCFB9C6EB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84300" y="1165225"/>
            <a:ext cx="4186238" cy="3140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0" tIns="46465" rIns="92930" bIns="46465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484" y="4480003"/>
            <a:ext cx="5563870" cy="3665459"/>
          </a:xfrm>
          <a:prstGeom prst="rect">
            <a:avLst/>
          </a:prstGeom>
        </p:spPr>
        <p:txBody>
          <a:bodyPr vert="horz" lIns="92930" tIns="46465" rIns="92930" bIns="46465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13763" cy="467071"/>
          </a:xfrm>
          <a:prstGeom prst="rect">
            <a:avLst/>
          </a:prstGeom>
        </p:spPr>
        <p:txBody>
          <a:bodyPr vert="horz" lIns="92930" tIns="46465" rIns="92930" bIns="4646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39466" y="8842030"/>
            <a:ext cx="3013763" cy="467071"/>
          </a:xfrm>
          <a:prstGeom prst="rect">
            <a:avLst/>
          </a:prstGeom>
        </p:spPr>
        <p:txBody>
          <a:bodyPr vert="horz" lIns="92930" tIns="46465" rIns="92930" bIns="46465" rtlCol="0" anchor="b"/>
          <a:lstStyle>
            <a:lvl1pPr algn="r">
              <a:defRPr sz="1200"/>
            </a:lvl1pPr>
          </a:lstStyle>
          <a:p>
            <a:fld id="{08AD1E8B-481E-4480-A349-A9B8B8C61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8333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43826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8607" indent="-287181" defTabSz="943826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51951" indent="-229099" defTabSz="943826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13376" indent="-229099" defTabSz="943826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73189" indent="-229099" defTabSz="943826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37841" indent="-229099" defTabSz="94382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3002494" indent="-229099" defTabSz="94382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67146" indent="-229099" defTabSz="94382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931798" indent="-229099" defTabSz="94382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200"/>
              <a:t>2015-2016ENGG404 Lecture 00 - Day 1</a:t>
            </a:r>
          </a:p>
        </p:txBody>
      </p:sp>
      <p:sp>
        <p:nvSpPr>
          <p:cNvPr id="717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3826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8607" indent="-287181" defTabSz="943826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51951" indent="-229099" defTabSz="943826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13376" indent="-229099" defTabSz="943826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73189" indent="-229099" defTabSz="943826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37841" indent="-229099" defTabSz="94382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3002494" indent="-229099" defTabSz="94382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67146" indent="-229099" defTabSz="94382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931798" indent="-229099" defTabSz="94382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554BB8CD-2F6E-4C9E-81EE-C47DECACDA75}" type="slidenum">
              <a:rPr lang="en-US" altLang="en-US" sz="1200"/>
              <a:pPr/>
              <a:t>2</a:t>
            </a:fld>
            <a:endParaRPr lang="en-US" altLang="en-US" sz="1200"/>
          </a:p>
        </p:txBody>
      </p:sp>
      <p:sp>
        <p:nvSpPr>
          <p:cNvPr id="717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951163" y="528638"/>
            <a:ext cx="3540125" cy="2655887"/>
          </a:xfrm>
          <a:ln/>
        </p:spPr>
      </p:sp>
      <p:sp>
        <p:nvSpPr>
          <p:cNvPr id="717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 wrap="none" tIns="47214" bIns="47214"/>
          <a:lstStyle/>
          <a:p>
            <a:endParaRPr lang="en-CA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7174" name="Slide Number Placeholder 3"/>
          <p:cNvSpPr txBox="1">
            <a:spLocks noGrp="1"/>
          </p:cNvSpPr>
          <p:nvPr/>
        </p:nvSpPr>
        <p:spPr bwMode="auto">
          <a:xfrm>
            <a:off x="5348142" y="6726474"/>
            <a:ext cx="4092407" cy="353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798" tIns="47399" rIns="94798" bIns="47399" anchor="b"/>
          <a:lstStyle>
            <a:lvl1pPr defTabSz="9159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6125" indent="-287338" defTabSz="9159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9350" indent="-230188" defTabSz="9159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8138" indent="-230188" defTabSz="9159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68513" indent="-230188" defTabSz="9159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25713" indent="-230188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82913" indent="-230188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40113" indent="-230188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97313" indent="-230188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fld id="{44798DCC-06B3-40DF-A3C0-01265FE814A0}" type="slidenum">
              <a:rPr lang="en-US" altLang="en-US" sz="1200">
                <a:cs typeface="Arial" panose="020B0604020202020204" pitchFamily="34" charset="0"/>
              </a:rPr>
              <a:pPr algn="r" eaLnBrk="1" hangingPunct="1"/>
              <a:t>2</a:t>
            </a:fld>
            <a:endParaRPr lang="en-US" altLang="en-US" sz="120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73416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43826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8607" indent="-287181" defTabSz="943826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51951" indent="-229099" defTabSz="943826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13376" indent="-229099" defTabSz="943826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73189" indent="-229099" defTabSz="943826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37841" indent="-229099" defTabSz="94382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3002494" indent="-229099" defTabSz="94382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67146" indent="-229099" defTabSz="94382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931798" indent="-229099" defTabSz="94382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200"/>
              <a:t>2015-2016ENGG404 Lecture 00 - Day 1</a:t>
            </a:r>
          </a:p>
        </p:txBody>
      </p:sp>
      <p:sp>
        <p:nvSpPr>
          <p:cNvPr id="921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3826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8607" indent="-287181" defTabSz="943826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51951" indent="-229099" defTabSz="943826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13376" indent="-229099" defTabSz="943826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73189" indent="-229099" defTabSz="943826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37841" indent="-229099" defTabSz="94382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3002494" indent="-229099" defTabSz="94382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67146" indent="-229099" defTabSz="94382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931798" indent="-229099" defTabSz="94382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94A5CDBE-C269-4A93-AAEA-D6D5172C8159}" type="slidenum">
              <a:rPr lang="en-US" altLang="en-US" sz="1200"/>
              <a:pPr/>
              <a:t>3</a:t>
            </a:fld>
            <a:endParaRPr lang="en-US" altLang="en-US" sz="1200"/>
          </a:p>
        </p:txBody>
      </p:sp>
      <p:sp>
        <p:nvSpPr>
          <p:cNvPr id="922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951163" y="528638"/>
            <a:ext cx="3540125" cy="2655887"/>
          </a:xfrm>
          <a:ln/>
        </p:spPr>
      </p:sp>
      <p:sp>
        <p:nvSpPr>
          <p:cNvPr id="922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 wrap="none" tIns="47214" bIns="47214"/>
          <a:lstStyle/>
          <a:p>
            <a:endParaRPr lang="en-CA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9222" name="Slide Number Placeholder 3"/>
          <p:cNvSpPr txBox="1">
            <a:spLocks noGrp="1"/>
          </p:cNvSpPr>
          <p:nvPr/>
        </p:nvSpPr>
        <p:spPr bwMode="auto">
          <a:xfrm>
            <a:off x="5348142" y="6726474"/>
            <a:ext cx="4092407" cy="353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798" tIns="47399" rIns="94798" bIns="47399" anchor="b"/>
          <a:lstStyle>
            <a:lvl1pPr defTabSz="9159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6125" indent="-287338" defTabSz="9159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9350" indent="-230188" defTabSz="9159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8138" indent="-230188" defTabSz="9159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68513" indent="-230188" defTabSz="9159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25713" indent="-230188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82913" indent="-230188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40113" indent="-230188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97313" indent="-230188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fld id="{59B08EB4-4DB5-4DE6-880B-3794AD4F4408}" type="slidenum">
              <a:rPr lang="en-US" altLang="en-US" sz="1200">
                <a:cs typeface="Arial" panose="020B0604020202020204" pitchFamily="34" charset="0"/>
              </a:rPr>
              <a:pPr algn="r" eaLnBrk="1" hangingPunct="1"/>
              <a:t>3</a:t>
            </a:fld>
            <a:endParaRPr lang="en-US" altLang="en-US" sz="120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47636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43826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8607" indent="-287181" defTabSz="943826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51951" indent="-229099" defTabSz="943826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13376" indent="-229099" defTabSz="943826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73189" indent="-229099" defTabSz="943826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37841" indent="-229099" defTabSz="94382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3002494" indent="-229099" defTabSz="94382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67146" indent="-229099" defTabSz="94382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931798" indent="-229099" defTabSz="94382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438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2015-2016ENGG404 Lecture 00 - Day 1</a:t>
            </a:r>
          </a:p>
        </p:txBody>
      </p:sp>
      <p:sp>
        <p:nvSpPr>
          <p:cNvPr id="1741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3826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8607" indent="-287181" defTabSz="943826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51951" indent="-229099" defTabSz="943826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13376" indent="-229099" defTabSz="943826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73189" indent="-229099" defTabSz="943826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37841" indent="-229099" defTabSz="94382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3002494" indent="-229099" defTabSz="94382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67146" indent="-229099" defTabSz="94382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931798" indent="-229099" defTabSz="94382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438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2A98FD3-F18D-4877-A6D8-03C388DFB326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4382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41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951163" y="528638"/>
            <a:ext cx="3540125" cy="2655887"/>
          </a:xfrm>
          <a:ln/>
        </p:spPr>
      </p:sp>
      <p:sp>
        <p:nvSpPr>
          <p:cNvPr id="1741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 wrap="none" tIns="47214" bIns="47214"/>
          <a:lstStyle/>
          <a:p>
            <a:endParaRPr lang="en-CA" altLang="en-US" dirty="0" smtClean="0">
              <a:ea typeface="ＭＳ Ｐゴシック" panose="020B0600070205080204" pitchFamily="34" charset="-128"/>
            </a:endParaRPr>
          </a:p>
        </p:txBody>
      </p:sp>
      <p:sp>
        <p:nvSpPr>
          <p:cNvPr id="17414" name="Slide Number Placeholder 3"/>
          <p:cNvSpPr txBox="1">
            <a:spLocks noGrp="1"/>
          </p:cNvSpPr>
          <p:nvPr/>
        </p:nvSpPr>
        <p:spPr bwMode="auto">
          <a:xfrm>
            <a:off x="5348142" y="6726474"/>
            <a:ext cx="4092407" cy="353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798" tIns="47399" rIns="94798" bIns="47399" anchor="b"/>
          <a:lstStyle>
            <a:lvl1pPr defTabSz="9159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6125" indent="-287338" defTabSz="9159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9350" indent="-230188" defTabSz="9159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8138" indent="-230188" defTabSz="9159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68513" indent="-230188" defTabSz="9159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25713" indent="-230188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82913" indent="-230188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40113" indent="-230188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97313" indent="-230188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59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69D99CC-6E5F-4AE6-9027-197B3759D216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Arial" panose="020B0604020202020204" pitchFamily="34" charset="0"/>
              </a:rPr>
              <a:pPr marL="0" marR="0" lvl="0" indent="0" algn="r" defTabSz="9159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81044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43826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8607" indent="-287181" defTabSz="943826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51951" indent="-229099" defTabSz="943826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13376" indent="-229099" defTabSz="943826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73189" indent="-229099" defTabSz="943826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37841" indent="-229099" defTabSz="94382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3002494" indent="-229099" defTabSz="94382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67146" indent="-229099" defTabSz="94382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931798" indent="-229099" defTabSz="94382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200"/>
              <a:t>2015-2016ENGG404 Lecture 00 - Day 1</a:t>
            </a:r>
          </a:p>
        </p:txBody>
      </p:sp>
      <p:sp>
        <p:nvSpPr>
          <p:cNvPr id="2150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3826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8607" indent="-287181" defTabSz="943826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51951" indent="-229099" defTabSz="943826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13376" indent="-229099" defTabSz="943826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73189" indent="-229099" defTabSz="943826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37841" indent="-229099" defTabSz="94382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3002494" indent="-229099" defTabSz="94382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67146" indent="-229099" defTabSz="94382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931798" indent="-229099" defTabSz="94382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60B5F7A6-9082-4E96-8A25-E7FAFD675815}" type="slidenum">
              <a:rPr lang="en-US" altLang="en-US" sz="1200"/>
              <a:pPr/>
              <a:t>5</a:t>
            </a:fld>
            <a:endParaRPr lang="en-US" altLang="en-US" sz="1200"/>
          </a:p>
        </p:txBody>
      </p:sp>
      <p:sp>
        <p:nvSpPr>
          <p:cNvPr id="2150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951163" y="528638"/>
            <a:ext cx="3540125" cy="2655887"/>
          </a:xfrm>
          <a:ln/>
        </p:spPr>
      </p:sp>
      <p:sp>
        <p:nvSpPr>
          <p:cNvPr id="2150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 wrap="none" tIns="47214" bIns="47214"/>
          <a:lstStyle/>
          <a:p>
            <a:endParaRPr lang="en-CA" altLang="en-US" dirty="0" smtClean="0">
              <a:ea typeface="ＭＳ Ｐゴシック" panose="020B0600070205080204" pitchFamily="34" charset="-128"/>
            </a:endParaRPr>
          </a:p>
        </p:txBody>
      </p:sp>
      <p:sp>
        <p:nvSpPr>
          <p:cNvPr id="21510" name="Slide Number Placeholder 3"/>
          <p:cNvSpPr txBox="1">
            <a:spLocks noGrp="1"/>
          </p:cNvSpPr>
          <p:nvPr/>
        </p:nvSpPr>
        <p:spPr bwMode="auto">
          <a:xfrm>
            <a:off x="5348142" y="6726474"/>
            <a:ext cx="4092407" cy="353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798" tIns="47399" rIns="94798" bIns="47399" anchor="b"/>
          <a:lstStyle>
            <a:lvl1pPr defTabSz="9159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6125" indent="-287338" defTabSz="9159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9350" indent="-230188" defTabSz="9159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8138" indent="-230188" defTabSz="9159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68513" indent="-230188" defTabSz="9159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25713" indent="-230188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82913" indent="-230188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40113" indent="-230188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97313" indent="-230188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fld id="{74331AF7-6DA1-4EF8-97F5-0E0E39F67F20}" type="slidenum">
              <a:rPr lang="en-US" altLang="en-US" sz="1200">
                <a:cs typeface="Arial" panose="020B0604020202020204" pitchFamily="34" charset="0"/>
              </a:rPr>
              <a:pPr algn="r" eaLnBrk="1" hangingPunct="1"/>
              <a:t>5</a:t>
            </a:fld>
            <a:endParaRPr lang="en-US" altLang="en-US" sz="120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91059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 txBox="1">
            <a:spLocks noGrp="1" noChangeArrowheads="1"/>
          </p:cNvSpPr>
          <p:nvPr/>
        </p:nvSpPr>
        <p:spPr bwMode="auto">
          <a:xfrm>
            <a:off x="3961602" y="8934151"/>
            <a:ext cx="3028252" cy="469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068" tIns="47034" rIns="94068" bIns="47034"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</a:pPr>
            <a:fld id="{3B55D820-7292-46CE-8121-EFB96A8FFE7D}" type="slidenum">
              <a:rPr lang="en-US" altLang="en-US"/>
              <a:pPr algn="r">
                <a:spcBef>
                  <a:spcPct val="0"/>
                </a:spcBef>
              </a:pPr>
              <a:t>6</a:t>
            </a:fld>
            <a:endParaRPr lang="en-US" altLang="en-US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166814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43826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8607" indent="-287181" defTabSz="943826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51951" indent="-229099" defTabSz="943826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13376" indent="-229099" defTabSz="943826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73189" indent="-229099" defTabSz="943826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37841" indent="-229099" defTabSz="94382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3002494" indent="-229099" defTabSz="94382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67146" indent="-229099" defTabSz="94382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931798" indent="-229099" defTabSz="94382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200"/>
              <a:t>2015-2016ENGG404 Lecture 00 - Day 1</a:t>
            </a:r>
          </a:p>
        </p:txBody>
      </p:sp>
      <p:sp>
        <p:nvSpPr>
          <p:cNvPr id="2560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3826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8607" indent="-287181" defTabSz="943826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51951" indent="-229099" defTabSz="943826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13376" indent="-229099" defTabSz="943826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73189" indent="-229099" defTabSz="943826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37841" indent="-229099" defTabSz="94382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3002494" indent="-229099" defTabSz="94382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67146" indent="-229099" defTabSz="94382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931798" indent="-229099" defTabSz="94382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50763AA5-862C-412C-B738-B43924B2FB85}" type="slidenum">
              <a:rPr lang="en-US" altLang="en-US" sz="1200"/>
              <a:pPr/>
              <a:t>7</a:t>
            </a:fld>
            <a:endParaRPr lang="en-US" altLang="en-US" sz="1200"/>
          </a:p>
        </p:txBody>
      </p:sp>
      <p:sp>
        <p:nvSpPr>
          <p:cNvPr id="2560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951163" y="528638"/>
            <a:ext cx="3540125" cy="2655887"/>
          </a:xfrm>
          <a:ln/>
        </p:spPr>
      </p:sp>
      <p:sp>
        <p:nvSpPr>
          <p:cNvPr id="2560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 wrap="none" tIns="47214" bIns="47214"/>
          <a:lstStyle/>
          <a:p>
            <a:endParaRPr lang="en-CA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25606" name="Slide Number Placeholder 3"/>
          <p:cNvSpPr txBox="1">
            <a:spLocks noGrp="1"/>
          </p:cNvSpPr>
          <p:nvPr/>
        </p:nvSpPr>
        <p:spPr bwMode="auto">
          <a:xfrm>
            <a:off x="5348142" y="6726474"/>
            <a:ext cx="4092407" cy="353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798" tIns="47399" rIns="94798" bIns="47399" anchor="b"/>
          <a:lstStyle>
            <a:lvl1pPr defTabSz="9159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6125" indent="-287338" defTabSz="9159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9350" indent="-230188" defTabSz="9159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8138" indent="-230188" defTabSz="9159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68513" indent="-230188" defTabSz="9159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25713" indent="-230188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82913" indent="-230188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40113" indent="-230188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97313" indent="-230188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fld id="{DF9E3395-2A54-4C8D-8D27-12D914D132CE}" type="slidenum">
              <a:rPr lang="en-US" altLang="en-US" sz="1200">
                <a:cs typeface="Arial" panose="020B0604020202020204" pitchFamily="34" charset="0"/>
              </a:rPr>
              <a:pPr algn="r" eaLnBrk="1" hangingPunct="1"/>
              <a:t>7</a:t>
            </a:fld>
            <a:endParaRPr lang="en-US" altLang="en-US" sz="120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6401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3259" y="1300786"/>
            <a:ext cx="6517482" cy="2509213"/>
          </a:xfrm>
        </p:spPr>
        <p:txBody>
          <a:bodyPr anchor="t">
            <a:normAutofit/>
          </a:bodyPr>
          <a:lstStyle>
            <a:lvl1pPr algn="ctr"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3259" y="3886201"/>
            <a:ext cx="6517482" cy="1371599"/>
          </a:xfrm>
        </p:spPr>
        <p:txBody>
          <a:bodyPr>
            <a:normAutofit/>
          </a:bodyPr>
          <a:lstStyle>
            <a:lvl1pPr marL="0" indent="0" algn="ctr">
              <a:buNone/>
              <a:defRPr sz="2400" i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592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4289374"/>
            <a:ext cx="7773324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88558" y="698261"/>
            <a:ext cx="7366899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5108728"/>
            <a:ext cx="7773339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367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204821"/>
            <a:ext cx="7773339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2867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872588"/>
            <a:ext cx="6977064" cy="272991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2"/>
            <a:ext cx="6564224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372797"/>
            <a:ext cx="7773339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37626" y="887859"/>
            <a:ext cx="546888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850130" y="3120015"/>
            <a:ext cx="553641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75177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2138722"/>
            <a:ext cx="7773339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662335"/>
            <a:ext cx="777333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2204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3"/>
            <a:ext cx="2474232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31" y="2943356"/>
            <a:ext cx="2474232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9292" y="2367093"/>
            <a:ext cx="246864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12" y="2943356"/>
            <a:ext cx="2477513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2367093"/>
            <a:ext cx="24786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9974" y="2943356"/>
            <a:ext cx="247869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3384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31" y="610772"/>
            <a:ext cx="7773339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31" y="4204820"/>
            <a:ext cx="2472307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331" y="2367093"/>
            <a:ext cx="2472307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31" y="4781082"/>
            <a:ext cx="2472307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69" y="4204820"/>
            <a:ext cx="247637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31011" y="2367093"/>
            <a:ext cx="2477514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4781081"/>
            <a:ext cx="2477514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4204820"/>
            <a:ext cx="247551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79974" y="2367093"/>
            <a:ext cx="2478696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880" y="4781079"/>
            <a:ext cx="2478790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0554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2367094"/>
            <a:ext cx="7773339" cy="342410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7396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609602"/>
            <a:ext cx="1914995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609602"/>
            <a:ext cx="5744043" cy="518159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563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0" y="334775"/>
            <a:ext cx="7773338" cy="565848"/>
          </a:xfrm>
          <a:solidFill>
            <a:schemeClr val="bg1">
              <a:alpha val="70000"/>
            </a:schemeClr>
          </a:solidFill>
        </p:spPr>
        <p:txBody>
          <a:bodyPr>
            <a:normAutofit/>
          </a:bodyPr>
          <a:lstStyle>
            <a:lvl1pPr algn="l">
              <a:defRPr sz="2400" b="1" i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1062446"/>
            <a:ext cx="7772870" cy="4728755"/>
          </a:xfrm>
        </p:spPr>
        <p:txBody>
          <a:bodyPr>
            <a:normAutofit/>
          </a:bodyPr>
          <a:lstStyle>
            <a:lvl1pPr marL="0" indent="0">
              <a:buFont typeface="Wingdings" panose="05000000000000000000" pitchFamily="2" charset="2"/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 typeface="Wingdings" panose="05000000000000000000" pitchFamily="2" charset="2"/>
              <a:buChar char="Ø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Font typeface="Wingdings" panose="05000000000000000000" pitchFamily="2" charset="2"/>
              <a:buChar char="Ø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Font typeface="Wingdings" panose="05000000000000000000" pitchFamily="2" charset="2"/>
              <a:buChar char="Ø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Second level</a:t>
            </a:r>
          </a:p>
          <a:p>
            <a:pPr lvl="1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3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331" y="6431910"/>
            <a:ext cx="500466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5509" y="6431910"/>
            <a:ext cx="573161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839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828564"/>
            <a:ext cx="7763814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3657458"/>
            <a:ext cx="7763814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318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3829520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4629150" y="2367093"/>
            <a:ext cx="3829050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369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746" y="2371018"/>
            <a:ext cx="3655106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331" y="3051013"/>
            <a:ext cx="3829520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97317" y="2371018"/>
            <a:ext cx="3661353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4629150" y="3051013"/>
            <a:ext cx="3829051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584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177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717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2951766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3808547" y="609601"/>
            <a:ext cx="4650122" cy="518159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2632852"/>
            <a:ext cx="2951767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262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2" y="609600"/>
            <a:ext cx="4129618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04270" y="609601"/>
            <a:ext cx="3005851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2632853"/>
            <a:ext cx="4129604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378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4"/>
            <a:ext cx="7773339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3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31" y="5883276"/>
            <a:ext cx="50046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731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963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  <p:sldLayoutId id="2147483753" r:id="rId12"/>
    <p:sldLayoutId id="2147483754" r:id="rId13"/>
    <p:sldLayoutId id="2147483755" r:id="rId14"/>
    <p:sldLayoutId id="2147483756" r:id="rId15"/>
    <p:sldLayoutId id="2147483757" r:id="rId16"/>
    <p:sldLayoutId id="2147483758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7679" y="1305099"/>
            <a:ext cx="8168640" cy="4756859"/>
          </a:xfrm>
        </p:spPr>
        <p:txBody>
          <a:bodyPr vert="horz" lIns="91440" tIns="45720" rIns="91440" bIns="45720" rtlCol="0" anchor="t">
            <a:normAutofit fontScale="97500"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3300" b="1" i="1" cap="none" dirty="0" smtClean="0">
                <a:solidFill>
                  <a:srgbClr val="00009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On Becoming A </a:t>
            </a:r>
            <a:br>
              <a:rPr lang="en-US" sz="3300" b="1" i="1" cap="none" dirty="0" smtClean="0">
                <a:solidFill>
                  <a:srgbClr val="00009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</a:br>
            <a:r>
              <a:rPr lang="en-US" sz="3300" b="1" i="1" cap="none" dirty="0" smtClean="0">
                <a:solidFill>
                  <a:srgbClr val="00009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Leader In Risk Management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sz="1600" b="1" i="1" dirty="0" smtClean="0">
              <a:solidFill>
                <a:srgbClr val="000099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sz="1600" b="1" i="1" dirty="0">
              <a:solidFill>
                <a:srgbClr val="000099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sz="1600" b="1" i="1" dirty="0" smtClean="0">
              <a:solidFill>
                <a:srgbClr val="000099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sz="1600" b="1" dirty="0" smtClean="0">
              <a:solidFill>
                <a:srgbClr val="000099"/>
              </a:solidFill>
              <a:ea typeface="+mj-ea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sz="1600" b="1" i="1" dirty="0" smtClean="0">
              <a:solidFill>
                <a:srgbClr val="000099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sz="1600" b="1" dirty="0" smtClean="0">
              <a:solidFill>
                <a:srgbClr val="000099"/>
              </a:solidFill>
              <a:ea typeface="+mj-ea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sz="1600" b="1" i="1" dirty="0" smtClean="0">
              <a:solidFill>
                <a:srgbClr val="000099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sz="1600" b="1" dirty="0" smtClean="0">
              <a:solidFill>
                <a:srgbClr val="000099"/>
              </a:solidFill>
              <a:ea typeface="+mj-ea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sz="1600" b="1" i="1" dirty="0" smtClean="0">
              <a:solidFill>
                <a:srgbClr val="000099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sz="1600" b="1" dirty="0" smtClean="0">
              <a:solidFill>
                <a:srgbClr val="000099"/>
              </a:solidFill>
              <a:ea typeface="+mj-ea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sz="1600" b="1" i="1" dirty="0" smtClean="0">
              <a:solidFill>
                <a:srgbClr val="000099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sz="1600" b="1" dirty="0" smtClean="0">
              <a:solidFill>
                <a:srgbClr val="000099"/>
              </a:solidFill>
              <a:ea typeface="+mj-ea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sz="1600" b="1" i="1" dirty="0" smtClean="0">
              <a:solidFill>
                <a:srgbClr val="000099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sz="1600" b="1" dirty="0" smtClean="0">
              <a:solidFill>
                <a:srgbClr val="000099"/>
              </a:solidFill>
              <a:ea typeface="+mj-ea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sz="1600" b="1" i="1" dirty="0" smtClean="0">
              <a:solidFill>
                <a:srgbClr val="000099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sz="1600" b="1" dirty="0" smtClean="0">
              <a:solidFill>
                <a:srgbClr val="000099"/>
              </a:solidFill>
              <a:ea typeface="+mj-ea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sz="1600" b="1" dirty="0">
              <a:solidFill>
                <a:srgbClr val="000099"/>
              </a:solidFill>
              <a:ea typeface="+mj-ea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sz="1600" b="1" i="1" dirty="0" smtClean="0">
              <a:solidFill>
                <a:srgbClr val="000099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6719" y="2819567"/>
            <a:ext cx="8229600" cy="2103120"/>
          </a:xfrm>
        </p:spPr>
        <p:txBody>
          <a:bodyPr anchor="t">
            <a:noAutofit/>
          </a:bodyPr>
          <a:lstStyle/>
          <a:p>
            <a:r>
              <a:rPr lang="en-US" sz="2800" b="1" cap="none" dirty="0" smtClean="0"/>
              <a:t>ENGG404 – Lecture</a:t>
            </a:r>
            <a:br>
              <a:rPr lang="en-US" sz="2800" b="1" cap="none" dirty="0" smtClean="0"/>
            </a:br>
            <a:r>
              <a:rPr lang="en-CA" cap="none" dirty="0" smtClean="0"/>
              <a:t>Chapter 7.6: The </a:t>
            </a:r>
            <a:r>
              <a:rPr lang="en-CA" cap="none" dirty="0"/>
              <a:t>Fundamental Process of Management </a:t>
            </a:r>
            <a:r>
              <a:rPr lang="en-CA" cap="none" dirty="0" smtClean="0"/>
              <a:t>– </a:t>
            </a:r>
            <a:br>
              <a:rPr lang="en-CA" cap="none" dirty="0" smtClean="0"/>
            </a:br>
            <a:r>
              <a:rPr lang="en-CA" cap="none" dirty="0" smtClean="0"/>
              <a:t>The </a:t>
            </a:r>
            <a:r>
              <a:rPr lang="en-CA" cap="none" dirty="0"/>
              <a:t>Plan-Do-Check-Act Cycle</a:t>
            </a:r>
            <a:endParaRPr lang="en-US" sz="2800" cap="non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80BA06-0EAC-744D-A376-407BDF611DA3}"/>
              </a:ext>
            </a:extLst>
          </p:cNvPr>
          <p:cNvSpPr txBox="1"/>
          <p:nvPr/>
        </p:nvSpPr>
        <p:spPr>
          <a:xfrm>
            <a:off x="152400" y="176013"/>
            <a:ext cx="1176817" cy="461665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rgbClr val="000000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Fundamentals of RM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A3F0EB-FB4A-E74F-AF61-97BBBD5D6B54}"/>
              </a:ext>
            </a:extLst>
          </p:cNvPr>
          <p:cNvSpPr txBox="1"/>
          <p:nvPr/>
        </p:nvSpPr>
        <p:spPr>
          <a:xfrm>
            <a:off x="1481035" y="169906"/>
            <a:ext cx="1024999" cy="461665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rgbClr val="000000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>
            <a:defPPr>
              <a:defRPr lang="en-US"/>
            </a:defPPr>
            <a:lvl1pPr marR="0" lv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kern="0" cap="none" spc="0" normalizeH="0" baseline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RM </a:t>
            </a:r>
            <a:r>
              <a:rPr lang="en-US" dirty="0" smtClean="0">
                <a:solidFill>
                  <a:schemeClr val="tx1"/>
                </a:solidFill>
              </a:rPr>
              <a:t>System </a:t>
            </a:r>
            <a:r>
              <a:rPr lang="en-US" dirty="0">
                <a:solidFill>
                  <a:schemeClr val="tx1"/>
                </a:solidFill>
              </a:rPr>
              <a:t>and </a:t>
            </a:r>
            <a:r>
              <a:rPr lang="en-US" dirty="0" smtClean="0">
                <a:solidFill>
                  <a:schemeClr val="tx1"/>
                </a:solidFill>
              </a:rPr>
              <a:t>Process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57CC03-96B6-BD48-A56A-7486ED5F42DD}"/>
              </a:ext>
            </a:extLst>
          </p:cNvPr>
          <p:cNvSpPr txBox="1"/>
          <p:nvPr/>
        </p:nvSpPr>
        <p:spPr>
          <a:xfrm>
            <a:off x="7874130" y="169906"/>
            <a:ext cx="1155550" cy="461665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000000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Applications &amp; Perspectives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4F14A7-AC07-064A-8664-71822DE60C3F}"/>
              </a:ext>
            </a:extLst>
          </p:cNvPr>
          <p:cNvSpPr txBox="1"/>
          <p:nvPr/>
        </p:nvSpPr>
        <p:spPr>
          <a:xfrm>
            <a:off x="7051217" y="169906"/>
            <a:ext cx="671096" cy="461665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rgbClr val="000000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>
            <a:defPPr>
              <a:defRPr lang="en-US"/>
            </a:defPPr>
            <a:lvl1pPr marR="0" lv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kern="0" cap="none" spc="0" normalizeH="0" baseline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People &amp; Org.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C1CC9B8-9392-D441-8A6A-FB3DE2F6608C}"/>
              </a:ext>
            </a:extLst>
          </p:cNvPr>
          <p:cNvSpPr txBox="1"/>
          <p:nvPr/>
        </p:nvSpPr>
        <p:spPr>
          <a:xfrm>
            <a:off x="3834668" y="169906"/>
            <a:ext cx="1024999" cy="461665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000000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Incident 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Investigation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BF49535-156B-984E-864C-4B33B5E1F007}"/>
              </a:ext>
            </a:extLst>
          </p:cNvPr>
          <p:cNvSpPr txBox="1"/>
          <p:nvPr/>
        </p:nvSpPr>
        <p:spPr>
          <a:xfrm>
            <a:off x="5011484" y="169906"/>
            <a:ext cx="1024999" cy="461665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000000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RM 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Tools &amp; Challenges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BCE05AB-BEB5-3D4C-881F-EA7B1B33EE17}"/>
              </a:ext>
            </a:extLst>
          </p:cNvPr>
          <p:cNvSpPr txBox="1"/>
          <p:nvPr/>
        </p:nvSpPr>
        <p:spPr>
          <a:xfrm>
            <a:off x="2657851" y="170430"/>
            <a:ext cx="1024999" cy="461665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rgbClr val="000000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>
            <a:defPPr>
              <a:defRPr lang="en-US"/>
            </a:defPPr>
            <a:lvl1pPr marR="0" lv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kern="0" cap="none" spc="0" normalizeH="0" baseline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Leadership in RM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1F02F7A-1E19-E046-9F74-A7A0977E07CB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 flipV="1">
            <a:off x="1329217" y="400739"/>
            <a:ext cx="151818" cy="6107"/>
          </a:xfrm>
          <a:prstGeom prst="straightConnector1">
            <a:avLst/>
          </a:prstGeom>
          <a:noFill/>
          <a:ln w="6350" cap="flat" cmpd="sng" algn="ctr">
            <a:solidFill>
              <a:srgbClr val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E1E2447-2B5F-9F42-9757-7AE0084C547C}"/>
              </a:ext>
            </a:extLst>
          </p:cNvPr>
          <p:cNvCxnSpPr>
            <a:stCxn id="9" idx="3"/>
            <a:endCxn id="14" idx="1"/>
          </p:cNvCxnSpPr>
          <p:nvPr/>
        </p:nvCxnSpPr>
        <p:spPr>
          <a:xfrm>
            <a:off x="2506034" y="400739"/>
            <a:ext cx="151817" cy="524"/>
          </a:xfrm>
          <a:prstGeom prst="straightConnector1">
            <a:avLst/>
          </a:prstGeom>
          <a:noFill/>
          <a:ln w="6350" cap="flat" cmpd="sng" algn="ctr">
            <a:solidFill>
              <a:srgbClr val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F495146-E623-9542-BA4C-D514AF0BDE65}"/>
              </a:ext>
            </a:extLst>
          </p:cNvPr>
          <p:cNvCxnSpPr>
            <a:stCxn id="14" idx="3"/>
            <a:endCxn id="12" idx="1"/>
          </p:cNvCxnSpPr>
          <p:nvPr/>
        </p:nvCxnSpPr>
        <p:spPr>
          <a:xfrm flipV="1">
            <a:off x="3682851" y="400739"/>
            <a:ext cx="151817" cy="524"/>
          </a:xfrm>
          <a:prstGeom prst="straightConnector1">
            <a:avLst/>
          </a:prstGeom>
          <a:noFill/>
          <a:ln w="6350" cap="flat" cmpd="sng" algn="ctr">
            <a:solidFill>
              <a:srgbClr val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E5A2979-0BF7-1F4E-AFA2-0814FB3085D3}"/>
              </a:ext>
            </a:extLst>
          </p:cNvPr>
          <p:cNvCxnSpPr>
            <a:stCxn id="12" idx="3"/>
            <a:endCxn id="13" idx="1"/>
          </p:cNvCxnSpPr>
          <p:nvPr/>
        </p:nvCxnSpPr>
        <p:spPr>
          <a:xfrm>
            <a:off x="4859667" y="400739"/>
            <a:ext cx="151817" cy="0"/>
          </a:xfrm>
          <a:prstGeom prst="straightConnector1">
            <a:avLst/>
          </a:prstGeom>
          <a:noFill/>
          <a:ln w="6350" cap="flat" cmpd="sng" algn="ctr">
            <a:solidFill>
              <a:srgbClr val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E77E9E2-CAD5-794E-8BD8-5A2FAC074082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6036483" y="400739"/>
            <a:ext cx="151818" cy="1"/>
          </a:xfrm>
          <a:prstGeom prst="straightConnector1">
            <a:avLst/>
          </a:prstGeom>
          <a:noFill/>
          <a:ln w="6350" cap="flat" cmpd="sng" algn="ctr">
            <a:solidFill>
              <a:srgbClr val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07E2890-CE5A-164B-9554-A6DF9BCE51B0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6899400" y="400739"/>
            <a:ext cx="151817" cy="2"/>
          </a:xfrm>
          <a:prstGeom prst="straightConnector1">
            <a:avLst/>
          </a:prstGeom>
          <a:noFill/>
          <a:ln w="6350" cap="flat" cmpd="sng" algn="ctr">
            <a:solidFill>
              <a:srgbClr val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DFA9BF6-5C45-3948-A2E1-8081226956D9}"/>
              </a:ext>
            </a:extLst>
          </p:cNvPr>
          <p:cNvCxnSpPr>
            <a:stCxn id="11" idx="3"/>
            <a:endCxn id="10" idx="1"/>
          </p:cNvCxnSpPr>
          <p:nvPr/>
        </p:nvCxnSpPr>
        <p:spPr>
          <a:xfrm>
            <a:off x="7722313" y="400739"/>
            <a:ext cx="151817" cy="0"/>
          </a:xfrm>
          <a:prstGeom prst="straightConnector1">
            <a:avLst/>
          </a:prstGeom>
          <a:noFill/>
          <a:ln w="6350" cap="flat" cmpd="sng" algn="ctr">
            <a:solidFill>
              <a:srgbClr val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946A4CA-44A0-004C-A0F5-E6FE7E5CA79D}"/>
              </a:ext>
            </a:extLst>
          </p:cNvPr>
          <p:cNvSpPr txBox="1"/>
          <p:nvPr/>
        </p:nvSpPr>
        <p:spPr>
          <a:xfrm>
            <a:off x="6188301" y="169905"/>
            <a:ext cx="692362" cy="461665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000000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RM in 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Industry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269C5C3E-7BC1-4D8B-BDB3-184C55AF9A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51418"/>
            <a:ext cx="9144000" cy="706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700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1"/>
          <p:cNvSpPr txBox="1">
            <a:spLocks noGrp="1"/>
          </p:cNvSpPr>
          <p:nvPr/>
        </p:nvSpPr>
        <p:spPr bwMode="auto">
          <a:xfrm>
            <a:off x="7690338" y="4149969"/>
            <a:ext cx="914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B7E328D-2B43-4C64-B17B-A5726B08419D}" type="slidenum">
              <a:rPr lang="en-US" altLang="en-US" sz="12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en-US" sz="1200" b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48" name="Rectangle 3"/>
          <p:cNvSpPr>
            <a:spLocks noChangeArrowheads="1"/>
          </p:cNvSpPr>
          <p:nvPr/>
        </p:nvSpPr>
        <p:spPr bwMode="auto">
          <a:xfrm>
            <a:off x="455613" y="730250"/>
            <a:ext cx="8229600" cy="3419719"/>
          </a:xfrm>
          <a:prstGeom prst="rect">
            <a:avLst/>
          </a:prstGeom>
          <a:solidFill>
            <a:schemeClr val="bg1">
              <a:alpha val="70195"/>
            </a:schemeClr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>
            <a:lvl1pPr marL="457200" indent="-4572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10000"/>
              </a:lnSpc>
              <a:buClr>
                <a:srgbClr val="000000"/>
              </a:buClr>
              <a:buSzTx/>
              <a:buNone/>
            </a:pPr>
            <a:endParaRPr lang="en-US" altLang="en-US" sz="2000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lnSpc>
                <a:spcPct val="110000"/>
              </a:lnSpc>
              <a:buClr>
                <a:srgbClr val="000000"/>
              </a:buClr>
              <a:buSzTx/>
              <a:buFont typeface="Wingdings" panose="05000000000000000000" pitchFamily="2" charset="2"/>
              <a:buChar char="Ø"/>
            </a:pPr>
            <a:r>
              <a:rPr lang="en-US" altLang="en-US" sz="2000" dirty="0" smtClean="0">
                <a:solidFill>
                  <a:srgbClr val="000000"/>
                </a:solidFill>
                <a:latin typeface="Arial" panose="020B0604020202020204" pitchFamily="34" charset="0"/>
              </a:rPr>
              <a:t>Explain </a:t>
            </a: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and apply </a:t>
            </a:r>
            <a:r>
              <a:rPr lang="en-US" altLang="en-US" sz="2000" dirty="0" smtClean="0">
                <a:solidFill>
                  <a:srgbClr val="000000"/>
                </a:solidFill>
                <a:latin typeface="Arial" panose="020B0604020202020204" pitchFamily="34" charset="0"/>
              </a:rPr>
              <a:t>the </a:t>
            </a: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four steps of the fundamental process of </a:t>
            </a:r>
            <a:r>
              <a:rPr lang="en-US" altLang="en-US" sz="2000" dirty="0" smtClean="0">
                <a:solidFill>
                  <a:srgbClr val="000000"/>
                </a:solidFill>
                <a:latin typeface="Arial" panose="020B0604020202020204" pitchFamily="34" charset="0"/>
              </a:rPr>
              <a:t>management.</a:t>
            </a:r>
          </a:p>
          <a:p>
            <a:pPr>
              <a:lnSpc>
                <a:spcPct val="110000"/>
              </a:lnSpc>
              <a:buClr>
                <a:srgbClr val="000000"/>
              </a:buClr>
              <a:buSzTx/>
              <a:buFont typeface="Wingdings" panose="05000000000000000000" pitchFamily="2" charset="2"/>
              <a:buChar char="Ø"/>
            </a:pPr>
            <a:r>
              <a:rPr lang="en-US" altLang="en-US" sz="2000" dirty="0" smtClean="0">
                <a:solidFill>
                  <a:srgbClr val="000000"/>
                </a:solidFill>
                <a:latin typeface="Arial" panose="020B0604020202020204" pitchFamily="34" charset="0"/>
              </a:rPr>
              <a:t>Explain how </a:t>
            </a: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it relates to the risk management process and other risk management principles and </a:t>
            </a:r>
            <a:r>
              <a:rPr lang="en-US" altLang="en-US" sz="2000" dirty="0" smtClean="0">
                <a:solidFill>
                  <a:srgbClr val="000000"/>
                </a:solidFill>
                <a:latin typeface="Arial" panose="020B0604020202020204" pitchFamily="34" charset="0"/>
              </a:rPr>
              <a:t>practices.</a:t>
            </a:r>
          </a:p>
          <a:p>
            <a:pPr>
              <a:lnSpc>
                <a:spcPct val="110000"/>
              </a:lnSpc>
              <a:buClr>
                <a:srgbClr val="000000"/>
              </a:buClr>
              <a:buSzTx/>
              <a:buFont typeface="Wingdings" panose="05000000000000000000" pitchFamily="2" charset="2"/>
              <a:buChar char="Ø"/>
            </a:pPr>
            <a:r>
              <a:rPr lang="en-US" altLang="en-US" sz="2000" dirty="0" smtClean="0">
                <a:solidFill>
                  <a:srgbClr val="000000"/>
                </a:solidFill>
                <a:latin typeface="Arial" panose="020B0604020202020204" pitchFamily="34" charset="0"/>
              </a:rPr>
              <a:t>Explain </a:t>
            </a: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how it is essential for effectively managing </a:t>
            </a:r>
            <a:r>
              <a:rPr lang="en-US" altLang="en-US" sz="2000" dirty="0" smtClean="0">
                <a:solidFill>
                  <a:srgbClr val="000000"/>
                </a:solidFill>
                <a:latin typeface="Arial" panose="020B0604020202020204" pitchFamily="34" charset="0"/>
              </a:rPr>
              <a:t>residual </a:t>
            </a: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risk</a:t>
            </a:r>
            <a:r>
              <a:rPr lang="en-US" altLang="en-US" sz="2000" dirty="0" smtClean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endParaRPr lang="en-US" altLang="en-US" sz="20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182880"/>
            <a:ext cx="8229600" cy="548640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defTabSz="914400">
              <a:lnSpc>
                <a:spcPct val="90000"/>
              </a:lnSpc>
              <a:spcBef>
                <a:spcPct val="0"/>
              </a:spcBef>
              <a:buNone/>
              <a:defRPr sz="2400" b="1" i="1" cap="none" baseline="0"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Learning Outcomes of this Module: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4026" y="4149969"/>
            <a:ext cx="5029200" cy="4572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defTabSz="914400">
              <a:lnSpc>
                <a:spcPct val="90000"/>
              </a:lnSpc>
              <a:spcBef>
                <a:spcPct val="0"/>
              </a:spcBef>
              <a:buNone/>
              <a:defRPr sz="2400" b="1" i="1" cap="none" baseline="0"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CA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Chapter 7.6: </a:t>
            </a:r>
            <a:r>
              <a:rPr lang="en-CA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CA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Fundamental Process </a:t>
            </a:r>
            <a:r>
              <a:rPr lang="en-CA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Management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69C5C3E-7BC1-4D8B-BDB3-184C55AF9A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51418"/>
            <a:ext cx="9144000" cy="706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374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1"/>
          <p:cNvSpPr txBox="1">
            <a:spLocks noGrp="1"/>
          </p:cNvSpPr>
          <p:nvPr/>
        </p:nvSpPr>
        <p:spPr bwMode="auto">
          <a:xfrm>
            <a:off x="7769226" y="5697415"/>
            <a:ext cx="914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F4A84A3E-0A90-405C-8D43-62628318E95C}" type="slidenum">
              <a:rPr lang="en-US" altLang="en-US" sz="12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en-US" sz="12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96" name="Rectangle 3"/>
          <p:cNvSpPr>
            <a:spLocks noChangeArrowheads="1"/>
          </p:cNvSpPr>
          <p:nvPr/>
        </p:nvSpPr>
        <p:spPr bwMode="auto">
          <a:xfrm>
            <a:off x="455613" y="730250"/>
            <a:ext cx="8229600" cy="4967165"/>
          </a:xfrm>
          <a:prstGeom prst="rect">
            <a:avLst/>
          </a:prstGeom>
          <a:solidFill>
            <a:schemeClr val="bg1">
              <a:alpha val="70195"/>
            </a:schemeClr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defTabSz="91440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Plan 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 Do - Check </a:t>
            </a:r>
            <a:r>
              <a:rPr lang="en-US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– Act</a:t>
            </a:r>
          </a:p>
          <a:p>
            <a:pPr marL="342900" indent="-342900" defTabSz="914400"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defTabSz="91440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Originated with </a:t>
            </a:r>
            <a:r>
              <a:rPr lang="en-US" alt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Shewart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and Deming.</a:t>
            </a:r>
          </a:p>
          <a:p>
            <a:pPr marL="342900" indent="-342900" defTabSz="914400"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defTabSz="91440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Aimed at quality and productivity in manufacturing</a:t>
            </a:r>
          </a:p>
          <a:p>
            <a:pPr marL="342900" indent="-342900" defTabSz="914400"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defTabSz="91440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This process and its variants (e.g. Plan-Organize-Lead-Control)</a:t>
            </a:r>
            <a:b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are globally practiced. </a:t>
            </a:r>
          </a:p>
          <a:p>
            <a:pPr marL="342900" indent="-342900" defTabSz="914400"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US" alt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defTabSz="91440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Tenets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20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proactive</a:t>
            </a:r>
            <a:r>
              <a:rPr lang="en-US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alt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continuous </a:t>
            </a:r>
            <a:r>
              <a:rPr lang="en-US" altLang="en-US" sz="20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improvement</a:t>
            </a:r>
            <a:r>
              <a:rPr lang="en-US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97" name="Rectangle 2"/>
          <p:cNvSpPr>
            <a:spLocks noChangeArrowheads="1"/>
          </p:cNvSpPr>
          <p:nvPr/>
        </p:nvSpPr>
        <p:spPr bwMode="auto">
          <a:xfrm>
            <a:off x="454026" y="182880"/>
            <a:ext cx="8229600" cy="548640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</a:pPr>
            <a:r>
              <a:rPr lang="en-US" altLang="en-US" sz="2400" b="1" i="1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Introduction</a:t>
            </a:r>
            <a:r>
              <a:rPr lang="en-US" altLang="en-US" sz="2400" b="1" i="1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6884" y="2970258"/>
            <a:ext cx="2586942" cy="2532908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454026" y="5697415"/>
            <a:ext cx="5029200" cy="3048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defTabSz="914400">
              <a:lnSpc>
                <a:spcPct val="90000"/>
              </a:lnSpc>
              <a:spcBef>
                <a:spcPct val="0"/>
              </a:spcBef>
              <a:buNone/>
              <a:defRPr sz="2400" b="1" i="1" cap="none" baseline="0"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CA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Chapter 7.6: </a:t>
            </a:r>
            <a:r>
              <a:rPr lang="en-CA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CA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Fundamental Process </a:t>
            </a:r>
            <a:r>
              <a:rPr lang="en-CA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Management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69C5C3E-7BC1-4D8B-BDB3-184C55AF9A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51418"/>
            <a:ext cx="9144000" cy="706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453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1"/>
          <p:cNvSpPr txBox="1">
            <a:spLocks noGrp="1"/>
          </p:cNvSpPr>
          <p:nvPr/>
        </p:nvSpPr>
        <p:spPr bwMode="auto">
          <a:xfrm>
            <a:off x="7770813" y="5416063"/>
            <a:ext cx="914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7682B5-484A-4432-B3B2-E1B9843AEB22}" type="slidenum">
              <a:rPr kumimoji="0" lang="en-US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6389" name="Rectangle 2"/>
          <p:cNvSpPr>
            <a:spLocks noChangeArrowheads="1"/>
          </p:cNvSpPr>
          <p:nvPr/>
        </p:nvSpPr>
        <p:spPr bwMode="auto">
          <a:xfrm>
            <a:off x="406959" y="554668"/>
            <a:ext cx="1904162" cy="1203793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Plan - Do - Check - Act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9C5C3E-7BC1-4D8B-BDB3-184C55AF9A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51418"/>
            <a:ext cx="9144000" cy="70658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7208" y="101121"/>
            <a:ext cx="5923504" cy="595509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981469" y="554668"/>
            <a:ext cx="1175657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CA" sz="1100" dirty="0" smtClean="0"/>
              <a:t>Assemble Team</a:t>
            </a:r>
            <a:endParaRPr lang="en-CA" sz="1100" dirty="0"/>
          </a:p>
        </p:txBody>
      </p:sp>
    </p:spTree>
    <p:extLst>
      <p:ext uri="{BB962C8B-B14F-4D97-AF65-F5344CB8AC3E}">
        <p14:creationId xmlns:p14="http://schemas.microsoft.com/office/powerpoint/2010/main" val="3773260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1"/>
          <p:cNvSpPr txBox="1">
            <a:spLocks noGrp="1"/>
          </p:cNvSpPr>
          <p:nvPr/>
        </p:nvSpPr>
        <p:spPr bwMode="auto">
          <a:xfrm>
            <a:off x="7769226" y="5971581"/>
            <a:ext cx="914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496B57BD-43DA-47C4-926B-4FE61CB91C46}" type="slidenum">
              <a:rPr lang="en-US" altLang="en-US" sz="12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en-US" sz="12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484" name="Rectangle 3"/>
          <p:cNvSpPr>
            <a:spLocks noChangeArrowheads="1"/>
          </p:cNvSpPr>
          <p:nvPr/>
        </p:nvSpPr>
        <p:spPr bwMode="auto">
          <a:xfrm>
            <a:off x="454026" y="723062"/>
            <a:ext cx="8229600" cy="5248519"/>
          </a:xfrm>
          <a:prstGeom prst="rect">
            <a:avLst/>
          </a:prstGeom>
          <a:solidFill>
            <a:schemeClr val="bg1">
              <a:alpha val="70195"/>
            </a:schemeClr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>
            <a:lvl1pPr marL="457200" indent="-4572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ts val="0"/>
              </a:spcBef>
              <a:buClr>
                <a:srgbClr val="000000"/>
              </a:buClr>
              <a:buSzTx/>
              <a:buFont typeface="Wingdings" panose="05000000000000000000" pitchFamily="2" charset="2"/>
              <a:buChar char="Ø"/>
            </a:pPr>
            <a:r>
              <a:rPr lang="en-US" altLang="en-US" sz="1800" dirty="0" smtClean="0">
                <a:solidFill>
                  <a:srgbClr val="000000"/>
                </a:solidFill>
                <a:latin typeface="Arial" panose="020B0604020202020204" pitchFamily="34" charset="0"/>
              </a:rPr>
              <a:t>Example: Manufacturing of electronic boards</a:t>
            </a:r>
          </a:p>
          <a:p>
            <a:pPr>
              <a:spcBef>
                <a:spcPts val="0"/>
              </a:spcBef>
              <a:buClr>
                <a:srgbClr val="000000"/>
              </a:buClr>
              <a:buSzTx/>
              <a:buFont typeface="Wingdings" panose="05000000000000000000" pitchFamily="2" charset="2"/>
              <a:buChar char="Ø"/>
            </a:pPr>
            <a:endParaRPr lang="en-US" altLang="en-US" sz="1800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spcBef>
                <a:spcPts val="0"/>
              </a:spcBef>
              <a:buClr>
                <a:srgbClr val="000000"/>
              </a:buClr>
              <a:buSzTx/>
              <a:buFont typeface="Wingdings" panose="05000000000000000000" pitchFamily="2" charset="2"/>
              <a:buChar char="Ø"/>
            </a:pPr>
            <a:r>
              <a:rPr lang="en-US" altLang="en-US" sz="1800" dirty="0" smtClean="0">
                <a:solidFill>
                  <a:srgbClr val="000000"/>
                </a:solidFill>
                <a:latin typeface="Arial" panose="020B0604020202020204" pitchFamily="34" charset="0"/>
              </a:rPr>
              <a:t>Issues with boards: solder bridge welds, damaged/missing components, wrong components, excessive/insufficient solder</a:t>
            </a:r>
          </a:p>
          <a:p>
            <a:pPr>
              <a:spcBef>
                <a:spcPts val="0"/>
              </a:spcBef>
              <a:buClr>
                <a:srgbClr val="000000"/>
              </a:buClr>
              <a:buSzTx/>
              <a:buFont typeface="Wingdings" panose="05000000000000000000" pitchFamily="2" charset="2"/>
              <a:buChar char="Ø"/>
            </a:pPr>
            <a:endParaRPr lang="en-US" altLang="en-US" sz="1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spcBef>
                <a:spcPts val="0"/>
              </a:spcBef>
              <a:buClr>
                <a:srgbClr val="000000"/>
              </a:buClr>
              <a:buSzTx/>
              <a:buFont typeface="Wingdings" panose="05000000000000000000" pitchFamily="2" charset="2"/>
              <a:buChar char="Ø"/>
            </a:pPr>
            <a:r>
              <a:rPr lang="en-US" altLang="en-US" sz="18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Plan</a:t>
            </a:r>
            <a:r>
              <a:rPr lang="en-US" altLang="en-US" sz="1800" dirty="0" smtClean="0">
                <a:solidFill>
                  <a:srgbClr val="000000"/>
                </a:solidFill>
                <a:latin typeface="Arial" panose="020B0604020202020204" pitchFamily="34" charset="0"/>
              </a:rPr>
              <a:t>: List the defects, determine which occur most often, target most commonly occurring for assessment and correction, determine % improvement required and time period</a:t>
            </a:r>
          </a:p>
          <a:p>
            <a:pPr>
              <a:spcBef>
                <a:spcPts val="0"/>
              </a:spcBef>
              <a:buClr>
                <a:srgbClr val="000000"/>
              </a:buClr>
              <a:buSzTx/>
              <a:buFont typeface="Wingdings" panose="05000000000000000000" pitchFamily="2" charset="2"/>
              <a:buChar char="Ø"/>
            </a:pPr>
            <a:endParaRPr lang="en-US" altLang="en-US" sz="1800" b="1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spcBef>
                <a:spcPts val="0"/>
              </a:spcBef>
              <a:buClr>
                <a:srgbClr val="000000"/>
              </a:buClr>
              <a:buSzTx/>
              <a:buFont typeface="Wingdings" panose="05000000000000000000" pitchFamily="2" charset="2"/>
              <a:buChar char="Ø"/>
            </a:pPr>
            <a:r>
              <a:rPr lang="en-US" altLang="en-US" sz="18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Do</a:t>
            </a:r>
            <a:r>
              <a:rPr lang="en-US" altLang="en-US" sz="1800" dirty="0" smtClean="0">
                <a:solidFill>
                  <a:srgbClr val="000000"/>
                </a:solidFill>
                <a:latin typeface="Arial" panose="020B0604020202020204" pitchFamily="34" charset="0"/>
              </a:rPr>
              <a:t>: Adjust production parameters (temperature, speed, </a:t>
            </a:r>
            <a:r>
              <a:rPr lang="en-US" altLang="en-US" sz="1800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etc</a:t>
            </a:r>
            <a:r>
              <a:rPr lang="en-US" altLang="en-US" sz="1800" dirty="0" smtClean="0">
                <a:solidFill>
                  <a:srgbClr val="000000"/>
                </a:solidFill>
                <a:latin typeface="Arial" panose="020B0604020202020204" pitchFamily="34" charset="0"/>
              </a:rPr>
              <a:t>) for different product models, track results</a:t>
            </a:r>
          </a:p>
          <a:p>
            <a:pPr>
              <a:spcBef>
                <a:spcPts val="0"/>
              </a:spcBef>
              <a:buClr>
                <a:srgbClr val="000000"/>
              </a:buClr>
              <a:buSzTx/>
              <a:buFont typeface="Wingdings" panose="05000000000000000000" pitchFamily="2" charset="2"/>
              <a:buChar char="Ø"/>
            </a:pPr>
            <a:endParaRPr lang="en-US" altLang="en-US" sz="1800" b="1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spcBef>
                <a:spcPts val="0"/>
              </a:spcBef>
              <a:buClr>
                <a:srgbClr val="000000"/>
              </a:buClr>
              <a:buSzTx/>
              <a:buFont typeface="Wingdings" panose="05000000000000000000" pitchFamily="2" charset="2"/>
              <a:buChar char="Ø"/>
            </a:pPr>
            <a:r>
              <a:rPr lang="en-US" altLang="en-US" sz="18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Check</a:t>
            </a:r>
            <a:r>
              <a:rPr lang="en-US" altLang="en-US" sz="1800" dirty="0" smtClean="0">
                <a:solidFill>
                  <a:srgbClr val="000000"/>
                </a:solidFill>
                <a:latin typeface="Arial" panose="020B0604020202020204" pitchFamily="34" charset="0"/>
              </a:rPr>
              <a:t>: Analyze results</a:t>
            </a:r>
          </a:p>
          <a:p>
            <a:pPr>
              <a:spcBef>
                <a:spcPts val="0"/>
              </a:spcBef>
              <a:buClr>
                <a:srgbClr val="000000"/>
              </a:buClr>
              <a:buSzTx/>
              <a:buFont typeface="Wingdings" panose="05000000000000000000" pitchFamily="2" charset="2"/>
              <a:buChar char="Ø"/>
            </a:pPr>
            <a:endParaRPr lang="en-US" altLang="en-US" sz="1800" b="1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spcBef>
                <a:spcPts val="0"/>
              </a:spcBef>
              <a:buClr>
                <a:srgbClr val="000000"/>
              </a:buClr>
              <a:buSzTx/>
              <a:buFont typeface="Wingdings" panose="05000000000000000000" pitchFamily="2" charset="2"/>
              <a:buChar char="Ø"/>
            </a:pPr>
            <a:r>
              <a:rPr lang="en-US" altLang="en-US" sz="18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Act</a:t>
            </a:r>
            <a:r>
              <a:rPr lang="en-US" altLang="en-US" sz="1800" dirty="0" smtClean="0">
                <a:solidFill>
                  <a:srgbClr val="000000"/>
                </a:solidFill>
                <a:latin typeface="Arial" panose="020B0604020202020204" pitchFamily="34" charset="0"/>
              </a:rPr>
              <a:t>: Present results to management, standardize changes resulting in significant improvements</a:t>
            </a:r>
          </a:p>
          <a:p>
            <a:pPr>
              <a:spcBef>
                <a:spcPts val="0"/>
              </a:spcBef>
              <a:buClr>
                <a:srgbClr val="000000"/>
              </a:buClr>
              <a:buSzTx/>
              <a:buFont typeface="Wingdings" panose="05000000000000000000" pitchFamily="2" charset="2"/>
              <a:buChar char="Ø"/>
            </a:pPr>
            <a:endParaRPr lang="en-US" altLang="en-US" sz="1800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spcBef>
                <a:spcPts val="0"/>
              </a:spcBef>
              <a:buClr>
                <a:srgbClr val="000000"/>
              </a:buClr>
              <a:buSzTx/>
              <a:buFont typeface="Wingdings" panose="05000000000000000000" pitchFamily="2" charset="2"/>
              <a:buChar char="Ø"/>
            </a:pPr>
            <a:r>
              <a:rPr lang="en-US" altLang="en-US" sz="1800" dirty="0" smtClean="0">
                <a:solidFill>
                  <a:srgbClr val="000000"/>
                </a:solidFill>
                <a:latin typeface="Arial" panose="020B0604020202020204" pitchFamily="34" charset="0"/>
              </a:rPr>
              <a:t>Repeat</a:t>
            </a:r>
          </a:p>
          <a:p>
            <a:pPr>
              <a:spcBef>
                <a:spcPts val="0"/>
              </a:spcBef>
              <a:buClr>
                <a:srgbClr val="000000"/>
              </a:buClr>
              <a:buSzTx/>
              <a:buFont typeface="Wingdings" panose="05000000000000000000" pitchFamily="2" charset="2"/>
              <a:buChar char="Ø"/>
            </a:pPr>
            <a:endParaRPr lang="en-US" altLang="en-US" sz="1800" dirty="0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0485" name="Rectangle 2"/>
          <p:cNvSpPr>
            <a:spLocks noChangeArrowheads="1"/>
          </p:cNvSpPr>
          <p:nvPr/>
        </p:nvSpPr>
        <p:spPr bwMode="auto">
          <a:xfrm>
            <a:off x="457200" y="182880"/>
            <a:ext cx="8229600" cy="548640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</a:pPr>
            <a:r>
              <a:rPr lang="en-US" altLang="en-US" sz="2400" b="1" i="1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Test </a:t>
            </a:r>
            <a:r>
              <a:rPr lang="en-US" altLang="en-US" sz="2400" b="1" i="1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Implementation at the Individual / Team Level:</a:t>
            </a: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454026" y="5978769"/>
            <a:ext cx="5029200" cy="3048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defTabSz="914400">
              <a:lnSpc>
                <a:spcPct val="90000"/>
              </a:lnSpc>
              <a:spcBef>
                <a:spcPct val="0"/>
              </a:spcBef>
              <a:buNone/>
              <a:defRPr sz="2400" b="1" i="1" cap="none" baseline="0"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CA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Chapter 7.6: </a:t>
            </a:r>
            <a:r>
              <a:rPr lang="en-CA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CA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Fundamental Process </a:t>
            </a:r>
            <a:r>
              <a:rPr lang="en-CA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Management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69C5C3E-7BC1-4D8B-BDB3-184C55AF9A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44207"/>
            <a:ext cx="9144000" cy="574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369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731838"/>
            <a:ext cx="8229600" cy="4613885"/>
          </a:xfrm>
          <a:noFill/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609600" indent="-609600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cap="none" dirty="0" smtClean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PDCA is driven by management: </a:t>
            </a:r>
          </a:p>
          <a:p>
            <a:pPr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altLang="en-US" sz="2000" cap="none" dirty="0" smtClean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Leaders exhibit commitment by planning, </a:t>
            </a:r>
            <a:r>
              <a:rPr lang="en-US" altLang="en-US" sz="2000" u="sng" cap="none" dirty="0" smtClean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doing</a:t>
            </a:r>
            <a:r>
              <a:rPr lang="en-US" altLang="en-US" sz="2000" cap="none" dirty="0" smtClean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, and </a:t>
            </a:r>
            <a:r>
              <a:rPr lang="en-US" altLang="en-US" sz="2000" u="sng" cap="none" dirty="0" smtClean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checking</a:t>
            </a:r>
            <a:r>
              <a:rPr lang="en-US" altLang="en-US" sz="2000" cap="none" dirty="0" smtClean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, and by </a:t>
            </a:r>
            <a:r>
              <a:rPr lang="en-US" altLang="en-US" sz="2000" u="sng" cap="none" dirty="0" smtClean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acting</a:t>
            </a:r>
            <a:r>
              <a:rPr lang="en-US" altLang="en-US" sz="2000" cap="none" dirty="0" smtClean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i.e. by holding their people accountable.</a:t>
            </a:r>
          </a:p>
        </p:txBody>
      </p:sp>
      <p:sp>
        <p:nvSpPr>
          <p:cNvPr id="28676" name="Slide Number Placeholder 1"/>
          <p:cNvSpPr txBox="1">
            <a:spLocks noGrp="1"/>
          </p:cNvSpPr>
          <p:nvPr/>
        </p:nvSpPr>
        <p:spPr bwMode="auto">
          <a:xfrm>
            <a:off x="7751025" y="5382250"/>
            <a:ext cx="914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E57A6571-FA59-4B85-91B9-679A06FCE604}" type="slidenum">
              <a:rPr lang="en-US" altLang="en-US" sz="12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en-US" sz="1200" b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677" name="Rectangle 2"/>
          <p:cNvSpPr>
            <a:spLocks noChangeArrowheads="1"/>
          </p:cNvSpPr>
          <p:nvPr/>
        </p:nvSpPr>
        <p:spPr bwMode="auto">
          <a:xfrm>
            <a:off x="457200" y="182880"/>
            <a:ext cx="8229600" cy="548640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</a:pPr>
            <a:r>
              <a:rPr lang="en-CA" altLang="en-US" sz="2400" b="1" i="1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Chapter 3.3 RMS </a:t>
            </a:r>
            <a:r>
              <a:rPr lang="en-CA" altLang="en-US" sz="2400" b="1" i="1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and </a:t>
            </a:r>
            <a:r>
              <a:rPr lang="en-US" altLang="en-US" sz="2400" b="1" i="1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Chapter 7.6:</a:t>
            </a:r>
            <a:r>
              <a:rPr lang="en-CA" altLang="en-US" sz="2400" b="1" i="1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CA" altLang="en-US" sz="2400" b="1" i="1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PDCA</a:t>
            </a:r>
            <a:endParaRPr lang="en-US" altLang="en-US" sz="2400" b="1" i="1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28680" name="TextBox 1"/>
          <p:cNvSpPr txBox="1">
            <a:spLocks noChangeArrowheads="1"/>
          </p:cNvSpPr>
          <p:nvPr/>
        </p:nvSpPr>
        <p:spPr bwMode="auto">
          <a:xfrm>
            <a:off x="907184" y="3749815"/>
            <a:ext cx="1219200" cy="4000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CA" alt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DRIVER</a:t>
            </a:r>
          </a:p>
        </p:txBody>
      </p:sp>
      <p:pic>
        <p:nvPicPr>
          <p:cNvPr id="28683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920" y="2257846"/>
            <a:ext cx="1514475" cy="145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"/>
          <p:cNvSpPr txBox="1">
            <a:spLocks noChangeArrowheads="1"/>
          </p:cNvSpPr>
          <p:nvPr/>
        </p:nvSpPr>
        <p:spPr bwMode="auto">
          <a:xfrm>
            <a:off x="2796640" y="2032996"/>
            <a:ext cx="5791201" cy="3046988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R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ENGG404 </a:t>
            </a:r>
            <a:r>
              <a:rPr lang="en-US" sz="16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Risk Management System and its 11 Elements:</a:t>
            </a:r>
            <a:endParaRPr lang="en-US" sz="160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ClrTx/>
              <a:buSzPct val="100000"/>
              <a:buFont typeface="+mj-lt"/>
              <a:buAutoNum type="arabicParenR"/>
            </a:pPr>
            <a:r>
              <a:rPr lang="en-US" sz="16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Management Leadership, Commitment and Accountability.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ClrTx/>
              <a:buSzPct val="100000"/>
              <a:buFont typeface="+mj-lt"/>
              <a:buAutoNum type="arabicParenR"/>
            </a:pPr>
            <a:r>
              <a:rPr lang="en-US" sz="16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Risk Assessment and Management of Risks.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ClrTx/>
              <a:buSzPct val="100000"/>
              <a:buFont typeface="+mj-lt"/>
              <a:buAutoNum type="arabicParenR"/>
            </a:pPr>
            <a:r>
              <a:rPr lang="en-US" sz="16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Community Awareness and Emergency Preparedness.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ClrTx/>
              <a:buSzPct val="100000"/>
              <a:buFont typeface="+mj-lt"/>
              <a:buAutoNum type="arabicParenR"/>
            </a:pPr>
            <a:r>
              <a:rPr lang="en-US" sz="16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Management of Change.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ClrTx/>
              <a:buSzPct val="100000"/>
              <a:buFont typeface="+mj-lt"/>
              <a:buAutoNum type="arabicParenR"/>
            </a:pPr>
            <a:r>
              <a:rPr lang="en-US" sz="16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Incident Reporting, Investigation, Analysis and Actions.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ClrTx/>
              <a:buSzPct val="100000"/>
              <a:buFont typeface="+mj-lt"/>
              <a:buAutoNum type="arabicParenR"/>
            </a:pPr>
            <a:r>
              <a:rPr lang="en-US" sz="16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Program Evaluation and Continuous Improvement. 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ClrTx/>
              <a:buSzPct val="100000"/>
              <a:buFont typeface="+mj-lt"/>
              <a:buAutoNum type="arabicParenR"/>
            </a:pPr>
            <a:r>
              <a:rPr lang="en-US" sz="16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Design, Construction and Start-up.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ClrTx/>
              <a:buSzPct val="100000"/>
              <a:buFont typeface="+mj-lt"/>
              <a:buAutoNum type="arabicParenR"/>
            </a:pPr>
            <a:r>
              <a:rPr lang="en-US" sz="16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Operations and Maintenance.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ClrTx/>
              <a:buSzPct val="100000"/>
              <a:buFont typeface="+mj-lt"/>
              <a:buAutoNum type="arabicParenR"/>
            </a:pPr>
            <a:r>
              <a:rPr lang="en-US" sz="16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Employee Competency and Training.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ClrTx/>
              <a:buSzPct val="100000"/>
              <a:buFont typeface="+mj-lt"/>
              <a:buAutoNum type="arabicParenR"/>
            </a:pPr>
            <a:r>
              <a:rPr lang="en-US" sz="16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Contractor Competency and Integration.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ClrTx/>
              <a:buSzPct val="100000"/>
              <a:buFont typeface="+mj-lt"/>
              <a:buAutoNum type="arabicParenR"/>
            </a:pPr>
            <a:r>
              <a:rPr lang="en-US" sz="16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Operations and Facilities Information and Documentation.</a:t>
            </a:r>
          </a:p>
        </p:txBody>
      </p:sp>
      <p:sp>
        <p:nvSpPr>
          <p:cNvPr id="2" name="Rectangle 1"/>
          <p:cNvSpPr/>
          <p:nvPr/>
        </p:nvSpPr>
        <p:spPr>
          <a:xfrm>
            <a:off x="2719054" y="2335262"/>
            <a:ext cx="5946371" cy="27515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54026" y="2032996"/>
            <a:ext cx="2243656" cy="290945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454026" y="5329077"/>
            <a:ext cx="5029200" cy="4572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defTabSz="914400">
              <a:lnSpc>
                <a:spcPct val="90000"/>
              </a:lnSpc>
              <a:spcBef>
                <a:spcPct val="0"/>
              </a:spcBef>
              <a:buNone/>
              <a:defRPr sz="2400" b="1" i="1" cap="none" baseline="0"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CA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Chapter 7.6: </a:t>
            </a:r>
            <a:r>
              <a:rPr lang="en-CA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CA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Fundamental Process </a:t>
            </a:r>
            <a:r>
              <a:rPr lang="en-CA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Management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69C5C3E-7BC1-4D8B-BDB3-184C55AF9A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51418"/>
            <a:ext cx="9144000" cy="706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535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1"/>
          <p:cNvSpPr txBox="1">
            <a:spLocks noGrp="1"/>
          </p:cNvSpPr>
          <p:nvPr/>
        </p:nvSpPr>
        <p:spPr bwMode="auto">
          <a:xfrm>
            <a:off x="7770813" y="5677319"/>
            <a:ext cx="914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E8C2F03B-5102-40A1-AA5B-49E34012864A}" type="slidenum">
              <a:rPr lang="en-US" altLang="en-US" sz="12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en-US" sz="1200" b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580" name="Rectangle 3"/>
          <p:cNvSpPr>
            <a:spLocks noChangeArrowheads="1"/>
          </p:cNvSpPr>
          <p:nvPr/>
        </p:nvSpPr>
        <p:spPr bwMode="auto">
          <a:xfrm>
            <a:off x="455613" y="730250"/>
            <a:ext cx="8229600" cy="4947069"/>
          </a:xfrm>
          <a:prstGeom prst="rect">
            <a:avLst/>
          </a:prstGeom>
          <a:solidFill>
            <a:schemeClr val="bg1">
              <a:alpha val="70195"/>
            </a:schemeClr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>
            <a:lvl1pPr marL="457200" indent="-4572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ts val="0"/>
              </a:spcBef>
              <a:buClr>
                <a:srgbClr val="000000"/>
              </a:buClr>
              <a:buSzTx/>
              <a:buFont typeface="Wingdings" panose="05000000000000000000" pitchFamily="2" charset="2"/>
              <a:buChar char="Ø"/>
            </a:pPr>
            <a:r>
              <a:rPr lang="en-US" altLang="en-US" sz="20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PLAN – DO – CHECK – ACT</a:t>
            </a:r>
            <a:r>
              <a:rPr lang="en-US" altLang="en-US" sz="2000" dirty="0" smtClean="0">
                <a:solidFill>
                  <a:srgbClr val="000000"/>
                </a:solidFill>
                <a:latin typeface="Arial" panose="020B0604020202020204" pitchFamily="34" charset="0"/>
              </a:rPr>
              <a:t> activities </a:t>
            </a: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don’t </a:t>
            </a:r>
            <a:r>
              <a:rPr lang="en-US" altLang="en-US" sz="2000" dirty="0" smtClean="0">
                <a:solidFill>
                  <a:srgbClr val="000000"/>
                </a:solidFill>
                <a:latin typeface="Arial" panose="020B0604020202020204" pitchFamily="34" charset="0"/>
              </a:rPr>
              <a:t>“just happen” – </a:t>
            </a:r>
            <a:r>
              <a:rPr lang="en-US" altLang="en-US" sz="2000" u="sng" dirty="0" smtClean="0">
                <a:solidFill>
                  <a:srgbClr val="000000"/>
                </a:solidFill>
                <a:latin typeface="Arial" panose="020B0604020202020204" pitchFamily="34" charset="0"/>
              </a:rPr>
              <a:t>management must make these activities happen</a:t>
            </a:r>
            <a:r>
              <a:rPr lang="en-US" altLang="en-US" sz="2000" dirty="0" smtClean="0">
                <a:solidFill>
                  <a:srgbClr val="000000"/>
                </a:solidFill>
                <a:latin typeface="Arial" panose="020B0604020202020204" pitchFamily="34" charset="0"/>
              </a:rPr>
              <a:t>. </a:t>
            </a:r>
            <a:endParaRPr lang="en-US" altLang="en-US" sz="2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ts val="0"/>
              </a:spcBef>
              <a:buClr>
                <a:srgbClr val="000000"/>
              </a:buClr>
              <a:buSzTx/>
              <a:buFont typeface="Wingdings" panose="05000000000000000000" pitchFamily="2" charset="2"/>
              <a:buChar char="Ø"/>
            </a:pPr>
            <a:endParaRPr lang="en-US" altLang="en-US" sz="1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spcBef>
                <a:spcPts val="0"/>
              </a:spcBef>
              <a:buClr>
                <a:srgbClr val="000000"/>
              </a:buClr>
              <a:buSzTx/>
              <a:buFont typeface="Wingdings" panose="05000000000000000000" pitchFamily="2" charset="2"/>
              <a:buChar char="Ø"/>
            </a:pP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Managers are actively engaged in driving these activities … </a:t>
            </a:r>
          </a:p>
          <a:p>
            <a:pPr eaLnBrk="1" hangingPunct="1">
              <a:spcBef>
                <a:spcPts val="0"/>
              </a:spcBef>
              <a:buClr>
                <a:srgbClr val="000000"/>
              </a:buClr>
              <a:buSzTx/>
              <a:buFont typeface="Wingdings" panose="05000000000000000000" pitchFamily="2" charset="2"/>
              <a:buChar char="Ø"/>
            </a:pPr>
            <a:endParaRPr lang="en-US" altLang="en-US" sz="1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ts val="0"/>
              </a:spcBef>
              <a:buClr>
                <a:srgbClr val="000000"/>
              </a:buClr>
              <a:buSzTx/>
              <a:buFont typeface="Wingdings" panose="05000000000000000000" pitchFamily="2" charset="2"/>
              <a:buChar char="Ø"/>
            </a:pP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And these four </a:t>
            </a:r>
            <a:r>
              <a:rPr lang="en-US" altLang="en-US" sz="2000" dirty="0" smtClean="0">
                <a:solidFill>
                  <a:srgbClr val="000000"/>
                </a:solidFill>
                <a:latin typeface="Arial" panose="020B0604020202020204" pitchFamily="34" charset="0"/>
              </a:rPr>
              <a:t>activities are </a:t>
            </a: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the </a:t>
            </a:r>
            <a:r>
              <a:rPr lang="en-US" altLang="en-US" sz="2000" dirty="0" smtClean="0">
                <a:solidFill>
                  <a:srgbClr val="000000"/>
                </a:solidFill>
                <a:latin typeface="Arial" panose="020B0604020202020204" pitchFamily="34" charset="0"/>
              </a:rPr>
              <a:t>“essence” </a:t>
            </a: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of a </a:t>
            </a:r>
            <a:r>
              <a:rPr lang="en-US" altLang="en-US" sz="2000" u="sng" dirty="0">
                <a:solidFill>
                  <a:srgbClr val="000000"/>
                </a:solidFill>
                <a:latin typeface="Arial" panose="020B0604020202020204" pitchFamily="34" charset="0"/>
              </a:rPr>
              <a:t>bias for </a:t>
            </a:r>
            <a:r>
              <a:rPr lang="en-US" altLang="en-US" sz="2000" u="sng" dirty="0" smtClean="0">
                <a:solidFill>
                  <a:srgbClr val="000000"/>
                </a:solidFill>
                <a:latin typeface="Arial" panose="020B0604020202020204" pitchFamily="34" charset="0"/>
              </a:rPr>
              <a:t>action!</a:t>
            </a:r>
          </a:p>
          <a:p>
            <a:pPr eaLnBrk="1" hangingPunct="1">
              <a:spcBef>
                <a:spcPts val="0"/>
              </a:spcBef>
              <a:buClr>
                <a:srgbClr val="000000"/>
              </a:buClr>
              <a:buSzTx/>
              <a:buFont typeface="Wingdings" panose="05000000000000000000" pitchFamily="2" charset="2"/>
              <a:buChar char="Ø"/>
            </a:pPr>
            <a:endParaRPr lang="en-US" altLang="en-US" sz="1000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spcBef>
                <a:spcPts val="0"/>
              </a:spcBef>
              <a:buClr>
                <a:srgbClr val="000000"/>
              </a:buClr>
              <a:buSzTx/>
              <a:buFont typeface="Wingdings" panose="05000000000000000000" pitchFamily="2" charset="2"/>
              <a:buChar char="Ø"/>
            </a:pPr>
            <a:r>
              <a:rPr lang="en-US" altLang="en-US" sz="1800" dirty="0" smtClean="0">
                <a:solidFill>
                  <a:srgbClr val="000000"/>
                </a:solidFill>
                <a:latin typeface="Arial" panose="020B0604020202020204" pitchFamily="34" charset="0"/>
              </a:rPr>
              <a:t>Piper-Alpha Key Lesson:</a:t>
            </a:r>
            <a:br>
              <a:rPr lang="en-US" altLang="en-US" sz="1800" dirty="0" smtClean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altLang="en-US" sz="1800" dirty="0" smtClean="0">
                <a:solidFill>
                  <a:srgbClr val="000000"/>
                </a:solidFill>
                <a:latin typeface="Arial" panose="020B0604020202020204" pitchFamily="34" charset="0"/>
              </a:rPr>
              <a:t>“Without </a:t>
            </a:r>
            <a:r>
              <a:rPr lang="en-US" alt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sound leadership … </a:t>
            </a:r>
            <a:r>
              <a:rPr lang="en-US" altLang="en-US" sz="1800" dirty="0" smtClean="0">
                <a:solidFill>
                  <a:srgbClr val="000000"/>
                </a:solidFill>
                <a:latin typeface="Arial" panose="020B0604020202020204" pitchFamily="34" charset="0"/>
              </a:rPr>
              <a:t/>
            </a:r>
            <a:br>
              <a:rPr lang="en-US" altLang="en-US" sz="1800" dirty="0" smtClean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altLang="en-US" sz="1800" dirty="0" smtClean="0">
                <a:solidFill>
                  <a:srgbClr val="000000"/>
                </a:solidFill>
                <a:latin typeface="Arial" panose="020B0604020202020204" pitchFamily="34" charset="0"/>
              </a:rPr>
              <a:t>the </a:t>
            </a:r>
            <a:r>
              <a:rPr lang="en-US" alt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control </a:t>
            </a:r>
            <a:r>
              <a:rPr lang="en-US" altLang="en-US" sz="1800" dirty="0" smtClean="0">
                <a:solidFill>
                  <a:srgbClr val="000000"/>
                </a:solidFill>
                <a:latin typeface="Arial" panose="020B0604020202020204" pitchFamily="34" charset="0"/>
              </a:rPr>
              <a:t>of </a:t>
            </a:r>
            <a:r>
              <a:rPr lang="en-US" alt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risks breaks down </a:t>
            </a:r>
            <a:r>
              <a:rPr lang="en-US" altLang="en-US" sz="1800" dirty="0" smtClean="0">
                <a:solidFill>
                  <a:srgbClr val="000000"/>
                </a:solidFill>
                <a:latin typeface="Arial" panose="020B0604020202020204" pitchFamily="34" charset="0"/>
              </a:rPr>
              <a:t/>
            </a:r>
            <a:br>
              <a:rPr lang="en-US" altLang="en-US" sz="1800" dirty="0" smtClean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altLang="en-US" sz="1800" dirty="0" smtClean="0">
                <a:solidFill>
                  <a:srgbClr val="000000"/>
                </a:solidFill>
                <a:latin typeface="Arial" panose="020B0604020202020204" pitchFamily="34" charset="0"/>
              </a:rPr>
              <a:t>and unacceptable </a:t>
            </a:r>
            <a:r>
              <a:rPr lang="en-US" alt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events </a:t>
            </a:r>
            <a:r>
              <a:rPr lang="en-US" altLang="en-US" sz="1800" dirty="0" smtClean="0">
                <a:solidFill>
                  <a:srgbClr val="000000"/>
                </a:solidFill>
                <a:latin typeface="Arial" panose="020B0604020202020204" pitchFamily="34" charset="0"/>
              </a:rPr>
              <a:t/>
            </a:r>
            <a:br>
              <a:rPr lang="en-US" altLang="en-US" sz="1800" dirty="0" smtClean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altLang="en-US" sz="1800" dirty="0" smtClean="0">
                <a:solidFill>
                  <a:srgbClr val="000000"/>
                </a:solidFill>
                <a:latin typeface="Arial" panose="020B0604020202020204" pitchFamily="34" charset="0"/>
              </a:rPr>
              <a:t>will happen.”</a:t>
            </a:r>
            <a:endParaRPr lang="en-US" altLang="en-US" sz="1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spcBef>
                <a:spcPts val="0"/>
              </a:spcBef>
              <a:buClr>
                <a:srgbClr val="000000"/>
              </a:buClr>
              <a:buSzTx/>
              <a:buFont typeface="Wingdings" panose="05000000000000000000" pitchFamily="2" charset="2"/>
              <a:buChar char="Ø"/>
            </a:pPr>
            <a:endParaRPr lang="en-US" altLang="en-US" sz="1000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spcBef>
                <a:spcPts val="0"/>
              </a:spcBef>
              <a:buClr>
                <a:srgbClr val="000000"/>
              </a:buClr>
              <a:buSzTx/>
              <a:buFont typeface="Wingdings" panose="05000000000000000000" pitchFamily="2" charset="2"/>
              <a:buChar char="Ø"/>
            </a:pPr>
            <a:r>
              <a:rPr lang="en-US" altLang="en-US" sz="1800" dirty="0" smtClean="0">
                <a:solidFill>
                  <a:srgbClr val="000000"/>
                </a:solidFill>
                <a:latin typeface="Arial" panose="020B0604020202020204" pitchFamily="34" charset="0"/>
              </a:rPr>
              <a:t>Example: Management’s lack of checking </a:t>
            </a:r>
            <a:br>
              <a:rPr lang="en-US" altLang="en-US" sz="1800" dirty="0" smtClean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altLang="en-US" sz="1800" dirty="0" smtClean="0">
                <a:solidFill>
                  <a:srgbClr val="000000"/>
                </a:solidFill>
                <a:latin typeface="Arial" panose="020B0604020202020204" pitchFamily="34" charset="0"/>
              </a:rPr>
              <a:t>the PTW Process lead to deficiencies in </a:t>
            </a:r>
            <a:br>
              <a:rPr lang="en-US" altLang="en-US" sz="1800" dirty="0" smtClean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altLang="en-US" sz="1800" dirty="0" smtClean="0">
                <a:solidFill>
                  <a:srgbClr val="000000"/>
                </a:solidFill>
                <a:latin typeface="Arial" panose="020B0604020202020204" pitchFamily="34" charset="0"/>
              </a:rPr>
              <a:t>controlling risks, and ultimately resulting </a:t>
            </a:r>
            <a:br>
              <a:rPr lang="en-US" altLang="en-US" sz="1800" dirty="0" smtClean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altLang="en-US" sz="1800" dirty="0" smtClean="0">
                <a:solidFill>
                  <a:srgbClr val="000000"/>
                </a:solidFill>
                <a:latin typeface="Arial" panose="020B0604020202020204" pitchFamily="34" charset="0"/>
              </a:rPr>
              <a:t>in the loss incident. </a:t>
            </a:r>
          </a:p>
        </p:txBody>
      </p:sp>
      <p:sp>
        <p:nvSpPr>
          <p:cNvPr id="24581" name="Rectangle 2"/>
          <p:cNvSpPr>
            <a:spLocks noChangeArrowheads="1"/>
          </p:cNvSpPr>
          <p:nvPr/>
        </p:nvSpPr>
        <p:spPr bwMode="auto">
          <a:xfrm>
            <a:off x="457200" y="182880"/>
            <a:ext cx="8229600" cy="548640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</a:pPr>
            <a:r>
              <a:rPr lang="en-US" altLang="en-US" sz="2400" b="1" i="1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Summary and Key Lesson:</a:t>
            </a:r>
            <a:endParaRPr lang="en-US" altLang="en-US" sz="2400" b="1" i="1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6510" y="2471803"/>
            <a:ext cx="2828703" cy="2685382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454026" y="5677319"/>
            <a:ext cx="5029200" cy="3048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defTabSz="914400">
              <a:lnSpc>
                <a:spcPct val="90000"/>
              </a:lnSpc>
              <a:spcBef>
                <a:spcPct val="0"/>
              </a:spcBef>
              <a:buNone/>
              <a:defRPr sz="2400" b="1" i="1" cap="none" baseline="0"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CA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Chapter 7.6: </a:t>
            </a:r>
            <a:r>
              <a:rPr lang="en-CA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CA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Fundamental Process </a:t>
            </a:r>
            <a:r>
              <a:rPr lang="en-CA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Management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69C5C3E-7BC1-4D8B-BDB3-184C55AF9A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51418"/>
            <a:ext cx="9144000" cy="706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631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1458</TotalTime>
  <Words>549</Words>
  <Application>Microsoft Office PowerPoint</Application>
  <PresentationFormat>On-screen Show (4:3)</PresentationFormat>
  <Paragraphs>110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ＭＳ Ｐゴシック</vt:lpstr>
      <vt:lpstr>Arial</vt:lpstr>
      <vt:lpstr>Calibri</vt:lpstr>
      <vt:lpstr>Times New Roman</vt:lpstr>
      <vt:lpstr>Tw Cen MT</vt:lpstr>
      <vt:lpstr>Wingdings</vt:lpstr>
      <vt:lpstr>Droplet</vt:lpstr>
      <vt:lpstr>ENGG404 – Lecture Chapter 7.6: The Fundamental Process of Management –  The Plan-Do-Check-Act Cycle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ENGG404 – Lecture 33 Module xxx</dc:title>
  <dc:creator>User</dc:creator>
  <cp:lastModifiedBy>Lisa White</cp:lastModifiedBy>
  <cp:revision>59</cp:revision>
  <cp:lastPrinted>2017-10-02T22:22:03Z</cp:lastPrinted>
  <dcterms:created xsi:type="dcterms:W3CDTF">2016-09-07T02:58:00Z</dcterms:created>
  <dcterms:modified xsi:type="dcterms:W3CDTF">2020-02-03T20:30:57Z</dcterms:modified>
</cp:coreProperties>
</file>