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85" r:id="rId6"/>
    <p:sldId id="266" r:id="rId7"/>
    <p:sldId id="259" r:id="rId8"/>
    <p:sldId id="273" r:id="rId9"/>
    <p:sldId id="274" r:id="rId10"/>
    <p:sldId id="275" r:id="rId11"/>
    <p:sldId id="280" r:id="rId12"/>
    <p:sldId id="283" r:id="rId13"/>
  </p:sldIdLst>
  <p:sldSz cx="9144000" cy="6858000" type="screen4x3"/>
  <p:notesSz cx="6954838" cy="9309100"/>
  <p:embeddedFontLst>
    <p:embeddedFont>
      <p:font typeface="Tahoma" panose="020B0604030504040204" pitchFamily="34" charset="0"/>
      <p:regular r:id="rId15"/>
      <p:bold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3" roundtripDataSignature="AMtx7mjjWRE/6cw8lUQqZfFr8K168hew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6A3A0"/>
    <a:srgbClr val="F9D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54" autoAdjust="0"/>
  </p:normalViewPr>
  <p:slideViewPr>
    <p:cSldViewPr snapToGrid="0"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6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33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43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DF3FB-B3BE-4DEC-91A5-70133655B181}" type="doc">
      <dgm:prSet loTypeId="urn:microsoft.com/office/officeart/2005/8/layout/chart3" loCatId="relationship" qsTypeId="urn:microsoft.com/office/officeart/2005/8/quickstyle/3d3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B5F74658-D62B-4567-ABB9-393AF2F1DC3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FFFF"/>
              </a:solidFill>
            </a:rPr>
            <a:t>Modifications/additions to an existing process, system, facility</a:t>
          </a:r>
          <a:endParaRPr lang="en-US" sz="1200" b="1" dirty="0">
            <a:solidFill>
              <a:srgbClr val="FFFFFF"/>
            </a:solidFill>
          </a:endParaRPr>
        </a:p>
      </dgm:t>
    </dgm:pt>
    <dgm:pt modelId="{20B84148-4B4E-4559-9670-C08BD4C066B7}" type="parTrans" cxnId="{98005ABC-EA6A-42E6-A7D8-D0FC4E4D2D24}">
      <dgm:prSet/>
      <dgm:spPr/>
      <dgm:t>
        <a:bodyPr/>
        <a:lstStyle/>
        <a:p>
          <a:endParaRPr lang="en-US"/>
        </a:p>
      </dgm:t>
    </dgm:pt>
    <dgm:pt modelId="{CC16A0B8-6992-4EC8-824E-D9BEE1D16E9C}" type="sibTrans" cxnId="{98005ABC-EA6A-42E6-A7D8-D0FC4E4D2D24}">
      <dgm:prSet/>
      <dgm:spPr/>
      <dgm:t>
        <a:bodyPr/>
        <a:lstStyle/>
        <a:p>
          <a:endParaRPr lang="en-US"/>
        </a:p>
      </dgm:t>
    </dgm:pt>
    <dgm:pt modelId="{6CC10FA2-4370-41A8-BE0D-CEFC24522A83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FFFF"/>
              </a:solidFill>
            </a:rPr>
            <a:t>Changes in design or materials</a:t>
          </a:r>
          <a:endParaRPr lang="en-US" sz="1200" b="1" dirty="0">
            <a:solidFill>
              <a:srgbClr val="FFFFFF"/>
            </a:solidFill>
          </a:endParaRPr>
        </a:p>
      </dgm:t>
    </dgm:pt>
    <dgm:pt modelId="{51097CAB-DA8E-461A-99AC-FB6F85EA121F}" type="parTrans" cxnId="{9FDA0677-400E-4B26-883E-82573674A909}">
      <dgm:prSet/>
      <dgm:spPr/>
      <dgm:t>
        <a:bodyPr/>
        <a:lstStyle/>
        <a:p>
          <a:endParaRPr lang="en-US"/>
        </a:p>
      </dgm:t>
    </dgm:pt>
    <dgm:pt modelId="{F9ED10AA-206B-40AE-9206-4CE237D77704}" type="sibTrans" cxnId="{9FDA0677-400E-4B26-883E-82573674A909}">
      <dgm:prSet/>
      <dgm:spPr/>
      <dgm:t>
        <a:bodyPr/>
        <a:lstStyle/>
        <a:p>
          <a:endParaRPr lang="en-US"/>
        </a:p>
      </dgm:t>
    </dgm:pt>
    <dgm:pt modelId="{B89CF891-27CC-4036-9487-2186BD297ED0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FFFF"/>
              </a:solidFill>
            </a:rPr>
            <a:t>Changes in engineering controls</a:t>
          </a:r>
          <a:endParaRPr lang="en-US" sz="1200" b="1" dirty="0">
            <a:solidFill>
              <a:srgbClr val="FFFFFF"/>
            </a:solidFill>
          </a:endParaRPr>
        </a:p>
      </dgm:t>
    </dgm:pt>
    <dgm:pt modelId="{5E9E045B-D595-4A73-948F-7D7F697051D5}" type="parTrans" cxnId="{8500B9F1-AA1B-4CD4-945D-4218B97D60EC}">
      <dgm:prSet/>
      <dgm:spPr/>
      <dgm:t>
        <a:bodyPr/>
        <a:lstStyle/>
        <a:p>
          <a:endParaRPr lang="en-US"/>
        </a:p>
      </dgm:t>
    </dgm:pt>
    <dgm:pt modelId="{82625CCA-5371-403F-B2CC-DFC0C9863172}" type="sibTrans" cxnId="{8500B9F1-AA1B-4CD4-945D-4218B97D60EC}">
      <dgm:prSet/>
      <dgm:spPr/>
      <dgm:t>
        <a:bodyPr/>
        <a:lstStyle/>
        <a:p>
          <a:endParaRPr lang="en-US"/>
        </a:p>
      </dgm:t>
    </dgm:pt>
    <dgm:pt modelId="{123086DB-F224-4909-B43B-5045EAC06A27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FFFF"/>
              </a:solidFill>
            </a:rPr>
            <a:t>Changes in administrative controls (procedures, practices)</a:t>
          </a:r>
          <a:endParaRPr lang="en-US" sz="1200" b="1" dirty="0">
            <a:solidFill>
              <a:srgbClr val="FFFFFF"/>
            </a:solidFill>
          </a:endParaRPr>
        </a:p>
      </dgm:t>
    </dgm:pt>
    <dgm:pt modelId="{024E6102-535F-45D8-A61E-066C6A486684}" type="parTrans" cxnId="{A1D28854-F598-48EA-9242-D6AB0F12CF9C}">
      <dgm:prSet/>
      <dgm:spPr/>
      <dgm:t>
        <a:bodyPr/>
        <a:lstStyle/>
        <a:p>
          <a:endParaRPr lang="en-US"/>
        </a:p>
      </dgm:t>
    </dgm:pt>
    <dgm:pt modelId="{7BCDA43A-D4DF-4A04-8044-F5B171E12F83}" type="sibTrans" cxnId="{A1D28854-F598-48EA-9242-D6AB0F12CF9C}">
      <dgm:prSet/>
      <dgm:spPr/>
      <dgm:t>
        <a:bodyPr/>
        <a:lstStyle/>
        <a:p>
          <a:endParaRPr lang="en-US"/>
        </a:p>
      </dgm:t>
    </dgm:pt>
    <dgm:pt modelId="{93BCFDE1-96A3-4F77-A648-64DDA956163D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FFFF"/>
              </a:solidFill>
            </a:rPr>
            <a:t>Changes in personnel, staff</a:t>
          </a:r>
          <a:endParaRPr lang="en-US" sz="1200" b="1" dirty="0">
            <a:solidFill>
              <a:srgbClr val="FFFFFF"/>
            </a:solidFill>
          </a:endParaRPr>
        </a:p>
      </dgm:t>
    </dgm:pt>
    <dgm:pt modelId="{DE842C01-3CB3-49C5-815B-9B71611A563F}" type="parTrans" cxnId="{6BF2666A-9BDF-4110-AC3E-0724A8DD2ADB}">
      <dgm:prSet/>
      <dgm:spPr/>
      <dgm:t>
        <a:bodyPr/>
        <a:lstStyle/>
        <a:p>
          <a:endParaRPr lang="en-US"/>
        </a:p>
      </dgm:t>
    </dgm:pt>
    <dgm:pt modelId="{1332A48E-D95F-4CC5-B816-A664E504BF8D}" type="sibTrans" cxnId="{6BF2666A-9BDF-4110-AC3E-0724A8DD2ADB}">
      <dgm:prSet/>
      <dgm:spPr/>
      <dgm:t>
        <a:bodyPr/>
        <a:lstStyle/>
        <a:p>
          <a:endParaRPr lang="en-US"/>
        </a:p>
      </dgm:t>
    </dgm:pt>
    <dgm:pt modelId="{11722F7A-D923-4883-A9C7-8A7AAA0D0D66}" type="pres">
      <dgm:prSet presAssocID="{42DDF3FB-B3BE-4DEC-91A5-70133655B18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B91AAD-BAFD-4034-AB6A-F23927B898AF}" type="pres">
      <dgm:prSet presAssocID="{42DDF3FB-B3BE-4DEC-91A5-70133655B181}" presName="wedge1" presStyleLbl="node1" presStyleIdx="0" presStyleCnt="5"/>
      <dgm:spPr/>
      <dgm:t>
        <a:bodyPr/>
        <a:lstStyle/>
        <a:p>
          <a:endParaRPr lang="en-US"/>
        </a:p>
      </dgm:t>
    </dgm:pt>
    <dgm:pt modelId="{994CDEA3-882C-48EF-9191-A12DED43AE3D}" type="pres">
      <dgm:prSet presAssocID="{42DDF3FB-B3BE-4DEC-91A5-70133655B18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9C6A2-F925-4B69-AC0A-CE78C9944A9C}" type="pres">
      <dgm:prSet presAssocID="{42DDF3FB-B3BE-4DEC-91A5-70133655B181}" presName="wedge2" presStyleLbl="node1" presStyleIdx="1" presStyleCnt="5"/>
      <dgm:spPr/>
      <dgm:t>
        <a:bodyPr/>
        <a:lstStyle/>
        <a:p>
          <a:endParaRPr lang="en-US"/>
        </a:p>
      </dgm:t>
    </dgm:pt>
    <dgm:pt modelId="{5CD40526-4D33-4F83-A918-8C994D474732}" type="pres">
      <dgm:prSet presAssocID="{42DDF3FB-B3BE-4DEC-91A5-70133655B18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F8EE6-226A-482F-9F36-2325636622DB}" type="pres">
      <dgm:prSet presAssocID="{42DDF3FB-B3BE-4DEC-91A5-70133655B181}" presName="wedge3" presStyleLbl="node1" presStyleIdx="2" presStyleCnt="5"/>
      <dgm:spPr/>
      <dgm:t>
        <a:bodyPr/>
        <a:lstStyle/>
        <a:p>
          <a:endParaRPr lang="en-US"/>
        </a:p>
      </dgm:t>
    </dgm:pt>
    <dgm:pt modelId="{928F6236-02A7-406F-BDD7-19A8231CFE08}" type="pres">
      <dgm:prSet presAssocID="{42DDF3FB-B3BE-4DEC-91A5-70133655B18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5CC80D-7F49-4073-BE44-5B93D4EF7A3C}" type="pres">
      <dgm:prSet presAssocID="{42DDF3FB-B3BE-4DEC-91A5-70133655B181}" presName="wedge4" presStyleLbl="node1" presStyleIdx="3" presStyleCnt="5"/>
      <dgm:spPr/>
      <dgm:t>
        <a:bodyPr/>
        <a:lstStyle/>
        <a:p>
          <a:endParaRPr lang="en-US"/>
        </a:p>
      </dgm:t>
    </dgm:pt>
    <dgm:pt modelId="{FC9423EF-E78C-4C55-AC84-35BB067650C3}" type="pres">
      <dgm:prSet presAssocID="{42DDF3FB-B3BE-4DEC-91A5-70133655B18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0B5CE-36D0-4D25-9583-D2BA670908C3}" type="pres">
      <dgm:prSet presAssocID="{42DDF3FB-B3BE-4DEC-91A5-70133655B181}" presName="wedge5" presStyleLbl="node1" presStyleIdx="4" presStyleCnt="5" custLinFactNeighborX="1750" custLinFactNeighborY="-598"/>
      <dgm:spPr/>
      <dgm:t>
        <a:bodyPr/>
        <a:lstStyle/>
        <a:p>
          <a:endParaRPr lang="en-US"/>
        </a:p>
      </dgm:t>
    </dgm:pt>
    <dgm:pt modelId="{6E5A124C-CCDB-4995-B6D4-89E53EEE379C}" type="pres">
      <dgm:prSet presAssocID="{42DDF3FB-B3BE-4DEC-91A5-70133655B18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D90694-5DD2-407C-B68C-B05A27C48CBC}" type="presOf" srcId="{6CC10FA2-4370-41A8-BE0D-CEFC24522A83}" destId="{FC9423EF-E78C-4C55-AC84-35BB067650C3}" srcOrd="1" destOrd="0" presId="urn:microsoft.com/office/officeart/2005/8/layout/chart3"/>
    <dgm:cxn modelId="{9FDA0677-400E-4B26-883E-82573674A909}" srcId="{42DDF3FB-B3BE-4DEC-91A5-70133655B181}" destId="{6CC10FA2-4370-41A8-BE0D-CEFC24522A83}" srcOrd="3" destOrd="0" parTransId="{51097CAB-DA8E-461A-99AC-FB6F85EA121F}" sibTransId="{F9ED10AA-206B-40AE-9206-4CE237D77704}"/>
    <dgm:cxn modelId="{A1D28854-F598-48EA-9242-D6AB0F12CF9C}" srcId="{42DDF3FB-B3BE-4DEC-91A5-70133655B181}" destId="{123086DB-F224-4909-B43B-5045EAC06A27}" srcOrd="1" destOrd="0" parTransId="{024E6102-535F-45D8-A61E-066C6A486684}" sibTransId="{7BCDA43A-D4DF-4A04-8044-F5B171E12F83}"/>
    <dgm:cxn modelId="{8500B9F1-AA1B-4CD4-945D-4218B97D60EC}" srcId="{42DDF3FB-B3BE-4DEC-91A5-70133655B181}" destId="{B89CF891-27CC-4036-9487-2186BD297ED0}" srcOrd="4" destOrd="0" parTransId="{5E9E045B-D595-4A73-948F-7D7F697051D5}" sibTransId="{82625CCA-5371-403F-B2CC-DFC0C9863172}"/>
    <dgm:cxn modelId="{6C18A625-5E98-4566-A528-E21A2F477348}" type="presOf" srcId="{B5F74658-D62B-4567-ABB9-393AF2F1DC38}" destId="{994CDEA3-882C-48EF-9191-A12DED43AE3D}" srcOrd="1" destOrd="0" presId="urn:microsoft.com/office/officeart/2005/8/layout/chart3"/>
    <dgm:cxn modelId="{68EBAB76-487A-4AC8-84D4-EFCAF82E3280}" type="presOf" srcId="{B89CF891-27CC-4036-9487-2186BD297ED0}" destId="{DE70B5CE-36D0-4D25-9583-D2BA670908C3}" srcOrd="0" destOrd="0" presId="urn:microsoft.com/office/officeart/2005/8/layout/chart3"/>
    <dgm:cxn modelId="{6BF2666A-9BDF-4110-AC3E-0724A8DD2ADB}" srcId="{42DDF3FB-B3BE-4DEC-91A5-70133655B181}" destId="{93BCFDE1-96A3-4F77-A648-64DDA956163D}" srcOrd="2" destOrd="0" parTransId="{DE842C01-3CB3-49C5-815B-9B71611A563F}" sibTransId="{1332A48E-D95F-4CC5-B816-A664E504BF8D}"/>
    <dgm:cxn modelId="{7F948CF6-94BF-4B08-807A-F0CF5A115DF3}" type="presOf" srcId="{B5F74658-D62B-4567-ABB9-393AF2F1DC38}" destId="{C6B91AAD-BAFD-4034-AB6A-F23927B898AF}" srcOrd="0" destOrd="0" presId="urn:microsoft.com/office/officeart/2005/8/layout/chart3"/>
    <dgm:cxn modelId="{A4FBEF20-521C-4F55-AD88-14CEF07B578E}" type="presOf" srcId="{B89CF891-27CC-4036-9487-2186BD297ED0}" destId="{6E5A124C-CCDB-4995-B6D4-89E53EEE379C}" srcOrd="1" destOrd="0" presId="urn:microsoft.com/office/officeart/2005/8/layout/chart3"/>
    <dgm:cxn modelId="{9DC9389D-4180-4901-B0BD-1FCA048292FC}" type="presOf" srcId="{123086DB-F224-4909-B43B-5045EAC06A27}" destId="{BDF9C6A2-F925-4B69-AC0A-CE78C9944A9C}" srcOrd="0" destOrd="0" presId="urn:microsoft.com/office/officeart/2005/8/layout/chart3"/>
    <dgm:cxn modelId="{46ABC856-556E-4BB7-BC38-CA29FBE19165}" type="presOf" srcId="{123086DB-F224-4909-B43B-5045EAC06A27}" destId="{5CD40526-4D33-4F83-A918-8C994D474732}" srcOrd="1" destOrd="0" presId="urn:microsoft.com/office/officeart/2005/8/layout/chart3"/>
    <dgm:cxn modelId="{140EA724-FBA0-47BA-B76F-72C709A2CD15}" type="presOf" srcId="{42DDF3FB-B3BE-4DEC-91A5-70133655B181}" destId="{11722F7A-D923-4883-A9C7-8A7AAA0D0D66}" srcOrd="0" destOrd="0" presId="urn:microsoft.com/office/officeart/2005/8/layout/chart3"/>
    <dgm:cxn modelId="{2A1ACB6C-A4E0-4783-A0E0-C7585B8083C3}" type="presOf" srcId="{6CC10FA2-4370-41A8-BE0D-CEFC24522A83}" destId="{E05CC80D-7F49-4073-BE44-5B93D4EF7A3C}" srcOrd="0" destOrd="0" presId="urn:microsoft.com/office/officeart/2005/8/layout/chart3"/>
    <dgm:cxn modelId="{662D752C-F30A-4902-8AED-232997FC0729}" type="presOf" srcId="{93BCFDE1-96A3-4F77-A648-64DDA956163D}" destId="{562F8EE6-226A-482F-9F36-2325636622DB}" srcOrd="0" destOrd="0" presId="urn:microsoft.com/office/officeart/2005/8/layout/chart3"/>
    <dgm:cxn modelId="{EFA0CAA5-42D6-4CDD-8526-354D51ADEBD5}" type="presOf" srcId="{93BCFDE1-96A3-4F77-A648-64DDA956163D}" destId="{928F6236-02A7-406F-BDD7-19A8231CFE08}" srcOrd="1" destOrd="0" presId="urn:microsoft.com/office/officeart/2005/8/layout/chart3"/>
    <dgm:cxn modelId="{98005ABC-EA6A-42E6-A7D8-D0FC4E4D2D24}" srcId="{42DDF3FB-B3BE-4DEC-91A5-70133655B181}" destId="{B5F74658-D62B-4567-ABB9-393AF2F1DC38}" srcOrd="0" destOrd="0" parTransId="{20B84148-4B4E-4559-9670-C08BD4C066B7}" sibTransId="{CC16A0B8-6992-4EC8-824E-D9BEE1D16E9C}"/>
    <dgm:cxn modelId="{8F11DF76-E415-4707-BD59-5A252B563016}" type="presParOf" srcId="{11722F7A-D923-4883-A9C7-8A7AAA0D0D66}" destId="{C6B91AAD-BAFD-4034-AB6A-F23927B898AF}" srcOrd="0" destOrd="0" presId="urn:microsoft.com/office/officeart/2005/8/layout/chart3"/>
    <dgm:cxn modelId="{917757F1-BA02-4232-9FD2-045E213FD3F7}" type="presParOf" srcId="{11722F7A-D923-4883-A9C7-8A7AAA0D0D66}" destId="{994CDEA3-882C-48EF-9191-A12DED43AE3D}" srcOrd="1" destOrd="0" presId="urn:microsoft.com/office/officeart/2005/8/layout/chart3"/>
    <dgm:cxn modelId="{A4161CE0-02ED-4409-BAB0-9C2C7B0DDB17}" type="presParOf" srcId="{11722F7A-D923-4883-A9C7-8A7AAA0D0D66}" destId="{BDF9C6A2-F925-4B69-AC0A-CE78C9944A9C}" srcOrd="2" destOrd="0" presId="urn:microsoft.com/office/officeart/2005/8/layout/chart3"/>
    <dgm:cxn modelId="{85F3D37B-B4AC-451B-BA9B-CBF194438EAC}" type="presParOf" srcId="{11722F7A-D923-4883-A9C7-8A7AAA0D0D66}" destId="{5CD40526-4D33-4F83-A918-8C994D474732}" srcOrd="3" destOrd="0" presId="urn:microsoft.com/office/officeart/2005/8/layout/chart3"/>
    <dgm:cxn modelId="{A48A929B-AF87-42D1-8CCB-F16494F806E7}" type="presParOf" srcId="{11722F7A-D923-4883-A9C7-8A7AAA0D0D66}" destId="{562F8EE6-226A-482F-9F36-2325636622DB}" srcOrd="4" destOrd="0" presId="urn:microsoft.com/office/officeart/2005/8/layout/chart3"/>
    <dgm:cxn modelId="{EAA9FBE0-C212-491F-855C-5685061BCEB8}" type="presParOf" srcId="{11722F7A-D923-4883-A9C7-8A7AAA0D0D66}" destId="{928F6236-02A7-406F-BDD7-19A8231CFE08}" srcOrd="5" destOrd="0" presId="urn:microsoft.com/office/officeart/2005/8/layout/chart3"/>
    <dgm:cxn modelId="{05CCEE35-A9DA-48A2-83CE-38EF89794F4D}" type="presParOf" srcId="{11722F7A-D923-4883-A9C7-8A7AAA0D0D66}" destId="{E05CC80D-7F49-4073-BE44-5B93D4EF7A3C}" srcOrd="6" destOrd="0" presId="urn:microsoft.com/office/officeart/2005/8/layout/chart3"/>
    <dgm:cxn modelId="{D1E92700-D52A-45BA-91E9-12316D0FA471}" type="presParOf" srcId="{11722F7A-D923-4883-A9C7-8A7AAA0D0D66}" destId="{FC9423EF-E78C-4C55-AC84-35BB067650C3}" srcOrd="7" destOrd="0" presId="urn:microsoft.com/office/officeart/2005/8/layout/chart3"/>
    <dgm:cxn modelId="{6CFCC98D-FFFC-440F-B0E9-1605BF2D6711}" type="presParOf" srcId="{11722F7A-D923-4883-A9C7-8A7AAA0D0D66}" destId="{DE70B5CE-36D0-4D25-9583-D2BA670908C3}" srcOrd="8" destOrd="0" presId="urn:microsoft.com/office/officeart/2005/8/layout/chart3"/>
    <dgm:cxn modelId="{2C61C1EE-05B6-4431-8506-868CAE68513F}" type="presParOf" srcId="{11722F7A-D923-4883-A9C7-8A7AAA0D0D66}" destId="{6E5A124C-CCDB-4995-B6D4-89E53EEE379C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91AAD-BAFD-4034-AB6A-F23927B898AF}">
      <dsp:nvSpPr>
        <dsp:cNvPr id="0" name=""/>
        <dsp:cNvSpPr/>
      </dsp:nvSpPr>
      <dsp:spPr>
        <a:xfrm>
          <a:off x="1327159" y="332324"/>
          <a:ext cx="4672002" cy="4672002"/>
        </a:xfrm>
        <a:prstGeom prst="pie">
          <a:avLst>
            <a:gd name="adj1" fmla="val 16200000"/>
            <a:gd name="adj2" fmla="val 2052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FFFF"/>
              </a:solidFill>
            </a:rPr>
            <a:t>Modifications/additions to an existing process, system, facility</a:t>
          </a:r>
          <a:endParaRPr lang="en-US" sz="1200" b="1" kern="1200" dirty="0">
            <a:solidFill>
              <a:srgbClr val="FFFFFF"/>
            </a:solidFill>
          </a:endParaRPr>
        </a:p>
      </dsp:txBody>
      <dsp:txXfrm>
        <a:off x="3722116" y="1030343"/>
        <a:ext cx="1585143" cy="1084572"/>
      </dsp:txXfrm>
    </dsp:sp>
    <dsp:sp modelId="{BDF9C6A2-F925-4B69-AC0A-CE78C9944A9C}">
      <dsp:nvSpPr>
        <dsp:cNvPr id="0" name=""/>
        <dsp:cNvSpPr/>
      </dsp:nvSpPr>
      <dsp:spPr>
        <a:xfrm>
          <a:off x="1163639" y="557581"/>
          <a:ext cx="4672002" cy="4672002"/>
        </a:xfrm>
        <a:prstGeom prst="pie">
          <a:avLst>
            <a:gd name="adj1" fmla="val 20520000"/>
            <a:gd name="adj2" fmla="val 3240000"/>
          </a:avLst>
        </a:prstGeom>
        <a:solidFill>
          <a:schemeClr val="accent4">
            <a:shade val="50000"/>
            <a:hueOff val="-26396"/>
            <a:satOff val="-6068"/>
            <a:lumOff val="2318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FFFF"/>
              </a:solidFill>
            </a:rPr>
            <a:t>Changes in administrative controls (procedures, practices)</a:t>
          </a:r>
          <a:endParaRPr lang="en-US" sz="1200" b="1" kern="1200" dirty="0">
            <a:solidFill>
              <a:srgbClr val="FFFFFF"/>
            </a:solidFill>
          </a:endParaRPr>
        </a:p>
      </dsp:txBody>
      <dsp:txXfrm>
        <a:off x="4217126" y="2671106"/>
        <a:ext cx="1390477" cy="1173562"/>
      </dsp:txXfrm>
    </dsp:sp>
    <dsp:sp modelId="{562F8EE6-226A-482F-9F36-2325636622DB}">
      <dsp:nvSpPr>
        <dsp:cNvPr id="0" name=""/>
        <dsp:cNvSpPr/>
      </dsp:nvSpPr>
      <dsp:spPr>
        <a:xfrm>
          <a:off x="1163639" y="557581"/>
          <a:ext cx="4672002" cy="4672002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shade val="50000"/>
            <a:hueOff val="-52792"/>
            <a:satOff val="-12136"/>
            <a:lumOff val="4635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FFFF"/>
              </a:solidFill>
            </a:rPr>
            <a:t>Changes in personnel, staff</a:t>
          </a:r>
          <a:endParaRPr lang="en-US" sz="1200" b="1" kern="1200" dirty="0">
            <a:solidFill>
              <a:srgbClr val="FFFFFF"/>
            </a:solidFill>
          </a:endParaRPr>
        </a:p>
      </dsp:txBody>
      <dsp:txXfrm>
        <a:off x="2665354" y="4061583"/>
        <a:ext cx="1668572" cy="1001143"/>
      </dsp:txXfrm>
    </dsp:sp>
    <dsp:sp modelId="{E05CC80D-7F49-4073-BE44-5B93D4EF7A3C}">
      <dsp:nvSpPr>
        <dsp:cNvPr id="0" name=""/>
        <dsp:cNvSpPr/>
      </dsp:nvSpPr>
      <dsp:spPr>
        <a:xfrm>
          <a:off x="1163639" y="557581"/>
          <a:ext cx="4672002" cy="4672002"/>
        </a:xfrm>
        <a:prstGeom prst="pie">
          <a:avLst>
            <a:gd name="adj1" fmla="val 7560000"/>
            <a:gd name="adj2" fmla="val 11880000"/>
          </a:avLst>
        </a:prstGeom>
        <a:solidFill>
          <a:schemeClr val="accent4">
            <a:shade val="50000"/>
            <a:hueOff val="-52792"/>
            <a:satOff val="-12136"/>
            <a:lumOff val="4635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FFFF"/>
              </a:solidFill>
            </a:rPr>
            <a:t>Changes in design or materials</a:t>
          </a:r>
          <a:endParaRPr lang="en-US" sz="1200" b="1" kern="1200" dirty="0">
            <a:solidFill>
              <a:srgbClr val="FFFFFF"/>
            </a:solidFill>
          </a:endParaRPr>
        </a:p>
      </dsp:txBody>
      <dsp:txXfrm>
        <a:off x="1386115" y="2671106"/>
        <a:ext cx="1390477" cy="1173562"/>
      </dsp:txXfrm>
    </dsp:sp>
    <dsp:sp modelId="{DE70B5CE-36D0-4D25-9583-D2BA670908C3}">
      <dsp:nvSpPr>
        <dsp:cNvPr id="0" name=""/>
        <dsp:cNvSpPr/>
      </dsp:nvSpPr>
      <dsp:spPr>
        <a:xfrm>
          <a:off x="1245399" y="529642"/>
          <a:ext cx="4672002" cy="4672002"/>
        </a:xfrm>
        <a:prstGeom prst="pie">
          <a:avLst>
            <a:gd name="adj1" fmla="val 11880000"/>
            <a:gd name="adj2" fmla="val 16200000"/>
          </a:avLst>
        </a:prstGeom>
        <a:solidFill>
          <a:schemeClr val="accent4">
            <a:shade val="50000"/>
            <a:hueOff val="-26396"/>
            <a:satOff val="-6068"/>
            <a:lumOff val="2318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FFFF"/>
              </a:solidFill>
            </a:rPr>
            <a:t>Changes in engineering controls</a:t>
          </a:r>
          <a:endParaRPr lang="en-US" sz="1200" b="1" kern="1200" dirty="0">
            <a:solidFill>
              <a:srgbClr val="FFFFFF"/>
            </a:solidFill>
          </a:endParaRPr>
        </a:p>
      </dsp:txBody>
      <dsp:txXfrm>
        <a:off x="1926732" y="1241566"/>
        <a:ext cx="1585143" cy="1084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41155" y="2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7471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ENGG406 2015W</a:t>
            </a: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ftr" idx="11"/>
          </p:nvPr>
        </p:nvSpPr>
        <p:spPr>
          <a:xfrm>
            <a:off x="0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4-March-2015</a:t>
            </a: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1:notes"/>
          <p:cNvSpPr txBox="1"/>
          <p:nvPr/>
        </p:nvSpPr>
        <p:spPr>
          <a:xfrm>
            <a:off x="0" y="2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ENGG404 Lecture 00 - Day 1</a:t>
            </a:r>
            <a:endParaRPr/>
          </a:p>
        </p:txBody>
      </p:sp>
      <p:sp>
        <p:nvSpPr>
          <p:cNvPr id="94" name="Google Shape;94;p1:notes"/>
          <p:cNvSpPr txBox="1"/>
          <p:nvPr/>
        </p:nvSpPr>
        <p:spPr>
          <a:xfrm>
            <a:off x="0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 Fall</a:t>
            </a:r>
            <a:endParaRPr/>
          </a:p>
        </p:txBody>
      </p:sp>
      <p:sp>
        <p:nvSpPr>
          <p:cNvPr id="95" name="Google Shape;95;p1:notes"/>
          <p:cNvSpPr txBox="1"/>
          <p:nvPr/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:notes"/>
          <p:cNvSpPr txBox="1"/>
          <p:nvPr/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927471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ENGG406 2015W</a:t>
            </a:r>
            <a:endParaRPr/>
          </a:p>
        </p:txBody>
      </p:sp>
      <p:sp>
        <p:nvSpPr>
          <p:cNvPr id="326" name="Google Shape;326;p20:notes"/>
          <p:cNvSpPr txBox="1">
            <a:spLocks noGrp="1"/>
          </p:cNvSpPr>
          <p:nvPr>
            <p:ph type="ftr" idx="11"/>
          </p:nvPr>
        </p:nvSpPr>
        <p:spPr>
          <a:xfrm>
            <a:off x="0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4-March-2015</a:t>
            </a:r>
            <a:endParaRPr/>
          </a:p>
        </p:txBody>
      </p:sp>
      <p:sp>
        <p:nvSpPr>
          <p:cNvPr id="327" name="Google Shape;327;p20:notes"/>
          <p:cNvSpPr txBox="1">
            <a:spLocks noGrp="1"/>
          </p:cNvSpPr>
          <p:nvPr>
            <p:ph type="sldNum" idx="12"/>
          </p:nvPr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20:notes"/>
          <p:cNvSpPr txBox="1"/>
          <p:nvPr/>
        </p:nvSpPr>
        <p:spPr>
          <a:xfrm>
            <a:off x="3972641" y="8831688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0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20:notes"/>
          <p:cNvSpPr txBox="1">
            <a:spLocks noGrp="1"/>
          </p:cNvSpPr>
          <p:nvPr>
            <p:ph type="body" idx="1"/>
          </p:nvPr>
        </p:nvSpPr>
        <p:spPr>
          <a:xfrm>
            <a:off x="927471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ENGG406 2015W</a:t>
            </a:r>
            <a:endParaRPr/>
          </a:p>
        </p:txBody>
      </p:sp>
      <p:sp>
        <p:nvSpPr>
          <p:cNvPr id="436" name="Google Shape;436;p25:notes"/>
          <p:cNvSpPr txBox="1">
            <a:spLocks noGrp="1"/>
          </p:cNvSpPr>
          <p:nvPr>
            <p:ph type="ftr" idx="11"/>
          </p:nvPr>
        </p:nvSpPr>
        <p:spPr>
          <a:xfrm>
            <a:off x="0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4-March-2015</a:t>
            </a:r>
            <a:endParaRPr/>
          </a:p>
        </p:txBody>
      </p:sp>
      <p:sp>
        <p:nvSpPr>
          <p:cNvPr id="437" name="Google Shape;437;p25:notes"/>
          <p:cNvSpPr txBox="1">
            <a:spLocks noGrp="1"/>
          </p:cNvSpPr>
          <p:nvPr>
            <p:ph type="sldNum" idx="12"/>
          </p:nvPr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Google Shape;438;p25:notes"/>
          <p:cNvSpPr txBox="1"/>
          <p:nvPr/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25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p25:notes"/>
          <p:cNvSpPr txBox="1">
            <a:spLocks noGrp="1"/>
          </p:cNvSpPr>
          <p:nvPr>
            <p:ph type="body" idx="1"/>
          </p:nvPr>
        </p:nvSpPr>
        <p:spPr>
          <a:xfrm>
            <a:off x="927471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8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ENGG406 2015W</a:t>
            </a:r>
            <a:endParaRPr/>
          </a:p>
        </p:txBody>
      </p:sp>
      <p:sp>
        <p:nvSpPr>
          <p:cNvPr id="479" name="Google Shape;479;p28:notes"/>
          <p:cNvSpPr txBox="1">
            <a:spLocks noGrp="1"/>
          </p:cNvSpPr>
          <p:nvPr>
            <p:ph type="ftr" idx="11"/>
          </p:nvPr>
        </p:nvSpPr>
        <p:spPr>
          <a:xfrm>
            <a:off x="0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4-March-2015</a:t>
            </a:r>
            <a:endParaRPr/>
          </a:p>
        </p:txBody>
      </p:sp>
      <p:sp>
        <p:nvSpPr>
          <p:cNvPr id="480" name="Google Shape;480;p28:notes"/>
          <p:cNvSpPr txBox="1">
            <a:spLocks noGrp="1"/>
          </p:cNvSpPr>
          <p:nvPr>
            <p:ph type="sldNum" idx="12"/>
          </p:nvPr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28:notes"/>
          <p:cNvSpPr txBox="1"/>
          <p:nvPr/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28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28:notes"/>
          <p:cNvSpPr txBox="1">
            <a:spLocks noGrp="1"/>
          </p:cNvSpPr>
          <p:nvPr>
            <p:ph type="body" idx="1"/>
          </p:nvPr>
        </p:nvSpPr>
        <p:spPr>
          <a:xfrm>
            <a:off x="927471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ENGG406 2015W</a:t>
            </a:r>
            <a:endParaRPr/>
          </a:p>
        </p:txBody>
      </p:sp>
      <p:sp>
        <p:nvSpPr>
          <p:cNvPr id="123" name="Google Shape;123;p2:notes"/>
          <p:cNvSpPr txBox="1">
            <a:spLocks noGrp="1"/>
          </p:cNvSpPr>
          <p:nvPr>
            <p:ph type="ftr" idx="11"/>
          </p:nvPr>
        </p:nvSpPr>
        <p:spPr>
          <a:xfrm>
            <a:off x="0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4-March-2015</a:t>
            </a:r>
            <a:endParaRPr/>
          </a:p>
        </p:txBody>
      </p:sp>
      <p:sp>
        <p:nvSpPr>
          <p:cNvPr id="124" name="Google Shape;124;p2:notes"/>
          <p:cNvSpPr txBox="1">
            <a:spLocks noGrp="1"/>
          </p:cNvSpPr>
          <p:nvPr>
            <p:ph type="sldNum" idx="12"/>
          </p:nvPr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2:notes"/>
          <p:cNvSpPr txBox="1"/>
          <p:nvPr/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927471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ENGG406 2015W</a:t>
            </a:r>
            <a:endParaRPr/>
          </a:p>
        </p:txBody>
      </p:sp>
      <p:sp>
        <p:nvSpPr>
          <p:cNvPr id="170" name="Google Shape;170;p7:notes"/>
          <p:cNvSpPr txBox="1">
            <a:spLocks noGrp="1"/>
          </p:cNvSpPr>
          <p:nvPr>
            <p:ph type="ftr" idx="11"/>
          </p:nvPr>
        </p:nvSpPr>
        <p:spPr>
          <a:xfrm>
            <a:off x="0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4-March-2015</a:t>
            </a:r>
            <a:endParaRPr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sldNum" idx="12"/>
          </p:nvPr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7:notes"/>
          <p:cNvSpPr txBox="1"/>
          <p:nvPr/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927471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ENGG406 2015W</a:t>
            </a:r>
            <a:endParaRPr/>
          </a:p>
        </p:txBody>
      </p:sp>
      <p:sp>
        <p:nvSpPr>
          <p:cNvPr id="182" name="Google Shape;182;p8:notes"/>
          <p:cNvSpPr txBox="1">
            <a:spLocks noGrp="1"/>
          </p:cNvSpPr>
          <p:nvPr>
            <p:ph type="ftr" idx="11"/>
          </p:nvPr>
        </p:nvSpPr>
        <p:spPr>
          <a:xfrm>
            <a:off x="0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4-March-2015</a:t>
            </a:r>
            <a:endParaRPr/>
          </a:p>
        </p:txBody>
      </p:sp>
      <p:sp>
        <p:nvSpPr>
          <p:cNvPr id="183" name="Google Shape;183;p8:notes"/>
          <p:cNvSpPr txBox="1">
            <a:spLocks noGrp="1"/>
          </p:cNvSpPr>
          <p:nvPr>
            <p:ph type="sldNum" idx="12"/>
          </p:nvPr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Google Shape;184;p8:notes"/>
          <p:cNvSpPr txBox="1"/>
          <p:nvPr/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927471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ENGG406 2015W</a:t>
            </a:r>
            <a:endParaRPr/>
          </a:p>
        </p:txBody>
      </p:sp>
      <p:sp>
        <p:nvSpPr>
          <p:cNvPr id="194" name="Google Shape;194;p9:notes"/>
          <p:cNvSpPr txBox="1">
            <a:spLocks noGrp="1"/>
          </p:cNvSpPr>
          <p:nvPr>
            <p:ph type="ftr" idx="11"/>
          </p:nvPr>
        </p:nvSpPr>
        <p:spPr>
          <a:xfrm>
            <a:off x="0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4-March-2015</a:t>
            </a:r>
            <a:endParaRPr/>
          </a:p>
        </p:txBody>
      </p:sp>
      <p:sp>
        <p:nvSpPr>
          <p:cNvPr id="195" name="Google Shape;195;p9:notes"/>
          <p:cNvSpPr txBox="1">
            <a:spLocks noGrp="1"/>
          </p:cNvSpPr>
          <p:nvPr>
            <p:ph type="sldNum" idx="12"/>
          </p:nvPr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9:notes"/>
          <p:cNvSpPr txBox="1"/>
          <p:nvPr/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927471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50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ENGG406 2015W</a:t>
            </a:r>
            <a:endParaRPr/>
          </a:p>
        </p:txBody>
      </p:sp>
      <p:sp>
        <p:nvSpPr>
          <p:cNvPr id="220" name="Google Shape;220;p11:notes"/>
          <p:cNvSpPr txBox="1">
            <a:spLocks noGrp="1"/>
          </p:cNvSpPr>
          <p:nvPr>
            <p:ph type="ftr" idx="11"/>
          </p:nvPr>
        </p:nvSpPr>
        <p:spPr>
          <a:xfrm>
            <a:off x="0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4-March-2015</a:t>
            </a:r>
            <a:endParaRPr/>
          </a:p>
        </p:txBody>
      </p:sp>
      <p:sp>
        <p:nvSpPr>
          <p:cNvPr id="221" name="Google Shape;221;p11:notes"/>
          <p:cNvSpPr txBox="1">
            <a:spLocks noGrp="1"/>
          </p:cNvSpPr>
          <p:nvPr>
            <p:ph type="sldNum" idx="12"/>
          </p:nvPr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11:notes"/>
          <p:cNvSpPr txBox="1"/>
          <p:nvPr/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927471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927471" y="4421876"/>
            <a:ext cx="5099898" cy="4190263"/>
          </a:xfrm>
          <a:prstGeom prst="rect">
            <a:avLst/>
          </a:prstGeom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ENGG406 2015W</a:t>
            </a:r>
            <a:endParaRPr/>
          </a:p>
        </p:txBody>
      </p:sp>
      <p:sp>
        <p:nvSpPr>
          <p:cNvPr id="298" name="Google Shape;298;p18:notes"/>
          <p:cNvSpPr txBox="1">
            <a:spLocks noGrp="1"/>
          </p:cNvSpPr>
          <p:nvPr>
            <p:ph type="ftr" idx="11"/>
          </p:nvPr>
        </p:nvSpPr>
        <p:spPr>
          <a:xfrm>
            <a:off x="0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4-March-2015</a:t>
            </a:r>
            <a:endParaRPr/>
          </a:p>
        </p:txBody>
      </p:sp>
      <p:sp>
        <p:nvSpPr>
          <p:cNvPr id="299" name="Google Shape;299;p18:notes"/>
          <p:cNvSpPr txBox="1">
            <a:spLocks noGrp="1"/>
          </p:cNvSpPr>
          <p:nvPr>
            <p:ph type="sldNum" idx="12"/>
          </p:nvPr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18:notes"/>
          <p:cNvSpPr txBox="1"/>
          <p:nvPr/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8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18:notes"/>
          <p:cNvSpPr txBox="1">
            <a:spLocks noGrp="1"/>
          </p:cNvSpPr>
          <p:nvPr>
            <p:ph type="body" idx="1"/>
          </p:nvPr>
        </p:nvSpPr>
        <p:spPr>
          <a:xfrm>
            <a:off x="927471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ENGG406 2015W</a:t>
            </a:r>
            <a:endParaRPr/>
          </a:p>
        </p:txBody>
      </p:sp>
      <p:sp>
        <p:nvSpPr>
          <p:cNvPr id="314" name="Google Shape;314;p19:notes"/>
          <p:cNvSpPr txBox="1">
            <a:spLocks noGrp="1"/>
          </p:cNvSpPr>
          <p:nvPr>
            <p:ph type="ftr" idx="11"/>
          </p:nvPr>
        </p:nvSpPr>
        <p:spPr>
          <a:xfrm>
            <a:off x="0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4-March-2015</a:t>
            </a:r>
            <a:endParaRPr/>
          </a:p>
        </p:txBody>
      </p:sp>
      <p:sp>
        <p:nvSpPr>
          <p:cNvPr id="315" name="Google Shape;315;p19:notes"/>
          <p:cNvSpPr txBox="1">
            <a:spLocks noGrp="1"/>
          </p:cNvSpPr>
          <p:nvPr>
            <p:ph type="sldNum" idx="12"/>
          </p:nvPr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19:notes"/>
          <p:cNvSpPr txBox="1"/>
          <p:nvPr/>
        </p:nvSpPr>
        <p:spPr>
          <a:xfrm>
            <a:off x="3941155" y="8843753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9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19:notes"/>
          <p:cNvSpPr txBox="1">
            <a:spLocks noGrp="1"/>
          </p:cNvSpPr>
          <p:nvPr>
            <p:ph type="body" idx="1"/>
          </p:nvPr>
        </p:nvSpPr>
        <p:spPr>
          <a:xfrm>
            <a:off x="927471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>
            <a:spLocks noGrp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5pPr>
            <a:lvl6pPr marL="2743200" lvl="5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6pPr>
            <a:lvl7pPr marL="3200400" lvl="6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7pPr>
            <a:lvl8pPr marL="3657600" lvl="7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8pPr>
            <a:lvl9pPr marL="4114800" lvl="8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68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Char char="❖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 idx="4294967295"/>
          </p:nvPr>
        </p:nvSpPr>
        <p:spPr>
          <a:xfrm>
            <a:off x="228600" y="1066800"/>
            <a:ext cx="8610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Becoming a </a:t>
            </a:r>
            <a:b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 in Risk Management</a:t>
            </a:r>
            <a:endParaRPr sz="3600" b="1" i="1" u="none" strike="noStrike" cap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4294967295"/>
          </p:nvPr>
        </p:nvSpPr>
        <p:spPr>
          <a:xfrm>
            <a:off x="1219200" y="2941782"/>
            <a:ext cx="6400800" cy="237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Noto Sans Symbols"/>
              <a:buNone/>
            </a:pPr>
            <a:r>
              <a:rPr lang="en-US" sz="4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ENGG404 – Lecture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</a:pPr>
            <a:r>
              <a:rPr lang="en-US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Chapter 3.3</a:t>
            </a:r>
            <a:r>
              <a:rPr lang="en-US" sz="3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200" b="0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RME #04 </a:t>
            </a:r>
            <a:r>
              <a:rPr lang="en-US" sz="3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Management of Change (MOC)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5"/>
              <a:buFont typeface="Noto Sans Symbols"/>
              <a:buNone/>
            </a:pPr>
            <a:endParaRPr sz="17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5"/>
              <a:buFont typeface="Noto Sans Symbols"/>
              <a:buNone/>
            </a:pPr>
            <a:endParaRPr sz="17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5"/>
              <a:buFont typeface="Noto Sans Symbols"/>
              <a:buNone/>
            </a:pPr>
            <a:endParaRPr sz="17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5"/>
              <a:buFont typeface="Noto Sans Symbols"/>
              <a:buNone/>
            </a:pPr>
            <a:endParaRPr sz="17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5"/>
              <a:buFont typeface="Noto Sans Symbols"/>
              <a:buNone/>
            </a:pPr>
            <a:endParaRPr sz="17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5"/>
              <a:buFont typeface="Noto Sans Symbols"/>
              <a:buNone/>
            </a:pPr>
            <a:endParaRPr sz="17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5"/>
              <a:buFont typeface="Noto Sans Symbols"/>
              <a:buNone/>
            </a:pPr>
            <a:endParaRPr sz="17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52402" y="176015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Fundamentals of RM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481037" y="169908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RM System and Process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7874130" y="169908"/>
            <a:ext cx="1155550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Application and Perspectives</a:t>
            </a:r>
            <a:endParaRPr sz="1200" b="0" i="0" u="none" strike="noStrike" cap="none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051217" y="169908"/>
            <a:ext cx="671096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People &amp; Org.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3834670" y="169908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Incident investigation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5011486" y="169908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RM Tools &amp; Challenges</a:t>
            </a:r>
            <a:endParaRPr sz="1200" b="0" i="0" u="none" strike="noStrike" cap="none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2657853" y="170432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Leadership in RM</a:t>
            </a:r>
            <a:endParaRPr>
              <a:solidFill>
                <a:schemeClr val="tx2"/>
              </a:solidFill>
            </a:endParaRPr>
          </a:p>
        </p:txBody>
      </p:sp>
      <p:cxnSp>
        <p:nvCxnSpPr>
          <p:cNvPr id="113" name="Google Shape;113;p1"/>
          <p:cNvCxnSpPr>
            <a:stCxn id="106" idx="3"/>
            <a:endCxn id="107" idx="1"/>
          </p:cNvCxnSpPr>
          <p:nvPr/>
        </p:nvCxnSpPr>
        <p:spPr>
          <a:xfrm rot="10800000" flipH="1">
            <a:off x="1329219" y="400847"/>
            <a:ext cx="151800" cy="60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14;p1"/>
          <p:cNvCxnSpPr>
            <a:stCxn id="107" idx="3"/>
            <a:endCxn id="112" idx="1"/>
          </p:cNvCxnSpPr>
          <p:nvPr/>
        </p:nvCxnSpPr>
        <p:spPr>
          <a:xfrm>
            <a:off x="2506036" y="400740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"/>
          <p:cNvCxnSpPr>
            <a:stCxn id="112" idx="3"/>
            <a:endCxn id="110" idx="1"/>
          </p:cNvCxnSpPr>
          <p:nvPr/>
        </p:nvCxnSpPr>
        <p:spPr>
          <a:xfrm rot="10800000" flipH="1">
            <a:off x="3682852" y="400664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>
            <a:stCxn id="110" idx="3"/>
            <a:endCxn id="111" idx="1"/>
          </p:cNvCxnSpPr>
          <p:nvPr/>
        </p:nvCxnSpPr>
        <p:spPr>
          <a:xfrm>
            <a:off x="4859669" y="400740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1"/>
          <p:cNvCxnSpPr>
            <a:stCxn id="111" idx="3"/>
          </p:cNvCxnSpPr>
          <p:nvPr/>
        </p:nvCxnSpPr>
        <p:spPr>
          <a:xfrm>
            <a:off x="6036485" y="400740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1"/>
          <p:cNvCxnSpPr>
            <a:endCxn id="109" idx="1"/>
          </p:cNvCxnSpPr>
          <p:nvPr/>
        </p:nvCxnSpPr>
        <p:spPr>
          <a:xfrm>
            <a:off x="6899417" y="400740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1"/>
          <p:cNvCxnSpPr>
            <a:stCxn id="109" idx="3"/>
            <a:endCxn id="108" idx="1"/>
          </p:cNvCxnSpPr>
          <p:nvPr/>
        </p:nvCxnSpPr>
        <p:spPr>
          <a:xfrm>
            <a:off x="7722313" y="400740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p1"/>
          <p:cNvSpPr txBox="1"/>
          <p:nvPr/>
        </p:nvSpPr>
        <p:spPr>
          <a:xfrm>
            <a:off x="6188301" y="169907"/>
            <a:ext cx="692362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RM in Industry</a:t>
            </a:r>
            <a:endParaRPr sz="1200" b="0" i="0" u="none" strike="noStrike" cap="none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20"/>
          <p:cNvGrpSpPr/>
          <p:nvPr/>
        </p:nvGrpSpPr>
        <p:grpSpPr>
          <a:xfrm>
            <a:off x="785091" y="2133600"/>
            <a:ext cx="7901709" cy="4572000"/>
            <a:chOff x="-441036" y="0"/>
            <a:chExt cx="7901709" cy="4572000"/>
          </a:xfrm>
        </p:grpSpPr>
        <p:sp>
          <p:nvSpPr>
            <p:cNvPr id="335" name="Google Shape;335;p20"/>
            <p:cNvSpPr/>
            <p:nvPr/>
          </p:nvSpPr>
          <p:spPr>
            <a:xfrm>
              <a:off x="-441036" y="0"/>
              <a:ext cx="7901709" cy="45720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317" y="1371599"/>
              <a:ext cx="1595846" cy="18288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 txBox="1"/>
            <p:nvPr/>
          </p:nvSpPr>
          <p:spPr>
            <a:xfrm>
              <a:off x="81220" y="1449502"/>
              <a:ext cx="1440040" cy="1672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Communicate the Proposed Change</a:t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678957" y="1371599"/>
              <a:ext cx="1595846" cy="18288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 txBox="1"/>
            <p:nvPr/>
          </p:nvSpPr>
          <p:spPr>
            <a:xfrm>
              <a:off x="1756860" y="1449502"/>
              <a:ext cx="1440040" cy="1672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Conduct Appropriate Reviews &amp; Risk Assessments</a:t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354596" y="1371599"/>
              <a:ext cx="1595846" cy="18288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 txBox="1"/>
            <p:nvPr/>
          </p:nvSpPr>
          <p:spPr>
            <a:xfrm>
              <a:off x="3432499" y="1449502"/>
              <a:ext cx="1440040" cy="1672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Seek Final Approval</a:t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030235" y="1371599"/>
              <a:ext cx="1595846" cy="18288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 txBox="1"/>
            <p:nvPr/>
          </p:nvSpPr>
          <p:spPr>
            <a:xfrm>
              <a:off x="5108138" y="1449502"/>
              <a:ext cx="1440040" cy="1672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Communicate &amp; Implement the Change</a:t>
              </a:r>
              <a:endParaRPr/>
            </a:p>
          </p:txBody>
        </p:sp>
      </p:grpSp>
      <p:sp>
        <p:nvSpPr>
          <p:cNvPr id="345" name="Google Shape;345;p20"/>
          <p:cNvSpPr/>
          <p:nvPr/>
        </p:nvSpPr>
        <p:spPr>
          <a:xfrm>
            <a:off x="457200" y="811109"/>
            <a:ext cx="8229600" cy="155109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smtClean="0">
                <a:solidFill>
                  <a:schemeClr val="tx2"/>
                </a:solidFill>
                <a:sym typeface="Arial"/>
              </a:rPr>
              <a:t>Four Actions:</a:t>
            </a:r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chemeClr val="tx2"/>
                </a:solidFill>
                <a:sym typeface="Arial"/>
              </a:rPr>
              <a:t>The </a:t>
            </a:r>
            <a:r>
              <a:rPr lang="en-US" sz="2000" u="sng" dirty="0">
                <a:solidFill>
                  <a:schemeClr val="tx2"/>
                </a:solidFill>
                <a:sym typeface="Arial"/>
              </a:rPr>
              <a:t>Change Owner </a:t>
            </a:r>
            <a:r>
              <a:rPr lang="en-US" sz="2000" dirty="0">
                <a:solidFill>
                  <a:schemeClr val="tx2"/>
                </a:solidFill>
                <a:sym typeface="Arial"/>
              </a:rPr>
              <a:t>must drive these four actions </a:t>
            </a:r>
            <a:r>
              <a:rPr lang="en-US" sz="2000" dirty="0" smtClean="0">
                <a:solidFill>
                  <a:schemeClr val="tx2"/>
                </a:solidFill>
                <a:sym typeface="Arial"/>
              </a:rPr>
              <a:t>in </a:t>
            </a:r>
            <a:r>
              <a:rPr lang="en-US" sz="2000" dirty="0">
                <a:solidFill>
                  <a:schemeClr val="tx2"/>
                </a:solidFill>
                <a:sym typeface="Arial"/>
              </a:rPr>
              <a:t>MOC:</a:t>
            </a:r>
            <a:endParaRPr sz="2000" dirty="0">
              <a:solidFill>
                <a:schemeClr val="tx2"/>
              </a:solidFill>
            </a:endParaRPr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tx2"/>
                </a:solidFill>
                <a:sym typeface="Arial"/>
              </a:rPr>
              <a:t>Every organization may have different procedures for each action</a:t>
            </a:r>
            <a:endParaRPr sz="2000" dirty="0">
              <a:solidFill>
                <a:schemeClr val="tx2"/>
              </a:solidFill>
            </a:endParaRPr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tx2"/>
                </a:solidFill>
                <a:sym typeface="Arial"/>
              </a:rPr>
              <a:t>These 4 </a:t>
            </a:r>
            <a:r>
              <a:rPr lang="en-US" sz="2000" u="sng" dirty="0">
                <a:solidFill>
                  <a:schemeClr val="tx2"/>
                </a:solidFill>
                <a:sym typeface="Arial"/>
              </a:rPr>
              <a:t>critical actions</a:t>
            </a:r>
            <a:r>
              <a:rPr lang="en-US" sz="2000" dirty="0">
                <a:solidFill>
                  <a:schemeClr val="tx2"/>
                </a:solidFill>
                <a:sym typeface="Arial"/>
              </a:rPr>
              <a:t> are integrated within the MOC WP!</a:t>
            </a:r>
            <a:endParaRPr sz="2000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16" name="Google Shape;132;p2"/>
          <p:cNvSpPr/>
          <p:nvPr/>
        </p:nvSpPr>
        <p:spPr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Chapter 3.3: RME #4 Management of Change</a:t>
            </a:r>
            <a:endParaRPr dirty="0"/>
          </a:p>
        </p:txBody>
      </p:sp>
      <p:sp>
        <p:nvSpPr>
          <p:cNvPr id="17" name="Google Shape;132;p2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600"/>
            </a:pPr>
            <a:r>
              <a:rPr lang="en-US" sz="2400" b="1" i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Four Critical Actions for MOC: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"/>
          <p:cNvSpPr/>
          <p:nvPr/>
        </p:nvSpPr>
        <p:spPr>
          <a:xfrm>
            <a:off x="457200" y="3124200"/>
            <a:ext cx="8231187" cy="24545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5"/>
          <p:cNvSpPr txBox="1"/>
          <p:nvPr/>
        </p:nvSpPr>
        <p:spPr>
          <a:xfrm>
            <a:off x="7772400" y="5574588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5"/>
          <p:cNvSpPr/>
          <p:nvPr/>
        </p:nvSpPr>
        <p:spPr>
          <a:xfrm>
            <a:off x="457200" y="3124200"/>
            <a:ext cx="8229600" cy="245456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ctr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ctr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Can weaknesses in the MOC Work </a:t>
            </a:r>
            <a:r>
              <a:rPr lang="en-US" sz="2000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Process </a:t>
            </a:r>
            <a:r>
              <a:rPr lang="en-US" sz="2000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be latent causes</a:t>
            </a:r>
            <a:r>
              <a:rPr lang="en-US" sz="2000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609600" marR="0" lvl="0" indent="-609600" algn="ctr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i="1" dirty="0" smtClean="0">
                <a:solidFill>
                  <a:schemeClr val="tx2"/>
                </a:solidFill>
              </a:rPr>
              <a:t>Show of hands!</a:t>
            </a:r>
            <a:endParaRPr sz="2000" i="1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446" name="Google Shape;446;p25"/>
          <p:cNvSpPr txBox="1"/>
          <p:nvPr/>
        </p:nvSpPr>
        <p:spPr>
          <a:xfrm>
            <a:off x="1661160" y="4468018"/>
            <a:ext cx="1447800" cy="58896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80808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YES?</a:t>
            </a:r>
            <a:endParaRPr dirty="0"/>
          </a:p>
        </p:txBody>
      </p:sp>
      <p:sp>
        <p:nvSpPr>
          <p:cNvPr id="447" name="Google Shape;447;p25"/>
          <p:cNvSpPr txBox="1"/>
          <p:nvPr/>
        </p:nvSpPr>
        <p:spPr>
          <a:xfrm>
            <a:off x="3601489" y="4468017"/>
            <a:ext cx="1447800" cy="58896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80808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NO?</a:t>
            </a:r>
            <a:endParaRPr dirty="0"/>
          </a:p>
        </p:txBody>
      </p:sp>
      <p:sp>
        <p:nvSpPr>
          <p:cNvPr id="448" name="Google Shape;448;p25"/>
          <p:cNvSpPr txBox="1"/>
          <p:nvPr/>
        </p:nvSpPr>
        <p:spPr>
          <a:xfrm>
            <a:off x="5541818" y="4468017"/>
            <a:ext cx="2438400" cy="58477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80808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SURE?</a:t>
            </a:r>
            <a:endParaRPr dirty="0"/>
          </a:p>
        </p:txBody>
      </p:sp>
      <p:sp>
        <p:nvSpPr>
          <p:cNvPr id="450" name="Google Shape;450;p25"/>
          <p:cNvSpPr/>
          <p:nvPr/>
        </p:nvSpPr>
        <p:spPr>
          <a:xfrm>
            <a:off x="457200" y="822960"/>
            <a:ext cx="8229600" cy="23774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of many incidents include the failure to:</a:t>
            </a:r>
            <a:endParaRPr dirty="0"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Communicate the change;</a:t>
            </a:r>
            <a:endParaRPr dirty="0"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 appropriate reviews and risk assessments; </a:t>
            </a:r>
            <a:endParaRPr dirty="0"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Seek and gain final approval;</a:t>
            </a:r>
            <a:endParaRPr dirty="0"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the change as agreed upon and approved by all stakeholders. </a:t>
            </a:r>
            <a:endParaRPr dirty="0"/>
          </a:p>
        </p:txBody>
      </p:sp>
      <p:sp>
        <p:nvSpPr>
          <p:cNvPr id="11" name="Google Shape;132;p2"/>
          <p:cNvSpPr/>
          <p:nvPr/>
        </p:nvSpPr>
        <p:spPr>
          <a:xfrm>
            <a:off x="457200" y="5501640"/>
            <a:ext cx="5303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Chapter 3.3: RME #4 Management of Change</a:t>
            </a:r>
            <a:endParaRPr dirty="0"/>
          </a:p>
        </p:txBody>
      </p:sp>
      <p:sp>
        <p:nvSpPr>
          <p:cNvPr id="12" name="Google Shape;132;p2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600"/>
            </a:pPr>
            <a:r>
              <a:rPr lang="en-US" sz="2400" b="1" i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Management of Change is </a:t>
            </a:r>
            <a:r>
              <a:rPr lang="en-US" sz="2400" b="1" i="1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Critical</a:t>
            </a:r>
            <a:r>
              <a:rPr lang="en-US" sz="2400" b="1" i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"/>
          <p:cNvSpPr txBox="1"/>
          <p:nvPr/>
        </p:nvSpPr>
        <p:spPr>
          <a:xfrm>
            <a:off x="7772400" y="4640118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8"/>
          <p:cNvSpPr/>
          <p:nvPr/>
        </p:nvSpPr>
        <p:spPr>
          <a:xfrm>
            <a:off x="457200" y="822960"/>
            <a:ext cx="8229600" cy="370285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sym typeface="Arial"/>
            </a:endParaRPr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sym typeface="Arial"/>
              </a:rPr>
              <a:t>Changes are common 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occurrences in organizations.</a:t>
            </a:r>
            <a:endParaRPr sz="2000" dirty="0"/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The </a:t>
            </a:r>
            <a:r>
              <a:rPr lang="en-US" sz="2000" b="1" dirty="0">
                <a:solidFill>
                  <a:srgbClr val="000000"/>
                </a:solidFill>
                <a:sym typeface="Arial"/>
              </a:rPr>
              <a:t>four critical actions are essential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 for an effective application of MOC process.</a:t>
            </a:r>
            <a:endParaRPr sz="2000" dirty="0"/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MOC is applicable at every level of the organization and for every change.</a:t>
            </a:r>
            <a:endParaRPr sz="2000" dirty="0"/>
          </a:p>
          <a:p>
            <a:pPr marL="609600" marR="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endParaRPr sz="2000" dirty="0">
              <a:solidFill>
                <a:srgbClr val="000000"/>
              </a:solidFill>
              <a:sym typeface="Arial"/>
            </a:endParaRPr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sym typeface="Arial"/>
              </a:rPr>
              <a:t>Change </a:t>
            </a:r>
            <a:r>
              <a:rPr lang="en-US" sz="2000" b="1" u="sng" dirty="0">
                <a:solidFill>
                  <a:srgbClr val="000000"/>
                </a:solidFill>
                <a:sym typeface="Arial"/>
              </a:rPr>
              <a:t>sets the stage for errors</a:t>
            </a:r>
            <a:r>
              <a:rPr lang="en-US" sz="2000" b="1" dirty="0">
                <a:solidFill>
                  <a:srgbClr val="000000"/>
                </a:solidFill>
                <a:sym typeface="Arial"/>
              </a:rPr>
              <a:t> …</a:t>
            </a:r>
            <a:br>
              <a:rPr lang="en-US" sz="2000" b="1" dirty="0">
                <a:solidFill>
                  <a:srgbClr val="000000"/>
                </a:solidFill>
                <a:sym typeface="Arial"/>
              </a:rPr>
            </a:br>
            <a:r>
              <a:rPr lang="en-US" sz="2000" b="1" dirty="0">
                <a:solidFill>
                  <a:srgbClr val="000000"/>
                </a:solidFill>
                <a:sym typeface="Arial"/>
              </a:rPr>
              <a:t>                                 … and </a:t>
            </a:r>
            <a:r>
              <a:rPr lang="en-US" sz="2000" b="1" u="sng" dirty="0">
                <a:solidFill>
                  <a:srgbClr val="000000"/>
                </a:solidFill>
                <a:sym typeface="Arial"/>
              </a:rPr>
              <a:t>errors lead to loss incidents</a:t>
            </a:r>
            <a:r>
              <a:rPr lang="en-US" sz="2000" b="1" dirty="0" smtClean="0">
                <a:solidFill>
                  <a:srgbClr val="000000"/>
                </a:solidFill>
                <a:sym typeface="Arial"/>
              </a:rPr>
              <a:t>.</a:t>
            </a:r>
            <a:endParaRPr sz="20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" name="Google Shape;132;p2"/>
          <p:cNvSpPr/>
          <p:nvPr/>
        </p:nvSpPr>
        <p:spPr>
          <a:xfrm>
            <a:off x="457200" y="4525818"/>
            <a:ext cx="486479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Chapter 3.3: RME #4 Management of Change</a:t>
            </a:r>
            <a:endParaRPr dirty="0"/>
          </a:p>
        </p:txBody>
      </p:sp>
      <p:sp>
        <p:nvSpPr>
          <p:cNvPr id="7" name="Google Shape;132;p2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600"/>
            </a:pPr>
            <a:r>
              <a:rPr lang="en-US" sz="2400" b="1" i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Summary and Key Lesson: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/>
        </p:nvSpPr>
        <p:spPr>
          <a:xfrm>
            <a:off x="7772400" y="5578764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457200" y="822960"/>
            <a:ext cx="8229600" cy="475580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the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 of a basic Management Of Change (MOC)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 process, the manner in which it is used, and the benefits for managing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change.</a:t>
            </a:r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endParaRPr lang="en-US" sz="2000" dirty="0"/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manage change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gaining an appreciation about the potential changes in risk as a change in the activity, the technology of the operation, or organization (structure and people) is made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endParaRPr sz="2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the significance of the “Management of Change” element in a Risk Management System.</a:t>
            </a:r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endParaRPr sz="2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basic MOC work process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2;p2"/>
          <p:cNvSpPr/>
          <p:nvPr/>
        </p:nvSpPr>
        <p:spPr>
          <a:xfrm>
            <a:off x="457200" y="5570682"/>
            <a:ext cx="530352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Chapter 3.3: RME #4 Management of Change</a:t>
            </a:r>
            <a:endParaRPr dirty="0"/>
          </a:p>
        </p:txBody>
      </p:sp>
      <p:sp>
        <p:nvSpPr>
          <p:cNvPr id="7" name="Google Shape;132;p2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600"/>
            </a:pPr>
            <a:r>
              <a:rPr lang="en-US" sz="2400" b="1" i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Learning Outcomes: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7772400" y="5775036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457200" y="822960"/>
            <a:ext cx="8229600" cy="49497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needs to look at change in terms of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change in risk level and the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consequences of the change: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strike="noStrike" cap="none" dirty="0">
                <a:solidFill>
                  <a:srgbClr val="000000"/>
                </a:solidFill>
                <a:sym typeface="Arial"/>
              </a:rPr>
              <a:t>Does the change introduce a new or different risk? </a:t>
            </a:r>
            <a:br>
              <a:rPr lang="en-US" sz="2000" b="0" i="0" strike="noStrike" cap="none" dirty="0">
                <a:solidFill>
                  <a:srgbClr val="000000"/>
                </a:solidFill>
                <a:sym typeface="Arial"/>
              </a:rPr>
            </a:br>
            <a:r>
              <a:rPr lang="en-US" sz="2000" b="0" i="0" strike="noStrike" cap="none" dirty="0">
                <a:solidFill>
                  <a:srgbClr val="000000"/>
                </a:solidFill>
                <a:sym typeface="Arial"/>
              </a:rPr>
              <a:t>Hazards? Likelihoods? Consequences? </a:t>
            </a:r>
            <a:endParaRPr dirty="0"/>
          </a:p>
          <a:p>
            <a:pPr marL="609600" marR="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000" b="0" i="0" strike="noStrike" cap="none" dirty="0">
              <a:solidFill>
                <a:srgbClr val="000000"/>
              </a:solidFill>
              <a:sym typeface="Arial"/>
            </a:endParaRPr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strike="noStrike" cap="none" dirty="0">
                <a:solidFill>
                  <a:srgbClr val="000000"/>
                </a:solidFill>
                <a:sym typeface="Arial"/>
              </a:rPr>
              <a:t>Does the change affect the effectiveness of existing safeguards and control </a:t>
            </a:r>
            <a:r>
              <a:rPr lang="en-US" sz="2000" b="0" i="0" strike="noStrike" cap="none" dirty="0" smtClean="0">
                <a:solidFill>
                  <a:srgbClr val="000000"/>
                </a:solidFill>
                <a:sym typeface="Arial"/>
              </a:rPr>
              <a:t>measures? Engineering </a:t>
            </a:r>
            <a:r>
              <a:rPr lang="en-US" sz="2000" b="0" i="0" strike="noStrike" cap="none" dirty="0">
                <a:solidFill>
                  <a:srgbClr val="000000"/>
                </a:solidFill>
                <a:sym typeface="Arial"/>
              </a:rPr>
              <a:t>controls? </a:t>
            </a:r>
            <a:r>
              <a:rPr lang="en-US" sz="2000" b="0" i="0" strike="noStrike" cap="none" dirty="0" smtClean="0">
                <a:solidFill>
                  <a:srgbClr val="000000"/>
                </a:solidFill>
                <a:sym typeface="Arial"/>
              </a:rPr>
              <a:t/>
            </a:r>
            <a:br>
              <a:rPr lang="en-US" sz="2000" b="0" i="0" strike="noStrike" cap="none" dirty="0" smtClean="0">
                <a:solidFill>
                  <a:srgbClr val="000000"/>
                </a:solidFill>
                <a:sym typeface="Arial"/>
              </a:rPr>
            </a:br>
            <a:endParaRPr dirty="0"/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/>
              <a:t>Does the change influence </a:t>
            </a:r>
            <a:r>
              <a:rPr lang="en-US" sz="2000" b="0" i="0" strike="noStrike" cap="none" dirty="0" smtClean="0">
                <a:solidFill>
                  <a:srgbClr val="000000"/>
                </a:solidFill>
                <a:sym typeface="Arial"/>
              </a:rPr>
              <a:t>administrative controls (procedures) and </a:t>
            </a:r>
            <a:r>
              <a:rPr lang="en-US" sz="2000" b="0" i="0" strike="noStrike" cap="none" dirty="0">
                <a:solidFill>
                  <a:srgbClr val="000000"/>
                </a:solidFill>
                <a:sym typeface="Arial"/>
              </a:rPr>
              <a:t>work </a:t>
            </a:r>
            <a:r>
              <a:rPr lang="en-US" sz="2000" b="0" i="0" strike="noStrike" cap="none" dirty="0" smtClean="0">
                <a:solidFill>
                  <a:srgbClr val="000000"/>
                </a:solidFill>
                <a:sym typeface="Arial"/>
              </a:rPr>
              <a:t>practices? </a:t>
            </a:r>
            <a:r>
              <a:rPr lang="en-US" sz="2000" b="0" i="0" strike="noStrike" cap="none" dirty="0">
                <a:solidFill>
                  <a:srgbClr val="000000"/>
                </a:solidFill>
                <a:sym typeface="Arial"/>
              </a:rPr>
              <a:t/>
            </a:r>
            <a:br>
              <a:rPr lang="en-US" sz="2000" b="0" i="0" strike="noStrike" cap="none" dirty="0">
                <a:solidFill>
                  <a:srgbClr val="000000"/>
                </a:solidFill>
                <a:sym typeface="Arial"/>
              </a:rPr>
            </a:br>
            <a:r>
              <a:rPr lang="en-US" sz="2000" b="0" i="0" strike="noStrike" cap="none" dirty="0">
                <a:solidFill>
                  <a:srgbClr val="000000"/>
                </a:solidFill>
                <a:sym typeface="Arial"/>
              </a:rPr>
              <a:t>New training materials? </a:t>
            </a:r>
            <a:r>
              <a:rPr lang="en-US" sz="2000" b="0" i="0" strike="noStrike" cap="none" dirty="0" smtClean="0">
                <a:solidFill>
                  <a:srgbClr val="000000"/>
                </a:solidFill>
                <a:sym typeface="Arial"/>
              </a:rPr>
              <a:t/>
            </a:r>
            <a:br>
              <a:rPr lang="en-US" sz="2000" b="0" i="0" strike="noStrike" cap="none" dirty="0" smtClean="0">
                <a:solidFill>
                  <a:srgbClr val="000000"/>
                </a:solidFill>
                <a:sym typeface="Arial"/>
              </a:rPr>
            </a:br>
            <a:r>
              <a:rPr lang="en-US" sz="2000" b="0" i="0" strike="noStrike" cap="none" dirty="0" smtClean="0">
                <a:solidFill>
                  <a:srgbClr val="000000"/>
                </a:solidFill>
                <a:sym typeface="Arial"/>
              </a:rPr>
              <a:t>New </a:t>
            </a:r>
            <a:r>
              <a:rPr lang="en-US" sz="2000" b="0" i="0" strike="noStrike" cap="none" dirty="0">
                <a:solidFill>
                  <a:srgbClr val="000000"/>
                </a:solidFill>
                <a:sym typeface="Arial"/>
              </a:rPr>
              <a:t>or refresher training? </a:t>
            </a:r>
            <a:br>
              <a:rPr lang="en-US" sz="2000" b="0" i="0" strike="noStrike" cap="none" dirty="0">
                <a:solidFill>
                  <a:srgbClr val="000000"/>
                </a:solidFill>
                <a:sym typeface="Arial"/>
              </a:rPr>
            </a:br>
            <a:r>
              <a:rPr lang="en-US" sz="2000" b="0" i="0" strike="noStrike" cap="none" dirty="0">
                <a:solidFill>
                  <a:srgbClr val="000000"/>
                </a:solidFill>
                <a:sym typeface="Arial"/>
              </a:rPr>
              <a:t>New people in new roles?</a:t>
            </a:r>
            <a:endParaRPr sz="2000" b="0" i="0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7" name="Google Shape;132;p2"/>
          <p:cNvSpPr/>
          <p:nvPr/>
        </p:nvSpPr>
        <p:spPr>
          <a:xfrm>
            <a:off x="457200" y="5772727"/>
            <a:ext cx="5303520" cy="2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Chapter 3.3: RME #4 Management of Change</a:t>
            </a:r>
            <a:endParaRPr dirty="0"/>
          </a:p>
        </p:txBody>
      </p:sp>
      <p:sp>
        <p:nvSpPr>
          <p:cNvPr id="8" name="Google Shape;132;p2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600"/>
            </a:pPr>
            <a:r>
              <a:rPr lang="en-US" sz="2400" b="1" i="1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Look at Change in Terms of a Change in Risk Level:</a:t>
            </a:r>
            <a:endParaRPr lang="en-US" sz="2400" b="1" i="1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/>
        </p:nvSpPr>
        <p:spPr>
          <a:xfrm>
            <a:off x="7772400" y="57277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457200" y="822960"/>
            <a:ext cx="8229600" cy="41831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b="0" i="0" u="none" strike="noStrike" cap="none" dirty="0" smtClean="0">
                <a:solidFill>
                  <a:schemeClr val="tx2"/>
                </a:solidFill>
                <a:sym typeface="Arial"/>
              </a:rPr>
              <a:t>Change </a:t>
            </a:r>
            <a:r>
              <a:rPr lang="en-US" sz="2000" b="0" i="0" u="none" strike="noStrike" cap="none" dirty="0">
                <a:solidFill>
                  <a:schemeClr val="tx2"/>
                </a:solidFill>
                <a:sym typeface="Arial"/>
              </a:rPr>
              <a:t>is an </a:t>
            </a:r>
            <a:r>
              <a:rPr lang="en-US" sz="2000" b="0" i="0" strike="noStrike" cap="none" dirty="0">
                <a:solidFill>
                  <a:schemeClr val="tx2"/>
                </a:solidFill>
                <a:sym typeface="Arial"/>
              </a:rPr>
              <a:t>accepted fact of business for all areas of an operation or an organization</a:t>
            </a:r>
            <a:endParaRPr sz="2000" dirty="0">
              <a:solidFill>
                <a:schemeClr val="tx2"/>
              </a:solidFill>
            </a:endParaRPr>
          </a:p>
          <a:p>
            <a:pPr marL="609600" marR="0" lvl="0" indent="-482600" algn="l" rtl="0">
              <a:spcBef>
                <a:spcPts val="4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endParaRPr sz="900" b="0" i="0" strike="noStrike" cap="none" dirty="0">
              <a:solidFill>
                <a:schemeClr val="tx2"/>
              </a:solidFill>
              <a:sym typeface="Arial"/>
            </a:endParaRPr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b="0" i="0" strike="noStrike" cap="none" dirty="0">
                <a:solidFill>
                  <a:schemeClr val="tx2"/>
                </a:solidFill>
                <a:sym typeface="Arial"/>
              </a:rPr>
              <a:t>Management must ensure their employees:</a:t>
            </a:r>
            <a:endParaRPr sz="2000" dirty="0">
              <a:solidFill>
                <a:schemeClr val="tx2"/>
              </a:solidFill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b="0" i="0" strike="noStrike" cap="none" dirty="0">
                <a:solidFill>
                  <a:schemeClr val="tx2"/>
                </a:solidFill>
                <a:sym typeface="Arial"/>
              </a:rPr>
              <a:t>Understand that change is a normal part of operations.</a:t>
            </a:r>
            <a:endParaRPr sz="2000" dirty="0">
              <a:solidFill>
                <a:schemeClr val="tx2"/>
              </a:solidFill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b="0" i="0" strike="noStrike" cap="none" dirty="0">
                <a:solidFill>
                  <a:schemeClr val="tx2"/>
                </a:solidFill>
                <a:sym typeface="Arial"/>
              </a:rPr>
              <a:t>Have the tools to clarify the scope of change and evaluate it.</a:t>
            </a:r>
            <a:endParaRPr sz="2000" dirty="0">
              <a:solidFill>
                <a:schemeClr val="tx2"/>
              </a:solidFill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b="0" i="0" strike="noStrike" cap="none" dirty="0">
                <a:solidFill>
                  <a:schemeClr val="tx2"/>
                </a:solidFill>
                <a:sym typeface="Arial"/>
              </a:rPr>
              <a:t>Understand the requirements for reviews and for levels of approval.</a:t>
            </a:r>
            <a:endParaRPr sz="2000" dirty="0">
              <a:solidFill>
                <a:schemeClr val="tx2"/>
              </a:solidFill>
            </a:endParaRPr>
          </a:p>
          <a:p>
            <a:pPr marL="927100" marR="0" lvl="1" indent="-342900" algn="l" rtl="0">
              <a:spcBef>
                <a:spcPts val="4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endParaRPr sz="900" b="0" i="0" u="none" strike="noStrike" cap="none" dirty="0">
              <a:solidFill>
                <a:schemeClr val="tx2"/>
              </a:solidFill>
              <a:sym typeface="Arial"/>
            </a:endParaRPr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b="0" i="0" u="none" strike="noStrike" cap="none" dirty="0">
                <a:solidFill>
                  <a:schemeClr val="tx2"/>
                </a:solidFill>
                <a:sym typeface="Arial"/>
              </a:rPr>
              <a:t>Change requires appropriate management system oversight to ensure that the change does not introduce new risks, or diminish (change) control measures for existing risks. 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7" name="Google Shape;132;p2"/>
          <p:cNvSpPr/>
          <p:nvPr/>
        </p:nvSpPr>
        <p:spPr>
          <a:xfrm>
            <a:off x="457200" y="5727700"/>
            <a:ext cx="5303520" cy="2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Chapter 3.3: RME #4 Management of Change</a:t>
            </a:r>
            <a:endParaRPr dirty="0"/>
          </a:p>
        </p:txBody>
      </p:sp>
      <p:sp>
        <p:nvSpPr>
          <p:cNvPr id="9" name="Google Shape;132;p2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600"/>
            </a:pPr>
            <a:r>
              <a:rPr lang="en-US" sz="2400" b="1" i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When a change occurs or a change is planned: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457200" y="822960"/>
            <a:ext cx="8229600" cy="34747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arenR"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</a:rPr>
              <a:t>Management 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Leadership, Commitment and Accountability.</a:t>
            </a:r>
            <a:endParaRPr sz="2000" dirty="0"/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Risk Assessment and Management of Risks.</a:t>
            </a:r>
            <a:endParaRPr sz="2000" dirty="0"/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Community Awareness and Emergency Preparedness.</a:t>
            </a:r>
            <a:endParaRPr sz="2000" dirty="0"/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rabicParenR"/>
            </a:pPr>
            <a:r>
              <a:rPr lang="en-US" sz="2000" b="1" i="0" u="none" strike="noStrike" cap="none" dirty="0">
                <a:solidFill>
                  <a:srgbClr val="000000"/>
                </a:solidFill>
                <a:sym typeface="Arial"/>
              </a:rPr>
              <a:t>Management of Change.</a:t>
            </a:r>
            <a:endParaRPr sz="2000" dirty="0"/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Incident Reporting, Investigation, Analysis and Actions.</a:t>
            </a:r>
            <a:endParaRPr sz="2000" dirty="0"/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Program Evaluation and Continuous Improvement. </a:t>
            </a:r>
            <a:endParaRPr sz="2000" dirty="0"/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Design, Construction and Start-up.</a:t>
            </a:r>
            <a:endParaRPr sz="2000" dirty="0"/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Operations and Maintenance.</a:t>
            </a:r>
            <a:endParaRPr sz="2000" dirty="0"/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Employee Competency and Training.</a:t>
            </a:r>
            <a:endParaRPr sz="2000" dirty="0"/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Contractor Competency and Integration.</a:t>
            </a:r>
            <a:endParaRPr sz="2000" dirty="0"/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Operations and Facilities Information and Documentation.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457198" y="4297680"/>
            <a:ext cx="8229601" cy="210312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FFFFFF"/>
              </a:buClr>
              <a:buSzPts val="2000"/>
            </a:pPr>
            <a:r>
              <a:rPr lang="en-US" sz="2000" i="1" u="none" strike="noStrike" cap="none" dirty="0">
                <a:solidFill>
                  <a:srgbClr val="FFFFFF"/>
                </a:solidFill>
                <a:sym typeface="Arial"/>
              </a:rPr>
              <a:t>You can expect that everywhere you go in your career the company will have a MOC program. MOC is almost universal</a:t>
            </a:r>
            <a:r>
              <a:rPr lang="en-US" sz="2000" i="1" dirty="0">
                <a:solidFill>
                  <a:srgbClr val="FFFFFF"/>
                </a:solidFill>
              </a:rPr>
              <a:t>. </a:t>
            </a:r>
            <a:endParaRPr lang="en-US" sz="2000" i="1" dirty="0" smtClean="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  <a:buSzPts val="2000"/>
            </a:pPr>
            <a:endParaRPr lang="en-US" sz="2000" i="1" dirty="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  <a:buSzPts val="2000"/>
            </a:pPr>
            <a:r>
              <a:rPr lang="en-US" sz="2000" i="1" dirty="0" smtClean="0">
                <a:solidFill>
                  <a:srgbClr val="FFFFFF"/>
                </a:solidFill>
              </a:rPr>
              <a:t>And </a:t>
            </a:r>
            <a:r>
              <a:rPr lang="en-US" sz="2000" i="1" dirty="0">
                <a:solidFill>
                  <a:srgbClr val="FFFFFF"/>
                </a:solidFill>
              </a:rPr>
              <a:t>if it doesn’t, what are you going to do?</a:t>
            </a:r>
            <a:endParaRPr lang="en-US" sz="2000" i="1" u="none" strike="noStrike" cap="none" dirty="0" smtClean="0">
              <a:solidFill>
                <a:srgbClr val="FFFFFF"/>
              </a:solidFill>
              <a:sym typeface="Arial"/>
            </a:endParaRPr>
          </a:p>
          <a:p>
            <a:pPr marL="285750" lvl="0" indent="-285750">
              <a:spcBef>
                <a:spcPts val="1000"/>
              </a:spcBef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en-US" sz="2000" b="1" i="1" dirty="0" smtClean="0">
                <a:solidFill>
                  <a:srgbClr val="FFFFFF"/>
                </a:solidFill>
              </a:rPr>
              <a:t>Implement </a:t>
            </a:r>
            <a:r>
              <a:rPr lang="en-US" sz="2000" b="1" i="1" dirty="0">
                <a:solidFill>
                  <a:srgbClr val="FFFFFF"/>
                </a:solidFill>
              </a:rPr>
              <a:t>a “Management of Change” Program in areas </a:t>
            </a:r>
            <a:br>
              <a:rPr lang="en-US" sz="2000" b="1" i="1" dirty="0">
                <a:solidFill>
                  <a:srgbClr val="FFFFFF"/>
                </a:solidFill>
              </a:rPr>
            </a:br>
            <a:r>
              <a:rPr lang="en-US" sz="2000" b="1" i="1" dirty="0">
                <a:solidFill>
                  <a:srgbClr val="FFFFFF"/>
                </a:solidFill>
              </a:rPr>
              <a:t>under your responsibility. </a:t>
            </a:r>
            <a:endParaRPr sz="2000" dirty="0"/>
          </a:p>
        </p:txBody>
      </p:sp>
      <p:sp>
        <p:nvSpPr>
          <p:cNvPr id="8" name="Google Shape;132;p2"/>
          <p:cNvSpPr/>
          <p:nvPr/>
        </p:nvSpPr>
        <p:spPr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Chapter 3.3: RME #4 Management of Change</a:t>
            </a:r>
            <a:endParaRPr dirty="0"/>
          </a:p>
        </p:txBody>
      </p:sp>
      <p:sp>
        <p:nvSpPr>
          <p:cNvPr id="9" name="Google Shape;132;p2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600"/>
            </a:pPr>
            <a:r>
              <a:rPr lang="en-US" sz="2400" b="1" i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How is MOC linked to the Risk Management System?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57198" y="1754909"/>
            <a:ext cx="3745347" cy="3694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8627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457200" y="822960"/>
            <a:ext cx="8229600" cy="51991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tx2"/>
                </a:solidFill>
              </a:rPr>
              <a:t>Any kind of change </a:t>
            </a:r>
            <a:r>
              <a:rPr lang="en-US" sz="2000" dirty="0" smtClean="0">
                <a:solidFill>
                  <a:schemeClr val="tx2"/>
                </a:solidFill>
              </a:rPr>
              <a:t>must be considered because a change has </a:t>
            </a:r>
            <a:r>
              <a:rPr lang="en-US" sz="2000" dirty="0">
                <a:solidFill>
                  <a:schemeClr val="tx2"/>
                </a:solidFill>
              </a:rPr>
              <a:t>the potential to introduce increases in risk and loss exposures.</a:t>
            </a:r>
          </a:p>
          <a:p>
            <a:pPr marL="2857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endParaRPr lang="en-US" sz="900" u="sng" dirty="0">
              <a:solidFill>
                <a:schemeClr val="tx2"/>
              </a:solidFill>
            </a:endParaRPr>
          </a:p>
          <a:p>
            <a:pPr marL="2857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sng" strike="noStrike" cap="none" dirty="0" smtClean="0">
                <a:solidFill>
                  <a:schemeClr val="tx2"/>
                </a:solidFill>
                <a:sym typeface="Arial"/>
              </a:rPr>
              <a:t>Scope and Stage:</a:t>
            </a:r>
            <a:r>
              <a:rPr lang="en-US" sz="2000" b="0" i="0" strike="noStrike" cap="none" dirty="0" smtClean="0">
                <a:solidFill>
                  <a:schemeClr val="tx2"/>
                </a:solidFill>
                <a:sym typeface="Arial"/>
              </a:rPr>
              <a:t> small </a:t>
            </a:r>
            <a:r>
              <a:rPr lang="en-US" sz="2000" b="0" i="0" strike="noStrike" cap="none" dirty="0">
                <a:solidFill>
                  <a:schemeClr val="tx2"/>
                </a:solidFill>
                <a:sym typeface="Arial"/>
              </a:rPr>
              <a:t>and large scale projects at all stages</a:t>
            </a:r>
            <a:r>
              <a:rPr lang="en-US" sz="2000" b="0" i="0" u="none" strike="noStrike" cap="none" dirty="0">
                <a:solidFill>
                  <a:schemeClr val="tx2"/>
                </a:solidFill>
                <a:sym typeface="Arial"/>
              </a:rPr>
              <a:t> (</a:t>
            </a:r>
            <a:r>
              <a:rPr lang="en-US" sz="2000" b="0" i="0" u="none" strike="noStrike" cap="none" dirty="0" smtClean="0">
                <a:solidFill>
                  <a:schemeClr val="tx2"/>
                </a:solidFill>
                <a:sym typeface="Arial"/>
              </a:rPr>
              <a:t>conception-design-construction-operation- maintenance):</a:t>
            </a:r>
            <a:endParaRPr sz="2000" b="0" i="0" u="none" strike="noStrike" cap="none" dirty="0">
              <a:solidFill>
                <a:schemeClr val="tx2"/>
              </a:solidFill>
              <a:sym typeface="Arial"/>
            </a:endParaRPr>
          </a:p>
          <a:p>
            <a:pPr marL="2857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900" b="0" i="0" u="none" strike="noStrike" cap="none" dirty="0">
              <a:solidFill>
                <a:schemeClr val="tx2"/>
              </a:solidFill>
              <a:sym typeface="Arial"/>
            </a:endParaRPr>
          </a:p>
          <a:p>
            <a:pPr marL="285750" lvl="1" indent="-285750">
              <a:buSzPts val="2000"/>
              <a:buFont typeface="Noto Sans Symbols"/>
              <a:buChar char="⮚"/>
            </a:pPr>
            <a:r>
              <a:rPr lang="en-US" sz="2000" u="sng" dirty="0">
                <a:solidFill>
                  <a:schemeClr val="tx2"/>
                </a:solidFill>
              </a:rPr>
              <a:t>Changes beyond </a:t>
            </a:r>
            <a:r>
              <a:rPr lang="en-US" sz="2000" u="sng" dirty="0" smtClean="0">
                <a:solidFill>
                  <a:schemeClr val="tx2"/>
                </a:solidFill>
              </a:rPr>
              <a:t>well-defined </a:t>
            </a:r>
            <a:r>
              <a:rPr lang="en-US" sz="2000" u="sng" dirty="0">
                <a:solidFill>
                  <a:schemeClr val="tx2"/>
                </a:solidFill>
              </a:rPr>
              <a:t>limits</a:t>
            </a:r>
            <a:r>
              <a:rPr lang="en-US" sz="2000" dirty="0">
                <a:solidFill>
                  <a:schemeClr val="tx2"/>
                </a:solidFill>
              </a:rPr>
              <a:t> (i.e. exceed specifications) </a:t>
            </a:r>
            <a:r>
              <a:rPr lang="en-US" sz="2000" u="sng" dirty="0">
                <a:solidFill>
                  <a:schemeClr val="tx2"/>
                </a:solidFill>
              </a:rPr>
              <a:t/>
            </a:r>
            <a:br>
              <a:rPr lang="en-US" sz="2000" u="sng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require formal MOC reviews. </a:t>
            </a:r>
          </a:p>
          <a:p>
            <a:pPr marL="285750" lvl="1" indent="-285750">
              <a:buSzPts val="2000"/>
              <a:buFont typeface="Noto Sans Symbols"/>
              <a:buChar char="⮚"/>
            </a:pPr>
            <a:endParaRPr lang="en-US" sz="900" dirty="0">
              <a:solidFill>
                <a:schemeClr val="tx2"/>
              </a:solidFill>
            </a:endParaRPr>
          </a:p>
          <a:p>
            <a:pPr marL="609600" lvl="0" indent="-609600">
              <a:spcBef>
                <a:spcPts val="400"/>
              </a:spcBef>
              <a:buSzPts val="2000"/>
              <a:buFont typeface="Noto Sans Symbols"/>
              <a:buChar char="⮚"/>
            </a:pPr>
            <a:r>
              <a:rPr lang="en-US" sz="2000" dirty="0" smtClean="0"/>
              <a:t>Both </a:t>
            </a:r>
            <a:r>
              <a:rPr lang="en-US" sz="2000" u="sng" dirty="0" smtClean="0"/>
              <a:t>temporary</a:t>
            </a:r>
            <a:r>
              <a:rPr lang="en-US" sz="2000" dirty="0" smtClean="0"/>
              <a:t> and </a:t>
            </a:r>
            <a:r>
              <a:rPr lang="en-US" sz="2000" u="sng" dirty="0"/>
              <a:t>permanent</a:t>
            </a:r>
            <a:r>
              <a:rPr lang="en-US" sz="2000" dirty="0"/>
              <a:t> changes</a:t>
            </a:r>
            <a:r>
              <a:rPr lang="en-US" sz="2000" dirty="0" smtClean="0"/>
              <a:t>.</a:t>
            </a:r>
          </a:p>
          <a:p>
            <a:pPr marL="685800" lvl="2" indent="-228600"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tx2"/>
                </a:solidFill>
              </a:rPr>
              <a:t>Temporary changes can be overlooked or “forgotten”, or accepted as permanent because “it has been successful” </a:t>
            </a:r>
          </a:p>
          <a:p>
            <a:pPr marL="685800" lvl="2" indent="-228600"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chemeClr val="tx2"/>
                </a:solidFill>
              </a:rPr>
              <a:t>Rigorous </a:t>
            </a:r>
            <a:r>
              <a:rPr lang="en-US" sz="2000" dirty="0">
                <a:solidFill>
                  <a:schemeClr val="tx2"/>
                </a:solidFill>
              </a:rPr>
              <a:t>implementation of control measures may NOT have been executed along with the temporary change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  <a:endParaRPr sz="2000" b="0" i="0" u="none" strike="noStrike" cap="none" dirty="0">
              <a:solidFill>
                <a:schemeClr val="tx2"/>
              </a:solidFill>
              <a:sym typeface="Arial"/>
            </a:endParaRPr>
          </a:p>
          <a:p>
            <a:pPr marL="6096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tx2"/>
              </a:solidFill>
              <a:sym typeface="Arial"/>
            </a:endParaRPr>
          </a:p>
          <a:p>
            <a:pPr marL="6096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tx2"/>
              </a:solidFill>
              <a:sym typeface="Arial"/>
            </a:endParaRPr>
          </a:p>
          <a:p>
            <a:pPr marL="6096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7" name="Google Shape;132;p2"/>
          <p:cNvSpPr/>
          <p:nvPr/>
        </p:nvSpPr>
        <p:spPr>
          <a:xfrm>
            <a:off x="457200" y="5944754"/>
            <a:ext cx="530352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Chapter 3.3: RME #4 Management of Change</a:t>
            </a:r>
            <a:endParaRPr dirty="0"/>
          </a:p>
        </p:txBody>
      </p:sp>
      <p:sp>
        <p:nvSpPr>
          <p:cNvPr id="8" name="Google Shape;132;p2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600"/>
            </a:pPr>
            <a:r>
              <a:rPr lang="en-US" sz="2400" b="1" i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Management of Change applies to: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9554"/>
            <a:ext cx="9144000" cy="60844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/>
        </p:nvSpPr>
        <p:spPr>
          <a:xfrm>
            <a:off x="7638472" y="5883564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2;p2"/>
          <p:cNvSpPr/>
          <p:nvPr/>
        </p:nvSpPr>
        <p:spPr>
          <a:xfrm>
            <a:off x="455613" y="5875482"/>
            <a:ext cx="530352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Chapter 3.3: RME #4 Management of Change</a:t>
            </a:r>
            <a:endParaRPr dirty="0"/>
          </a:p>
        </p:txBody>
      </p:sp>
      <p:sp>
        <p:nvSpPr>
          <p:cNvPr id="8" name="Google Shape;132;p2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600"/>
            </a:pPr>
            <a:r>
              <a:rPr lang="en-US" sz="2400" b="1" i="1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MOC Applies to…</a:t>
            </a:r>
            <a:endParaRPr lang="en-US" sz="2400" b="1" i="1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14334971"/>
              </p:ext>
            </p:extLst>
          </p:nvPr>
        </p:nvGraphicFramePr>
        <p:xfrm>
          <a:off x="1523999" y="274320"/>
          <a:ext cx="7162801" cy="556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/>
          <p:nvPr/>
        </p:nvSpPr>
        <p:spPr>
          <a:xfrm>
            <a:off x="900545" y="1098896"/>
            <a:ext cx="15101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Does this apply to your team </a:t>
            </a:r>
            <a:r>
              <a:rPr lang="en-CA" dirty="0"/>
              <a:t>project loss incident? </a:t>
            </a:r>
            <a:br>
              <a:rPr lang="en-CA" dirty="0"/>
            </a:br>
            <a:r>
              <a:rPr lang="en-CA" dirty="0"/>
              <a:t>Many loss incidents </a:t>
            </a:r>
            <a:r>
              <a:rPr lang="en-CA" dirty="0" smtClean="0"/>
              <a:t>are </a:t>
            </a:r>
            <a:r>
              <a:rPr lang="en-CA" dirty="0"/>
              <a:t>the outcome of a change. 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8" y="503601"/>
            <a:ext cx="8229600" cy="60350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305" name="Google Shape;305;p18"/>
          <p:cNvSpPr/>
          <p:nvPr/>
        </p:nvSpPr>
        <p:spPr>
          <a:xfrm>
            <a:off x="724334" y="2940120"/>
            <a:ext cx="5490199" cy="71193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2133600" y="1803484"/>
            <a:ext cx="3627118" cy="2539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Communicate (inform) proposed change to </a:t>
            </a:r>
            <a:r>
              <a:rPr lang="en-US" sz="105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stakeholders</a:t>
            </a:r>
            <a:endParaRPr dirty="0"/>
          </a:p>
        </p:txBody>
      </p:sp>
      <p:sp>
        <p:nvSpPr>
          <p:cNvPr id="307" name="Google Shape;307;p18"/>
          <p:cNvSpPr txBox="1"/>
          <p:nvPr/>
        </p:nvSpPr>
        <p:spPr>
          <a:xfrm>
            <a:off x="7573818" y="6538641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1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0" y="13716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724334" y="4916911"/>
            <a:ext cx="2594599" cy="1265905"/>
          </a:xfrm>
          <a:prstGeom prst="wedgeRoundRectCallout">
            <a:avLst>
              <a:gd name="adj1" fmla="val 36885"/>
              <a:gd name="adj2" fmla="val -151260"/>
              <a:gd name="adj3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Extent of risk review is proportional and commensurate with the change complexity</a:t>
            </a:r>
            <a:r>
              <a:rPr lang="en-US" sz="1600" b="0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2;p2"/>
          <p:cNvSpPr/>
          <p:nvPr/>
        </p:nvSpPr>
        <p:spPr>
          <a:xfrm>
            <a:off x="457198" y="6487616"/>
            <a:ext cx="530352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Chapter 3.3: RME #4 Management of Change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57198" y="452575"/>
            <a:ext cx="8229600" cy="548640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Typical MOC Work Process:</a:t>
            </a:r>
            <a:endParaRPr lang="en-US" sz="2400" b="1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/>
        </p:nvSpPr>
        <p:spPr>
          <a:xfrm>
            <a:off x="7772400" y="5442527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457200" y="822960"/>
            <a:ext cx="8229600" cy="45433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800" dirty="0">
              <a:solidFill>
                <a:srgbClr val="000000"/>
              </a:solidFill>
              <a:sym typeface="Arial"/>
            </a:endParaRPr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Several roles involved in managing the change, each becomes involved as the proposed change progresses through the work process. (</a:t>
            </a:r>
            <a:r>
              <a:rPr lang="en-US" sz="2000" b="1" dirty="0">
                <a:solidFill>
                  <a:srgbClr val="000000"/>
                </a:solidFill>
                <a:sym typeface="Arial"/>
              </a:rPr>
              <a:t>RACI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: Responsible, Accountable, Consulted, Informed)</a:t>
            </a:r>
            <a:endParaRPr sz="2000" dirty="0">
              <a:solidFill>
                <a:srgbClr val="000000"/>
              </a:solidFill>
              <a:sym typeface="Arial"/>
            </a:endParaRPr>
          </a:p>
          <a:p>
            <a:pPr marL="609600" marR="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000" dirty="0">
              <a:solidFill>
                <a:srgbClr val="000000"/>
              </a:solidFill>
              <a:sym typeface="Arial"/>
            </a:endParaRPr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The </a:t>
            </a:r>
            <a:r>
              <a:rPr lang="en-US" sz="2000" u="sng" dirty="0">
                <a:solidFill>
                  <a:srgbClr val="000000"/>
                </a:solidFill>
                <a:sym typeface="Arial"/>
              </a:rPr>
              <a:t>Change Owner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 (Person driving the change): </a:t>
            </a:r>
            <a:r>
              <a:rPr lang="en-US" sz="2000" b="1" dirty="0">
                <a:solidFill>
                  <a:srgbClr val="000000"/>
                </a:solidFill>
                <a:sym typeface="Arial"/>
              </a:rPr>
              <a:t>Responsible</a:t>
            </a:r>
            <a:endParaRPr sz="2000" dirty="0">
              <a:solidFill>
                <a:srgbClr val="000000"/>
              </a:solidFill>
              <a:sym typeface="Arial"/>
            </a:endParaRPr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The Stakeholders: Informed, Consulted</a:t>
            </a:r>
            <a:endParaRPr sz="2000" dirty="0">
              <a:solidFill>
                <a:srgbClr val="000000"/>
              </a:solidFill>
              <a:sym typeface="Arial"/>
            </a:endParaRPr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u="sng" dirty="0">
                <a:solidFill>
                  <a:srgbClr val="000000"/>
                </a:solidFill>
                <a:sym typeface="Arial"/>
              </a:rPr>
              <a:t>Subject-matter Experts: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dirty="0">
                <a:solidFill>
                  <a:srgbClr val="000000"/>
                </a:solidFill>
                <a:sym typeface="Arial"/>
              </a:rPr>
              <a:t>Responsible, Consulted, Informed</a:t>
            </a:r>
            <a:endParaRPr sz="2000" b="1" dirty="0">
              <a:solidFill>
                <a:srgbClr val="000000"/>
              </a:solidFill>
              <a:sym typeface="Arial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Managers.</a:t>
            </a:r>
            <a:endParaRPr sz="2000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Those affected by or subject to the change.</a:t>
            </a:r>
            <a:endParaRPr sz="2000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Those who will implement the change. </a:t>
            </a:r>
            <a:endParaRPr sz="2000" dirty="0"/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Final Approver: </a:t>
            </a:r>
            <a:r>
              <a:rPr lang="en-US" sz="2000" b="1" dirty="0">
                <a:solidFill>
                  <a:srgbClr val="000000"/>
                </a:solidFill>
                <a:sym typeface="Arial"/>
              </a:rPr>
              <a:t>Accountable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: </a:t>
            </a:r>
            <a:r>
              <a:rPr lang="en-US" sz="2000" u="sng" dirty="0">
                <a:solidFill>
                  <a:srgbClr val="000000"/>
                </a:solidFill>
                <a:sym typeface="Arial"/>
              </a:rPr>
              <a:t>accountable for ensuring that the MOC work process has been followed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.</a:t>
            </a:r>
            <a:endParaRPr sz="2000" dirty="0"/>
          </a:p>
          <a:p>
            <a:pPr marL="609600" marR="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" name="Google Shape;132;p2"/>
          <p:cNvSpPr/>
          <p:nvPr/>
        </p:nvSpPr>
        <p:spPr>
          <a:xfrm>
            <a:off x="540327" y="5366327"/>
            <a:ext cx="530352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Chapter 3.3: RME #4 Management of Change</a:t>
            </a:r>
            <a:endParaRPr dirty="0"/>
          </a:p>
        </p:txBody>
      </p:sp>
      <p:sp>
        <p:nvSpPr>
          <p:cNvPr id="7" name="Google Shape;132;p2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600"/>
            </a:pPr>
            <a:r>
              <a:rPr lang="en-US" sz="2400" b="1" i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Who is Responsible for </a:t>
            </a:r>
            <a:r>
              <a:rPr lang="en-US" sz="2400" b="1" i="1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Management of Change?</a:t>
            </a:r>
            <a:endParaRPr lang="en-US" sz="2400" b="1" i="1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1105</Words>
  <Application>Microsoft Office PowerPoint</Application>
  <PresentationFormat>On-screen Show (4:3)</PresentationFormat>
  <Paragraphs>187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 New Roman</vt:lpstr>
      <vt:lpstr>Tahoma</vt:lpstr>
      <vt:lpstr>Helvetica Neue</vt:lpstr>
      <vt:lpstr>Noto Sans Symbols</vt:lpstr>
      <vt:lpstr>Arial</vt:lpstr>
      <vt:lpstr>Calibri</vt:lpstr>
      <vt:lpstr>Wingdings</vt:lpstr>
      <vt:lpstr>Sakura</vt:lpstr>
      <vt:lpstr>On Becoming a  Leader in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Becoming a  Leader in Risk Management</dc:title>
  <dc:creator>JR Cocchio</dc:creator>
  <cp:lastModifiedBy>Lisa White</cp:lastModifiedBy>
  <cp:revision>24</cp:revision>
  <dcterms:created xsi:type="dcterms:W3CDTF">2003-03-25T17:46:43Z</dcterms:created>
  <dcterms:modified xsi:type="dcterms:W3CDTF">2020-02-03T20:32:04Z</dcterms:modified>
</cp:coreProperties>
</file>