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336" r:id="rId3"/>
    <p:sldId id="361" r:id="rId4"/>
    <p:sldId id="339" r:id="rId5"/>
    <p:sldId id="380" r:id="rId6"/>
    <p:sldId id="367" r:id="rId7"/>
    <p:sldId id="383" r:id="rId8"/>
    <p:sldId id="384" r:id="rId9"/>
    <p:sldId id="370" r:id="rId10"/>
    <p:sldId id="376" r:id="rId11"/>
    <p:sldId id="382" r:id="rId12"/>
    <p:sldId id="385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0000"/>
    <a:srgbClr val="FFFF00"/>
    <a:srgbClr val="0000CC"/>
    <a:srgbClr val="48945C"/>
    <a:srgbClr val="008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62435" autoAdjust="0"/>
  </p:normalViewPr>
  <p:slideViewPr>
    <p:cSldViewPr>
      <p:cViewPr varScale="1">
        <p:scale>
          <a:sx n="26" d="100"/>
          <a:sy n="26" d="100"/>
        </p:scale>
        <p:origin x="352" y="32"/>
      </p:cViewPr>
      <p:guideLst>
        <p:guide orient="horz" pos="2160"/>
        <p:guide pos="2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1722" y="84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r>
              <a:rPr lang="en-CA" altLang="en-US" dirty="0"/>
              <a:t>2017-2018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1444" y="8831688"/>
            <a:ext cx="3037760" cy="46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/>
            </a:lvl1pPr>
          </a:lstStyle>
          <a:p>
            <a:pPr>
              <a:defRPr/>
            </a:pPr>
            <a:fld id="{9449F45A-F019-4861-A12B-5AAB3FDDD7F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871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ENGG406 2015W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641" y="3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D38E05E-503E-4B1A-835B-8B0A158765AC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881" y="4415844"/>
            <a:ext cx="5140641" cy="418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4-March-2015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641" y="8831688"/>
            <a:ext cx="3037760" cy="46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005" tIns="47003" rIns="94005" bIns="47003" numCol="1" anchor="b" anchorCtr="0" compatLnSpc="1">
            <a:prstTxWarp prst="textNoShape">
              <a:avLst/>
            </a:prstTxWarp>
          </a:bodyPr>
          <a:lstStyle>
            <a:lvl1pPr algn="r" defTabSz="93975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AE204D1-644D-4FB7-A62F-9D455603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7262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6600" indent="-28257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3475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500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9938" indent="-225425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71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43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115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8738" indent="-225425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8464BA-823C-4799-8D3E-CCB23FA2ED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25" name="Rectangle 2"/>
          <p:cNvSpPr txBox="1">
            <a:spLocks noGrp="1" noChangeArrowheads="1"/>
          </p:cNvSpPr>
          <p:nvPr/>
        </p:nvSpPr>
        <p:spPr bwMode="auto">
          <a:xfrm>
            <a:off x="1" y="0"/>
            <a:ext cx="4065242" cy="34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7" tIns="47518" rIns="95037" bIns="47518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ENGG404 Lecture 00 - Day 1</a:t>
            </a:r>
          </a:p>
        </p:txBody>
      </p:sp>
      <p:sp>
        <p:nvSpPr>
          <p:cNvPr id="5126" name="Rectangle 6"/>
          <p:cNvSpPr txBox="1">
            <a:spLocks noGrp="1" noChangeArrowheads="1"/>
          </p:cNvSpPr>
          <p:nvPr/>
        </p:nvSpPr>
        <p:spPr bwMode="auto">
          <a:xfrm>
            <a:off x="1" y="6598320"/>
            <a:ext cx="4065242" cy="3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7" tIns="47518" rIns="95037" bIns="47518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2012 Fall</a:t>
            </a:r>
          </a:p>
        </p:txBody>
      </p:sp>
      <p:sp>
        <p:nvSpPr>
          <p:cNvPr id="5127" name="Rectangle 7"/>
          <p:cNvSpPr txBox="1">
            <a:spLocks noGrp="1" noChangeArrowheads="1"/>
          </p:cNvSpPr>
          <p:nvPr/>
        </p:nvSpPr>
        <p:spPr bwMode="auto">
          <a:xfrm>
            <a:off x="5318229" y="6598320"/>
            <a:ext cx="4065242" cy="3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7" tIns="47518" rIns="95037" bIns="47518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5CD68-B8E0-44FB-B2C0-C930D90E9C4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8" name="Rectangle 7"/>
          <p:cNvSpPr txBox="1">
            <a:spLocks noGrp="1" noChangeArrowheads="1"/>
          </p:cNvSpPr>
          <p:nvPr/>
        </p:nvSpPr>
        <p:spPr bwMode="auto">
          <a:xfrm>
            <a:off x="5318229" y="6598320"/>
            <a:ext cx="4065242" cy="34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7" tIns="47523" rIns="95047" bIns="47523" anchor="b"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12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739A7B-AF58-4BA7-8FA1-467B3C65752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4338" y="519113"/>
            <a:ext cx="3476625" cy="2606675"/>
          </a:xfrm>
          <a:ln/>
        </p:spPr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lIns="95037" tIns="47519" rIns="95037" bIns="47519"/>
          <a:lstStyle/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422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2742" indent="-297209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88834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64368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39902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5435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90969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66503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42037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2015WENGG404 Lecture 00 - Day 1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2742" indent="-297209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88834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64368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39902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5435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90969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66503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42037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27-Jan-20152012 Fall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72742" indent="-297209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88834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64368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139902" indent="-237767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615435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90969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566503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4042037" indent="-237767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17DFDA-D0B7-424A-B02C-9EEB7B91216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73" name="Rectangle 7"/>
          <p:cNvSpPr txBox="1">
            <a:spLocks noGrp="1" noChangeArrowheads="1"/>
          </p:cNvSpPr>
          <p:nvPr/>
        </p:nvSpPr>
        <p:spPr bwMode="auto">
          <a:xfrm>
            <a:off x="4112510" y="9133711"/>
            <a:ext cx="3144714" cy="48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85" tIns="48642" rIns="97285" bIns="48642" anchor="b"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64B6BFA-BBB7-4E70-8500-B1F798A69394}" type="slidenum">
              <a:rPr lang="en-US" altLang="en-US" sz="1200">
                <a:cs typeface="Arial" panose="020B0604020202020204" pitchFamily="34" charset="0"/>
              </a:rPr>
              <a:pPr algn="r"/>
              <a:t>11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7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285" tIns="48642" rIns="97285" bIns="48642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41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ENGG406 2015WENGG404 Lecture 00 - Day 1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27-Jan-20152012 Fall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17DFDA-D0B7-424A-B02C-9EEB7B91216D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3" name="Rectangle 7"/>
          <p:cNvSpPr txBox="1">
            <a:spLocks noGrp="1" noChangeArrowheads="1"/>
          </p:cNvSpPr>
          <p:nvPr/>
        </p:nvSpPr>
        <p:spPr bwMode="auto">
          <a:xfrm>
            <a:off x="3941155" y="8843751"/>
            <a:ext cx="3013684" cy="4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 anchor="b"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64B6BFA-BBB7-4E70-8500-B1F798A69394}" type="slidenum">
              <a:rPr lang="en-US" altLang="en-US" sz="1200">
                <a:cs typeface="Arial" panose="020B0604020202020204" pitchFamily="34" charset="0"/>
              </a:rPr>
              <a:pPr algn="r"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  <p:sp>
        <p:nvSpPr>
          <p:cNvPr id="7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534" tIns="46767" rIns="93534" bIns="46767"/>
          <a:lstStyle/>
          <a:p>
            <a:endParaRPr lang="en-CA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07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ENGG406 2015W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32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2-March-2015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324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3806-D0EE-4491-9B17-55A98847A90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324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13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ENGG406 2015W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4-March-2015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04D1-644D-4FB7-A62F-9D455603B77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21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ENGG406 2015W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4-March-2015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04D1-644D-4FB7-A62F-9D455603B77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205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ENGG406 2015W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2-March-2015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6138" indent="-293906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78927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1159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1740" indent="-234465" defTabSz="969231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7273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2807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8341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3874" indent="-234465" defTabSz="9692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FDE72A3-7B26-4268-9083-62CD0CDFBEE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defRPr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413" name="Rectangle 7"/>
          <p:cNvSpPr txBox="1">
            <a:spLocks noGrp="1" noChangeArrowheads="1"/>
          </p:cNvSpPr>
          <p:nvPr/>
        </p:nvSpPr>
        <p:spPr bwMode="auto">
          <a:xfrm>
            <a:off x="5549457" y="6814658"/>
            <a:ext cx="4241991" cy="358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6" tIns="48508" rIns="97016" bIns="4850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951067">
              <a:spcBef>
                <a:spcPct val="0"/>
              </a:spcBef>
              <a:defRPr/>
            </a:pPr>
            <a:fld id="{7986EC70-3757-4CC9-A555-CBE0D1D51165}" type="slidenum"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pPr algn="r" defTabSz="951067">
                <a:spcBef>
                  <a:spcPct val="0"/>
                </a:spcBef>
                <a:defRPr/>
              </a:pPr>
              <a:t>6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34988"/>
            <a:ext cx="3592512" cy="2693987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However</a:t>
            </a:r>
            <a:r>
              <a:rPr lang="en-US" altLang="en-US" baseline="0" dirty="0"/>
              <a:t> they were caught before they developed into an incident (PDCA process)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210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ENGG406 2015W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4-March-2015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04D1-644D-4FB7-A62F-9D455603B77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57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ENGG406 2015W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4-March-2015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04D1-644D-4FB7-A62F-9D455603B77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232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ENGG406 2015W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4-March-2015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204D1-644D-4FB7-A62F-9D455603B77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9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3A8E5-5943-4106-8883-6A6A7DBB8B15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6B7E5-BEF0-413D-A2AC-F29DE2296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498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24BC6-BB2F-4E7F-B4E4-2C9EC17A3BB1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6266F-2529-4416-94B4-F92A032A6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2409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D0E41-E244-4D27-A03D-2D64156C4465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02F89-80AB-4229-AB66-698D1D4D8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9313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CA682-DDDD-43D2-9553-788D5E942562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7035-9619-4E51-8999-BC18535724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32515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2C145-C228-4B78-82D7-53FCF653838A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7EE2-3D26-4475-9FA0-179AE7CD89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6741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DF4C0-6977-4E9C-88B2-3FEE0C63A608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F48E7-7C46-4452-8DAD-3C7835651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1724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AE668-2B97-4B15-AAA6-4E1F03269419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DB813-D394-4D48-AC15-E1FD9C5D11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8999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E15A2-9D56-42F3-AEB4-CCDE6ED953C3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95B63-565B-4970-A6C5-BD1C205B8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574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92231-0E95-4F1C-B368-1CC40EB94234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8116-441F-47C3-ABD6-5294368CF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6972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7912-8966-45CF-846B-B6949130ADBC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33AC4-845D-410E-8A1E-5700ACFF3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4603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EC60-EC16-410A-AFFF-6F56A5412F53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CBB9E-EAF3-4D3A-9B8C-36E62FDDD9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840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B8FBF-77D4-4102-ACC6-77117B3CBFF5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5BCB-C41E-409D-8275-0B42A2381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31201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4B451-AFA0-4F82-A49F-B1B1DE0B6462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758F-FA3B-47D7-96BA-0BD1BA57AF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13732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1E0A-7914-4E3A-A426-5AD62EC1A798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D704-4876-49B6-9CE4-1925B9F3E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5080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67173-11D6-4FBF-8788-E0F7B7A416F6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44C38-07D2-4A9E-AB0D-6232221C3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62858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A42B0-2A59-444E-8061-7EFFB3F904CA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015D5-2B3E-4BB0-838E-8F364EC95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78909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346D4-FD80-416C-9130-2D6E7E3C9200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9B40F-FD8F-4AC8-94E3-1297E6CBB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590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3AA4E-080E-4785-A819-C2F255FA2454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37710-AAB9-4C89-A02E-34C32E6403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9616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B9F62-9D17-42C0-91A6-8722A70674ED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FB7D6-ED4B-4C0E-B074-BA864E470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055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2A398-BB3C-40A6-A4ED-7FDC8230E991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063A-EADA-48F6-9339-B991A282D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5859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0A3B4-C8F1-4A1E-90FA-C5C9890DE7E4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4F067-36A1-4692-92B1-F86BB73405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0769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D71F-8C15-4D0D-BB63-A7A15546B1B5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FF46B-C2F3-408A-B719-3A4F75570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0793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8DA26-76A8-4954-B575-E0B1771871CC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4B289-ECB3-4167-B1EB-FEEB18AB3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67260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592EF-FDFD-41D8-949C-72C45ECD5CB2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4C578-CA91-41C9-BFC5-5232085AF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5833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BA1D6A41-CADA-4A9F-948E-6EC2882E7EAF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7BEED80-9E4E-46F9-A80B-08B4D5592A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998C7506-164E-4276-92C4-764752FDCB87}" type="datetimeFigureOut">
              <a:rPr lang="en-US" altLang="en-US"/>
              <a:pPr>
                <a:defRPr/>
              </a:pPr>
              <a:t>10/16/2019</a:t>
            </a:fld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ES&amp;RMP - ENGG 404 - Lec.23 - September to December, 2011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F176521-9683-4274-8736-D28E51B52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6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0668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>
                <a:solidFill>
                  <a:srgbClr val="000099"/>
                </a:solidFill>
              </a:rPr>
              <a:t>On Becoming a Leader </a:t>
            </a:r>
            <a:br>
              <a:rPr lang="en-US" altLang="en-US" sz="3600" b="1" dirty="0" smtClean="0">
                <a:solidFill>
                  <a:srgbClr val="000099"/>
                </a:solidFill>
              </a:rPr>
            </a:br>
            <a:r>
              <a:rPr lang="en-US" altLang="en-US" sz="3600" b="1" dirty="0" smtClean="0">
                <a:solidFill>
                  <a:srgbClr val="000099"/>
                </a:solidFill>
              </a:rPr>
              <a:t>in Risk </a:t>
            </a:r>
            <a:r>
              <a:rPr lang="en-US" altLang="en-US" sz="3600" b="1" dirty="0">
                <a:solidFill>
                  <a:srgbClr val="000099"/>
                </a:solidFill>
              </a:rPr>
              <a:t>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2362200"/>
            <a:ext cx="6705600" cy="3713163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36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ENGG404 Lecture</a:t>
            </a:r>
            <a:endParaRPr lang="en-US" altLang="en-US" sz="2800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Chapter 6.1: Process </a:t>
            </a:r>
            <a:r>
              <a:rPr lang="en-US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Safety </a:t>
            </a:r>
            <a:br>
              <a:rPr lang="en-US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Management </a:t>
            </a:r>
            <a:r>
              <a:rPr lang="en-US" altLang="en-US" sz="2800" dirty="0" smtClean="0">
                <a:solidFill>
                  <a:schemeClr val="bg2"/>
                </a:solidFill>
                <a:latin typeface="Arial" panose="020B0604020202020204" pitchFamily="34" charset="0"/>
              </a:rPr>
              <a:t>Overview</a:t>
            </a:r>
            <a:endParaRPr lang="en-US" altLang="en-US" sz="1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5" descr="AG00459_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SAT10E2"/>
          <p:cNvPicPr>
            <a:picLocks noChangeAspect="1" noChangeArrowheads="1"/>
          </p:cNvPicPr>
          <p:nvPr/>
        </p:nvPicPr>
        <p:blipFill>
          <a:blip r:embed="rId4"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Fundamentals of 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RM </a:t>
            </a:r>
            <a:r>
              <a:rPr lang="en-US" dirty="0" smtClean="0">
                <a:solidFill>
                  <a:schemeClr val="bg2"/>
                </a:solidFill>
              </a:rPr>
              <a:t>System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dirty="0" smtClean="0">
                <a:solidFill>
                  <a:schemeClr val="bg2"/>
                </a:solidFill>
              </a:rPr>
              <a:t>Process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Applications &amp; Perspectives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People &amp; Org.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Leadership in RM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31" idx="3"/>
            <a:endCxn id="29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RM in Industry</a:t>
            </a:r>
          </a:p>
        </p:txBody>
      </p:sp>
      <p:sp>
        <p:nvSpPr>
          <p:cNvPr id="4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94C30A-5052-411D-9587-225CBF2EFD4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573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457200" y="169863"/>
            <a:ext cx="8229600" cy="592137"/>
          </a:xfrm>
        </p:spPr>
        <p:txBody>
          <a:bodyPr/>
          <a:lstStyle/>
          <a:p>
            <a:pPr algn="l" eaLnBrk="1" hangingPunct="1"/>
            <a:r>
              <a:rPr lang="en-US" altLang="en-US" sz="24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In-Class Exercise:  Mechanical Integrity of Tubing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  <a:solidFill>
            <a:srgbClr val="000000"/>
          </a:solidFill>
          <a:ln>
            <a:solidFill>
              <a:srgbClr val="FFFFFF"/>
            </a:solidFill>
          </a:ln>
        </p:spPr>
        <p:txBody>
          <a:bodyPr/>
          <a:lstStyle/>
          <a:p>
            <a:pPr marL="0" indent="0">
              <a:buClr>
                <a:srgbClr val="000000"/>
              </a:buClr>
              <a:buSzPct val="100000"/>
              <a:buNone/>
            </a:pPr>
            <a:r>
              <a:rPr lang="en-CA" altLang="en-US" sz="2000" u="sng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Sub-standard </a:t>
            </a:r>
            <a:r>
              <a:rPr lang="en-CA" altLang="en-US" sz="2000" u="sng" kern="12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CA" altLang="en-US" sz="2000" u="sng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onditions</a:t>
            </a:r>
            <a:r>
              <a:rPr lang="en-CA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CA" altLang="en-US" sz="2000" kern="12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found during </a:t>
            </a:r>
            <a:r>
              <a:rPr lang="en-CA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inspections:</a:t>
            </a:r>
            <a:endParaRPr lang="en-US" altLang="en-US" sz="2000" kern="1200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</a:t>
            </a:r>
            <a:r>
              <a:rPr lang="en-US" altLang="en-US" sz="2000" kern="12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instrument connections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flush pump and agitator seals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other applications with small flow </a:t>
            </a:r>
            <a:r>
              <a:rPr lang="en-US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requirements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endParaRPr lang="en-US" altLang="en-US" sz="2000" kern="12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endParaRPr lang="en-US" altLang="en-US" sz="2000" kern="1200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ClrTx/>
              <a:buSzPct val="100000"/>
              <a:buNone/>
            </a:pPr>
            <a:r>
              <a:rPr lang="en-US" altLang="en-US" sz="2000" u="sng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Triggering events:</a:t>
            </a:r>
            <a:r>
              <a:rPr lang="en-US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wrong </a:t>
            </a:r>
            <a:r>
              <a:rPr lang="en-US" altLang="en-US" sz="2000" kern="12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fitting loosened; </a:t>
            </a:r>
            <a:r>
              <a:rPr lang="en-US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vibration fatigue failure; </a:t>
            </a:r>
            <a:r>
              <a:rPr lang="en-US" altLang="en-US" sz="2000" kern="1200" dirty="0" err="1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mis</a:t>
            </a:r>
            <a:r>
              <a:rPr lang="en-US" altLang="en-US" sz="2000" kern="1200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-alignment stress – forced fit or struck by; improper assembly</a:t>
            </a:r>
            <a:endParaRPr lang="en-US" altLang="en-US" sz="1600" kern="1200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5" descr="Imagem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/>
          <a:stretch/>
        </p:blipFill>
        <p:spPr bwMode="auto">
          <a:xfrm>
            <a:off x="736185" y="2297314"/>
            <a:ext cx="1988587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 descr="Imagem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14"/>
          <a:stretch/>
        </p:blipFill>
        <p:spPr bwMode="auto">
          <a:xfrm>
            <a:off x="3124201" y="2297315"/>
            <a:ext cx="1677643" cy="283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 descr="Imagem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3" t="-9048" r="14076" b="9048"/>
          <a:stretch/>
        </p:blipFill>
        <p:spPr bwMode="auto">
          <a:xfrm>
            <a:off x="5120640" y="2022994"/>
            <a:ext cx="2662523" cy="31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22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822960"/>
            <a:ext cx="8229600" cy="5486400"/>
          </a:xfrm>
          <a:solidFill>
            <a:schemeClr val="accent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Differences between occupational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 and process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safety:</a:t>
            </a:r>
          </a:p>
          <a:p>
            <a:pPr marL="100965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Magnitude of the impacts on PEAP as process safety incidents are typically at least an order of magnitude worse than occupational safety incidents.</a:t>
            </a:r>
          </a:p>
          <a:p>
            <a:pPr marL="100965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Occupational Safety LI: a worker was injured during the course of physical labour</a:t>
            </a:r>
          </a:p>
          <a:p>
            <a:pPr marL="1009650" lvl="1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Process Safety LI: loss of integrity of the design intent of the engineered system  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Process safety is about keeping something hazardous contained and/or controlled (prevention of release). </a:t>
            </a: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investigation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into a process safety incident requires the expertise of various engineering disciplines (mechanical, civil, electrical,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etc.)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5614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Summary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94C30A-5052-411D-9587-225CBF2EFD4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858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5613" y="730250"/>
            <a:ext cx="8229600" cy="5667375"/>
          </a:xfrm>
          <a:solidFill>
            <a:schemeClr val="accent1">
              <a:alpha val="70195"/>
            </a:schemeClr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Explain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difference between occupational safety and process safety.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Explain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process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 and incident investigations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the context of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other engineering disciplines.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Apply the concept of process safety to an industrial example. </a:t>
            </a:r>
            <a:endParaRPr lang="en-CA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4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94C30A-5052-411D-9587-225CBF2EFD4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7013" y="227013"/>
            <a:ext cx="86883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b="1" i="1" dirty="0" smtClean="0">
                <a:solidFill>
                  <a:srgbClr val="000000"/>
                </a:solidFill>
              </a:rPr>
              <a:t>Learning Outcomes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1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457200" y="731838"/>
            <a:ext cx="8229600" cy="5469903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altLang="en-US" sz="2000" b="1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Occupational </a:t>
            </a:r>
            <a:r>
              <a:rPr lang="en-CA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generally refers to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worker injuries, such as prevention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trips, slips and falls.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alt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Process safety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includes the prevention of unintentional releases of chemicals,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energy,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 other hazardous </a:t>
            </a: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materials.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09600" marR="0" lvl="0" indent="-6096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Typical “process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hazard” or “process safety hazard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r>
              <a:rPr kumimoji="0" lang="en-US" alt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definition: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where the activity is taking place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facility, equipment)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Potential impact: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Harm or damage to PEAP</a:t>
            </a:r>
          </a:p>
          <a:p>
            <a:pPr marL="914400" marR="0" lvl="1" indent="-4572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Trigger: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release of 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+mj-lt"/>
              <a:buAutoNum type="arabicParenR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 Source: 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Nature of the materials </a:t>
            </a:r>
            <a:b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(flammable, combustible,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toxicity, </a:t>
            </a:r>
            <a:r>
              <a:rPr kumimoji="0" lang="en-US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corrosive)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 </a:t>
            </a:r>
            <a:r>
              <a:rPr lang="en-CA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 might create 2 through 3 from 4.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CA" altLang="en-US" sz="2000" b="1" dirty="0" smtClean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CA" altLang="en-US" sz="24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 </a:t>
            </a:r>
            <a:r>
              <a:rPr lang="en-CA" altLang="en-US" sz="2400" b="1" i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Discovery Approach!</a:t>
            </a:r>
          </a:p>
          <a:p>
            <a:pPr marL="742950" marR="0" lvl="1" indent="-285750" algn="l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44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A634D-6575-4C90-A319-54789911D56F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Introduction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49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5587FA-0727-4E49-9EC3-C3BC4DE26E5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pic>
        <p:nvPicPr>
          <p:cNvPr id="7" name="Google Shape;254;p1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3200400"/>
            <a:ext cx="1645920" cy="135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5;p12" descr="BD06711_[1]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4612822"/>
            <a:ext cx="1645920" cy="152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8064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951"/>
            <a:ext cx="8229600" cy="5497512"/>
          </a:xfrm>
          <a:solidFill>
            <a:schemeClr val="accent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609600" indent="-609600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CA" sz="2000" u="sng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loss </a:t>
            </a:r>
            <a:r>
              <a:rPr lang="en-CA" sz="2000" u="sng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the integrity of the engineered system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that would have the equivalent magnitude or impact of a “process safety loss incident. </a:t>
            </a:r>
          </a:p>
        </p:txBody>
      </p:sp>
      <p:sp>
        <p:nvSpPr>
          <p:cNvPr id="8" name="Slide Number Placeholder 1"/>
          <p:cNvSpPr txBox="1">
            <a:spLocks noGrp="1"/>
          </p:cNvSpPr>
          <p:nvPr/>
        </p:nvSpPr>
        <p:spPr bwMode="auto">
          <a:xfrm>
            <a:off x="8229600" y="647700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CA" altLang="en-US" sz="2400" b="1" i="1" dirty="0">
                <a:solidFill>
                  <a:srgbClr val="000000"/>
                </a:solidFill>
              </a:rPr>
              <a:t>Process Safety – Not Just for Chemical </a:t>
            </a:r>
            <a:r>
              <a:rPr lang="en-CA" altLang="en-US" sz="2400" b="1" i="1" dirty="0" smtClean="0">
                <a:solidFill>
                  <a:srgbClr val="000000"/>
                </a:solidFill>
              </a:rPr>
              <a:t>Engineers!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5613" y="1905000"/>
            <a:ext cx="8229600" cy="44624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7" dist="17961" dir="13500000">
              <a:srgbClr val="000000"/>
            </a:prst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Loss of Containment: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Tailings </a:t>
            </a:r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from a tailings pond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Sewage from a sludge line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Private data from a server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Hydrocarbons from a train car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Slope failure of a </a:t>
            </a: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roadway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endParaRPr lang="en-CA" sz="2000" i="1" dirty="0" smtClean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None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Loss of Integrity of </a:t>
            </a:r>
            <a:r>
              <a:rPr lang="en-CA" sz="2000" i="1" dirty="0" err="1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Eng’d</a:t>
            </a: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Systems: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STS Challenger &amp; Columbia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Exxon Valdez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Boeing 737MAX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Bridge collapses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Dam failures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CA" sz="2000" i="1" dirty="0" smtClean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Train derailments</a:t>
            </a:r>
          </a:p>
          <a:p>
            <a:pPr marL="342900" indent="-342900" eaLnBrk="1" hangingPunct="1">
              <a:spcBef>
                <a:spcPts val="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2000" i="1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9" name="Picture 8" descr="El Blog de Ricardo SB: Prevención de Pérdida de Datos (I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9" y="3585771"/>
            <a:ext cx="1542236" cy="1062429"/>
          </a:xfrm>
          <a:prstGeom prst="rect">
            <a:avLst/>
          </a:prstGeom>
        </p:spPr>
      </p:pic>
      <p:pic>
        <p:nvPicPr>
          <p:cNvPr id="13" name="Picture 12" descr="Harper to block NAFTA commission from studying tar sands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64" y="4902066"/>
            <a:ext cx="1740472" cy="9653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461" y="2344688"/>
            <a:ext cx="1518199" cy="1149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699" y="2344688"/>
            <a:ext cx="1536409" cy="1150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759" y="4743646"/>
            <a:ext cx="1605766" cy="120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9199" y="3664592"/>
            <a:ext cx="1632802" cy="1074021"/>
          </a:xfrm>
          <a:prstGeom prst="rect">
            <a:avLst/>
          </a:prstGeom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60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1261"/>
            <a:ext cx="8077200" cy="2335618"/>
          </a:xfrm>
          <a:solidFill>
            <a:schemeClr val="accent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rocess 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safety incident 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investigations require 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expertise 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many engineering 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disciplines (mechanical, civil, electrical, 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etc.)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Need 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conduct a robust and thorough 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investigation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 concern with a process safety incident is that the magnitude of the loss is </a:t>
            </a:r>
            <a:r>
              <a:rPr lang="en-CA" sz="2000" u="sng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</a:t>
            </a:r>
            <a:r>
              <a:rPr lang="en-CA" sz="2000" u="sng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higher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than </a:t>
            </a:r>
            <a:r>
              <a:rPr lang="en-CA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occupational safety </a:t>
            </a:r>
            <a:r>
              <a:rPr lang="en-CA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incident.</a:t>
            </a: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sz="2000" kern="1200" dirty="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endParaRPr lang="en-CA" sz="2000" kern="1200" dirty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CA" sz="28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1" name="Picture 10" descr="&lt;strong&gt;Railroad&lt;/strong&gt; &lt;strong&gt;tank&lt;/strong&gt; &lt;strong&gt;car&lt;/strong&gt; pictures, free use image, 25-24-6 b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" y="3248431"/>
            <a:ext cx="2689726" cy="179315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Picture 11" descr="File:Steam Pipelines Near Taupo.jp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37" y="3667343"/>
            <a:ext cx="3210926" cy="240819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3" name="Picture 12" descr="File:&lt;strong&gt;Oil&lt;/strong&gt; Storage &lt;strong&gt;Tanks&lt;/strong&gt; - geograph.org.uk - 4843.jpg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25" y="4280152"/>
            <a:ext cx="3304041" cy="209600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7200" y="227013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CA" altLang="en-US" sz="2400" b="1" i="1" dirty="0">
                <a:solidFill>
                  <a:srgbClr val="000000"/>
                </a:solidFill>
              </a:rPr>
              <a:t>Process Safety – Not Just for Chemical </a:t>
            </a:r>
            <a:r>
              <a:rPr lang="en-CA" altLang="en-US" sz="2400" b="1" i="1" dirty="0" smtClean="0">
                <a:solidFill>
                  <a:srgbClr val="000000"/>
                </a:solidFill>
              </a:rPr>
              <a:t>Engineers!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20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215B21-955F-400D-9341-47F883E076F6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731520"/>
            <a:ext cx="8229600" cy="822960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potential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immediate causes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process safety incidents are 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innumerable,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some examples include: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Immediate Causes of Process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Safety </a:t>
            </a:r>
            <a:r>
              <a:rPr kumimoji="0" lang="en-US" alt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Incidents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0442" y="1676396"/>
            <a:ext cx="8193965" cy="4491494"/>
            <a:chOff x="340442" y="1676396"/>
            <a:chExt cx="8193965" cy="4491494"/>
          </a:xfrm>
        </p:grpSpPr>
        <p:sp>
          <p:nvSpPr>
            <p:cNvPr id="4" name="Freeform 3"/>
            <p:cNvSpPr/>
            <p:nvPr/>
          </p:nvSpPr>
          <p:spPr>
            <a:xfrm>
              <a:off x="2362194" y="2374099"/>
              <a:ext cx="3897999" cy="3417107"/>
            </a:xfrm>
            <a:custGeom>
              <a:avLst/>
              <a:gdLst>
                <a:gd name="connsiteX0" fmla="*/ 0 w 3897999"/>
                <a:gd name="connsiteY0" fmla="*/ 1708554 h 3417107"/>
                <a:gd name="connsiteX1" fmla="*/ 1949000 w 3897999"/>
                <a:gd name="connsiteY1" fmla="*/ 0 h 3417107"/>
                <a:gd name="connsiteX2" fmla="*/ 3898000 w 3897999"/>
                <a:gd name="connsiteY2" fmla="*/ 1708554 h 3417107"/>
                <a:gd name="connsiteX3" fmla="*/ 1949000 w 3897999"/>
                <a:gd name="connsiteY3" fmla="*/ 3417108 h 3417107"/>
                <a:gd name="connsiteX4" fmla="*/ 0 w 3897999"/>
                <a:gd name="connsiteY4" fmla="*/ 1708554 h 34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7999" h="3417107">
                  <a:moveTo>
                    <a:pt x="0" y="1708554"/>
                  </a:moveTo>
                  <a:cubicBezTo>
                    <a:pt x="0" y="764946"/>
                    <a:pt x="872597" y="0"/>
                    <a:pt x="1949000" y="0"/>
                  </a:cubicBezTo>
                  <a:cubicBezTo>
                    <a:pt x="3025403" y="0"/>
                    <a:pt x="3898000" y="764946"/>
                    <a:pt x="3898000" y="1708554"/>
                  </a:cubicBezTo>
                  <a:cubicBezTo>
                    <a:pt x="3898000" y="2652162"/>
                    <a:pt x="3025403" y="3417108"/>
                    <a:pt x="1949000" y="3417108"/>
                  </a:cubicBezTo>
                  <a:cubicBezTo>
                    <a:pt x="872597" y="3417108"/>
                    <a:pt x="0" y="2652162"/>
                    <a:pt x="0" y="1708554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049" tIns="576624" rIns="647049" bIns="576624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b="1" i="1" kern="1200" dirty="0" smtClean="0">
                  <a:solidFill>
                    <a:schemeClr val="bg2"/>
                  </a:solidFill>
                </a:rPr>
                <a:t>Not addressing process equipment that is in imminent failure mode, a sub-standard condition. 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435728" y="1689972"/>
              <a:ext cx="464789" cy="464781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3335156" y="5749001"/>
              <a:ext cx="336544" cy="336869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499300" y="3576439"/>
              <a:ext cx="336544" cy="336869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7844804" y="1776673"/>
              <a:ext cx="464789" cy="464781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3430756" y="2350529"/>
              <a:ext cx="336544" cy="336869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2369824" y="4277517"/>
              <a:ext cx="336544" cy="336869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40442" y="2243445"/>
              <a:ext cx="2508948" cy="2480953"/>
            </a:xfrm>
            <a:custGeom>
              <a:avLst/>
              <a:gdLst>
                <a:gd name="connsiteX0" fmla="*/ 0 w 2508948"/>
                <a:gd name="connsiteY0" fmla="*/ 1240477 h 2480953"/>
                <a:gd name="connsiteX1" fmla="*/ 1254474 w 2508948"/>
                <a:gd name="connsiteY1" fmla="*/ 0 h 2480953"/>
                <a:gd name="connsiteX2" fmla="*/ 2508948 w 2508948"/>
                <a:gd name="connsiteY2" fmla="*/ 1240477 h 2480953"/>
                <a:gd name="connsiteX3" fmla="*/ 1254474 w 2508948"/>
                <a:gd name="connsiteY3" fmla="*/ 2480954 h 2480953"/>
                <a:gd name="connsiteX4" fmla="*/ 0 w 2508948"/>
                <a:gd name="connsiteY4" fmla="*/ 1240477 h 248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48" h="2480953">
                  <a:moveTo>
                    <a:pt x="0" y="1240477"/>
                  </a:moveTo>
                  <a:cubicBezTo>
                    <a:pt x="0" y="555380"/>
                    <a:pt x="561647" y="0"/>
                    <a:pt x="1254474" y="0"/>
                  </a:cubicBezTo>
                  <a:cubicBezTo>
                    <a:pt x="1947301" y="0"/>
                    <a:pt x="2508948" y="555380"/>
                    <a:pt x="2508948" y="1240477"/>
                  </a:cubicBezTo>
                  <a:cubicBezTo>
                    <a:pt x="2508948" y="1925574"/>
                    <a:pt x="1947301" y="2480954"/>
                    <a:pt x="1254474" y="2480954"/>
                  </a:cubicBezTo>
                  <a:cubicBezTo>
                    <a:pt x="561647" y="2480954"/>
                    <a:pt x="0" y="1925574"/>
                    <a:pt x="0" y="1240477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627" tIns="439527" rIns="443627" bIns="439527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b="1" i="1" kern="1200" dirty="0">
                  <a:solidFill>
                    <a:schemeClr val="bg2"/>
                  </a:solidFill>
                </a:rPr>
                <a:t>Allowing substandard practices for critical </a:t>
              </a:r>
              <a:r>
                <a:rPr lang="en-CA" sz="2000" b="1" i="1" kern="1200" dirty="0" smtClean="0">
                  <a:solidFill>
                    <a:schemeClr val="bg2"/>
                  </a:solidFill>
                </a:rPr>
                <a:t>procedures.</a:t>
              </a:r>
              <a:endParaRPr lang="en-CA" sz="2000" b="1" i="1" kern="1200" dirty="0">
                <a:solidFill>
                  <a:schemeClr val="bg2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65498" y="2365175"/>
              <a:ext cx="464789" cy="464781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914397" y="4798579"/>
              <a:ext cx="840196" cy="840219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5638807" y="1676396"/>
              <a:ext cx="2895600" cy="2816492"/>
            </a:xfrm>
            <a:custGeom>
              <a:avLst/>
              <a:gdLst>
                <a:gd name="connsiteX0" fmla="*/ 0 w 2895600"/>
                <a:gd name="connsiteY0" fmla="*/ 1408246 h 2816492"/>
                <a:gd name="connsiteX1" fmla="*/ 1447800 w 2895600"/>
                <a:gd name="connsiteY1" fmla="*/ 0 h 2816492"/>
                <a:gd name="connsiteX2" fmla="*/ 2895600 w 2895600"/>
                <a:gd name="connsiteY2" fmla="*/ 1408246 h 2816492"/>
                <a:gd name="connsiteX3" fmla="*/ 1447800 w 2895600"/>
                <a:gd name="connsiteY3" fmla="*/ 2816492 h 2816492"/>
                <a:gd name="connsiteX4" fmla="*/ 0 w 2895600"/>
                <a:gd name="connsiteY4" fmla="*/ 1408246 h 2816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5600" h="2816492">
                  <a:moveTo>
                    <a:pt x="0" y="1408246"/>
                  </a:moveTo>
                  <a:cubicBezTo>
                    <a:pt x="0" y="630493"/>
                    <a:pt x="648202" y="0"/>
                    <a:pt x="1447800" y="0"/>
                  </a:cubicBezTo>
                  <a:cubicBezTo>
                    <a:pt x="2247398" y="0"/>
                    <a:pt x="2895600" y="630493"/>
                    <a:pt x="2895600" y="1408246"/>
                  </a:cubicBezTo>
                  <a:cubicBezTo>
                    <a:pt x="2895600" y="2185999"/>
                    <a:pt x="2247398" y="2816492"/>
                    <a:pt x="1447800" y="2816492"/>
                  </a:cubicBezTo>
                  <a:cubicBezTo>
                    <a:pt x="648202" y="2816492"/>
                    <a:pt x="0" y="2185999"/>
                    <a:pt x="0" y="140824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0251" tIns="488666" rIns="500251" bIns="48866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2000" b="1" i="1" kern="1200" dirty="0" smtClean="0">
                  <a:solidFill>
                    <a:schemeClr val="bg2"/>
                  </a:solidFill>
                </a:rPr>
                <a:t>Bypassing alarms or taking control systems offline.</a:t>
              </a:r>
              <a:endParaRPr lang="en-CA" sz="2000" b="1" i="1" kern="1200" dirty="0">
                <a:solidFill>
                  <a:schemeClr val="bg2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68404" y="4191002"/>
              <a:ext cx="464789" cy="464781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85282" y="5831021"/>
              <a:ext cx="336544" cy="336869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3941403" y="5351593"/>
              <a:ext cx="336544" cy="336869"/>
            </a:xfrm>
            <a:prstGeom prst="ellipse">
              <a:avLst/>
            </a:prstGeom>
            <a:gradFill flip="none" rotWithShape="0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447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Small Diameter Tubing – Industrial / Refinery Installations</a:t>
            </a:r>
            <a:endParaRPr lang="en-US" altLang="en-US" sz="2400" b="1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1520"/>
            <a:ext cx="4183380" cy="5486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838200" y="2667000"/>
            <a:ext cx="2438400" cy="2362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34890" y="1981200"/>
            <a:ext cx="3657600" cy="4270389"/>
            <a:chOff x="4834890" y="1339525"/>
            <a:chExt cx="3657600" cy="42703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4890" y="1339525"/>
              <a:ext cx="3657600" cy="4270389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 bwMode="auto">
            <a:xfrm flipV="1">
              <a:off x="6206490" y="3352800"/>
              <a:ext cx="1565910" cy="228600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 flipV="1">
              <a:off x="6206490" y="3581400"/>
              <a:ext cx="41910" cy="1219200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5181600" y="1447800"/>
              <a:ext cx="0" cy="1790700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4834890" y="4372286"/>
              <a:ext cx="651510" cy="51921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5414943" y="4372286"/>
              <a:ext cx="757257" cy="42831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6968490" y="4448486"/>
              <a:ext cx="118110" cy="27591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445820" y="4724400"/>
              <a:ext cx="757257" cy="428314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7086600" y="4586443"/>
              <a:ext cx="0" cy="442757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2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834890" y="674282"/>
            <a:ext cx="3657600" cy="1306918"/>
          </a:xfrm>
          <a:solidFill>
            <a:schemeClr val="accent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CA" sz="16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Consider small-diameter process tubing that is commonly used in many industrial process unit operations, as depicted here.</a:t>
            </a:r>
            <a:endParaRPr lang="en-CA" sz="1600" dirty="0" smtClean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CA" sz="16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94C30A-5052-411D-9587-225CBF2EFD4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8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5303520"/>
          </a:xfrm>
          <a:solidFill>
            <a:schemeClr val="accent1"/>
          </a:solidFill>
          <a:ln>
            <a:solidFill>
              <a:schemeClr val="bg2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1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 1:</a:t>
            </a:r>
          </a:p>
          <a:p>
            <a:pPr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</a:t>
            </a: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½-inch stainless steel tube between a glycol pump and a process vessel failed at a fitting near the process vessel. </a:t>
            </a:r>
          </a:p>
          <a:p>
            <a:pPr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resulting leak sprayed onto a </a:t>
            </a:r>
            <a:r>
              <a:rPr lang="en-US" altLang="en-US" sz="2000" kern="12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reboiler</a:t>
            </a: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ignited causing significant equipment damage. </a:t>
            </a:r>
          </a:p>
          <a:p>
            <a:pPr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tubing failure was concluded to be the result 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 </a:t>
            </a:r>
            <a:r>
              <a:rPr lang="en-US" altLang="en-US" sz="2000" u="sng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uncontrolled vibration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caused by the glycol pump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kern="1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1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Incident </a:t>
            </a:r>
            <a:r>
              <a:rPr lang="en-US" altLang="en-US" sz="2000" b="1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2:</a:t>
            </a:r>
            <a:endParaRPr lang="en-US" altLang="en-US" sz="2000" b="1" kern="1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Gas leak from ½-inch tubing for pump seal was detected during LNG plant startup</a:t>
            </a:r>
          </a:p>
          <a:p>
            <a:pPr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u="sng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Deficient repairs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done by unqualified technician</a:t>
            </a:r>
          </a:p>
          <a:p>
            <a:pPr eaLnBrk="1" hangingPunct="1"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the plant re-started, tubing failed completely causing an LNG leak and fire.</a:t>
            </a: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kern="1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 </a:t>
            </a:r>
            <a:r>
              <a:rPr lang="en-US" altLang="en-US" sz="2000" kern="1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manager in these </a:t>
            </a:r>
            <a:r>
              <a:rPr lang="en-US" altLang="en-US" sz="2000" kern="12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cases, what would you do?</a:t>
            </a:r>
            <a:endParaRPr lang="en-US" altLang="en-US" sz="2000" kern="1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71450" indent="-1714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kern="1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Two Incidents Involving Tubing Failure</a:t>
            </a:r>
            <a:endParaRPr lang="en-US" altLang="en-US" sz="2400" b="1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8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48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520"/>
            <a:ext cx="8229600" cy="5486400"/>
          </a:xfrm>
          <a:solidFill>
            <a:schemeClr val="accent1"/>
          </a:solidFill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Tx/>
              <a:buSzPct val="100000"/>
              <a:buNone/>
              <a:defRPr/>
            </a:pPr>
            <a:r>
              <a:rPr lang="en-US" sz="2000" b="1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should we do?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Tubing may not be as durable as pipe and may be more easily damaged.  Avoid impacts to tubing and tubing connections.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Report damaged or leaking tubing observed in the plant &amp; have it repaired </a:t>
            </a:r>
            <a:r>
              <a:rPr lang="en-US" sz="2000" i="1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</a:t>
            </a:r>
            <a:r>
              <a:rPr lang="en-US" sz="2000" b="1" i="1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Report and correct sub-standard conditions</a:t>
            </a:r>
            <a:r>
              <a:rPr lang="en-US" sz="2000" i="1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i.e. “</a:t>
            </a:r>
            <a:r>
              <a:rPr lang="en-US" sz="2000" b="1" i="1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see it - own it – solve it”</a:t>
            </a:r>
            <a:r>
              <a:rPr lang="en-US" sz="2000" i="1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ClrTx/>
              <a:buSzPct val="100000"/>
              <a:buNone/>
              <a:defRPr/>
            </a:pPr>
            <a:endParaRPr lang="en-US" sz="2000" b="1" kern="1200" dirty="0" smtClean="0">
              <a:solidFill>
                <a:schemeClr val="bg2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Tx/>
              <a:buSzPct val="100000"/>
              <a:buNone/>
              <a:defRPr/>
            </a:pPr>
            <a:r>
              <a:rPr lang="en-US" sz="2000" b="1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 design, installation, operation, maintenance: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Follow procedures for tubing identification and isolation for work.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Review </a:t>
            </a: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procedures for installation, inspection, </a:t>
            </a:r>
            <a:r>
              <a: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&amp; </a:t>
            </a: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maintenance of tubing.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</a:t>
            </a: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qualified personnel to install and repair tubing.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</a:t>
            </a:r>
            <a:r>
              <a: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correct </a:t>
            </a: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tools for installation and maintenance of tubing.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correct components – tubing, ferrules, nuts, and fittings - do not mix components from different manufacturers.</a:t>
            </a:r>
          </a:p>
          <a:p>
            <a:pPr marL="609600" indent="-609600">
              <a:spcBef>
                <a:spcPts val="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Ask </a:t>
            </a:r>
            <a:r>
              <a:rPr lang="en-US" sz="2000" kern="1200" dirty="0">
                <a:solidFill>
                  <a:schemeClr val="bg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your tubing supplier to provide information on proper installation and maintenance of their product.</a:t>
            </a:r>
          </a:p>
        </p:txBody>
      </p:sp>
      <p:sp>
        <p:nvSpPr>
          <p:cNvPr id="7" name="Slide Number Placeholder 1"/>
          <p:cNvSpPr txBox="1">
            <a:spLocks noGrp="1"/>
          </p:cNvSpPr>
          <p:nvPr/>
        </p:nvSpPr>
        <p:spPr bwMode="auto"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9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24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Two Incidents Involving Tubing Failure</a:t>
            </a:r>
            <a:endParaRPr lang="en-US" altLang="en-US" sz="2400" b="1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7200" y="6400800"/>
            <a:ext cx="46634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 dirty="0" smtClean="0">
                <a:solidFill>
                  <a:srgbClr val="000000"/>
                </a:solidFill>
              </a:rPr>
              <a:t>Chapter 6.1: Process Safety Management Overview</a:t>
            </a:r>
            <a:endParaRPr lang="en-US" altLang="en-US" sz="1600" b="1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262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Sak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akura 1">
        <a:dk1>
          <a:srgbClr val="463634"/>
        </a:dk1>
        <a:lt1>
          <a:srgbClr val="AA947E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D2C8C0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2">
        <a:dk1>
          <a:srgbClr val="463634"/>
        </a:dk1>
        <a:lt1>
          <a:srgbClr val="FFFFCC"/>
        </a:lt1>
        <a:dk2>
          <a:srgbClr val="795241"/>
        </a:dk2>
        <a:lt2>
          <a:srgbClr val="000000"/>
        </a:lt2>
        <a:accent1>
          <a:srgbClr val="F9DBD3"/>
        </a:accent1>
        <a:accent2>
          <a:srgbClr val="DACA9C"/>
        </a:accent2>
        <a:accent3>
          <a:srgbClr val="FFFFE2"/>
        </a:accent3>
        <a:accent4>
          <a:srgbClr val="3A2D2B"/>
        </a:accent4>
        <a:accent5>
          <a:srgbClr val="FBEAE6"/>
        </a:accent5>
        <a:accent6>
          <a:srgbClr val="C5B78D"/>
        </a:accent6>
        <a:hlink>
          <a:srgbClr val="393A18"/>
        </a:hlink>
        <a:folHlink>
          <a:srgbClr val="5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kur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Designs\Sakura.pot</Template>
  <TotalTime>4717</TotalTime>
  <Words>932</Words>
  <Application>Microsoft Office PowerPoint</Application>
  <PresentationFormat>On-screen Show (4:3)</PresentationFormat>
  <Paragraphs>167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Tahoma</vt:lpstr>
      <vt:lpstr>Times New Roman</vt:lpstr>
      <vt:lpstr>Wingdings</vt:lpstr>
      <vt:lpstr>Sakura</vt:lpstr>
      <vt:lpstr>1_Sakura</vt:lpstr>
      <vt:lpstr>On Becoming a Leader  in 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In-Class Exercise:  Mechanical Integrity of Tubing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ESRM</dc:title>
  <dc:creator>JR Cocchio</dc:creator>
  <cp:lastModifiedBy>JR Cocchio</cp:lastModifiedBy>
  <cp:revision>253</cp:revision>
  <cp:lastPrinted>2018-02-05T18:26:21Z</cp:lastPrinted>
  <dcterms:created xsi:type="dcterms:W3CDTF">2003-03-25T17:46:43Z</dcterms:created>
  <dcterms:modified xsi:type="dcterms:W3CDTF">2019-10-16T15:10:24Z</dcterms:modified>
</cp:coreProperties>
</file>