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9" r:id="rId1"/>
  </p:sldMasterIdLst>
  <p:notesMasterIdLst>
    <p:notesMasterId r:id="rId18"/>
  </p:notesMasterIdLst>
  <p:handoutMasterIdLst>
    <p:handoutMasterId r:id="rId19"/>
  </p:handoutMasterIdLst>
  <p:sldIdLst>
    <p:sldId id="396" r:id="rId2"/>
    <p:sldId id="482" r:id="rId3"/>
    <p:sldId id="399" r:id="rId4"/>
    <p:sldId id="400" r:id="rId5"/>
    <p:sldId id="471" r:id="rId6"/>
    <p:sldId id="472" r:id="rId7"/>
    <p:sldId id="473" r:id="rId8"/>
    <p:sldId id="463" r:id="rId9"/>
    <p:sldId id="464" r:id="rId10"/>
    <p:sldId id="465" r:id="rId11"/>
    <p:sldId id="478" r:id="rId12"/>
    <p:sldId id="479" r:id="rId13"/>
    <p:sldId id="466" r:id="rId14"/>
    <p:sldId id="468" r:id="rId15"/>
    <p:sldId id="417" r:id="rId16"/>
    <p:sldId id="481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FF00"/>
    <a:srgbClr val="0000FF"/>
    <a:srgbClr val="3333FF"/>
    <a:srgbClr val="808080"/>
    <a:srgbClr val="0000CC"/>
    <a:srgbClr val="48945C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780" autoAdjust="0"/>
  </p:normalViewPr>
  <p:slideViewPr>
    <p:cSldViewPr>
      <p:cViewPr varScale="1">
        <p:scale>
          <a:sx n="34" d="100"/>
          <a:sy n="34" d="100"/>
        </p:scale>
        <p:origin x="1292" y="52"/>
      </p:cViewPr>
      <p:guideLst>
        <p:guide orient="horz" pos="2160"/>
        <p:guide pos="2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864"/>
    </p:cViewPr>
  </p:sorterViewPr>
  <p:notesViewPr>
    <p:cSldViewPr>
      <p:cViewPr varScale="1">
        <p:scale>
          <a:sx n="112" d="100"/>
          <a:sy n="112" d="100"/>
        </p:scale>
        <p:origin x="1722" y="84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r>
              <a:rPr lang="en-CA" altLang="en-US" dirty="0"/>
              <a:t>2017-2018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1444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/>
            </a:lvl1pPr>
          </a:lstStyle>
          <a:p>
            <a:pPr>
              <a:defRPr/>
            </a:pPr>
            <a:fld id="{9449F45A-F019-4861-A12B-5AAB3FDDD7F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871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ENGG406 2015W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641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D38E05E-503E-4B1A-835B-8B0A158765AC}" type="datetimeFigureOut">
              <a:rPr lang="en-US" altLang="en-US"/>
              <a:pPr>
                <a:defRPr/>
              </a:pPr>
              <a:t>10/27/2019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881" y="4415844"/>
            <a:ext cx="5140641" cy="418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4-March-2015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641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AE204D1-644D-4FB7-A62F-9D455603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7262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4048940" y="9039201"/>
            <a:ext cx="3095868" cy="47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8" tIns="47769" rIns="95538" bIns="47769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75E7355-D40A-4C49-BB60-B507001853BA}" type="slidenum">
              <a:rPr lang="en-US" altLang="en-US"/>
              <a:pPr algn="r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People – your superiors, your peers, and your subordinates – s</a:t>
            </a:r>
            <a:r>
              <a:rPr lang="en-US" altLang="en-US" baseline="0" dirty="0" smtClean="0"/>
              <a:t>ee your actions and your behaviours. </a:t>
            </a:r>
          </a:p>
          <a:p>
            <a:pPr>
              <a:lnSpc>
                <a:spcPct val="150000"/>
              </a:lnSpc>
            </a:pPr>
            <a:endParaRPr lang="en-US" altLang="en-US" baseline="0" dirty="0" smtClean="0"/>
          </a:p>
          <a:p>
            <a:pPr>
              <a:lnSpc>
                <a:spcPct val="150000"/>
              </a:lnSpc>
            </a:pPr>
            <a:r>
              <a:rPr lang="en-US" altLang="en-US" baseline="0" dirty="0" smtClean="0"/>
              <a:t>They cannot know what you are thinking, or know any of the underlying opinions, goals, needs and wants, attitudes, values and principles, and core strengths – unless you explicitly inform them! And that would take a lot of time and effort, not only because there is a lot to communicate in a clear and succinct terms, but also because we have a difficult time determining, defining, refining, and articulating the same list!</a:t>
            </a:r>
          </a:p>
          <a:p>
            <a:pPr>
              <a:lnSpc>
                <a:spcPct val="150000"/>
              </a:lnSpc>
            </a:pPr>
            <a:endParaRPr lang="en-US" altLang="en-US" baseline="0" dirty="0" smtClean="0"/>
          </a:p>
          <a:p>
            <a:pPr>
              <a:lnSpc>
                <a:spcPct val="150000"/>
              </a:lnSpc>
            </a:pPr>
            <a:r>
              <a:rPr lang="en-US" altLang="en-US" baseline="0" dirty="0" smtClean="0"/>
              <a:t>Because they cannot know, it is critically important for us in our leadership role to ensure that our actions and behaviours are exactly aligned with our intentions.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26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5348141" y="6724857"/>
            <a:ext cx="4090798" cy="3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05" tIns="47403" rIns="94805" bIns="47403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FB1F36E3-9287-4B1D-9F38-B7ADE26C3110}" type="slidenum">
              <a:rPr lang="en-US" altLang="en-US"/>
              <a:pPr algn="r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50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5348141" y="6724857"/>
            <a:ext cx="4090798" cy="3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05" tIns="47403" rIns="94805" bIns="47403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1F36E3-9287-4B1D-9F38-B7ADE26C311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7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4048940" y="9039201"/>
            <a:ext cx="3095868" cy="47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8" tIns="47769" rIns="95538" bIns="47769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75E7355-D40A-4C49-BB60-B507001853BA}" type="slidenum">
              <a:rPr lang="en-US" altLang="en-US"/>
              <a:pPr algn="r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People – your superiors, your peers, and your subordinates – s</a:t>
            </a:r>
            <a:r>
              <a:rPr lang="en-US" altLang="en-US" baseline="0" dirty="0" smtClean="0"/>
              <a:t>ee your actions and your behaviours. </a:t>
            </a:r>
          </a:p>
          <a:p>
            <a:pPr>
              <a:lnSpc>
                <a:spcPct val="150000"/>
              </a:lnSpc>
            </a:pPr>
            <a:endParaRPr lang="en-US" altLang="en-US" baseline="0" dirty="0" smtClean="0"/>
          </a:p>
          <a:p>
            <a:pPr>
              <a:lnSpc>
                <a:spcPct val="150000"/>
              </a:lnSpc>
            </a:pPr>
            <a:r>
              <a:rPr lang="en-US" altLang="en-US" baseline="0" dirty="0" smtClean="0"/>
              <a:t>They cannot know what you are thinking, or know any of the underlying opinions, goals, needs and wants, attitudes, values and principles, and core strengths – unless you explicitly inform them! And that would take a lot of time and effort, not only because there is a lot to communicate in a clear and succinct terms, but also because we have a difficult time determining, defining, refining, and articulating the same list!</a:t>
            </a:r>
          </a:p>
          <a:p>
            <a:pPr>
              <a:lnSpc>
                <a:spcPct val="150000"/>
              </a:lnSpc>
            </a:pPr>
            <a:endParaRPr lang="en-US" altLang="en-US" baseline="0" dirty="0" smtClean="0"/>
          </a:p>
          <a:p>
            <a:pPr>
              <a:lnSpc>
                <a:spcPct val="150000"/>
              </a:lnSpc>
            </a:pPr>
            <a:r>
              <a:rPr lang="en-US" altLang="en-US" baseline="0" dirty="0" smtClean="0"/>
              <a:t>Because they cannot know, it is critically important for us in our leadership role to ensure that our actions and behaviours are exactly aligned and consistent with our good intentions. </a:t>
            </a:r>
          </a:p>
        </p:txBody>
      </p:sp>
    </p:spTree>
    <p:extLst>
      <p:ext uri="{BB962C8B-B14F-4D97-AF65-F5344CB8AC3E}">
        <p14:creationId xmlns:p14="http://schemas.microsoft.com/office/powerpoint/2010/main" val="217129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7B77ED-228E-4608-B76D-8B25839050B4}" type="slidenum">
              <a:rPr lang="en-US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8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7B77ED-228E-4608-B76D-8B25839050B4}" type="slidenum">
              <a:rPr lang="en-US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6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5348141" y="6724857"/>
            <a:ext cx="4090798" cy="3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05" tIns="47403" rIns="94805" bIns="47403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FB1F36E3-9287-4B1D-9F38-B7ADE26C3110}" type="slidenum">
              <a:rPr lang="en-US" altLang="en-US"/>
              <a:pPr algn="r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8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5348141" y="6724857"/>
            <a:ext cx="4090798" cy="3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05" tIns="47403" rIns="94805" bIns="47403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62D8E5B3-E5CF-40EA-A0BD-A2283E150001}" type="slidenum">
              <a:rPr lang="en-US" altLang="en-US"/>
              <a:pPr algn="r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8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5348141" y="6724857"/>
            <a:ext cx="4090798" cy="3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05" tIns="47403" rIns="94805" bIns="47403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62D8E5B3-E5CF-40EA-A0BD-A2283E150001}" type="slidenum">
              <a:rPr lang="en-US" altLang="en-US"/>
              <a:pPr algn="r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25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5348141" y="6724857"/>
            <a:ext cx="4090798" cy="3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05" tIns="47403" rIns="94805" bIns="47403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62D8E5B3-E5CF-40EA-A0BD-A2283E150001}" type="slidenum">
              <a:rPr lang="en-US" altLang="en-US"/>
              <a:pPr algn="r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5348141" y="6724857"/>
            <a:ext cx="4090798" cy="3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05" tIns="47403" rIns="94805" bIns="47403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62D8E5B3-E5CF-40EA-A0BD-A2283E150001}" type="slidenum">
              <a:rPr lang="en-US" altLang="en-US"/>
              <a:pPr algn="r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5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t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8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008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1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4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6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6"/>
            <a:ext cx="7772870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31910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31910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9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9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7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3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302" y="2270760"/>
            <a:ext cx="7638473" cy="2225039"/>
          </a:xfrm>
        </p:spPr>
        <p:txBody>
          <a:bodyPr anchor="t">
            <a:noAutofit/>
          </a:bodyPr>
          <a:lstStyle/>
          <a:p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ENGG404 Lecture</a:t>
            </a:r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3200" b="1" cap="none" dirty="0" smtClean="0"/>
              <a:t>Chapter 7.2: </a:t>
            </a:r>
            <a:r>
              <a:rPr lang="en-CA" sz="3200" b="1" cap="none" dirty="0"/>
              <a:t>Leadership – </a:t>
            </a:r>
            <a:br>
              <a:rPr lang="en-CA" sz="3200" b="1" cap="none" dirty="0"/>
            </a:br>
            <a:r>
              <a:rPr lang="en-CA" sz="3200" b="1" cap="none" dirty="0"/>
              <a:t>What Makes an Effective Leader? </a:t>
            </a:r>
            <a:endParaRPr lang="en-US" sz="32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311" y="886097"/>
            <a:ext cx="8168640" cy="1826622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500" b="1" i="1" dirty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 becoming a leader in risk management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/>
          </p:cNvGraphicFramePr>
          <p:nvPr>
            <p:extLst/>
          </p:nvPr>
        </p:nvGraphicFramePr>
        <p:xfrm>
          <a:off x="512071" y="4799512"/>
          <a:ext cx="3113542" cy="155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8" name="Clip" r:id="rId3" imgW="4039263" imgH="2534876" progId="MS_ClipArt_Gallery.2">
                  <p:embed/>
                </p:oleObj>
              </mc:Choice>
              <mc:Fallback>
                <p:oleObj name="Clip" r:id="rId3" imgW="4039263" imgH="2534876" progId="MS_ClipArt_Gallery.2">
                  <p:embed/>
                  <p:pic>
                    <p:nvPicPr>
                      <p:cNvPr id="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1" y="4799512"/>
                        <a:ext cx="3113542" cy="155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495800"/>
            <a:ext cx="1766671" cy="1766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37290-7F22-4D42-BFDD-D5AD4C09C01F}"/>
              </a:ext>
            </a:extLst>
          </p:cNvPr>
          <p:cNvSpPr txBox="1"/>
          <p:nvPr/>
        </p:nvSpPr>
        <p:spPr>
          <a:xfrm>
            <a:off x="194783" y="262462"/>
            <a:ext cx="1176817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Fundamentals of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8FDCA-D6EA-3540-8AE2-F6CD31336ABE}"/>
              </a:ext>
            </a:extLst>
          </p:cNvPr>
          <p:cNvSpPr txBox="1"/>
          <p:nvPr/>
        </p:nvSpPr>
        <p:spPr>
          <a:xfrm>
            <a:off x="1523418" y="25635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System and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C740A-AE56-7744-84D0-32724BDFA21D}"/>
              </a:ext>
            </a:extLst>
          </p:cNvPr>
          <p:cNvSpPr txBox="1"/>
          <p:nvPr/>
        </p:nvSpPr>
        <p:spPr>
          <a:xfrm>
            <a:off x="7916511" y="256355"/>
            <a:ext cx="1155550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Application and Perspectives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D91E5-FF6E-C346-BD54-1494F0C62548}"/>
              </a:ext>
            </a:extLst>
          </p:cNvPr>
          <p:cNvSpPr txBox="1"/>
          <p:nvPr/>
        </p:nvSpPr>
        <p:spPr>
          <a:xfrm>
            <a:off x="7093598" y="256355"/>
            <a:ext cx="671096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People &amp; Org.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57A8C-8AD1-BC48-A393-2CA6461462C7}"/>
              </a:ext>
            </a:extLst>
          </p:cNvPr>
          <p:cNvSpPr txBox="1"/>
          <p:nvPr/>
        </p:nvSpPr>
        <p:spPr>
          <a:xfrm>
            <a:off x="3877051" y="25635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Incident Investigation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14612-2C60-CA49-88DC-A40274E52BE8}"/>
              </a:ext>
            </a:extLst>
          </p:cNvPr>
          <p:cNvSpPr txBox="1"/>
          <p:nvPr/>
        </p:nvSpPr>
        <p:spPr>
          <a:xfrm>
            <a:off x="5053867" y="25635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Tools &amp; Challenges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AF929-DEC8-B045-BD5C-00378213E2AE}"/>
              </a:ext>
            </a:extLst>
          </p:cNvPr>
          <p:cNvSpPr txBox="1"/>
          <p:nvPr/>
        </p:nvSpPr>
        <p:spPr>
          <a:xfrm>
            <a:off x="2700234" y="256879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Leadership in 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4E84B9-8682-8C4B-A72E-1FFEAF78256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371598" y="487188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ED6320-D6B4-374B-AE59-18735BF60E66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548417" y="487186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27112B-E9F0-2348-9B20-FB76B2277E3D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3725234" y="487186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CC88D-6DFA-474E-80EC-662B2D4B909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902050" y="487188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A7384E-C04D-ED41-9740-B0199EA1890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078866" y="487187"/>
            <a:ext cx="151816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7C1AD4-35C5-B84F-A011-FC352A9DC13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941783" y="487188"/>
            <a:ext cx="151817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B8989-9D9A-DE41-B118-0BB225CC7043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7764696" y="487186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7011C2-9A0B-664B-83CB-DE2410B86B87}"/>
              </a:ext>
            </a:extLst>
          </p:cNvPr>
          <p:cNvSpPr txBox="1"/>
          <p:nvPr/>
        </p:nvSpPr>
        <p:spPr>
          <a:xfrm>
            <a:off x="6230682" y="256354"/>
            <a:ext cx="692362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in Industry</a:t>
            </a:r>
          </a:p>
        </p:txBody>
      </p:sp>
      <p:sp>
        <p:nvSpPr>
          <p:cNvPr id="2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151A19-47C8-4166-BB74-18D8773ADBE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3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CA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or set your priorities </a:t>
            </a: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pPr marL="914400" lvl="1" indent="-45720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endParaRPr lang="en-CA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the basis on which you make decisions …</a:t>
            </a:r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CA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Recall the discussion about </a:t>
            </a:r>
            <a:b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 study groups?</a:t>
            </a:r>
          </a:p>
          <a:p>
            <a:pPr marL="3600450" lvl="8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CA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 the discussion about the Professor walking through the ETLC and finding a $5 bill on the floor?</a:t>
            </a: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89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0F5729F-3B9A-4F62-97A2-17A5DAD57B8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Values? What are </a:t>
            </a:r>
            <a:r>
              <a:rPr lang="en-US" altLang="en-US" sz="2000" b="1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0" y="3452712"/>
            <a:ext cx="2807049" cy="1687295"/>
          </a:xfrm>
          <a:prstGeom prst="rect">
            <a:avLst/>
          </a:prstGeom>
          <a:noFill/>
        </p:spPr>
      </p:pic>
      <p:pic>
        <p:nvPicPr>
          <p:cNvPr id="8" name="Picture 7" descr="New Canadian $5 celebrates the space programme - Boing Bo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4296359"/>
            <a:ext cx="3424448" cy="15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455613" y="730249"/>
            <a:ext cx="8226425" cy="557784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Discussion: The $5 bill and two scenarios: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Scenario 1) The professor is walking through the empty Food Court early in the morning and sees a $5 on the floor. What does the professor do? On what value(s) are each of these choices based?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professor actively looks for someone, but seeing as no one is around and there is not even a remote possibility of looking the rightful owner of the $5, the professor pockets the money for either 1) a fresh coffee for or 2) donate to a campus charity.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Scenario 2) The professor is walking through the busy Food Court. The professor observes a student pull out their cell-phone from their pocket, and unbeknownst to the student, a $5 bill falls onto the floor. What does the professor do? What choices does the professor have? On what values are each of these choices based?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professor quickly scopes up and keeps the $5.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Pick it up and contact the student to return the $5.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CA" altLang="en-US" sz="200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89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0F5729F-3B9A-4F62-97A2-17A5DAD57B8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Values? What are </a:t>
            </a:r>
            <a:r>
              <a:rPr lang="en-US" altLang="en-US" sz="2000" b="1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Values?</a:t>
            </a:r>
          </a:p>
        </p:txBody>
      </p:sp>
      <p:pic>
        <p:nvPicPr>
          <p:cNvPr id="8" name="Picture 7" descr="New Canadian $5 celebrates the space programme - Boing Bo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52" y="76200"/>
            <a:ext cx="3424448" cy="15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07833"/>
              </p:ext>
            </p:extLst>
          </p:nvPr>
        </p:nvGraphicFramePr>
        <p:xfrm>
          <a:off x="455613" y="2050869"/>
          <a:ext cx="8226426" cy="42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789">
                  <a:extLst>
                    <a:ext uri="{9D8B030D-6E8A-4147-A177-3AD203B41FA5}">
                      <a16:colId xmlns:a16="http://schemas.microsoft.com/office/drawing/2014/main" val="3101102744"/>
                    </a:ext>
                  </a:extLst>
                </a:gridCol>
                <a:gridCol w="5100637">
                  <a:extLst>
                    <a:ext uri="{9D8B030D-6E8A-4147-A177-3AD203B41FA5}">
                      <a16:colId xmlns:a16="http://schemas.microsoft.com/office/drawing/2014/main" val="3244456520"/>
                    </a:ext>
                  </a:extLst>
                </a:gridCol>
              </a:tblGrid>
              <a:tr h="50032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 1 Options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 2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83474"/>
                  </a:ext>
                </a:extLst>
              </a:tr>
              <a:tr h="50032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 fresh coffee: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Rightful ownership (attempt)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Pocket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$5: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Greed.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Dishonest.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Lack of integrity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32243"/>
                  </a:ext>
                </a:extLst>
              </a:tr>
              <a:tr h="994083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 their colleague </a:t>
                      </a:r>
                      <a:b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coffee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Generosity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 the $5 to the student: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Honesty.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Rightful ownership of property.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Integrity – living by their values.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4904"/>
                  </a:ext>
                </a:extLst>
              </a:tr>
              <a:tr h="900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Donate to Charity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Charity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choice?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18200"/>
                  </a:ext>
                </a:extLst>
              </a:tr>
            </a:tbl>
          </a:graphicData>
        </a:graphic>
      </p:graphicFrame>
      <p:sp>
        <p:nvSpPr>
          <p:cNvPr id="8089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0F5729F-3B9A-4F62-97A2-17A5DAD57B8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Values? What are </a:t>
            </a:r>
            <a:r>
              <a:rPr lang="en-US" altLang="en-US" sz="2000" b="1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Values?</a:t>
            </a:r>
          </a:p>
        </p:txBody>
      </p:sp>
      <p:pic>
        <p:nvPicPr>
          <p:cNvPr id="8" name="Picture 7" descr="New Canadian $5 celebrates the space programme - Boing Bo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0"/>
            <a:ext cx="2819611" cy="12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455613" y="822960"/>
            <a:ext cx="8226425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down, </a:t>
            </a:r>
            <a:r>
              <a:rPr lang="en-CA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probably </a:t>
            </a:r>
            <a:r>
              <a:rPr lang="en-CA" altLang="en-US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measures you use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if your life is turning out the way you want it to.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things that you do and the way you behave match your values, life is usually good – you're satisfied and content. </a:t>
            </a: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these don't align with your values, that's when things feel... wrong. This can be a real source of unhappiness.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why making a conscious effort </a:t>
            </a:r>
            <a:r>
              <a:rPr lang="en-CA" altLang="en-US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identify your values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important.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89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0F5729F-3B9A-4F62-97A2-17A5DAD57B8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2" name="TextBox 1"/>
          <p:cNvSpPr txBox="1">
            <a:spLocks noChangeArrowheads="1"/>
          </p:cNvSpPr>
          <p:nvPr/>
        </p:nvSpPr>
        <p:spPr bwMode="auto">
          <a:xfrm>
            <a:off x="455613" y="4793671"/>
            <a:ext cx="8226425" cy="155448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some time in your </a:t>
            </a:r>
            <a:r>
              <a:rPr lang="en-US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career to develop and  </a:t>
            </a: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crystallize YOUR </a:t>
            </a: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values!</a:t>
            </a:r>
            <a:endParaRPr lang="en-CA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Values? What are </a:t>
            </a:r>
            <a:r>
              <a:rPr lang="en-US" altLang="en-US" sz="2000" b="1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Values?</a:t>
            </a:r>
          </a:p>
        </p:txBody>
      </p:sp>
    </p:spTree>
    <p:extLst>
      <p:ext uri="{BB962C8B-B14F-4D97-AF65-F5344CB8AC3E}">
        <p14:creationId xmlns:p14="http://schemas.microsoft.com/office/powerpoint/2010/main" val="27940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455613" y="822960"/>
            <a:ext cx="8226425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essential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leadership,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of the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and the workers. 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 promote values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have meaning for team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will encourage norms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safe behaviour.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values of a Team: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Accountability: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Empowerment: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i.e. “Togetherness”: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Video: </a:t>
            </a:r>
            <a:b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Identify Values and Beliefs; </a:t>
            </a:r>
            <a:r>
              <a:rPr lang="en-US" altLang="en-US" sz="20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mm:ss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02:15;</a:t>
            </a:r>
            <a:b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://www.youtube.com/watch?v=Kz__qGJmTMY </a:t>
            </a:r>
          </a:p>
        </p:txBody>
      </p:sp>
      <p:sp>
        <p:nvSpPr>
          <p:cNvPr id="7680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1A6093-C39C-4CBF-B8C7-6F22FB12C2B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Good Leadership Is Founded On Good Values:</a:t>
            </a:r>
            <a:endParaRPr lang="en-US" altLang="en-US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22960"/>
            <a:ext cx="8229600" cy="5486400"/>
          </a:xfrm>
          <a:solidFill>
            <a:srgbClr val="FFFFFF">
              <a:alpha val="69804"/>
            </a:srgb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CA" sz="2000" cap="none" dirty="0" smtClean="0">
                <a:solidFill>
                  <a:prstClr val="black"/>
                </a:solidFill>
              </a:rPr>
              <a:t>The </a:t>
            </a:r>
            <a:r>
              <a:rPr lang="en-CA" sz="2000" cap="none" dirty="0">
                <a:solidFill>
                  <a:prstClr val="black"/>
                </a:solidFill>
              </a:rPr>
              <a:t>Leader’s actions and behaviours – “Lead by Example”, “Walk the Talk” – must be consistent with their intentions, and their intentions are founded on values!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CA" sz="2000" cap="none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CA" sz="2000" cap="none" dirty="0">
                <a:solidFill>
                  <a:prstClr val="black"/>
                </a:solidFill>
              </a:rPr>
              <a:t>Through their actions, the leader’s </a:t>
            </a:r>
            <a:r>
              <a:rPr lang="en-CA" sz="2000" u="sng" cap="none" dirty="0">
                <a:solidFill>
                  <a:prstClr val="black"/>
                </a:solidFill>
              </a:rPr>
              <a:t>values shape the vision and culture</a:t>
            </a:r>
            <a:r>
              <a:rPr lang="en-CA" sz="2000" cap="none" dirty="0">
                <a:solidFill>
                  <a:prstClr val="black"/>
                </a:solidFill>
              </a:rPr>
              <a:t>, by providing the foundation for ‘</a:t>
            </a:r>
            <a:r>
              <a:rPr lang="en-CA" sz="2000" u="sng" cap="none" dirty="0">
                <a:solidFill>
                  <a:prstClr val="black"/>
                </a:solidFill>
              </a:rPr>
              <a:t>who we are</a:t>
            </a:r>
            <a:r>
              <a:rPr lang="en-CA" sz="2000" cap="none" dirty="0">
                <a:solidFill>
                  <a:prstClr val="black"/>
                </a:solidFill>
              </a:rPr>
              <a:t>’ and ‘</a:t>
            </a:r>
            <a:r>
              <a:rPr lang="en-CA" sz="2000" u="sng" cap="none" dirty="0">
                <a:solidFill>
                  <a:prstClr val="black"/>
                </a:solidFill>
              </a:rPr>
              <a:t>how we do things around here</a:t>
            </a:r>
            <a:r>
              <a:rPr lang="en-CA" sz="2000" cap="none" dirty="0">
                <a:solidFill>
                  <a:prstClr val="black"/>
                </a:solidFill>
              </a:rPr>
              <a:t>’.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CA" sz="2000" cap="none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CA" sz="2000" cap="none" dirty="0">
                <a:solidFill>
                  <a:prstClr val="black"/>
                </a:solidFill>
              </a:rPr>
              <a:t>Thus, it is important for that the Leader must </a:t>
            </a:r>
            <a:r>
              <a:rPr lang="en-CA" sz="2000" u="sng" cap="none" dirty="0">
                <a:solidFill>
                  <a:prstClr val="black"/>
                </a:solidFill>
              </a:rPr>
              <a:t>understand</a:t>
            </a:r>
            <a:r>
              <a:rPr lang="en-CA" sz="2000" cap="none" dirty="0">
                <a:solidFill>
                  <a:prstClr val="black"/>
                </a:solidFill>
              </a:rPr>
              <a:t> their </a:t>
            </a:r>
            <a:r>
              <a:rPr lang="en-CA" sz="2000" u="sng" cap="none" dirty="0">
                <a:solidFill>
                  <a:prstClr val="black"/>
                </a:solidFill>
              </a:rPr>
              <a:t>own values</a:t>
            </a:r>
            <a:r>
              <a:rPr lang="en-CA" sz="2000" cap="none" dirty="0">
                <a:solidFill>
                  <a:prstClr val="black"/>
                </a:solidFill>
              </a:rPr>
              <a:t> and </a:t>
            </a:r>
            <a:r>
              <a:rPr lang="en-CA" sz="2000" u="sng" cap="none" dirty="0">
                <a:solidFill>
                  <a:prstClr val="black"/>
                </a:solidFill>
              </a:rPr>
              <a:t>those of the organization</a:t>
            </a:r>
            <a:r>
              <a:rPr lang="en-CA" sz="2000" cap="none" dirty="0">
                <a:solidFill>
                  <a:prstClr val="black"/>
                </a:solidFill>
              </a:rPr>
              <a:t> that, ideally, are </a:t>
            </a:r>
            <a:r>
              <a:rPr lang="en-CA" sz="2000" u="sng" cap="none" dirty="0">
                <a:solidFill>
                  <a:prstClr val="black"/>
                </a:solidFill>
              </a:rPr>
              <a:t>aligned</a:t>
            </a:r>
            <a:r>
              <a:rPr lang="en-CA" sz="2000" cap="none" dirty="0">
                <a:solidFill>
                  <a:prstClr val="black"/>
                </a:solidFill>
              </a:rPr>
              <a:t> and serve as the </a:t>
            </a:r>
            <a:r>
              <a:rPr lang="en-CA" sz="2000" u="sng" cap="none" dirty="0">
                <a:solidFill>
                  <a:prstClr val="black"/>
                </a:solidFill>
              </a:rPr>
              <a:t>standards</a:t>
            </a:r>
            <a:r>
              <a:rPr lang="en-CA" sz="2000" cap="none" dirty="0">
                <a:solidFill>
                  <a:prstClr val="black"/>
                </a:solidFill>
              </a:rPr>
              <a:t> for others.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So they are </a:t>
            </a:r>
            <a:r>
              <a:rPr lang="en-US" sz="2000" u="sng" cap="none" dirty="0"/>
              <a:t>not in conflict</a:t>
            </a:r>
            <a:r>
              <a:rPr lang="en-US" sz="2000" cap="none" dirty="0"/>
              <a:t> with </a:t>
            </a:r>
            <a:r>
              <a:rPr lang="en-US" sz="2000" cap="none" dirty="0" smtClean="0"/>
              <a:t>themselves.</a:t>
            </a:r>
            <a:endParaRPr lang="en-US" sz="2000" cap="none" dirty="0"/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So they can </a:t>
            </a:r>
            <a:r>
              <a:rPr lang="en-US" sz="2000" u="sng" cap="none" dirty="0"/>
              <a:t>sincerely uphold the values</a:t>
            </a:r>
            <a:r>
              <a:rPr lang="en-US" sz="2000" cap="none" dirty="0"/>
              <a:t> in the </a:t>
            </a:r>
            <a:r>
              <a:rPr lang="en-US" sz="2000" cap="none" dirty="0" smtClean="0"/>
              <a:t>organization.</a:t>
            </a:r>
            <a:endParaRPr lang="en-US" sz="2000" cap="none" dirty="0"/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Enables the leader </a:t>
            </a:r>
            <a:r>
              <a:rPr lang="en-US" sz="2000" u="sng" cap="none" dirty="0"/>
              <a:t>to live the values</a:t>
            </a:r>
            <a:r>
              <a:rPr lang="en-US" sz="2000" cap="none" dirty="0"/>
              <a:t> and </a:t>
            </a:r>
            <a:r>
              <a:rPr lang="en-US" sz="2000" cap="none" dirty="0" smtClean="0"/>
              <a:t/>
            </a:r>
            <a:br>
              <a:rPr lang="en-US" sz="2000" cap="none" dirty="0" smtClean="0"/>
            </a:br>
            <a:r>
              <a:rPr lang="en-US" sz="2000" cap="none" dirty="0" smtClean="0"/>
              <a:t>thereby </a:t>
            </a:r>
            <a:r>
              <a:rPr lang="en-US" sz="2000" u="sng" cap="none" dirty="0"/>
              <a:t>set the </a:t>
            </a:r>
            <a:r>
              <a:rPr lang="en-US" sz="2000" u="sng" cap="none" dirty="0" smtClean="0"/>
              <a:t>example</a:t>
            </a:r>
            <a:r>
              <a:rPr lang="en-US" sz="2000" cap="none" dirty="0" smtClean="0"/>
              <a:t>.</a:t>
            </a:r>
            <a:endParaRPr lang="en-CA" sz="2000" cap="non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sz="2000" cap="none" dirty="0">
                <a:solidFill>
                  <a:prstClr val="black"/>
                </a:solidFill>
              </a:rPr>
              <a:t>The Personal Iceberg, Effective Leaders, </a:t>
            </a:r>
            <a:r>
              <a:rPr lang="en-US" sz="2000" cap="none" dirty="0" smtClean="0">
                <a:solidFill>
                  <a:prstClr val="black"/>
                </a:solidFill>
              </a:rPr>
              <a:t>and Their </a:t>
            </a:r>
            <a:r>
              <a:rPr lang="en-US" sz="2000" cap="none" dirty="0">
                <a:solidFill>
                  <a:prstClr val="black"/>
                </a:solidFill>
              </a:rPr>
              <a:t>Values: </a:t>
            </a:r>
          </a:p>
        </p:txBody>
      </p:sp>
      <p:sp>
        <p:nvSpPr>
          <p:cNvPr id="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151A19-47C8-4166-BB74-18D8773ADBE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Chapter 7.2: </a:t>
            </a:r>
            <a:r>
              <a:rPr lang="en-CA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Leadership - What Makes an Effective Leader? </a:t>
            </a:r>
            <a:endParaRPr lang="en-US" altLang="en-US" sz="1600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5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Leaders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make positive things happen (in a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principled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manner) that would not have otherwise happened.</a:t>
            </a:r>
          </a:p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effective leaders, our actions and behaviours must be consistent with our intentions, which are founded upon our values and our organization’s values. </a:t>
            </a:r>
          </a:p>
          <a:p>
            <a:pPr lvl="1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Dignity, respect, and integrity in your interactions with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 are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for building and maintaining effective relationships.  “Treat others like you want to be treated.”</a:t>
            </a:r>
          </a:p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Decisions are based and prioritized on values.</a:t>
            </a:r>
          </a:p>
          <a:p>
            <a:pPr lvl="1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values are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 believe are important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way you live and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work.</a:t>
            </a:r>
          </a:p>
          <a:p>
            <a:pPr lvl="1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organization’s values are what the most senior leadership believes are important about the way the organization operates.</a:t>
            </a:r>
          </a:p>
          <a:p>
            <a:pPr lvl="1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are essential to effective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leadership … 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good of the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organization and the workers.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1A6093-C39C-4CBF-B8C7-6F22FB12C2B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182880"/>
            <a:ext cx="8226425" cy="54864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Summary: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Chapter 7.2: </a:t>
            </a:r>
            <a:r>
              <a:rPr kumimoji="0" lang="en-CA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Leadership - What Makes an Effective Leader?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48640"/>
          </a:xfrm>
        </p:spPr>
        <p:txBody>
          <a:bodyPr>
            <a:normAutofit/>
          </a:bodyPr>
          <a:lstStyle/>
          <a:p>
            <a:r>
              <a:rPr lang="en-CA" sz="2000" cap="none" dirty="0"/>
              <a:t>Learning Outcomes: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Explain the concept of “Leadership” in the context of business. </a:t>
            </a:r>
            <a:endParaRPr lang="en-US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Explain and diagram “Our Personal Iceberg” Model, and why it is critically important that our actions are consistent with our intentions.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Begin a process to determine your personal values.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err="1" smtClean="0"/>
              <a:t>Analyse</a:t>
            </a:r>
            <a:r>
              <a:rPr lang="en-US" sz="2000" cap="none" dirty="0" smtClean="0"/>
              <a:t> a basic scenario with alternative choices, and determine the values on which those choices are based.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Discuss and explain that good leadership is founded on good values:</a:t>
            </a:r>
            <a:endParaRPr lang="en-US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Explain the importance of the organization’s values, the leader’s values, the leader’s intentions, and the leader’s actions, and for effective leadership that those actions are consistent with those intentions.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Key Lesson: Leaders make things happen (in a good way) that would not have happened otherwise.</a:t>
            </a:r>
            <a:endParaRPr lang="en-US" sz="2000" b="1" cap="non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Chapter 7.2: </a:t>
            </a:r>
            <a:r>
              <a:rPr kumimoji="0" lang="en-CA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Leadership - What Makes an Effective Leader?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51A19-47C8-4166-BB74-18D8773ADBE7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CA" sz="2000" cap="none" dirty="0" smtClean="0">
                <a:solidFill>
                  <a:prstClr val="black"/>
                </a:solidFill>
              </a:rPr>
              <a:t>Are Leaders “Born” or “Made”?</a:t>
            </a:r>
            <a:endParaRPr lang="en-CA" sz="2000" cap="none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822960"/>
            <a:ext cx="8229600" cy="54864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lvl="0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theories of the “making” of effective leaders have evolved:</a:t>
            </a:r>
          </a:p>
          <a:p>
            <a:pPr marL="914400" lvl="1" indent="-4572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Trait-based </a:t>
            </a:r>
            <a:r>
              <a:rPr lang="en-US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“leaders are born”.</a:t>
            </a:r>
          </a:p>
          <a:p>
            <a:pPr marL="914400" lvl="1" indent="-4572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Behaviour-based models – </a:t>
            </a:r>
            <a:r>
              <a:rPr lang="en-US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“leaders can be made </a:t>
            </a: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trained”.</a:t>
            </a:r>
            <a:endParaRPr lang="en-US" sz="2000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000" i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CA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 </a:t>
            </a:r>
            <a:r>
              <a:rPr lang="en-CA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any “leaders” you </a:t>
            </a:r>
            <a:r>
              <a:rPr lang="en-CA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 and discuss this question with </a:t>
            </a:r>
            <a:r>
              <a:rPr lang="en-CA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CA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colleague: Was your perspective of those leaders that they were: </a:t>
            </a:r>
            <a:endParaRPr lang="en-CA" sz="2000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CA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“Born leaders?” </a:t>
            </a:r>
            <a:endParaRPr kumimoji="0" lang="en-CA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lvl="1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CA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“Trained leaders</a:t>
            </a:r>
            <a:r>
              <a:rPr kumimoji="0" lang="en-CA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?”</a:t>
            </a:r>
          </a:p>
          <a:p>
            <a:pPr marL="342900" lvl="0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i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en-US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beginning well over 50 years ago, supports that leaders can be trained. </a:t>
            </a:r>
          </a:p>
          <a:p>
            <a:pPr marL="342900" lvl="0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lecture aims </a:t>
            </a:r>
            <a:r>
              <a:rPr lang="en-US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explore </a:t>
            </a: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universal questions:</a:t>
            </a:r>
            <a:endParaRPr lang="en-US" sz="2000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leadership? </a:t>
            </a: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leadership?</a:t>
            </a:r>
          </a:p>
          <a:p>
            <a:pPr marL="800100" lvl="1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a great </a:t>
            </a: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leader?</a:t>
            </a:r>
          </a:p>
          <a:p>
            <a:pPr marL="800100" lvl="1" indent="-342900" defTabSz="4572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2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it matter</a:t>
            </a:r>
            <a:r>
              <a:rPr lang="en-US" sz="2000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CA" sz="2000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151A19-47C8-4166-BB74-18D8773ADBE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Chapter 7.2: </a:t>
            </a:r>
            <a:r>
              <a:rPr lang="en-CA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Leadership - What Makes an Effective Leader? </a:t>
            </a:r>
            <a:endParaRPr lang="en-US" altLang="en-US" sz="1600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5486400"/>
          </a:xfrm>
          <a:solidFill>
            <a:srgbClr val="FFFFFF">
              <a:alpha val="69804"/>
            </a:srgbClr>
          </a:solidFill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Significant experience condensed a vast study of leadership: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000" cap="none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000" cap="none" dirty="0"/>
              <a:t>“</a:t>
            </a:r>
            <a:r>
              <a:rPr lang="en-CA" sz="2000" i="1" cap="none" dirty="0"/>
              <a:t>Leadership is the </a:t>
            </a:r>
            <a:r>
              <a:rPr lang="en-CA" sz="2000" i="1" u="sng" cap="none" dirty="0"/>
              <a:t>use of power and influence</a:t>
            </a:r>
            <a:r>
              <a:rPr lang="en-CA" sz="2000" i="1" cap="none" dirty="0"/>
              <a:t> to </a:t>
            </a:r>
            <a:r>
              <a:rPr lang="en-CA" sz="2000" i="1" u="sng" cap="none" dirty="0"/>
              <a:t>direct the activities</a:t>
            </a:r>
            <a:r>
              <a:rPr lang="en-CA" sz="2000" i="1" cap="none" dirty="0"/>
              <a:t> of followers </a:t>
            </a:r>
            <a:r>
              <a:rPr lang="en-CA" sz="2000" i="1" u="sng" cap="none" dirty="0"/>
              <a:t>toward goal achievement</a:t>
            </a:r>
            <a:r>
              <a:rPr lang="en-CA" sz="2000" i="1" cap="none" dirty="0"/>
              <a:t>.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000" i="1" cap="none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000" i="1" cap="none" dirty="0"/>
              <a:t>To accomplish this, a leader is </a:t>
            </a:r>
            <a:r>
              <a:rPr lang="en-CA" sz="2000" i="1" u="sng" cap="none" dirty="0"/>
              <a:t>entrusted</a:t>
            </a:r>
            <a:r>
              <a:rPr lang="en-CA" sz="2000" i="1" cap="none" dirty="0"/>
              <a:t> with </a:t>
            </a:r>
            <a:r>
              <a:rPr lang="en-CA" sz="2000" i="1" u="sng" cap="none" dirty="0"/>
              <a:t>people and resources</a:t>
            </a:r>
            <a:r>
              <a:rPr lang="en-CA" sz="2000" i="1" cap="none" dirty="0"/>
              <a:t> to </a:t>
            </a:r>
            <a:r>
              <a:rPr lang="en-CA" sz="2000" i="1" u="sng" cap="none" dirty="0"/>
              <a:t>add value</a:t>
            </a:r>
            <a:r>
              <a:rPr lang="en-CA" sz="2000" i="1" cap="none" dirty="0"/>
              <a:t> to the business in a </a:t>
            </a:r>
            <a:r>
              <a:rPr lang="en-CA" sz="2000" i="1" u="sng" cap="none" dirty="0"/>
              <a:t>principled</a:t>
            </a:r>
            <a:r>
              <a:rPr lang="en-CA" sz="2000" i="1" cap="none" dirty="0"/>
              <a:t> (legal, ethical, moral) way.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000" i="1" cap="none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000" i="1" cap="none" dirty="0"/>
              <a:t>A leader </a:t>
            </a:r>
            <a:r>
              <a:rPr lang="en-CA" sz="2000" i="1" u="sng" cap="none" dirty="0"/>
              <a:t>adds value</a:t>
            </a:r>
            <a:r>
              <a:rPr lang="en-CA" sz="2000" i="1" cap="none" dirty="0"/>
              <a:t> </a:t>
            </a:r>
            <a:r>
              <a:rPr lang="en-CA" sz="2000" i="1" u="sng" cap="none" dirty="0"/>
              <a:t>by supporting</a:t>
            </a:r>
            <a:r>
              <a:rPr lang="en-CA" sz="2000" i="1" cap="none" dirty="0"/>
              <a:t> their employees in a team or business unit </a:t>
            </a:r>
            <a:r>
              <a:rPr lang="en-CA" sz="2000" i="1" u="sng" cap="none" dirty="0"/>
              <a:t>so that they can do their jobs better</a:t>
            </a:r>
            <a:r>
              <a:rPr lang="en-CA" sz="2000" i="1" cap="none" dirty="0"/>
              <a:t>.</a:t>
            </a:r>
            <a:r>
              <a:rPr lang="en-CA" sz="2000" cap="none" dirty="0"/>
              <a:t>”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000" cap="none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000" cap="none" dirty="0" err="1"/>
              <a:t>Gord</a:t>
            </a:r>
            <a:r>
              <a:rPr lang="en-CA" sz="2000" cap="none" dirty="0"/>
              <a:t> </a:t>
            </a:r>
            <a:r>
              <a:rPr lang="en-CA" sz="2000" cap="none" dirty="0" err="1"/>
              <a:t>Winkel</a:t>
            </a:r>
            <a:r>
              <a:rPr lang="en-CA" sz="2000" cap="none" dirty="0"/>
              <a:t>, 2013</a:t>
            </a:r>
            <a:r>
              <a:rPr lang="en-CA" sz="2000" cap="none" dirty="0" smtClean="0"/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000" cap="none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/>
              <a:t>Do we now understand the meaning of the key </a:t>
            </a:r>
            <a:r>
              <a:rPr lang="en-CA" sz="2000" cap="none" dirty="0" smtClean="0"/>
              <a:t>phrases?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It could be further condensed as: </a:t>
            </a:r>
            <a:br>
              <a:rPr lang="en-CA" sz="2000" cap="none" dirty="0" smtClean="0"/>
            </a:br>
            <a:r>
              <a:rPr lang="en-CA" sz="2000" cap="none" dirty="0" smtClean="0"/>
              <a:t/>
            </a:r>
            <a:br>
              <a:rPr lang="en-CA" sz="2000" cap="none" dirty="0" smtClean="0"/>
            </a:br>
            <a:r>
              <a:rPr lang="en-US" sz="2000" b="1" i="1" cap="none" dirty="0" smtClean="0"/>
              <a:t>Leaders </a:t>
            </a:r>
            <a:r>
              <a:rPr lang="en-US" sz="2000" b="1" i="1" cap="none" dirty="0"/>
              <a:t>make positive things happen </a:t>
            </a:r>
            <a:r>
              <a:rPr lang="en-US" sz="2000" b="1" i="1" cap="none" dirty="0" smtClean="0"/>
              <a:t>in </a:t>
            </a:r>
            <a:r>
              <a:rPr lang="en-US" sz="2000" b="1" i="1" cap="none" dirty="0"/>
              <a:t>a </a:t>
            </a:r>
            <a:r>
              <a:rPr lang="en-US" sz="2000" b="1" i="1" cap="none" dirty="0" smtClean="0"/>
              <a:t>principled manner that </a:t>
            </a:r>
            <a:r>
              <a:rPr lang="en-US" sz="2000" b="1" i="1" cap="none" dirty="0"/>
              <a:t>would not have otherwise happened</a:t>
            </a:r>
            <a:r>
              <a:rPr lang="en-US" sz="2000" b="1" i="1" cap="none" dirty="0" smtClean="0"/>
              <a:t>.</a:t>
            </a:r>
            <a:endParaRPr lang="en-CA" sz="2000" b="1" i="1" cap="non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cap="all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CA" sz="2000" cap="none" dirty="0" smtClean="0">
                <a:solidFill>
                  <a:prstClr val="black"/>
                </a:solidFill>
              </a:rPr>
              <a:t>Q: What </a:t>
            </a:r>
            <a:r>
              <a:rPr lang="en-CA" sz="2000" cap="none" dirty="0">
                <a:solidFill>
                  <a:prstClr val="black"/>
                </a:solidFill>
              </a:rPr>
              <a:t>is </a:t>
            </a:r>
            <a:r>
              <a:rPr lang="en-CA" sz="2000" cap="none" dirty="0" smtClean="0">
                <a:solidFill>
                  <a:prstClr val="black"/>
                </a:solidFill>
              </a:rPr>
              <a:t>Effective Leadership?  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151A19-47C8-4166-BB74-18D8773ADBE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Chapter 7.2: </a:t>
            </a:r>
            <a:r>
              <a:rPr lang="en-CA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Leadership - What Makes an Effective Leader? </a:t>
            </a:r>
            <a:endParaRPr lang="en-US" altLang="en-US" sz="1600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0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822960"/>
            <a:ext cx="8226425" cy="557784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7DF0324-F760-4D09-80DC-7CD901E545D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“Personal Iceberg Model</a:t>
            </a: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 and Effective Leadership: </a:t>
            </a:r>
            <a:endParaRPr lang="en-US" altLang="en-US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91705" y="901604"/>
            <a:ext cx="7096826" cy="5429527"/>
            <a:chOff x="891705" y="901604"/>
            <a:chExt cx="7096826" cy="54295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705" y="1054004"/>
              <a:ext cx="7096826" cy="5277127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3088376" y="2282833"/>
              <a:ext cx="2098766" cy="3483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Up Arrow Callout 4"/>
            <p:cNvSpPr/>
            <p:nvPr/>
          </p:nvSpPr>
          <p:spPr>
            <a:xfrm>
              <a:off x="2593571" y="3108960"/>
              <a:ext cx="3150524" cy="2856015"/>
            </a:xfrm>
            <a:prstGeom prst="upArrowCallout">
              <a:avLst>
                <a:gd name="adj1" fmla="val 38530"/>
                <a:gd name="adj2" fmla="val 25000"/>
                <a:gd name="adj3" fmla="val 10305"/>
                <a:gd name="adj4" fmla="val 79660"/>
              </a:avLst>
            </a:prstGeom>
            <a:noFill/>
            <a:ln w="571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5592" y="1571105"/>
              <a:ext cx="1221971" cy="3732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ular Callout 3"/>
            <p:cNvSpPr/>
            <p:nvPr/>
          </p:nvSpPr>
          <p:spPr>
            <a:xfrm>
              <a:off x="6051666" y="901604"/>
              <a:ext cx="1853738" cy="535497"/>
            </a:xfrm>
            <a:prstGeom prst="wedgeRoundRectCallout">
              <a:avLst>
                <a:gd name="adj1" fmla="val -72203"/>
                <a:gd name="adj2" fmla="val 164336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This is what people “see about you”.</a:t>
              </a:r>
              <a:endParaRPr lang="en-US" sz="1600" dirty="0"/>
            </a:p>
          </p:txBody>
        </p: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Chapter 7.2: </a:t>
            </a:r>
            <a:r>
              <a:rPr lang="en-CA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Leadership - What Makes an Effective Leader? </a:t>
            </a:r>
            <a:endParaRPr lang="en-US" altLang="en-US" sz="1600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822960"/>
            <a:ext cx="8226425" cy="557784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People – your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superiors, 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your peers, and your subordinates – see your actions and your behaviours. </a:t>
            </a: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This is “their perception of you” or “how they perceive you”.</a:t>
            </a:r>
            <a:endParaRPr lang="en-US" altLang="en-US" sz="2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They cannot know what you are thinking, or know any of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your underlying 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opinions, goals, needs and wants, attitudes, values and principles, and core strengths – unless you explicitly inform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them!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i="1" cap="none" dirty="0">
                <a:latin typeface="Arial" panose="020B0604020202020204" pitchFamily="34" charset="0"/>
                <a:cs typeface="Arial" panose="020B0604020202020204" pitchFamily="34" charset="0"/>
              </a:rPr>
              <a:t>that would take a lot of time and effort, not only because there is a lot to communicate in a clear and succinct terms, but also because we have a difficult time determining, defining, refining, and articulating the same list!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Because they cannot know, it is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critically </a:t>
            </a:r>
            <a:r>
              <a:rPr lang="en-US" altLang="en-US" u="sng" cap="none" dirty="0">
                <a:latin typeface="Arial" panose="020B0604020202020204" pitchFamily="34" charset="0"/>
                <a:cs typeface="Arial" panose="020B0604020202020204" pitchFamily="34" charset="0"/>
              </a:rPr>
              <a:t>important for us in our </a:t>
            </a: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leadership </a:t>
            </a:r>
            <a:r>
              <a:rPr lang="en-US" altLang="en-US" u="sng" cap="none" dirty="0">
                <a:latin typeface="Arial" panose="020B0604020202020204" pitchFamily="34" charset="0"/>
                <a:cs typeface="Arial" panose="020B0604020202020204" pitchFamily="34" charset="0"/>
              </a:rPr>
              <a:t>role to ensure that our </a:t>
            </a: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actions </a:t>
            </a:r>
            <a:r>
              <a:rPr lang="en-US" altLang="en-US" u="sng" cap="none" dirty="0">
                <a:latin typeface="Arial" panose="020B0604020202020204" pitchFamily="34" charset="0"/>
                <a:cs typeface="Arial" panose="020B0604020202020204" pitchFamily="34" charset="0"/>
              </a:rPr>
              <a:t>and behaviours are exactly </a:t>
            </a: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aligned and consistent with </a:t>
            </a:r>
            <a:r>
              <a:rPr lang="en-US" altLang="en-US" u="sng" cap="none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good intentions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229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7DF0324-F760-4D09-80DC-7CD901E545D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“Personal Iceberg Model</a:t>
            </a: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 and Effective Leadership: </a:t>
            </a:r>
            <a:endParaRPr lang="en-US" altLang="en-US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742" y="3959646"/>
            <a:ext cx="3164258" cy="2441154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Chapter 7.2: </a:t>
            </a:r>
            <a:r>
              <a:rPr lang="en-CA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Leadership - What Makes an Effective Leader? </a:t>
            </a:r>
            <a:endParaRPr lang="en-US" altLang="en-US" sz="1600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5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EE19AE-AA59-4EC0-BAE4-D814F54B385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“Personal Iceberg Model” and Effective Leadership: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5613" y="4693920"/>
            <a:ext cx="8226425" cy="1615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en-US" cap="none" dirty="0">
                <a:solidFill>
                  <a:schemeClr val="bg1"/>
                </a:solidFill>
                <a:latin typeface="Arial" panose="020B0604020202020204" pitchFamily="34" charset="0"/>
              </a:rPr>
              <a:t>Your </a:t>
            </a: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</a:rPr>
              <a:t>intentions</a:t>
            </a:r>
            <a:r>
              <a:rPr lang="en-US" altLang="en-US" cap="non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</a:rPr>
              <a:t>and an opportunity for self-reflection. 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en-US" i="1" cap="none" dirty="0" smtClean="0">
                <a:solidFill>
                  <a:schemeClr val="bg1"/>
                </a:solidFill>
                <a:latin typeface="Arial" panose="020B0604020202020204" pitchFamily="34" charset="0"/>
              </a:rPr>
              <a:t>Recall </a:t>
            </a:r>
            <a:r>
              <a:rPr lang="en-US" altLang="en-US" i="1" cap="none" dirty="0">
                <a:solidFill>
                  <a:schemeClr val="bg1"/>
                </a:solidFill>
                <a:latin typeface="Arial" panose="020B0604020202020204" pitchFamily="34" charset="0"/>
              </a:rPr>
              <a:t>any </a:t>
            </a:r>
            <a:r>
              <a:rPr lang="en-US" altLang="en-US" i="1" cap="none" dirty="0" smtClean="0">
                <a:solidFill>
                  <a:schemeClr val="bg1"/>
                </a:solidFill>
                <a:latin typeface="Arial" panose="020B0604020202020204" pitchFamily="34" charset="0"/>
              </a:rPr>
              <a:t>situation … </a:t>
            </a:r>
          </a:p>
          <a:p>
            <a:pPr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i="1" cap="none" dirty="0" smtClean="0">
                <a:solidFill>
                  <a:schemeClr val="bg1"/>
                </a:solidFill>
                <a:latin typeface="Arial" panose="020B0604020202020204" pitchFamily="34" charset="0"/>
              </a:rPr>
              <a:t>Were others’ </a:t>
            </a:r>
            <a:r>
              <a:rPr lang="en-US" altLang="en-US" i="1" cap="none" dirty="0">
                <a:solidFill>
                  <a:schemeClr val="bg1"/>
                </a:solidFill>
                <a:latin typeface="Arial" panose="020B0604020202020204" pitchFamily="34" charset="0"/>
              </a:rPr>
              <a:t>perceptions of </a:t>
            </a:r>
            <a:r>
              <a:rPr lang="en-US" altLang="en-US" i="1" cap="none" dirty="0" smtClean="0">
                <a:solidFill>
                  <a:schemeClr val="bg1"/>
                </a:solidFill>
                <a:latin typeface="Arial" panose="020B0604020202020204" pitchFamily="34" charset="0"/>
              </a:rPr>
              <a:t>you different </a:t>
            </a:r>
            <a:r>
              <a:rPr lang="en-US" altLang="en-US" i="1" cap="none" dirty="0">
                <a:solidFill>
                  <a:schemeClr val="bg1"/>
                </a:solidFill>
                <a:latin typeface="Arial" panose="020B0604020202020204" pitchFamily="34" charset="0"/>
              </a:rPr>
              <a:t>than your </a:t>
            </a:r>
            <a:r>
              <a:rPr lang="en-US" altLang="en-US" i="1" cap="none" dirty="0" smtClean="0">
                <a:solidFill>
                  <a:schemeClr val="bg1"/>
                </a:solidFill>
                <a:latin typeface="Arial" panose="020B0604020202020204" pitchFamily="34" charset="0"/>
              </a:rPr>
              <a:t>intentions?</a:t>
            </a:r>
          </a:p>
          <a:p>
            <a:pPr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i="1" cap="none" dirty="0" smtClean="0">
                <a:solidFill>
                  <a:schemeClr val="bg1"/>
                </a:solidFill>
                <a:latin typeface="Arial" panose="020B0604020202020204" pitchFamily="34" charset="0"/>
              </a:rPr>
              <a:t>Example?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48" y="1728216"/>
            <a:ext cx="5266944" cy="185318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151120" y="884619"/>
            <a:ext cx="2926080" cy="914400"/>
          </a:xfrm>
          <a:prstGeom prst="wedgeRectCallout">
            <a:avLst>
              <a:gd name="adj1" fmla="val -35313"/>
              <a:gd name="adj2" fmla="val 194491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Our intentions are manifested as our actions &amp; our behaviours.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85800" y="3581400"/>
            <a:ext cx="2926080" cy="914400"/>
          </a:xfrm>
          <a:prstGeom prst="wedgeRectCallout">
            <a:avLst>
              <a:gd name="adj1" fmla="val 38992"/>
              <a:gd name="adj2" fmla="val -127991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People see you for what your actions and behaviours are!</a:t>
            </a:r>
          </a:p>
        </p:txBody>
      </p:sp>
    </p:spTree>
    <p:extLst>
      <p:ext uri="{BB962C8B-B14F-4D97-AF65-F5344CB8AC3E}">
        <p14:creationId xmlns:p14="http://schemas.microsoft.com/office/powerpoint/2010/main" val="15335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EE19AE-AA59-4EC0-BAE4-D814F54B385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ESRM - LRM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455613" y="822960"/>
            <a:ext cx="8226425" cy="5486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Golden </a:t>
            </a:r>
            <a:r>
              <a:rPr lang="en-US" altLang="en-US" sz="2000" b="1" u="sng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ule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relationships: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Dignity, respect, and integrity in your interactions with your supervisors, peers, and subordinates are essential for building and maintaining effective relationships.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“Personal Iceberg Model” and Effective Leadership: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63297" y="6388608"/>
            <a:ext cx="3291839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7.9: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Practical Ways to </a:t>
            </a: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Build </a:t>
            </a:r>
            <a:r>
              <a:rPr lang="en-US" altLang="en-US" sz="12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Safety Culture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91" y="3024475"/>
            <a:ext cx="4242217" cy="3151499"/>
          </a:xfrm>
          <a:prstGeom prst="rect">
            <a:avLst/>
          </a:prstGeom>
        </p:spPr>
      </p:pic>
      <p:sp>
        <p:nvSpPr>
          <p:cNvPr id="5" name="Horizontal Scroll 4"/>
          <p:cNvSpPr/>
          <p:nvPr/>
        </p:nvSpPr>
        <p:spPr>
          <a:xfrm>
            <a:off x="1951208" y="2108634"/>
            <a:ext cx="5408815" cy="863166"/>
          </a:xfrm>
          <a:prstGeom prst="horizontalScroll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“Treat others like you want to be treated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Personal Iceberg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“We are who we are”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result of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values we have developed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early in our lives, and as we purposefully change our values as we grow, adapt, and mature.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values become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basis for how we prioritize, </a:t>
            </a:r>
            <a:b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how we make decisions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 “how we do work around here”.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our period of life experience, these values and dimensions may be influenced very differently, and they share prevailing paradigms in society and the workplace. 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“Values are those things that really matter to each of us ... the ideas and beliefs we hold as special. Caring for others, for example, is a value; so is the freedom to express our opinions</a:t>
            </a:r>
            <a:r>
              <a:rPr lang="en-US" alt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 BSA</a:t>
            </a:r>
            <a:endParaRPr lang="en-US" alt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1A6093-C39C-4CBF-B8C7-6F22FB12C2B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Values? What are </a:t>
            </a:r>
            <a:r>
              <a:rPr lang="en-US" altLang="en-US" sz="2000" b="1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Values?</a:t>
            </a:r>
          </a:p>
        </p:txBody>
      </p:sp>
    </p:spTree>
    <p:extLst>
      <p:ext uri="{BB962C8B-B14F-4D97-AF65-F5344CB8AC3E}">
        <p14:creationId xmlns:p14="http://schemas.microsoft.com/office/powerpoint/2010/main" val="16409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Designs\Sakura.pot</Template>
  <TotalTime>4919</TotalTime>
  <Words>1680</Words>
  <Application>Microsoft Office PowerPoint</Application>
  <PresentationFormat>On-screen Show (4:3)</PresentationFormat>
  <Paragraphs>204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Tahoma</vt:lpstr>
      <vt:lpstr>Times New Roman</vt:lpstr>
      <vt:lpstr>Tw Cen MT</vt:lpstr>
      <vt:lpstr>Wingdings</vt:lpstr>
      <vt:lpstr>1_Droplet</vt:lpstr>
      <vt:lpstr>Clip</vt:lpstr>
      <vt:lpstr>ENGG404 Lecture  Chapter 7.2: Leadership –  What Makes an Effective Leader? </vt:lpstr>
      <vt:lpstr>Learning Outcomes: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266</cp:revision>
  <cp:lastPrinted>2018-02-05T18:26:21Z</cp:lastPrinted>
  <dcterms:created xsi:type="dcterms:W3CDTF">2003-03-25T17:46:43Z</dcterms:created>
  <dcterms:modified xsi:type="dcterms:W3CDTF">2019-10-28T05:44:03Z</dcterms:modified>
</cp:coreProperties>
</file>