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9" r:id="rId1"/>
  </p:sldMasterIdLst>
  <p:notesMasterIdLst>
    <p:notesMasterId r:id="rId18"/>
  </p:notesMasterIdLst>
  <p:handoutMasterIdLst>
    <p:handoutMasterId r:id="rId19"/>
  </p:handoutMasterIdLst>
  <p:sldIdLst>
    <p:sldId id="396" r:id="rId2"/>
    <p:sldId id="508" r:id="rId3"/>
    <p:sldId id="490" r:id="rId4"/>
    <p:sldId id="494" r:id="rId5"/>
    <p:sldId id="509" r:id="rId6"/>
    <p:sldId id="504" r:id="rId7"/>
    <p:sldId id="510" r:id="rId8"/>
    <p:sldId id="513" r:id="rId9"/>
    <p:sldId id="492" r:id="rId10"/>
    <p:sldId id="514" r:id="rId11"/>
    <p:sldId id="507" r:id="rId12"/>
    <p:sldId id="493" r:id="rId13"/>
    <p:sldId id="485" r:id="rId14"/>
    <p:sldId id="515" r:id="rId15"/>
    <p:sldId id="495" r:id="rId16"/>
    <p:sldId id="503" r:id="rId1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688">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00"/>
    <a:srgbClr val="FFFFFF"/>
    <a:srgbClr val="3333FF"/>
    <a:srgbClr val="808080"/>
    <a:srgbClr val="0000CC"/>
    <a:srgbClr val="48945C"/>
    <a:srgbClr val="008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88471" autoAdjust="0"/>
  </p:normalViewPr>
  <p:slideViewPr>
    <p:cSldViewPr>
      <p:cViewPr varScale="1">
        <p:scale>
          <a:sx n="127" d="100"/>
          <a:sy n="127" d="100"/>
        </p:scale>
        <p:origin x="3064" y="184"/>
      </p:cViewPr>
      <p:guideLst>
        <p:guide orient="horz" pos="2160"/>
        <p:guide pos="26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2" d="100"/>
          <a:sy n="112" d="100"/>
        </p:scale>
        <p:origin x="1722" y="84"/>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3"/>
            <a:ext cx="3037760" cy="4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005" tIns="47003" rIns="94005" bIns="47003" numCol="1" anchor="t" anchorCtr="0" compatLnSpc="1">
            <a:prstTxWarp prst="textNoShape">
              <a:avLst/>
            </a:prstTxWarp>
          </a:bodyPr>
          <a:lstStyle>
            <a:lvl1pPr defTabSz="939755" eaLnBrk="1" hangingPunct="1">
              <a:defRPr sz="1200"/>
            </a:lvl1pPr>
          </a:lstStyle>
          <a:p>
            <a:pPr>
              <a:defRPr/>
            </a:pPr>
            <a:r>
              <a:rPr lang="en-CA" altLang="en-US" dirty="0"/>
              <a:t>2017-2018</a:t>
            </a:r>
          </a:p>
        </p:txBody>
      </p:sp>
      <p:sp>
        <p:nvSpPr>
          <p:cNvPr id="4" name="Footer Placeholder 3"/>
          <p:cNvSpPr>
            <a:spLocks noGrp="1"/>
          </p:cNvSpPr>
          <p:nvPr>
            <p:ph type="ftr" sz="quarter" idx="2"/>
          </p:nvPr>
        </p:nvSpPr>
        <p:spPr bwMode="auto">
          <a:xfrm>
            <a:off x="0" y="8831688"/>
            <a:ext cx="3037760" cy="46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005" tIns="47003" rIns="94005" bIns="47003" numCol="1" anchor="b" anchorCtr="0" compatLnSpc="1">
            <a:prstTxWarp prst="textNoShape">
              <a:avLst/>
            </a:prstTxWarp>
          </a:bodyPr>
          <a:lstStyle>
            <a:lvl1pPr defTabSz="939755" eaLnBrk="1" hangingPunct="1">
              <a:defRPr sz="1200"/>
            </a:lvl1pPr>
          </a:lstStyle>
          <a:p>
            <a:pPr>
              <a:defRPr/>
            </a:pPr>
            <a:endParaRPr lang="en-CA" altLang="en-US"/>
          </a:p>
        </p:txBody>
      </p:sp>
      <p:sp>
        <p:nvSpPr>
          <p:cNvPr id="5" name="Slide Number Placeholder 4"/>
          <p:cNvSpPr>
            <a:spLocks noGrp="1"/>
          </p:cNvSpPr>
          <p:nvPr>
            <p:ph type="sldNum" sz="quarter" idx="3"/>
          </p:nvPr>
        </p:nvSpPr>
        <p:spPr bwMode="auto">
          <a:xfrm>
            <a:off x="3971444" y="8831688"/>
            <a:ext cx="3037760" cy="46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005" tIns="47003" rIns="94005" bIns="47003" numCol="1" anchor="b" anchorCtr="0" compatLnSpc="1">
            <a:prstTxWarp prst="textNoShape">
              <a:avLst/>
            </a:prstTxWarp>
          </a:bodyPr>
          <a:lstStyle>
            <a:lvl1pPr algn="r" defTabSz="939755" eaLnBrk="1" hangingPunct="1">
              <a:defRPr sz="1200"/>
            </a:lvl1pPr>
          </a:lstStyle>
          <a:p>
            <a:pPr>
              <a:defRPr/>
            </a:pPr>
            <a:fld id="{9449F45A-F019-4861-A12B-5AAB3FDDD7F2}" type="slidenum">
              <a:rPr lang="en-CA" altLang="en-US"/>
              <a:pPr>
                <a:defRPr/>
              </a:pPr>
              <a:t>‹#›</a:t>
            </a:fld>
            <a:endParaRPr lang="en-CA" altLang="en-US"/>
          </a:p>
        </p:txBody>
      </p:sp>
    </p:spTree>
    <p:extLst>
      <p:ext uri="{BB962C8B-B14F-4D97-AF65-F5344CB8AC3E}">
        <p14:creationId xmlns:p14="http://schemas.microsoft.com/office/powerpoint/2010/main" val="31871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3"/>
            <a:ext cx="3037760" cy="4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4005" tIns="47003" rIns="94005" bIns="47003" numCol="1" anchor="t" anchorCtr="0" compatLnSpc="1">
            <a:prstTxWarp prst="textNoShape">
              <a:avLst/>
            </a:prstTxWarp>
          </a:bodyPr>
          <a:lstStyle>
            <a:lvl1pPr defTabSz="939755" eaLnBrk="1" hangingPunct="1">
              <a:defRPr sz="1200">
                <a:latin typeface="Tahoma" panose="020B0604030504040204" pitchFamily="34" charset="0"/>
              </a:defRPr>
            </a:lvl1pPr>
          </a:lstStyle>
          <a:p>
            <a:pPr>
              <a:defRPr/>
            </a:pPr>
            <a:r>
              <a:rPr lang="en-US" altLang="en-US"/>
              <a:t>ENGG406 2015W</a:t>
            </a:r>
          </a:p>
        </p:txBody>
      </p:sp>
      <p:sp>
        <p:nvSpPr>
          <p:cNvPr id="19459" name="Rectangle 3"/>
          <p:cNvSpPr>
            <a:spLocks noGrp="1" noChangeArrowheads="1"/>
          </p:cNvSpPr>
          <p:nvPr>
            <p:ph type="dt" idx="1"/>
          </p:nvPr>
        </p:nvSpPr>
        <p:spPr bwMode="auto">
          <a:xfrm>
            <a:off x="3972641" y="3"/>
            <a:ext cx="3037760" cy="4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4005" tIns="47003" rIns="94005" bIns="47003" numCol="1" anchor="t" anchorCtr="0" compatLnSpc="1">
            <a:prstTxWarp prst="textNoShape">
              <a:avLst/>
            </a:prstTxWarp>
          </a:bodyPr>
          <a:lstStyle>
            <a:lvl1pPr algn="r" defTabSz="939755" eaLnBrk="1" hangingPunct="1">
              <a:defRPr sz="1200">
                <a:latin typeface="Tahoma" panose="020B0604030504040204" pitchFamily="34" charset="0"/>
              </a:defRPr>
            </a:lvl1pPr>
          </a:lstStyle>
          <a:p>
            <a:pPr>
              <a:defRPr/>
            </a:pPr>
            <a:fld id="{9D38E05E-503E-4B1A-835B-8B0A158765AC}" type="datetimeFigureOut">
              <a:rPr lang="en-US" altLang="en-US"/>
              <a:pPr>
                <a:defRPr/>
              </a:pPr>
              <a:t>11/28/19</a:t>
            </a:fld>
            <a:endParaRPr lang="en-US" altLang="en-US"/>
          </a:p>
        </p:txBody>
      </p:sp>
      <p:sp>
        <p:nvSpPr>
          <p:cNvPr id="2052" name="Rectangle 4"/>
          <p:cNvSpPr>
            <a:spLocks noGrp="1" noRot="1" noChangeAspect="1" noChangeArrowheads="1" noTextEdit="1"/>
          </p:cNvSpPr>
          <p:nvPr>
            <p:ph type="sldImg" idx="2"/>
          </p:nvPr>
        </p:nvSpPr>
        <p:spPr bwMode="auto">
          <a:xfrm>
            <a:off x="1181100" y="695325"/>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34881" y="4415844"/>
            <a:ext cx="5140641" cy="4184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4005" tIns="47003" rIns="94005" bIns="470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8831688"/>
            <a:ext cx="3037760" cy="4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4005" tIns="47003" rIns="94005" bIns="47003" numCol="1" anchor="b" anchorCtr="0" compatLnSpc="1">
            <a:prstTxWarp prst="textNoShape">
              <a:avLst/>
            </a:prstTxWarp>
          </a:bodyPr>
          <a:lstStyle>
            <a:lvl1pPr defTabSz="939755" eaLnBrk="1" hangingPunct="1">
              <a:defRPr sz="1200">
                <a:latin typeface="Tahoma" panose="020B0604030504040204" pitchFamily="34" charset="0"/>
              </a:defRPr>
            </a:lvl1pPr>
          </a:lstStyle>
          <a:p>
            <a:pPr>
              <a:defRPr/>
            </a:pPr>
            <a:r>
              <a:rPr lang="en-US" altLang="en-US"/>
              <a:t>4-March-2015</a:t>
            </a:r>
          </a:p>
        </p:txBody>
      </p:sp>
      <p:sp>
        <p:nvSpPr>
          <p:cNvPr id="19463" name="Rectangle 7"/>
          <p:cNvSpPr>
            <a:spLocks noGrp="1" noChangeArrowheads="1"/>
          </p:cNvSpPr>
          <p:nvPr>
            <p:ph type="sldNum" sz="quarter" idx="5"/>
          </p:nvPr>
        </p:nvSpPr>
        <p:spPr bwMode="auto">
          <a:xfrm>
            <a:off x="3972641" y="8831688"/>
            <a:ext cx="3037760" cy="4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4005" tIns="47003" rIns="94005" bIns="47003" numCol="1" anchor="b" anchorCtr="0" compatLnSpc="1">
            <a:prstTxWarp prst="textNoShape">
              <a:avLst/>
            </a:prstTxWarp>
          </a:bodyPr>
          <a:lstStyle>
            <a:lvl1pPr algn="r" defTabSz="939755" eaLnBrk="1" hangingPunct="1">
              <a:defRPr sz="1200">
                <a:latin typeface="Tahoma" panose="020B0604030504040204" pitchFamily="34" charset="0"/>
              </a:defRPr>
            </a:lvl1pPr>
          </a:lstStyle>
          <a:p>
            <a:pPr>
              <a:defRPr/>
            </a:pPr>
            <a:fld id="{2AE204D1-644D-4FB7-A62F-9D455603B77B}" type="slidenum">
              <a:rPr lang="en-US" altLang="en-US"/>
              <a:pPr>
                <a:defRPr/>
              </a:pPr>
              <a:t>‹#›</a:t>
            </a:fld>
            <a:endParaRPr lang="en-US" altLang="en-US"/>
          </a:p>
        </p:txBody>
      </p:sp>
    </p:spTree>
    <p:extLst>
      <p:ext uri="{BB962C8B-B14F-4D97-AF65-F5344CB8AC3E}">
        <p14:creationId xmlns:p14="http://schemas.microsoft.com/office/powerpoint/2010/main" val="14467262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tC2ucDs_XJ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tC2ucDs_XJ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dPAyBgWLm0A"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dPAyBgWLm0A"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is NOT intended to view the entire video in class. The most powerful excerpt is in bold, black text, and it is suggested to view this 1-1/2 minute clip.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Recall that to improve performance, culture must change, and that to change culture, the change starts at the very top of the organization.</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 the change in values at the Top initiates the change in corporate culture.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Paul O'Neill CEO of Alcoa - It's all about safety; Charter Partners; posted 12-Jun-2015;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3"/>
              </a:rPr>
              <a:t>https://www.youtube.com/watch?v=tC2ucDs_XJY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01:39- 02:13 </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“What is it am I going to do at Alcoa? .. What is it you want to be remembered for when you leave? … And at the top of my list was safety.”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02:15-05:20 The organization that has the potential for greatness: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is possible for every person in the organization can say ‘yes’ to three questions without hesitation:” </a:t>
            </a:r>
          </a:p>
          <a:p>
            <a:pPr marL="1143000" marR="0" lvl="1" indent="-4572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AutoNum type="arabicParen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Are you treated with dignity and respect every day by every one you encounter?</a:t>
            </a:r>
          </a:p>
          <a:p>
            <a:pPr marL="1143000" marR="0" lvl="1" indent="-4572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AutoNum type="arabicParen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Are you given the things you need – tools, training, encouragement – so that you can make a contribution that gives meaning to your life?”</a:t>
            </a:r>
          </a:p>
          <a:p>
            <a:pPr marL="1143000" marR="0" lvl="1" indent="-4572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AutoNum type="arabicParen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 you get recognized for what you do?</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05:22-07:00 Humans are our most important asset:</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LTI=5 America, LTI=1.86 at Alcoa in 1987; “Our goal is going to be zero.”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ONeill</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acknowledged that there will be hurdles and challenges, but remained committed to steadfastly overcome them..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05:22-07:00 Humans are our most important asset:</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LTI=5 America, LTI=1.86 at Alcoa in 1987; “Our goal is going to be zero.”</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07:50-08:35 “Here is what I mean by this (zero injuries is our goal)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 don’t want to budget it (the means to address a safety concern), I want to fix it.”</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08:36-09:31 “The things that move organizations are not happy stories.”</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story of the 18-yo worker killed on the job.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09:32-10:59 “We killed him. I killed him.”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Management accountability at its best under the 09:32-10:59 “We killed him. I killed him.” Management accountability at its best under the most unfavorable, difficult, and unpleasant of conditions.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10:59-12:09 “Safety is a precondition (value) for organizational behaviour.”</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“We are responsible. I am responsible.”</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leadership upholds these values, “dignity and respect”, and “nobody gets hurt around here”, it follows that this initiating culture creates a sense of ownership and a sense of pride in all that we do. </a:t>
            </a:r>
          </a:p>
          <a:p>
            <a:endParaRPr lang="en-US" dirty="0"/>
          </a:p>
        </p:txBody>
      </p:sp>
      <p:sp>
        <p:nvSpPr>
          <p:cNvPr id="4" name="Header Placeholder 3"/>
          <p:cNvSpPr>
            <a:spLocks noGrp="1"/>
          </p:cNvSpPr>
          <p:nvPr>
            <p:ph type="hdr" sz="quarter" idx="10"/>
          </p:nvPr>
        </p:nvSpPr>
        <p:spPr/>
        <p:txBody>
          <a:bodyPr/>
          <a:lstStyle/>
          <a:p>
            <a:pPr>
              <a:defRPr/>
            </a:pPr>
            <a:r>
              <a:rPr lang="en-US" altLang="en-US"/>
              <a:t>ENGG406 2015W</a:t>
            </a:r>
          </a:p>
        </p:txBody>
      </p:sp>
      <p:sp>
        <p:nvSpPr>
          <p:cNvPr id="5" name="Footer Placeholder 4"/>
          <p:cNvSpPr>
            <a:spLocks noGrp="1"/>
          </p:cNvSpPr>
          <p:nvPr>
            <p:ph type="ftr" sz="quarter" idx="11"/>
          </p:nvPr>
        </p:nvSpPr>
        <p:spPr/>
        <p:txBody>
          <a:bodyPr/>
          <a:lstStyle/>
          <a:p>
            <a:pPr>
              <a:defRPr/>
            </a:pPr>
            <a:r>
              <a:rPr lang="en-US" altLang="en-US"/>
              <a:t>4-March-2015</a:t>
            </a:r>
          </a:p>
        </p:txBody>
      </p:sp>
      <p:sp>
        <p:nvSpPr>
          <p:cNvPr id="6" name="Slide Number Placeholder 5"/>
          <p:cNvSpPr>
            <a:spLocks noGrp="1"/>
          </p:cNvSpPr>
          <p:nvPr>
            <p:ph type="sldNum" sz="quarter" idx="12"/>
          </p:nvPr>
        </p:nvSpPr>
        <p:spPr/>
        <p:txBody>
          <a:bodyPr/>
          <a:lstStyle/>
          <a:p>
            <a:pPr>
              <a:defRPr/>
            </a:pPr>
            <a:fld id="{2AE204D1-644D-4FB7-A62F-9D455603B77B}" type="slidenum">
              <a:rPr lang="en-US" altLang="en-US" smtClean="0"/>
              <a:pPr>
                <a:defRPr/>
              </a:pPr>
              <a:t>6</a:t>
            </a:fld>
            <a:endParaRPr lang="en-US" altLang="en-US"/>
          </a:p>
        </p:txBody>
      </p:sp>
    </p:spTree>
    <p:extLst>
      <p:ext uri="{BB962C8B-B14F-4D97-AF65-F5344CB8AC3E}">
        <p14:creationId xmlns:p14="http://schemas.microsoft.com/office/powerpoint/2010/main" val="16253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is NOT intended to view the entire video in class. The most powerful excerpt is in bold, black text, and it is suggested to view this 1-1/2 minute clip.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Recall that to improve performance, culture must change, and that to change culture, the change starts at the very top of the organization.</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 the change in values at the Top initiates the change in corporate culture.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Paul O'Neill CEO of Alcoa - It's all about safety; Charter Partners; posted 12-Jun-2015;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3"/>
              </a:rPr>
              <a:t>https://www.youtube.com/watch?v=tC2ucDs_XJY</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01:39- 02:13 </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“What is it am I going to do at Alcoa? .. What is it you want to be remembered for when you leave? … And at the top of my list was safety.”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02:15-05:20 The organization that has the potential for greatness: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is possible for every person in the organization can say ‘yes’ to three questions without hesitation:” </a:t>
            </a:r>
          </a:p>
          <a:p>
            <a:pPr marL="1143000" marR="0" lvl="1" indent="-4572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AutoNum type="arabicParen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Are you treated with dignity and respect every day by every one you encounter?</a:t>
            </a:r>
          </a:p>
          <a:p>
            <a:pPr marL="1143000" marR="0" lvl="1" indent="-4572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AutoNum type="arabicParen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Are you given the things you need – tools, training, encouragement – so that you can make a contribution that gives meaning to your life?”</a:t>
            </a:r>
          </a:p>
          <a:p>
            <a:pPr marL="1143000" marR="0" lvl="1" indent="-4572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AutoNum type="arabicParen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 you get recognized for what you do?</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05:22-07:00 Humans are our most important asset:</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LTI=5 America, LTI=1.86 at Alcoa in 1987; “Our goal is going to be zero.”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ONeill</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acknowledged that there will be hurdles and challenges, but remained committed to steadfastly overcome them..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05:22-07:00 Humans are our most important asset:</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LTI=5 America, LTI=1.86 at Alcoa in 1987; “Our goal is going to be zero.”</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07:50-08:35 “Here is what I mean by this (zero injuries is our goal)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 don’t want to budget it (the means to address a safety concern), I want to fix it.”</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08:36-09:31 “The things that move organizations are not happy stories.”</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story of the 18-yo worker killed on the job.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09:32-10:59 “We killed him. I killed him.”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Management accountability at its best under the 09:32-10:59 “We killed him. I killed him.” Management accountability at its best under the most unfavorable, difficult, and unpleasant of conditions.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10:59-12:09 “Safety is a precondition (value) for organizational behaviour.”</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“We are responsible. I am responsible.”</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leadership upholds these values, “dignity and respect”, and “nobody gets hurt around here”, it follows that this initiating culture creates a sense of ownership and a sense of pride in all that we do. </a:t>
            </a:r>
          </a:p>
          <a:p>
            <a:endParaRPr lang="en-US" dirty="0"/>
          </a:p>
        </p:txBody>
      </p:sp>
      <p:sp>
        <p:nvSpPr>
          <p:cNvPr id="4" name="Header Placeholder 3"/>
          <p:cNvSpPr>
            <a:spLocks noGrp="1"/>
          </p:cNvSpPr>
          <p:nvPr>
            <p:ph type="hdr" sz="quarter" idx="10"/>
          </p:nvPr>
        </p:nvSpPr>
        <p:spPr/>
        <p:txBody>
          <a:bodyPr/>
          <a:lstStyle/>
          <a:p>
            <a:pPr>
              <a:defRPr/>
            </a:pPr>
            <a:r>
              <a:rPr lang="en-US" altLang="en-US"/>
              <a:t>ENGG406 2015W</a:t>
            </a:r>
          </a:p>
        </p:txBody>
      </p:sp>
      <p:sp>
        <p:nvSpPr>
          <p:cNvPr id="5" name="Footer Placeholder 4"/>
          <p:cNvSpPr>
            <a:spLocks noGrp="1"/>
          </p:cNvSpPr>
          <p:nvPr>
            <p:ph type="ftr" sz="quarter" idx="11"/>
          </p:nvPr>
        </p:nvSpPr>
        <p:spPr/>
        <p:txBody>
          <a:bodyPr/>
          <a:lstStyle/>
          <a:p>
            <a:pPr>
              <a:defRPr/>
            </a:pPr>
            <a:r>
              <a:rPr lang="en-US" altLang="en-US"/>
              <a:t>4-March-2015</a:t>
            </a:r>
          </a:p>
        </p:txBody>
      </p:sp>
      <p:sp>
        <p:nvSpPr>
          <p:cNvPr id="6" name="Slide Number Placeholder 5"/>
          <p:cNvSpPr>
            <a:spLocks noGrp="1"/>
          </p:cNvSpPr>
          <p:nvPr>
            <p:ph type="sldNum" sz="quarter" idx="12"/>
          </p:nvPr>
        </p:nvSpPr>
        <p:spPr/>
        <p:txBody>
          <a:bodyPr/>
          <a:lstStyle/>
          <a:p>
            <a:pPr>
              <a:defRPr/>
            </a:pPr>
            <a:fld id="{2AE204D1-644D-4FB7-A62F-9D455603B77B}" type="slidenum">
              <a:rPr lang="en-US" altLang="en-US" smtClean="0"/>
              <a:pPr>
                <a:defRPr/>
              </a:pPr>
              <a:t>7</a:t>
            </a:fld>
            <a:endParaRPr lang="en-US" altLang="en-US"/>
          </a:p>
        </p:txBody>
      </p:sp>
    </p:spTree>
    <p:extLst>
      <p:ext uri="{BB962C8B-B14F-4D97-AF65-F5344CB8AC3E}">
        <p14:creationId xmlns:p14="http://schemas.microsoft.com/office/powerpoint/2010/main" val="212993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Video: </a:t>
            </a: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 First at Alcoa</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former Alcoa vice president Bill O'Rourke; speaking about the changes implemented by the former Alcoa CEO Paul O'Neill to the Carnegie Council for Ethics in International Affairs; 18-Sept-2012; </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3"/>
              </a:rPr>
              <a:t>https://www.youtube.com/watch?v=dPAyBgWLm0A</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5:05 m:ss; accessed 31-Oct-2019</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“Former Alcoa vice president Bill O'Rourke details the many successful safety policies that former Alcoa CEO Paul O'Neill implemented at the giant aluminum manufacturer. O'Neill later became secretary of the treasury under President George W. Bush.”</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00:23-01:20 Safety Was The First Point Of Discussion:</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annual shareholders’ meetings, Board of Directors meetings; every quarterly review with senior management; management meetings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01:33-02:30 Report Incidents Within 24 Hours:</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Questions directed to the plant manager / business manager: “Who was hurt, why they were hurt, and what have you done about it?”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02:30-03:27 Real-time Safety Performance Data: </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plant managers are accountable for safety performance, not the safety manager / safety professional</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03:27-04:15 Safety Audit System and Department:</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same level and discipline as a financial audit; plant managers reported audit failures directly to the Board of Directors</a:t>
            </a:r>
          </a:p>
          <a:p>
            <a:endParaRPr lang="en-US" dirty="0"/>
          </a:p>
        </p:txBody>
      </p:sp>
      <p:sp>
        <p:nvSpPr>
          <p:cNvPr id="4" name="Header Placeholder 3"/>
          <p:cNvSpPr>
            <a:spLocks noGrp="1"/>
          </p:cNvSpPr>
          <p:nvPr>
            <p:ph type="hdr" sz="quarter" idx="10"/>
          </p:nvPr>
        </p:nvSpPr>
        <p:spPr/>
        <p:txBody>
          <a:bodyPr/>
          <a:lstStyle/>
          <a:p>
            <a:pPr marL="0" marR="0" lvl="0" indent="0" algn="l" defTabSz="93975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a:t>
            </a:r>
          </a:p>
        </p:txBody>
      </p:sp>
      <p:sp>
        <p:nvSpPr>
          <p:cNvPr id="5" name="Footer Placeholder 4"/>
          <p:cNvSpPr>
            <a:spLocks noGrp="1"/>
          </p:cNvSpPr>
          <p:nvPr>
            <p:ph type="ftr" sz="quarter" idx="11"/>
          </p:nvPr>
        </p:nvSpPr>
        <p:spPr/>
        <p:txBody>
          <a:bodyPr/>
          <a:lstStyle/>
          <a:p>
            <a:pPr marL="0" marR="0" lvl="0" indent="0" algn="l" defTabSz="93975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4-March-2015</a:t>
            </a:r>
          </a:p>
        </p:txBody>
      </p:sp>
      <p:sp>
        <p:nvSpPr>
          <p:cNvPr id="6" name="Slide Number Placeholder 5"/>
          <p:cNvSpPr>
            <a:spLocks noGrp="1"/>
          </p:cNvSpPr>
          <p:nvPr>
            <p:ph type="sldNum" sz="quarter" idx="12"/>
          </p:nvPr>
        </p:nvSpPr>
        <p:spPr/>
        <p:txBody>
          <a:bodyPr/>
          <a:lstStyle/>
          <a:p>
            <a:pPr marL="0" marR="0" lvl="0" indent="0" algn="r" defTabSz="939755" rtl="0" eaLnBrk="1" fontAlgn="base" latinLnBrk="0" hangingPunct="1">
              <a:lnSpc>
                <a:spcPct val="100000"/>
              </a:lnSpc>
              <a:spcBef>
                <a:spcPct val="0"/>
              </a:spcBef>
              <a:spcAft>
                <a:spcPct val="0"/>
              </a:spcAft>
              <a:buClrTx/>
              <a:buSzTx/>
              <a:buFontTx/>
              <a:buNone/>
              <a:tabLst/>
              <a:defRPr/>
            </a:pPr>
            <a:fld id="{2AE204D1-644D-4FB7-A62F-9D455603B77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9755"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82275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5348141" y="6724857"/>
            <a:ext cx="4090798" cy="35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05" tIns="47403" rIns="94805" bIns="47403" anchor="b"/>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B1F36E3-9287-4B1D-9F38-B7ADE26C311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1258955" y="3363236"/>
            <a:ext cx="6922640" cy="3187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Safety at the Top of all Meeting Agendas:</a:t>
            </a:r>
            <a:br>
              <a:rPr lang="en-US" altLang="en-US" dirty="0">
                <a:latin typeface="Times New Roman" panose="02020603050405020304" pitchFamily="18" charset="0"/>
              </a:rPr>
            </a:br>
            <a:r>
              <a:rPr lang="en-US" altLang="en-US" dirty="0">
                <a:latin typeface="Times New Roman" panose="02020603050405020304" pitchFamily="18" charset="0"/>
              </a:rPr>
              <a:t>1) MLCA – It was O’Neill’s commitment to</a:t>
            </a:r>
            <a:r>
              <a:rPr lang="en-US" altLang="en-US" baseline="0" dirty="0">
                <a:latin typeface="Times New Roman" panose="02020603050405020304" pitchFamily="18" charset="0"/>
              </a:rPr>
              <a:t> make “safety the most important thing / top priority” (a value, as we would term it now) at Alcoa, and his steadfast commitment to that value set the tone at the top and for all those who reported directly to him and on down through line management. He communicated his commitment to shareholders and directors, and was unwavering in his commitment. Safety performance was the first topic on the agenda at annual shareholders’ meetings, Board of Directors meetings, quarterly reviews with senior management, and all other periodic management meetings.  </a:t>
            </a:r>
          </a:p>
          <a:p>
            <a:endParaRPr lang="en-US" altLang="en-US" dirty="0">
              <a:latin typeface="Times New Roman" panose="02020603050405020304" pitchFamily="18" charset="0"/>
            </a:endParaRPr>
          </a:p>
          <a:p>
            <a:r>
              <a:rPr lang="en-US" altLang="en-US" dirty="0">
                <a:latin typeface="Times New Roman" panose="02020603050405020304" pitchFamily="18" charset="0"/>
              </a:rPr>
              <a:t>Report Incidents Within 24 Hours: </a:t>
            </a:r>
            <a:br>
              <a:rPr lang="en-US" altLang="en-US" dirty="0">
                <a:latin typeface="Times New Roman" panose="02020603050405020304" pitchFamily="18" charset="0"/>
              </a:rPr>
            </a:br>
            <a:r>
              <a:rPr lang="en-US" altLang="en-US" dirty="0">
                <a:latin typeface="Times New Roman" panose="02020603050405020304" pitchFamily="18" charset="0"/>
              </a:rPr>
              <a:t>1) MLCA</a:t>
            </a:r>
            <a:r>
              <a:rPr lang="en-US" altLang="en-US" baseline="0" dirty="0">
                <a:latin typeface="Times New Roman" panose="02020603050405020304" pitchFamily="18" charset="0"/>
              </a:rPr>
              <a:t> – It was O’Neill’s unwavering requirement that plant managers must report directly to him within 24 hours about a loss incident. </a:t>
            </a:r>
            <a:endParaRPr lang="en-US" altLang="en-US" dirty="0">
              <a:latin typeface="Times New Roman" panose="02020603050405020304" pitchFamily="18" charset="0"/>
            </a:endParaRPr>
          </a:p>
          <a:p>
            <a:r>
              <a:rPr lang="en-US" altLang="en-US" dirty="0">
                <a:latin typeface="Times New Roman" panose="02020603050405020304" pitchFamily="18" charset="0"/>
              </a:rPr>
              <a:t>5) IRIA&amp;A</a:t>
            </a:r>
            <a:r>
              <a:rPr lang="en-US" altLang="en-US" baseline="0" dirty="0">
                <a:latin typeface="Times New Roman" panose="02020603050405020304" pitchFamily="18" charset="0"/>
              </a:rPr>
              <a:t> – This element describes the requirements for what </a:t>
            </a:r>
            <a:r>
              <a:rPr lang="en-US" altLang="en-US" dirty="0">
                <a:latin typeface="Times New Roman" panose="02020603050405020304" pitchFamily="18" charset="0"/>
              </a:rPr>
              <a:t>the plant manager / business manager </a:t>
            </a:r>
            <a:r>
              <a:rPr lang="en-US" altLang="en-US" baseline="0" dirty="0">
                <a:latin typeface="Times New Roman" panose="02020603050405020304" pitchFamily="18" charset="0"/>
              </a:rPr>
              <a:t>must report, in what time frame, and the minimum information: </a:t>
            </a:r>
            <a:r>
              <a:rPr lang="en-US" altLang="en-US" dirty="0">
                <a:latin typeface="Times New Roman" panose="02020603050405020304" pitchFamily="18" charset="0"/>
              </a:rPr>
              <a:t>“Who was hurt, why they were hurt, and what have you done about it?” </a:t>
            </a:r>
          </a:p>
          <a:p>
            <a:endParaRPr lang="en-US" altLang="en-US" dirty="0">
              <a:latin typeface="Times New Roman" panose="02020603050405020304" pitchFamily="18" charset="0"/>
            </a:endParaRPr>
          </a:p>
          <a:p>
            <a:r>
              <a:rPr lang="en-US" altLang="en-US" dirty="0">
                <a:latin typeface="Times New Roman" panose="02020603050405020304" pitchFamily="18" charset="0"/>
              </a:rPr>
              <a:t>Real-time Safety Performance Data:  </a:t>
            </a:r>
            <a:br>
              <a:rPr lang="en-US" altLang="en-US" dirty="0">
                <a:latin typeface="Times New Roman" panose="02020603050405020304" pitchFamily="18" charset="0"/>
              </a:rPr>
            </a:br>
            <a:r>
              <a:rPr lang="en-US" altLang="en-US" dirty="0">
                <a:latin typeface="Times New Roman" panose="02020603050405020304" pitchFamily="18" charset="0"/>
              </a:rPr>
              <a:t>1) MLCA</a:t>
            </a:r>
            <a:r>
              <a:rPr lang="en-US" altLang="en-US" baseline="0" dirty="0">
                <a:latin typeface="Times New Roman" panose="02020603050405020304" pitchFamily="18" charset="0"/>
              </a:rPr>
              <a:t> -</a:t>
            </a:r>
            <a:r>
              <a:rPr lang="en-US" altLang="en-US" dirty="0">
                <a:latin typeface="Times New Roman" panose="02020603050405020304" pitchFamily="18" charset="0"/>
              </a:rPr>
              <a:t> Plant managers are accountable for safety performance, not the safety manager / safety professional. The lecturer may need to describe the shift in culture from “it’s the</a:t>
            </a:r>
            <a:r>
              <a:rPr lang="en-US" altLang="en-US" baseline="0" dirty="0">
                <a:latin typeface="Times New Roman" panose="02020603050405020304" pitchFamily="18" charset="0"/>
              </a:rPr>
              <a:t> safety manager’s responsibility” to “it is the manager’s responsibility”. </a:t>
            </a:r>
          </a:p>
          <a:p>
            <a:r>
              <a:rPr lang="en-US" altLang="en-US" dirty="0">
                <a:latin typeface="Times New Roman" panose="02020603050405020304" pitchFamily="18" charset="0"/>
              </a:rPr>
              <a:t>8) O&amp;M – Policies</a:t>
            </a:r>
            <a:r>
              <a:rPr lang="en-US" altLang="en-US" baseline="0" dirty="0">
                <a:latin typeface="Times New Roman" panose="02020603050405020304" pitchFamily="18" charset="0"/>
              </a:rPr>
              <a:t> and procedures (administrative controls) need to be in place in order to track, record, and report data on a daily basis across the global organization in order to provide meaningful and accurate data to the executive offices and all line management. </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rPr>
              <a:t>Safety Audit Program and Department (Resources and Authority):</a:t>
            </a:r>
            <a:br>
              <a:rPr lang="en-US" altLang="en-US" dirty="0">
                <a:latin typeface="Times New Roman" panose="02020603050405020304" pitchFamily="18" charset="0"/>
              </a:rPr>
            </a:br>
            <a:r>
              <a:rPr lang="en-US" altLang="en-US" dirty="0">
                <a:latin typeface="Times New Roman" panose="02020603050405020304" pitchFamily="18" charset="0"/>
              </a:rPr>
              <a:t>1) MLCA and 6) PECI - Safety Audit Program and Department: people and resources with same level</a:t>
            </a:r>
            <a:r>
              <a:rPr lang="en-US" altLang="en-US" baseline="0" dirty="0">
                <a:latin typeface="Times New Roman" panose="02020603050405020304" pitchFamily="18" charset="0"/>
              </a:rPr>
              <a:t> of authority and </a:t>
            </a:r>
            <a:r>
              <a:rPr lang="en-US" altLang="en-US" dirty="0">
                <a:latin typeface="Times New Roman" panose="02020603050405020304" pitchFamily="18" charset="0"/>
              </a:rPr>
              <a:t>discipline as a financial audit department; plant managers reported audit failures directly to the Board of Directors. </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Plant Manager Training:</a:t>
            </a:r>
            <a:br>
              <a:rPr lang="en-US" altLang="en-US" dirty="0">
                <a:latin typeface="Times New Roman" panose="02020603050405020304" pitchFamily="18" charset="0"/>
              </a:rPr>
            </a:br>
            <a:r>
              <a:rPr lang="en-US" altLang="en-US" dirty="0">
                <a:latin typeface="Times New Roman" panose="02020603050405020304" pitchFamily="18" charset="0"/>
              </a:rPr>
              <a:t>1) MLCA, 9) EC&amp;T</a:t>
            </a:r>
            <a:r>
              <a:rPr lang="en-US" altLang="en-US" baseline="0" dirty="0">
                <a:latin typeface="Times New Roman" panose="02020603050405020304" pitchFamily="18" charset="0"/>
              </a:rPr>
              <a:t> - </a:t>
            </a:r>
            <a:r>
              <a:rPr lang="en-US" altLang="en-US" dirty="0">
                <a:latin typeface="Times New Roman" panose="02020603050405020304" pitchFamily="18" charset="0"/>
              </a:rPr>
              <a:t>The training boiled down to two lessons for Plant Managers: 1) Don’t fail an audit. 2) Don’t mess with safety. If you fail an audit, you must</a:t>
            </a:r>
            <a:r>
              <a:rPr lang="en-US" altLang="en-US" baseline="0" dirty="0">
                <a:latin typeface="Times New Roman" panose="02020603050405020304" pitchFamily="18" charset="0"/>
              </a:rPr>
              <a:t> </a:t>
            </a:r>
            <a:r>
              <a:rPr lang="en-US" altLang="en-US" dirty="0">
                <a:latin typeface="Times New Roman" panose="02020603050405020304" pitchFamily="18" charset="0"/>
              </a:rPr>
              <a:t>report directly</a:t>
            </a:r>
            <a:r>
              <a:rPr lang="en-US" altLang="en-US" baseline="0" dirty="0">
                <a:latin typeface="Times New Roman" panose="02020603050405020304" pitchFamily="18" charset="0"/>
              </a:rPr>
              <a:t> to the Board of Directors as to what you will do to fix it. If you fail a second audit, your successor </a:t>
            </a:r>
            <a:r>
              <a:rPr lang="en-US" altLang="en-US" dirty="0">
                <a:latin typeface="Times New Roman" panose="02020603050405020304" pitchFamily="18" charset="0"/>
              </a:rPr>
              <a:t>must</a:t>
            </a:r>
            <a:r>
              <a:rPr lang="en-US" altLang="en-US" baseline="0" dirty="0">
                <a:latin typeface="Times New Roman" panose="02020603050405020304" pitchFamily="18" charset="0"/>
              </a:rPr>
              <a:t> </a:t>
            </a:r>
            <a:r>
              <a:rPr lang="en-US" altLang="en-US" dirty="0">
                <a:latin typeface="Times New Roman" panose="02020603050405020304" pitchFamily="18" charset="0"/>
              </a:rPr>
              <a:t>report directly</a:t>
            </a:r>
            <a:r>
              <a:rPr lang="en-US" altLang="en-US" baseline="0" dirty="0">
                <a:latin typeface="Times New Roman" panose="02020603050405020304" pitchFamily="18" charset="0"/>
              </a:rPr>
              <a:t> to the Board of Directors as to what they will do to fix it.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24086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5348141" y="6724857"/>
            <a:ext cx="4090798" cy="35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05" tIns="47403" rIns="94805" bIns="47403" anchor="b"/>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B1F36E3-9287-4B1D-9F38-B7ADE26C311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1258955" y="3363236"/>
            <a:ext cx="6922640" cy="3187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3429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Video: </a:t>
            </a: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Safety First at Alcoa</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former Alcoa vice president Bill O'Rourke; speaking about the changes implemented by the former Alcoa CEO Paul O'Neill to the Carnegie Council for Ethics in International Affairs; 18-Sept-2012; </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3"/>
              </a:rPr>
              <a:t>https://www.youtube.com/watch?v=dPAyBgWLm0A</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5:05 m:ss; accessed 31-Oct-2019</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“Former Alcoa vice president Bill O'Rourke details the many successful safety policies that former Alcoa CEO Paul O'Neill implemented at the giant aluminum manufacturer. O'Neill later became secretary of the treasury under President George W. Bush.”</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00:23-01:20 Safety Was The First Point Of Discussion:</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annual shareholders’ meetings, Board of Directors meetings; every quarterly review with senior management; management meetings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01:33-02:30 Report Incidents Within 24 Hours:</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Questions directed to the plant manager / business manager: “Who was hurt, why they were hurt, and what have you done about it?” </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02:30-03:27 Real-time Safety Performance Data: </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plant managers are accountable for safety performance, not the safety manager / safety professional</a:t>
            </a:r>
          </a:p>
          <a:p>
            <a:pPr marL="342900" marR="0" lvl="0" indent="-342900" algn="l" defTabSz="914400" rtl="0" eaLnBrk="1" fontAlgn="auto" latinLnBrk="0" hangingPunct="1">
              <a:lnSpc>
                <a:spcPct val="100000"/>
              </a:lnSpc>
              <a:spcBef>
                <a:spcPts val="0"/>
              </a:spcBef>
              <a:spcAft>
                <a:spcPts val="0"/>
              </a:spcAft>
              <a:buClr>
                <a:prstClr val="black"/>
              </a:buClr>
              <a:buSzTx/>
              <a:buFont typeface="Wingdings" panose="05000000000000000000" pitchFamily="2" charset="2"/>
              <a:buChar char="Ø"/>
              <a:tabLst/>
              <a:defRPr/>
            </a:pPr>
            <a:r>
              <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03:27-04:15 Safety Audit System and Department:</a:t>
            </a:r>
            <a:r>
              <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same level and discipline as a financial audit; plant managers reported audit failures directly to the Board of Directors</a:t>
            </a:r>
          </a:p>
          <a:p>
            <a:endParaRPr lang="en-US" dirty="0"/>
          </a:p>
        </p:txBody>
      </p:sp>
      <p:sp>
        <p:nvSpPr>
          <p:cNvPr id="4" name="Header Placeholder 3"/>
          <p:cNvSpPr>
            <a:spLocks noGrp="1"/>
          </p:cNvSpPr>
          <p:nvPr>
            <p:ph type="hdr" sz="quarter" idx="10"/>
          </p:nvPr>
        </p:nvSpPr>
        <p:spPr/>
        <p:txBody>
          <a:bodyPr/>
          <a:lstStyle/>
          <a:p>
            <a:pPr marL="0" marR="0" lvl="0" indent="0" algn="l" defTabSz="93975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ENGG406 2015W</a:t>
            </a:r>
          </a:p>
        </p:txBody>
      </p:sp>
      <p:sp>
        <p:nvSpPr>
          <p:cNvPr id="5" name="Footer Placeholder 4"/>
          <p:cNvSpPr>
            <a:spLocks noGrp="1"/>
          </p:cNvSpPr>
          <p:nvPr>
            <p:ph type="ftr" sz="quarter" idx="11"/>
          </p:nvPr>
        </p:nvSpPr>
        <p:spPr/>
        <p:txBody>
          <a:bodyPr/>
          <a:lstStyle/>
          <a:p>
            <a:pPr marL="0" marR="0" lvl="0" indent="0" algn="l" defTabSz="93975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4-March-2015</a:t>
            </a:r>
          </a:p>
        </p:txBody>
      </p:sp>
      <p:sp>
        <p:nvSpPr>
          <p:cNvPr id="6" name="Slide Number Placeholder 5"/>
          <p:cNvSpPr>
            <a:spLocks noGrp="1"/>
          </p:cNvSpPr>
          <p:nvPr>
            <p:ph type="sldNum" sz="quarter" idx="12"/>
          </p:nvPr>
        </p:nvSpPr>
        <p:spPr/>
        <p:txBody>
          <a:bodyPr/>
          <a:lstStyle/>
          <a:p>
            <a:pPr marL="0" marR="0" lvl="0" indent="0" algn="r" defTabSz="939755" rtl="0" eaLnBrk="1" fontAlgn="base" latinLnBrk="0" hangingPunct="1">
              <a:lnSpc>
                <a:spcPct val="100000"/>
              </a:lnSpc>
              <a:spcBef>
                <a:spcPct val="0"/>
              </a:spcBef>
              <a:spcAft>
                <a:spcPct val="0"/>
              </a:spcAft>
              <a:buClrTx/>
              <a:buSzTx/>
              <a:buFontTx/>
              <a:buNone/>
              <a:tabLst/>
              <a:defRPr/>
            </a:pPr>
            <a:fld id="{2AE204D1-644D-4FB7-A62F-9D455603B77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39755"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40548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a:t>ENGG406 2015W</a:t>
            </a:r>
          </a:p>
        </p:txBody>
      </p:sp>
      <p:sp>
        <p:nvSpPr>
          <p:cNvPr id="5" name="Footer Placeholder 4"/>
          <p:cNvSpPr>
            <a:spLocks noGrp="1"/>
          </p:cNvSpPr>
          <p:nvPr>
            <p:ph type="ftr" sz="quarter" idx="11"/>
          </p:nvPr>
        </p:nvSpPr>
        <p:spPr/>
        <p:txBody>
          <a:bodyPr/>
          <a:lstStyle/>
          <a:p>
            <a:pPr>
              <a:defRPr/>
            </a:pPr>
            <a:r>
              <a:rPr lang="en-US" altLang="en-US"/>
              <a:t>4-March-2015</a:t>
            </a:r>
          </a:p>
        </p:txBody>
      </p:sp>
      <p:sp>
        <p:nvSpPr>
          <p:cNvPr id="6" name="Slide Number Placeholder 5"/>
          <p:cNvSpPr>
            <a:spLocks noGrp="1"/>
          </p:cNvSpPr>
          <p:nvPr>
            <p:ph type="sldNum" sz="quarter" idx="12"/>
          </p:nvPr>
        </p:nvSpPr>
        <p:spPr/>
        <p:txBody>
          <a:bodyPr/>
          <a:lstStyle/>
          <a:p>
            <a:pPr>
              <a:defRPr/>
            </a:pPr>
            <a:fld id="{2AE204D1-644D-4FB7-A62F-9D455603B77B}" type="slidenum">
              <a:rPr lang="en-US" altLang="en-US" smtClean="0"/>
              <a:pPr>
                <a:defRPr/>
              </a:pPr>
              <a:t>15</a:t>
            </a:fld>
            <a:endParaRPr lang="en-US" altLang="en-US"/>
          </a:p>
        </p:txBody>
      </p:sp>
    </p:spTree>
    <p:extLst>
      <p:ext uri="{BB962C8B-B14F-4D97-AF65-F5344CB8AC3E}">
        <p14:creationId xmlns:p14="http://schemas.microsoft.com/office/powerpoint/2010/main" val="300334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5348141" y="6724857"/>
            <a:ext cx="4090798" cy="35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05" tIns="47403" rIns="94805" bIns="47403" anchor="b"/>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B1F36E3-9287-4B1D-9F38-B7ADE26C311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1258955" y="3363236"/>
            <a:ext cx="6922640" cy="31870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01516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t">
            <a:normAutofit/>
          </a:bodyPr>
          <a:lstStyle>
            <a:lvl1pPr algn="ct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400" i="1">
                <a:solidFill>
                  <a:schemeClr val="accent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718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47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28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5008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41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74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0867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313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0" y="334775"/>
            <a:ext cx="7773338" cy="565848"/>
          </a:xfrm>
          <a:solidFill>
            <a:schemeClr val="bg1">
              <a:alpha val="70000"/>
            </a:schemeClr>
          </a:solidFill>
        </p:spPr>
        <p:txBody>
          <a:bodyPr>
            <a:normAutofit/>
          </a:bodyPr>
          <a:lstStyle>
            <a:lvl1pPr algn="l">
              <a:defRPr sz="2400" b="1" i="1">
                <a:latin typeface="Arial" panose="020B0604020202020204" pitchFamily="34" charset="0"/>
                <a:cs typeface="Arial" panose="020B0604020202020204" pitchFamily="34" charset="0"/>
              </a:defRPr>
            </a:lvl1pPr>
          </a:lstStyle>
          <a:p>
            <a:r>
              <a:rPr lang="en-US" dirty="0"/>
              <a:t>Click to edit Master title style</a:t>
            </a:r>
          </a:p>
        </p:txBody>
      </p:sp>
      <p:sp>
        <p:nvSpPr>
          <p:cNvPr id="12" name="Content Placeholder 2"/>
          <p:cNvSpPr>
            <a:spLocks noGrp="1"/>
          </p:cNvSpPr>
          <p:nvPr>
            <p:ph sz="quarter" idx="13"/>
          </p:nvPr>
        </p:nvSpPr>
        <p:spPr>
          <a:xfrm>
            <a:off x="685330" y="1062446"/>
            <a:ext cx="7772870" cy="4728755"/>
          </a:xfrm>
        </p:spPr>
        <p:txBody>
          <a:bodyPr>
            <a:normAutofit/>
          </a:bodyPr>
          <a:lstStyle>
            <a:lvl1pPr marL="0" indent="0">
              <a:buFont typeface="Wingdings" panose="05000000000000000000" pitchFamily="2" charset="2"/>
              <a:buNone/>
              <a:defRPr sz="2400">
                <a:latin typeface="Arial" panose="020B0604020202020204" pitchFamily="34" charset="0"/>
                <a:cs typeface="Arial" panose="020B0604020202020204" pitchFamily="34" charset="0"/>
              </a:defRPr>
            </a:lvl1pPr>
            <a:lvl2pPr marL="685800" indent="-228600">
              <a:buFont typeface="Wingdings" panose="05000000000000000000" pitchFamily="2" charset="2"/>
              <a:buChar char="Ø"/>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Ø"/>
              <a:defRPr sz="24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Ø"/>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dirty="0"/>
              <a:t>Edit Master text styles</a:t>
            </a:r>
          </a:p>
          <a:p>
            <a:pPr lvl="0"/>
            <a:endParaRPr lang="en-US" dirty="0"/>
          </a:p>
          <a:p>
            <a:pPr lvl="0"/>
            <a:r>
              <a:rPr lang="en-US" dirty="0"/>
              <a:t>Second level</a:t>
            </a:r>
          </a:p>
          <a:p>
            <a:pPr lvl="1"/>
            <a:r>
              <a:rPr lang="en-US" dirty="0"/>
              <a:t>Third level</a:t>
            </a:r>
          </a:p>
          <a:p>
            <a:pPr lvl="2"/>
            <a:r>
              <a:rPr lang="en-US" dirty="0"/>
              <a:t>Fourth level</a:t>
            </a:r>
          </a:p>
          <a:p>
            <a:pPr lvl="3"/>
            <a:r>
              <a:rPr lang="en-US" dirty="0"/>
              <a:t>Fifth level</a:t>
            </a:r>
          </a:p>
        </p:txBody>
      </p:sp>
      <p:sp>
        <p:nvSpPr>
          <p:cNvPr id="5" name="Footer Placeholder 4"/>
          <p:cNvSpPr>
            <a:spLocks noGrp="1"/>
          </p:cNvSpPr>
          <p:nvPr>
            <p:ph type="ftr" sz="quarter" idx="11"/>
          </p:nvPr>
        </p:nvSpPr>
        <p:spPr>
          <a:xfrm>
            <a:off x="685331" y="6431910"/>
            <a:ext cx="5004665" cy="365125"/>
          </a:xfrm>
        </p:spPr>
        <p:txBody>
          <a:bodyPr/>
          <a:lstStyle/>
          <a:p>
            <a:endParaRPr lang="en-US" dirty="0"/>
          </a:p>
        </p:txBody>
      </p:sp>
      <p:sp>
        <p:nvSpPr>
          <p:cNvPr id="6" name="Slide Number Placeholder 5"/>
          <p:cNvSpPr>
            <a:spLocks noGrp="1"/>
          </p:cNvSpPr>
          <p:nvPr>
            <p:ph type="sldNum" sz="quarter" idx="12"/>
          </p:nvPr>
        </p:nvSpPr>
        <p:spPr>
          <a:xfrm>
            <a:off x="7885509" y="6431910"/>
            <a:ext cx="573161"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916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30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09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579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059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575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697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7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11/28/19</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433878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dPAyBgWLm0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tC2ucDs_XJ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alcoa.com/sustainability/en/pdf/EHS-Values-Policy-Principles.pdf" TargetMode="External"/><Relationship Id="rId13" Type="http://schemas.openxmlformats.org/officeDocument/2006/relationships/hyperlink" Target="https://www.youtube.com/watch?v=dPAyBgWLm0A" TargetMode="External"/><Relationship Id="rId3" Type="http://schemas.openxmlformats.org/officeDocument/2006/relationships/hyperlink" Target="https://www.alcoa.com/sustainability/en/default.asp" TargetMode="External"/><Relationship Id="rId7" Type="http://schemas.openxmlformats.org/officeDocument/2006/relationships/hyperlink" Target="http://strategicdiscipline.positioningsystems.com/bid/104508/Pearson-s-Law" TargetMode="External"/><Relationship Id="rId12" Type="http://schemas.openxmlformats.org/officeDocument/2006/relationships/hyperlink" Target="https://www.youtube.com/watch?v=yclcW9Tw_c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businessinsider.com/how-changing-one-habit-quintupled-alcoas-income-2014-4" TargetMode="External"/><Relationship Id="rId11" Type="http://schemas.openxmlformats.org/officeDocument/2006/relationships/hyperlink" Target="https://www.youtube.com/watch?v=56a3-Sc65M8" TargetMode="External"/><Relationship Id="rId5" Type="http://schemas.openxmlformats.org/officeDocument/2006/relationships/hyperlink" Target="http://strategicdiscipline.positioningsystems.com/bid/104994/Alcoa-s-Key-to-Safety-Success-Communication-Keystone-Habit" TargetMode="External"/><Relationship Id="rId15" Type="http://schemas.openxmlformats.org/officeDocument/2006/relationships/hyperlink" Target="https://www.google.com/search?source=hp&amp;ei=NYTcXcDaN_Ww0PEPjei02AY&amp;q=alcoa+stock+price+history&amp;oq=alcoa+stock+&amp;gs_l=psy-ab.1.6.0l10.4703.9363..13920...3.0..0.314.1714.3j9j0j1......0....1..gws-wiz.....6..0i362i308i154i357j0i131j0i70i250.t6ROvaHHwZM" TargetMode="External"/><Relationship Id="rId10" Type="http://schemas.openxmlformats.org/officeDocument/2006/relationships/hyperlink" Target="https://www.youtube.com/watch?v=htLCVqaLBvo" TargetMode="External"/><Relationship Id="rId4" Type="http://schemas.openxmlformats.org/officeDocument/2006/relationships/hyperlink" Target="http://aerossurance.com/helicopters/paul-oneill-safety-alcoa-power-safety-leadership/" TargetMode="External"/><Relationship Id="rId9" Type="http://schemas.openxmlformats.org/officeDocument/2006/relationships/hyperlink" Target="https://www.youtube.com/watch?v=tC2ucDs_XJY" TargetMode="External"/><Relationship Id="rId14" Type="http://schemas.openxmlformats.org/officeDocument/2006/relationships/hyperlink" Target="https://www.youtube.com/watch?v=y99_lhFFCs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tC2ucDs_XJ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aerossurance.com/helicopters/paul-oneill-safety-alcoa-power-safety-leadership/"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302" y="2270760"/>
            <a:ext cx="7638473" cy="2225039"/>
          </a:xfrm>
        </p:spPr>
        <p:txBody>
          <a:bodyPr anchor="t">
            <a:noAutofit/>
          </a:bodyPr>
          <a:lstStyle/>
          <a:p>
            <a:r>
              <a:rPr lang="en-US" sz="3200" b="1" cap="none" dirty="0">
                <a:latin typeface="Arial" panose="020B0604020202020204" pitchFamily="34" charset="0"/>
                <a:cs typeface="Arial" panose="020B0604020202020204" pitchFamily="34" charset="0"/>
              </a:rPr>
              <a:t>ENGG404 Lecture</a:t>
            </a:r>
            <a:br>
              <a:rPr lang="en-US" sz="3200" b="1" cap="none" dirty="0">
                <a:latin typeface="Arial" panose="020B0604020202020204" pitchFamily="34" charset="0"/>
                <a:cs typeface="Arial" panose="020B0604020202020204" pitchFamily="34" charset="0"/>
              </a:rPr>
            </a:br>
            <a:br>
              <a:rPr lang="en-US" sz="3200" b="1" cap="none" dirty="0">
                <a:latin typeface="Arial" panose="020B0604020202020204" pitchFamily="34" charset="0"/>
                <a:cs typeface="Arial" panose="020B0604020202020204" pitchFamily="34" charset="0"/>
              </a:rPr>
            </a:br>
            <a:r>
              <a:rPr lang="en-US" sz="3200" b="1" cap="none" dirty="0"/>
              <a:t>Case 11: Lessons from the </a:t>
            </a:r>
            <a:br>
              <a:rPr lang="en-US" sz="3200" b="1" cap="none" dirty="0"/>
            </a:br>
            <a:r>
              <a:rPr lang="en-US" sz="3200" b="1" cap="none" dirty="0"/>
              <a:t>ALCOA Success Story</a:t>
            </a:r>
            <a:endParaRPr lang="en-US" sz="3200" b="1" cap="none"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27311" y="886097"/>
            <a:ext cx="8168640" cy="1826622"/>
          </a:xfrm>
        </p:spPr>
        <p:txBody>
          <a:bodyPr vert="horz" lIns="91440" tIns="45720" rIns="91440" bIns="45720" rtlCol="0" anchor="ctr">
            <a:normAutofit fontScale="97500"/>
          </a:bodyPr>
          <a:lstStyle/>
          <a:p>
            <a:pPr>
              <a:lnSpc>
                <a:spcPct val="90000"/>
              </a:lnSpc>
              <a:spcBef>
                <a:spcPct val="0"/>
              </a:spcBef>
            </a:pPr>
            <a:r>
              <a:rPr lang="en-US" sz="2500" b="1" i="1" dirty="0">
                <a:solidFill>
                  <a:srgbClr val="000099"/>
                </a:solidFill>
                <a:latin typeface="Arial" panose="020B0604020202020204" pitchFamily="34" charset="0"/>
                <a:ea typeface="+mj-ea"/>
                <a:cs typeface="Arial" panose="020B0604020202020204" pitchFamily="34" charset="0"/>
              </a:rPr>
              <a:t>On becoming a leader in risk management</a:t>
            </a:r>
          </a:p>
          <a:p>
            <a:pPr>
              <a:lnSpc>
                <a:spcPct val="90000"/>
              </a:lnSpc>
              <a:spcBef>
                <a:spcPct val="0"/>
              </a:spcBef>
            </a:pPr>
            <a:endParaRPr lang="en-US" sz="1600" b="1" i="1" dirty="0">
              <a:solidFill>
                <a:srgbClr val="000099"/>
              </a:solidFill>
              <a:latin typeface="Arial" panose="020B0604020202020204" pitchFamily="34" charset="0"/>
              <a:ea typeface="+mj-ea"/>
              <a:cs typeface="Arial" panose="020B0604020202020204" pitchFamily="34" charset="0"/>
            </a:endParaRPr>
          </a:p>
          <a:p>
            <a:pPr>
              <a:lnSpc>
                <a:spcPct val="90000"/>
              </a:lnSpc>
              <a:spcBef>
                <a:spcPct val="0"/>
              </a:spcBef>
            </a:pPr>
            <a:endParaRPr lang="en-US" sz="1600" b="1" i="1" dirty="0">
              <a:solidFill>
                <a:srgbClr val="000099"/>
              </a:solidFill>
              <a:latin typeface="Arial" panose="020B0604020202020204" pitchFamily="34" charset="0"/>
              <a:ea typeface="+mj-ea"/>
              <a:cs typeface="Arial" panose="020B0604020202020204" pitchFamily="34" charset="0"/>
            </a:endParaRPr>
          </a:p>
          <a:p>
            <a:pPr>
              <a:lnSpc>
                <a:spcPct val="90000"/>
              </a:lnSpc>
              <a:spcBef>
                <a:spcPct val="0"/>
              </a:spcBef>
            </a:pPr>
            <a:endParaRPr lang="en-US" sz="1600" b="1" i="1" dirty="0">
              <a:solidFill>
                <a:srgbClr val="000099"/>
              </a:solidFill>
              <a:latin typeface="Arial" panose="020B0604020202020204" pitchFamily="34" charset="0"/>
              <a:ea typeface="+mj-ea"/>
              <a:cs typeface="Arial" panose="020B0604020202020204" pitchFamily="34" charset="0"/>
            </a:endParaRPr>
          </a:p>
        </p:txBody>
      </p:sp>
      <p:graphicFrame>
        <p:nvGraphicFramePr>
          <p:cNvPr id="6" name="Object 6"/>
          <p:cNvGraphicFramePr>
            <a:graphicFrameLocks/>
          </p:cNvGraphicFramePr>
          <p:nvPr>
            <p:extLst>
              <p:ext uri="{D42A27DB-BD31-4B8C-83A1-F6EECF244321}">
                <p14:modId xmlns:p14="http://schemas.microsoft.com/office/powerpoint/2010/main" val="3880333415"/>
              </p:ext>
            </p:extLst>
          </p:nvPr>
        </p:nvGraphicFramePr>
        <p:xfrm>
          <a:off x="512070" y="4572000"/>
          <a:ext cx="3526529" cy="1783807"/>
        </p:xfrm>
        <a:graphic>
          <a:graphicData uri="http://schemas.openxmlformats.org/presentationml/2006/ole">
            <mc:AlternateContent xmlns:mc="http://schemas.openxmlformats.org/markup-compatibility/2006">
              <mc:Choice xmlns:v="urn:schemas-microsoft-com:vml" Requires="v">
                <p:oleObj spid="_x0000_s61521" name="Clip" r:id="rId3" imgW="4039263" imgH="2534876" progId="MS_ClipArt_Gallery.2">
                  <p:embed/>
                </p:oleObj>
              </mc:Choice>
              <mc:Fallback>
                <p:oleObj name="Clip" r:id="rId3" imgW="4039263" imgH="2534876" progId="MS_ClipArt_Gallery.2">
                  <p:embed/>
                  <p:pic>
                    <p:nvPicPr>
                      <p:cNvPr id="6"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070" y="4572000"/>
                        <a:ext cx="3526529" cy="1783807"/>
                      </a:xfrm>
                      <a:prstGeom prst="rect">
                        <a:avLst/>
                      </a:prstGeom>
                      <a:noFill/>
                      <a:ln>
                        <a:noFill/>
                      </a:ln>
                      <a:effectLst/>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193083"/>
            <a:ext cx="2069387" cy="2069387"/>
          </a:xfrm>
          <a:prstGeom prst="rect">
            <a:avLst/>
          </a:prstGeom>
        </p:spPr>
      </p:pic>
      <p:sp>
        <p:nvSpPr>
          <p:cNvPr id="9" name="TextBox 8">
            <a:extLst>
              <a:ext uri="{FF2B5EF4-FFF2-40B4-BE49-F238E27FC236}">
                <a16:creationId xmlns:a16="http://schemas.microsoft.com/office/drawing/2014/main" id="{45837290-7F22-4D42-BFDD-D5AD4C09C01F}"/>
              </a:ext>
            </a:extLst>
          </p:cNvPr>
          <p:cNvSpPr txBox="1"/>
          <p:nvPr/>
        </p:nvSpPr>
        <p:spPr>
          <a:xfrm>
            <a:off x="194783" y="262462"/>
            <a:ext cx="1176817" cy="461665"/>
          </a:xfrm>
          <a:prstGeom prst="rect">
            <a:avLst/>
          </a:prstGeom>
          <a:solidFill>
            <a:schemeClr val="bg1"/>
          </a:solidFill>
          <a:ln w="12700" cap="flat" cmpd="sng" algn="ctr">
            <a:solidFill>
              <a:srgbClr val="000000"/>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Fundamentals of RM</a:t>
            </a:r>
          </a:p>
        </p:txBody>
      </p:sp>
      <p:sp>
        <p:nvSpPr>
          <p:cNvPr id="10" name="TextBox 9">
            <a:extLst>
              <a:ext uri="{FF2B5EF4-FFF2-40B4-BE49-F238E27FC236}">
                <a16:creationId xmlns:a16="http://schemas.microsoft.com/office/drawing/2014/main" id="{7618FDCA-D6EA-3540-8AE2-F6CD31336ABE}"/>
              </a:ext>
            </a:extLst>
          </p:cNvPr>
          <p:cNvSpPr txBox="1"/>
          <p:nvPr/>
        </p:nvSpPr>
        <p:spPr>
          <a:xfrm>
            <a:off x="1523418" y="256355"/>
            <a:ext cx="1024999" cy="461665"/>
          </a:xfrm>
          <a:prstGeom prst="rect">
            <a:avLst/>
          </a:prstGeom>
          <a:solidFill>
            <a:schemeClr val="bg1"/>
          </a:solidFill>
          <a:ln w="12700" cap="flat" cmpd="sng" algn="ctr">
            <a:solidFill>
              <a:srgbClr val="000000"/>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RM System and Process</a:t>
            </a:r>
          </a:p>
        </p:txBody>
      </p:sp>
      <p:sp>
        <p:nvSpPr>
          <p:cNvPr id="11" name="TextBox 10">
            <a:extLst>
              <a:ext uri="{FF2B5EF4-FFF2-40B4-BE49-F238E27FC236}">
                <a16:creationId xmlns:a16="http://schemas.microsoft.com/office/drawing/2014/main" id="{45BC740A-AE56-7744-84D0-32724BDFA21D}"/>
              </a:ext>
            </a:extLst>
          </p:cNvPr>
          <p:cNvSpPr txBox="1"/>
          <p:nvPr/>
        </p:nvSpPr>
        <p:spPr>
          <a:xfrm>
            <a:off x="7916511" y="256355"/>
            <a:ext cx="1155550" cy="461665"/>
          </a:xfrm>
          <a:prstGeom prst="rect">
            <a:avLst/>
          </a:prstGeom>
          <a:solidFill>
            <a:srgbClr val="FFFF00"/>
          </a:solidFill>
          <a:ln w="12700" cap="flat" cmpd="sng" algn="ctr">
            <a:solidFill>
              <a:schemeClr val="tx1"/>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Application and Perspectives</a:t>
            </a:r>
          </a:p>
        </p:txBody>
      </p:sp>
      <p:sp>
        <p:nvSpPr>
          <p:cNvPr id="12" name="TextBox 11">
            <a:extLst>
              <a:ext uri="{FF2B5EF4-FFF2-40B4-BE49-F238E27FC236}">
                <a16:creationId xmlns:a16="http://schemas.microsoft.com/office/drawing/2014/main" id="{0A7D91E5-FF6E-C346-BD54-1494F0C62548}"/>
              </a:ext>
            </a:extLst>
          </p:cNvPr>
          <p:cNvSpPr txBox="1"/>
          <p:nvPr/>
        </p:nvSpPr>
        <p:spPr>
          <a:xfrm>
            <a:off x="7093598" y="256355"/>
            <a:ext cx="671096" cy="461665"/>
          </a:xfrm>
          <a:prstGeom prst="rect">
            <a:avLst/>
          </a:prstGeom>
          <a:solidFill>
            <a:srgbClr val="FFFF00"/>
          </a:solidFill>
          <a:ln w="12700" cap="flat" cmpd="sng" algn="ctr">
            <a:solidFill>
              <a:srgbClr val="000000"/>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People &amp; Org.</a:t>
            </a:r>
          </a:p>
        </p:txBody>
      </p:sp>
      <p:sp>
        <p:nvSpPr>
          <p:cNvPr id="13" name="TextBox 12">
            <a:extLst>
              <a:ext uri="{FF2B5EF4-FFF2-40B4-BE49-F238E27FC236}">
                <a16:creationId xmlns:a16="http://schemas.microsoft.com/office/drawing/2014/main" id="{00457A8C-8AD1-BC48-A393-2CA6461462C7}"/>
              </a:ext>
            </a:extLst>
          </p:cNvPr>
          <p:cNvSpPr txBox="1"/>
          <p:nvPr/>
        </p:nvSpPr>
        <p:spPr>
          <a:xfrm>
            <a:off x="3877051" y="256355"/>
            <a:ext cx="1024999" cy="461665"/>
          </a:xfrm>
          <a:prstGeom prst="rect">
            <a:avLst/>
          </a:prstGeom>
          <a:solidFill>
            <a:schemeClr val="bg1"/>
          </a:solidFill>
          <a:ln w="12700" cap="flat" cmpd="sng" algn="ctr">
            <a:solidFill>
              <a:srgbClr val="000000"/>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Incident Investigation</a:t>
            </a:r>
          </a:p>
        </p:txBody>
      </p:sp>
      <p:sp>
        <p:nvSpPr>
          <p:cNvPr id="14" name="TextBox 13">
            <a:extLst>
              <a:ext uri="{FF2B5EF4-FFF2-40B4-BE49-F238E27FC236}">
                <a16:creationId xmlns:a16="http://schemas.microsoft.com/office/drawing/2014/main" id="{D7E14612-2C60-CA49-88DC-A40274E52BE8}"/>
              </a:ext>
            </a:extLst>
          </p:cNvPr>
          <p:cNvSpPr txBox="1"/>
          <p:nvPr/>
        </p:nvSpPr>
        <p:spPr>
          <a:xfrm>
            <a:off x="5053867" y="256355"/>
            <a:ext cx="1024999" cy="461665"/>
          </a:xfrm>
          <a:prstGeom prst="rect">
            <a:avLst/>
          </a:prstGeom>
          <a:solidFill>
            <a:schemeClr val="bg1"/>
          </a:solidFill>
          <a:ln w="12700" cap="flat" cmpd="sng" algn="ctr">
            <a:solidFill>
              <a:srgbClr val="000000"/>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RM Tools &amp; Challenges</a:t>
            </a:r>
          </a:p>
        </p:txBody>
      </p:sp>
      <p:sp>
        <p:nvSpPr>
          <p:cNvPr id="15" name="TextBox 14">
            <a:extLst>
              <a:ext uri="{FF2B5EF4-FFF2-40B4-BE49-F238E27FC236}">
                <a16:creationId xmlns:a16="http://schemas.microsoft.com/office/drawing/2014/main" id="{F48AF929-DEC8-B045-BD5C-00378213E2AE}"/>
              </a:ext>
            </a:extLst>
          </p:cNvPr>
          <p:cNvSpPr txBox="1"/>
          <p:nvPr/>
        </p:nvSpPr>
        <p:spPr>
          <a:xfrm>
            <a:off x="2700234" y="256879"/>
            <a:ext cx="1024999" cy="461665"/>
          </a:xfrm>
          <a:prstGeom prst="rect">
            <a:avLst/>
          </a:prstGeom>
          <a:solidFill>
            <a:srgbClr val="FFFF00"/>
          </a:solidFill>
          <a:ln w="12700" cap="flat" cmpd="sng" algn="ctr">
            <a:solidFill>
              <a:srgbClr val="000000"/>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Leadership in RM</a:t>
            </a:r>
          </a:p>
        </p:txBody>
      </p:sp>
      <p:cxnSp>
        <p:nvCxnSpPr>
          <p:cNvPr id="16" name="Straight Arrow Connector 15">
            <a:extLst>
              <a:ext uri="{FF2B5EF4-FFF2-40B4-BE49-F238E27FC236}">
                <a16:creationId xmlns:a16="http://schemas.microsoft.com/office/drawing/2014/main" id="{194E84B9-8682-8C4B-A72E-1FFEAF78256B}"/>
              </a:ext>
            </a:extLst>
          </p:cNvPr>
          <p:cNvCxnSpPr>
            <a:cxnSpLocks/>
            <a:stCxn id="9" idx="3"/>
            <a:endCxn id="10" idx="1"/>
          </p:cNvCxnSpPr>
          <p:nvPr/>
        </p:nvCxnSpPr>
        <p:spPr>
          <a:xfrm flipV="1">
            <a:off x="1371598" y="487188"/>
            <a:ext cx="151818" cy="6107"/>
          </a:xfrm>
          <a:prstGeom prst="straightConnector1">
            <a:avLst/>
          </a:prstGeom>
          <a:noFill/>
          <a:ln w="6350" cap="flat" cmpd="sng" algn="ctr">
            <a:solidFill>
              <a:srgbClr val="000000"/>
            </a:solidFill>
            <a:prstDash val="solid"/>
            <a:miter lim="800000"/>
            <a:tailEnd type="triangle"/>
          </a:ln>
          <a:effectLst/>
        </p:spPr>
      </p:cxnSp>
      <p:cxnSp>
        <p:nvCxnSpPr>
          <p:cNvPr id="17" name="Straight Arrow Connector 16">
            <a:extLst>
              <a:ext uri="{FF2B5EF4-FFF2-40B4-BE49-F238E27FC236}">
                <a16:creationId xmlns:a16="http://schemas.microsoft.com/office/drawing/2014/main" id="{BCED6320-D6B4-374B-AE59-18735BF60E66}"/>
              </a:ext>
            </a:extLst>
          </p:cNvPr>
          <p:cNvCxnSpPr>
            <a:stCxn id="10" idx="3"/>
            <a:endCxn id="15" idx="1"/>
          </p:cNvCxnSpPr>
          <p:nvPr/>
        </p:nvCxnSpPr>
        <p:spPr>
          <a:xfrm>
            <a:off x="2548417" y="487186"/>
            <a:ext cx="151817" cy="524"/>
          </a:xfrm>
          <a:prstGeom prst="straightConnector1">
            <a:avLst/>
          </a:prstGeom>
          <a:noFill/>
          <a:ln w="6350" cap="flat" cmpd="sng" algn="ctr">
            <a:solidFill>
              <a:srgbClr val="000000"/>
            </a:solidFill>
            <a:prstDash val="solid"/>
            <a:miter lim="800000"/>
            <a:tailEnd type="triangle"/>
          </a:ln>
          <a:effectLst/>
        </p:spPr>
      </p:cxnSp>
      <p:cxnSp>
        <p:nvCxnSpPr>
          <p:cNvPr id="18" name="Straight Arrow Connector 17">
            <a:extLst>
              <a:ext uri="{FF2B5EF4-FFF2-40B4-BE49-F238E27FC236}">
                <a16:creationId xmlns:a16="http://schemas.microsoft.com/office/drawing/2014/main" id="{BA27112B-E9F0-2348-9B20-FB76B2277E3D}"/>
              </a:ext>
            </a:extLst>
          </p:cNvPr>
          <p:cNvCxnSpPr>
            <a:stCxn id="15" idx="3"/>
            <a:endCxn id="13" idx="1"/>
          </p:cNvCxnSpPr>
          <p:nvPr/>
        </p:nvCxnSpPr>
        <p:spPr>
          <a:xfrm flipV="1">
            <a:off x="3725234" y="487186"/>
            <a:ext cx="151817" cy="524"/>
          </a:xfrm>
          <a:prstGeom prst="straightConnector1">
            <a:avLst/>
          </a:prstGeom>
          <a:noFill/>
          <a:ln w="6350" cap="flat" cmpd="sng" algn="ctr">
            <a:solidFill>
              <a:srgbClr val="000000"/>
            </a:solidFill>
            <a:prstDash val="solid"/>
            <a:miter lim="800000"/>
            <a:tailEnd type="triangle"/>
          </a:ln>
          <a:effectLst/>
        </p:spPr>
      </p:cxnSp>
      <p:cxnSp>
        <p:nvCxnSpPr>
          <p:cNvPr id="19" name="Straight Arrow Connector 18">
            <a:extLst>
              <a:ext uri="{FF2B5EF4-FFF2-40B4-BE49-F238E27FC236}">
                <a16:creationId xmlns:a16="http://schemas.microsoft.com/office/drawing/2014/main" id="{D6FCC88D-6DFA-474E-80EC-662B2D4B909B}"/>
              </a:ext>
            </a:extLst>
          </p:cNvPr>
          <p:cNvCxnSpPr>
            <a:stCxn id="13" idx="3"/>
            <a:endCxn id="14" idx="1"/>
          </p:cNvCxnSpPr>
          <p:nvPr/>
        </p:nvCxnSpPr>
        <p:spPr>
          <a:xfrm>
            <a:off x="4902050" y="487188"/>
            <a:ext cx="151817" cy="0"/>
          </a:xfrm>
          <a:prstGeom prst="straightConnector1">
            <a:avLst/>
          </a:prstGeom>
          <a:noFill/>
          <a:ln w="6350" cap="flat" cmpd="sng" algn="ctr">
            <a:solidFill>
              <a:srgbClr val="000000"/>
            </a:solidFill>
            <a:prstDash val="solid"/>
            <a:miter lim="800000"/>
            <a:tailEnd type="triangle"/>
          </a:ln>
          <a:effectLst/>
        </p:spPr>
      </p:cxnSp>
      <p:cxnSp>
        <p:nvCxnSpPr>
          <p:cNvPr id="20" name="Straight Arrow Connector 19">
            <a:extLst>
              <a:ext uri="{FF2B5EF4-FFF2-40B4-BE49-F238E27FC236}">
                <a16:creationId xmlns:a16="http://schemas.microsoft.com/office/drawing/2014/main" id="{5CA7384E-C04D-ED41-9740-B0199EA1890A}"/>
              </a:ext>
            </a:extLst>
          </p:cNvPr>
          <p:cNvCxnSpPr>
            <a:cxnSpLocks/>
            <a:stCxn id="14" idx="3"/>
          </p:cNvCxnSpPr>
          <p:nvPr/>
        </p:nvCxnSpPr>
        <p:spPr>
          <a:xfrm flipV="1">
            <a:off x="6078866" y="487187"/>
            <a:ext cx="151816" cy="1"/>
          </a:xfrm>
          <a:prstGeom prst="straightConnector1">
            <a:avLst/>
          </a:prstGeom>
          <a:noFill/>
          <a:ln w="6350" cap="flat" cmpd="sng" algn="ctr">
            <a:solidFill>
              <a:srgbClr val="000000"/>
            </a:solidFill>
            <a:prstDash val="solid"/>
            <a:miter lim="800000"/>
            <a:tailEnd type="triangle"/>
          </a:ln>
          <a:effectLst/>
        </p:spPr>
      </p:cxnSp>
      <p:cxnSp>
        <p:nvCxnSpPr>
          <p:cNvPr id="21" name="Straight Arrow Connector 20">
            <a:extLst>
              <a:ext uri="{FF2B5EF4-FFF2-40B4-BE49-F238E27FC236}">
                <a16:creationId xmlns:a16="http://schemas.microsoft.com/office/drawing/2014/main" id="{F37C1AD4-35C5-B84F-A011-FC352A9DC134}"/>
              </a:ext>
            </a:extLst>
          </p:cNvPr>
          <p:cNvCxnSpPr>
            <a:cxnSpLocks/>
            <a:endCxn id="12" idx="1"/>
          </p:cNvCxnSpPr>
          <p:nvPr/>
        </p:nvCxnSpPr>
        <p:spPr>
          <a:xfrm flipV="1">
            <a:off x="6941783" y="487188"/>
            <a:ext cx="151817" cy="1"/>
          </a:xfrm>
          <a:prstGeom prst="straightConnector1">
            <a:avLst/>
          </a:prstGeom>
          <a:noFill/>
          <a:ln w="6350" cap="flat" cmpd="sng" algn="ctr">
            <a:solidFill>
              <a:srgbClr val="000000"/>
            </a:solidFill>
            <a:prstDash val="solid"/>
            <a:miter lim="800000"/>
            <a:tailEnd type="triangle"/>
          </a:ln>
          <a:effectLst/>
        </p:spPr>
      </p:cxnSp>
      <p:cxnSp>
        <p:nvCxnSpPr>
          <p:cNvPr id="22" name="Straight Arrow Connector 21">
            <a:extLst>
              <a:ext uri="{FF2B5EF4-FFF2-40B4-BE49-F238E27FC236}">
                <a16:creationId xmlns:a16="http://schemas.microsoft.com/office/drawing/2014/main" id="{A40B8989-9D9A-DE41-B118-0BB225CC7043}"/>
              </a:ext>
            </a:extLst>
          </p:cNvPr>
          <p:cNvCxnSpPr>
            <a:stCxn id="12" idx="3"/>
            <a:endCxn id="11" idx="1"/>
          </p:cNvCxnSpPr>
          <p:nvPr/>
        </p:nvCxnSpPr>
        <p:spPr>
          <a:xfrm>
            <a:off x="7764696" y="487186"/>
            <a:ext cx="151817" cy="0"/>
          </a:xfrm>
          <a:prstGeom prst="straightConnector1">
            <a:avLst/>
          </a:prstGeom>
          <a:noFill/>
          <a:ln w="6350" cap="flat" cmpd="sng" algn="ctr">
            <a:solidFill>
              <a:srgbClr val="000000"/>
            </a:solidFill>
            <a:prstDash val="solid"/>
            <a:miter lim="800000"/>
            <a:tailEnd type="triangle"/>
          </a:ln>
          <a:effectLst/>
        </p:spPr>
      </p:cxnSp>
      <p:sp>
        <p:nvSpPr>
          <p:cNvPr id="23" name="TextBox 22">
            <a:extLst>
              <a:ext uri="{FF2B5EF4-FFF2-40B4-BE49-F238E27FC236}">
                <a16:creationId xmlns:a16="http://schemas.microsoft.com/office/drawing/2014/main" id="{E97011C2-9A0B-664B-83CB-DE2410B86B87}"/>
              </a:ext>
            </a:extLst>
          </p:cNvPr>
          <p:cNvSpPr txBox="1"/>
          <p:nvPr/>
        </p:nvSpPr>
        <p:spPr>
          <a:xfrm>
            <a:off x="6230682" y="256354"/>
            <a:ext cx="692362" cy="461665"/>
          </a:xfrm>
          <a:prstGeom prst="rect">
            <a:avLst/>
          </a:prstGeom>
          <a:solidFill>
            <a:schemeClr val="bg1"/>
          </a:solidFill>
          <a:ln w="12700" cap="flat" cmpd="sng" algn="ctr">
            <a:solidFill>
              <a:srgbClr val="000000"/>
            </a:solidFill>
            <a:prstDash val="solid"/>
            <a:miter lim="800000"/>
          </a:ln>
          <a:effectLst/>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lgn="ctr" eaLnBrk="1" fontAlgn="auto" hangingPunct="1">
              <a:spcBef>
                <a:spcPts val="0"/>
              </a:spcBef>
              <a:spcAft>
                <a:spcPts val="0"/>
              </a:spcAft>
              <a:defRPr/>
            </a:pPr>
            <a:r>
              <a:rPr lang="en-US" sz="1200" kern="0" dirty="0">
                <a:solidFill>
                  <a:prstClr val="black"/>
                </a:solidFill>
                <a:latin typeface="Calibri" panose="020F0502020204030204"/>
                <a:ea typeface="+mn-ea"/>
              </a:rPr>
              <a:t>RM in Industry</a:t>
            </a:r>
          </a:p>
        </p:txBody>
      </p:sp>
      <p:sp>
        <p:nvSpPr>
          <p:cNvPr id="24"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59151A19-47C8-4166-BB74-18D8773ADBE7}"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1</a:t>
            </a:fld>
            <a:endParaRPr lang="en-US" altLang="en-US" sz="1200" b="1">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533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CA" cap="none" dirty="0"/>
              <a:t>Five Practicable Programs: </a:t>
            </a:r>
          </a:p>
        </p:txBody>
      </p:sp>
      <p:sp>
        <p:nvSpPr>
          <p:cNvPr id="3" name="Content Placeholder 2"/>
          <p:cNvSpPr>
            <a:spLocks noGrp="1"/>
          </p:cNvSpPr>
          <p:nvPr>
            <p:ph sz="quarter" idx="13"/>
          </p:nvPr>
        </p:nvSpPr>
        <p:spPr>
          <a:xfrm>
            <a:off x="457200" y="822960"/>
            <a:ext cx="8229600" cy="5577840"/>
          </a:xfrm>
          <a:solidFill>
            <a:schemeClr val="bg1">
              <a:alpha val="50000"/>
            </a:schemeClr>
          </a:solidFill>
          <a:ln>
            <a:solidFill>
              <a:schemeClr val="tx2"/>
            </a:solidFill>
          </a:ln>
        </p:spPr>
        <p:txBody>
          <a:bodyPr>
            <a:noAutofit/>
          </a:bodyPr>
          <a:lstStyle/>
          <a:p>
            <a:pPr>
              <a:lnSpc>
                <a:spcPct val="100000"/>
              </a:lnSpc>
              <a:spcBef>
                <a:spcPts val="0"/>
              </a:spcBef>
            </a:pPr>
            <a:r>
              <a:rPr lang="en-US" sz="1600" cap="none" dirty="0"/>
              <a:t>In a presentation to The Carnegie Council in 2012, former Alcoa VP Bill O'Rourke indicated five programs that O’Neill had implemented to influence:</a:t>
            </a:r>
          </a:p>
          <a:p>
            <a:pPr>
              <a:lnSpc>
                <a:spcPct val="100000"/>
              </a:lnSpc>
              <a:spcBef>
                <a:spcPts val="0"/>
              </a:spcBef>
            </a:pPr>
            <a:endParaRPr lang="en-US" sz="1400" b="1" cap="none" dirty="0"/>
          </a:p>
          <a:p>
            <a:pPr>
              <a:lnSpc>
                <a:spcPct val="100000"/>
              </a:lnSpc>
              <a:spcBef>
                <a:spcPts val="0"/>
              </a:spcBef>
            </a:pPr>
            <a:r>
              <a:rPr lang="en-US" sz="1400" b="1" cap="none" dirty="0"/>
              <a:t>1) </a:t>
            </a:r>
            <a:r>
              <a:rPr lang="en-US" sz="1600" b="1" cap="none" dirty="0"/>
              <a:t>Safety was at the Top of the Meeting Agenda:</a:t>
            </a:r>
          </a:p>
          <a:p>
            <a:pPr marL="342900" indent="-342900">
              <a:lnSpc>
                <a:spcPct val="100000"/>
              </a:lnSpc>
              <a:spcBef>
                <a:spcPts val="0"/>
              </a:spcBef>
              <a:buFont typeface="Wingdings" panose="05000000000000000000" pitchFamily="2" charset="2"/>
              <a:buChar char="Ø"/>
            </a:pPr>
            <a:r>
              <a:rPr lang="en-US" sz="1400" cap="none" dirty="0"/>
              <a:t>Plant managers, senior management, Board of Directors, Shareholders, Financial Analysts</a:t>
            </a:r>
          </a:p>
          <a:p>
            <a:pPr marL="342900" indent="-342900">
              <a:lnSpc>
                <a:spcPct val="100000"/>
              </a:lnSpc>
              <a:spcBef>
                <a:spcPts val="0"/>
              </a:spcBef>
              <a:buFont typeface="Wingdings" panose="05000000000000000000" pitchFamily="2" charset="2"/>
              <a:buChar char="Ø"/>
            </a:pPr>
            <a:endParaRPr lang="en-US" sz="1600" cap="none" dirty="0"/>
          </a:p>
          <a:p>
            <a:pPr>
              <a:lnSpc>
                <a:spcPct val="100000"/>
              </a:lnSpc>
              <a:spcBef>
                <a:spcPts val="0"/>
              </a:spcBef>
            </a:pPr>
            <a:r>
              <a:rPr lang="en-US" sz="1600" b="1" cap="none" dirty="0"/>
              <a:t>2) Report Incidents Within 24 Hours: </a:t>
            </a:r>
          </a:p>
          <a:p>
            <a:pPr marL="342900" lvl="1" indent="-342900">
              <a:lnSpc>
                <a:spcPct val="100000"/>
              </a:lnSpc>
              <a:spcBef>
                <a:spcPts val="0"/>
              </a:spcBef>
            </a:pPr>
            <a:r>
              <a:rPr lang="en-US" sz="1400" cap="none" dirty="0"/>
              <a:t>Who was hurt?</a:t>
            </a:r>
          </a:p>
          <a:p>
            <a:pPr marL="342900" lvl="1" indent="-342900">
              <a:lnSpc>
                <a:spcPct val="100000"/>
              </a:lnSpc>
              <a:spcBef>
                <a:spcPts val="0"/>
              </a:spcBef>
            </a:pPr>
            <a:r>
              <a:rPr lang="en-US" sz="1400" cap="none" dirty="0"/>
              <a:t>Why they were hurt?</a:t>
            </a:r>
          </a:p>
          <a:p>
            <a:pPr marL="342900" lvl="1" indent="-342900">
              <a:lnSpc>
                <a:spcPct val="100000"/>
              </a:lnSpc>
              <a:spcBef>
                <a:spcPts val="0"/>
              </a:spcBef>
            </a:pPr>
            <a:r>
              <a:rPr lang="en-US" sz="1400" cap="none" dirty="0"/>
              <a:t>What have you done about it? </a:t>
            </a:r>
          </a:p>
          <a:p>
            <a:pPr marL="342900" indent="-342900">
              <a:lnSpc>
                <a:spcPct val="100000"/>
              </a:lnSpc>
              <a:spcBef>
                <a:spcPts val="0"/>
              </a:spcBef>
              <a:buFont typeface="Wingdings" panose="05000000000000000000" pitchFamily="2" charset="2"/>
              <a:buChar char="Ø"/>
            </a:pPr>
            <a:endParaRPr lang="en-US" sz="1600" cap="none" dirty="0"/>
          </a:p>
          <a:p>
            <a:pPr>
              <a:lnSpc>
                <a:spcPct val="100000"/>
              </a:lnSpc>
              <a:spcBef>
                <a:spcPts val="0"/>
              </a:spcBef>
            </a:pPr>
            <a:r>
              <a:rPr lang="en-US" sz="1600" b="1" cap="none" dirty="0"/>
              <a:t>3) Real-time Safety Performance Data:  </a:t>
            </a:r>
          </a:p>
          <a:p>
            <a:pPr marL="342900" lvl="0" indent="-342900">
              <a:lnSpc>
                <a:spcPct val="100000"/>
              </a:lnSpc>
              <a:spcBef>
                <a:spcPts val="0"/>
              </a:spcBef>
              <a:buClr>
                <a:prstClr val="black"/>
              </a:buClr>
              <a:buFont typeface="Wingdings" panose="05000000000000000000" pitchFamily="2" charset="2"/>
              <a:buChar char="Ø"/>
            </a:pPr>
            <a:endParaRPr lang="en-US" sz="1600" cap="none" dirty="0">
              <a:solidFill>
                <a:prstClr val="black"/>
              </a:solidFill>
            </a:endParaRPr>
          </a:p>
          <a:p>
            <a:pPr lvl="0">
              <a:lnSpc>
                <a:spcPct val="100000"/>
              </a:lnSpc>
              <a:spcBef>
                <a:spcPts val="0"/>
              </a:spcBef>
              <a:buClr>
                <a:prstClr val="black"/>
              </a:buClr>
            </a:pPr>
            <a:r>
              <a:rPr lang="en-US" sz="1600" b="1" cap="none" dirty="0">
                <a:solidFill>
                  <a:prstClr val="black"/>
                </a:solidFill>
              </a:rPr>
              <a:t>4) Safety Audit Program and Department (Resources and Authority):</a:t>
            </a:r>
          </a:p>
          <a:p>
            <a:pPr marL="342900" lvl="0" indent="-342900">
              <a:lnSpc>
                <a:spcPct val="100000"/>
              </a:lnSpc>
              <a:spcBef>
                <a:spcPts val="0"/>
              </a:spcBef>
              <a:buClr>
                <a:prstClr val="black"/>
              </a:buClr>
              <a:buFont typeface="Wingdings" panose="05000000000000000000" pitchFamily="2" charset="2"/>
              <a:buChar char="Ø"/>
            </a:pPr>
            <a:endParaRPr lang="en-US" sz="1600" cap="none" dirty="0">
              <a:solidFill>
                <a:prstClr val="black"/>
              </a:solidFill>
            </a:endParaRPr>
          </a:p>
          <a:p>
            <a:pPr marL="0" lvl="1" indent="0">
              <a:lnSpc>
                <a:spcPct val="100000"/>
              </a:lnSpc>
              <a:spcBef>
                <a:spcPts val="0"/>
              </a:spcBef>
              <a:buNone/>
            </a:pPr>
            <a:r>
              <a:rPr lang="en-US" sz="1600" b="1" cap="none" dirty="0">
                <a:solidFill>
                  <a:prstClr val="black"/>
                </a:solidFill>
              </a:rPr>
              <a:t>5) Plant Manager Training: </a:t>
            </a:r>
          </a:p>
          <a:p>
            <a:pPr marL="342900" lvl="1" indent="-342900">
              <a:lnSpc>
                <a:spcPct val="100000"/>
              </a:lnSpc>
              <a:spcBef>
                <a:spcPts val="0"/>
              </a:spcBef>
            </a:pPr>
            <a:r>
              <a:rPr lang="en-US" sz="1400" cap="none" dirty="0"/>
              <a:t>The training was condensed in two lessons for Plant Managers: </a:t>
            </a:r>
          </a:p>
          <a:p>
            <a:pPr marL="800100" lvl="2" indent="-342900">
              <a:lnSpc>
                <a:spcPct val="100000"/>
              </a:lnSpc>
              <a:spcBef>
                <a:spcPts val="0"/>
              </a:spcBef>
              <a:buAutoNum type="arabicParenR"/>
            </a:pPr>
            <a:r>
              <a:rPr lang="en-US" sz="1400" cap="none" dirty="0">
                <a:solidFill>
                  <a:prstClr val="black"/>
                </a:solidFill>
              </a:rPr>
              <a:t>“Don’t fail an audit.”</a:t>
            </a:r>
          </a:p>
          <a:p>
            <a:pPr marL="800100" lvl="2" indent="-342900">
              <a:lnSpc>
                <a:spcPct val="100000"/>
              </a:lnSpc>
              <a:spcBef>
                <a:spcPts val="0"/>
              </a:spcBef>
              <a:buAutoNum type="arabicParenR"/>
            </a:pPr>
            <a:r>
              <a:rPr lang="en-US" sz="1400" cap="none" dirty="0">
                <a:solidFill>
                  <a:prstClr val="black"/>
                </a:solidFill>
              </a:rPr>
              <a:t>“Don’t mess with safety programs and requirements.”</a:t>
            </a:r>
          </a:p>
          <a:p>
            <a:pPr marL="1143000" lvl="1" indent="-457200">
              <a:lnSpc>
                <a:spcPct val="100000"/>
              </a:lnSpc>
              <a:spcBef>
                <a:spcPts val="0"/>
              </a:spcBef>
              <a:buClr>
                <a:prstClr val="black"/>
              </a:buClr>
              <a:buFont typeface="Wingdings" panose="05000000000000000000" pitchFamily="2" charset="2"/>
              <a:buAutoNum type="arabicParenR"/>
            </a:pPr>
            <a:endParaRPr lang="en-US" sz="1600" cap="none" dirty="0">
              <a:solidFill>
                <a:prstClr val="black"/>
              </a:solidFill>
            </a:endParaRPr>
          </a:p>
          <a:p>
            <a:pPr marL="0" lvl="1" indent="0">
              <a:lnSpc>
                <a:spcPct val="100000"/>
              </a:lnSpc>
              <a:spcBef>
                <a:spcPts val="0"/>
              </a:spcBef>
              <a:buClr>
                <a:prstClr val="black"/>
              </a:buClr>
              <a:buNone/>
            </a:pPr>
            <a:r>
              <a:rPr lang="en-US" sz="1600" b="1" cap="none" dirty="0">
                <a:solidFill>
                  <a:prstClr val="black"/>
                </a:solidFill>
              </a:rPr>
              <a:t>Key Lesson: </a:t>
            </a:r>
          </a:p>
          <a:p>
            <a:pPr marL="342900" lvl="1" indent="-342900">
              <a:lnSpc>
                <a:spcPct val="100000"/>
              </a:lnSpc>
              <a:spcBef>
                <a:spcPts val="0"/>
              </a:spcBef>
              <a:buClr>
                <a:prstClr val="black"/>
              </a:buClr>
            </a:pPr>
            <a:r>
              <a:rPr lang="en-US" sz="1600" cap="none" dirty="0">
                <a:solidFill>
                  <a:prstClr val="black"/>
                </a:solidFill>
              </a:rPr>
              <a:t>In other words, do everything possible to effectively implement the safety program at your plant (your area of responsibility)! (ESG KP#2 Understand your program!)</a:t>
            </a:r>
            <a:endParaRPr lang="en-US" sz="14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Case 11: Lessons from the ALCOA Success Story</a:t>
            </a:r>
          </a:p>
        </p:txBody>
      </p:sp>
    </p:spTree>
    <p:extLst>
      <p:ext uri="{BB962C8B-B14F-4D97-AF65-F5344CB8AC3E}">
        <p14:creationId xmlns:p14="http://schemas.microsoft.com/office/powerpoint/2010/main" val="307542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455612" y="822960"/>
            <a:ext cx="6249988" cy="5484813"/>
          </a:xfrm>
          <a:prstGeom prst="rect">
            <a:avLst/>
          </a:prstGeom>
          <a:solidFill>
            <a:schemeClr val="tx1"/>
          </a:solidFill>
          <a:ln w="9525">
            <a:solidFill>
              <a:schemeClr val="tx1"/>
            </a:solidFill>
            <a:miter lim="800000"/>
            <a:headEnd/>
            <a:tailEnd/>
          </a:ln>
        </p:spPr>
        <p:txBody>
          <a:bodyPr/>
          <a:lstStyle>
            <a:lvl1pPr marL="609600" indent="-6096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lvl="0" indent="0">
              <a:lnSpc>
                <a:spcPct val="90000"/>
              </a:lnSpc>
              <a:spcBef>
                <a:spcPts val="0"/>
              </a:spcBef>
              <a:buClr>
                <a:srgbClr val="000000"/>
              </a:buClr>
              <a:buSzPct val="100000"/>
              <a:buNone/>
              <a:defRPr/>
            </a:pPr>
            <a:endParaRPr lang="en-US" altLang="en-US" sz="2000" dirty="0">
              <a:solidFill>
                <a:schemeClr val="bg1"/>
              </a:solidFill>
              <a:latin typeface="Arial" panose="020B0604020202020204" pitchFamily="34" charset="0"/>
              <a:cs typeface="Arial" panose="020B0604020202020204" pitchFamily="34" charset="0"/>
            </a:endParaRPr>
          </a:p>
          <a:p>
            <a:pPr marL="0" lvl="0" indent="0">
              <a:lnSpc>
                <a:spcPct val="90000"/>
              </a:lnSpc>
              <a:spcBef>
                <a:spcPts val="0"/>
              </a:spcBef>
              <a:buClr>
                <a:srgbClr val="000000"/>
              </a:buClr>
              <a:buSzPct val="100000"/>
              <a:buNone/>
              <a:defRPr/>
            </a:pPr>
            <a:r>
              <a:rPr lang="en-US" altLang="en-US" sz="2000" dirty="0">
                <a:solidFill>
                  <a:schemeClr val="bg1"/>
                </a:solidFill>
                <a:latin typeface="Arial" panose="020B0604020202020204" pitchFamily="34" charset="0"/>
                <a:cs typeface="Arial" panose="020B0604020202020204" pitchFamily="34" charset="0"/>
              </a:rPr>
              <a:t>Program alignment to APEGA RM Elements:</a:t>
            </a:r>
          </a:p>
          <a:p>
            <a:pPr>
              <a:lnSpc>
                <a:spcPct val="90000"/>
              </a:lnSpc>
              <a:spcBef>
                <a:spcPts val="0"/>
              </a:spcBef>
              <a:buClrTx/>
              <a:buSzPct val="100000"/>
              <a:buFont typeface="Wingdings" panose="05000000000000000000" pitchFamily="2" charset="2"/>
              <a:buChar char="Ø"/>
              <a:defRPr/>
            </a:pPr>
            <a:endParaRPr lang="en-US" altLang="en-US" sz="2000" dirty="0">
              <a:solidFill>
                <a:schemeClr val="bg1"/>
              </a:solidFill>
              <a:latin typeface="Arial" panose="020B0604020202020204" pitchFamily="34" charset="0"/>
              <a:cs typeface="Arial" panose="020B0604020202020204" pitchFamily="34" charset="0"/>
            </a:endParaRPr>
          </a:p>
          <a:p>
            <a:pPr>
              <a:lnSpc>
                <a:spcPct val="90000"/>
              </a:lnSpc>
              <a:spcBef>
                <a:spcPts val="0"/>
              </a:spcBef>
              <a:buClrTx/>
              <a:buSzPct val="100000"/>
              <a:buFont typeface="Wingdings" panose="05000000000000000000" pitchFamily="2" charset="2"/>
              <a:buChar char="Ø"/>
              <a:defRPr/>
            </a:pPr>
            <a:r>
              <a:rPr lang="en-US" altLang="en-US" sz="2000" dirty="0">
                <a:solidFill>
                  <a:schemeClr val="bg1"/>
                </a:solidFill>
                <a:latin typeface="Arial" panose="020B0604020202020204" pitchFamily="34" charset="0"/>
                <a:cs typeface="Arial" panose="020B0604020202020204" pitchFamily="34" charset="0"/>
              </a:rPr>
              <a:t>Safety at the Top of all Meeting Agendas:</a:t>
            </a:r>
            <a:br>
              <a:rPr lang="en-US" altLang="en-US" sz="2000" dirty="0">
                <a:solidFill>
                  <a:schemeClr val="bg1"/>
                </a:solidFill>
                <a:latin typeface="Arial" panose="020B0604020202020204" pitchFamily="34" charset="0"/>
                <a:cs typeface="Arial" panose="020B0604020202020204" pitchFamily="34" charset="0"/>
              </a:rPr>
            </a:br>
            <a:r>
              <a:rPr lang="en-US" altLang="en-US" sz="2000" dirty="0">
                <a:solidFill>
                  <a:schemeClr val="bg1"/>
                </a:solidFill>
                <a:latin typeface="Arial" panose="020B0604020202020204" pitchFamily="34" charset="0"/>
                <a:cs typeface="Arial" panose="020B0604020202020204" pitchFamily="34" charset="0"/>
              </a:rPr>
              <a:t>1) </a:t>
            </a:r>
            <a:r>
              <a:rPr lang="en-US" altLang="en-US" sz="2000" b="1" dirty="0">
                <a:solidFill>
                  <a:schemeClr val="bg1"/>
                </a:solidFill>
                <a:latin typeface="Arial" panose="020B0604020202020204" pitchFamily="34" charset="0"/>
                <a:cs typeface="Arial" panose="020B0604020202020204" pitchFamily="34" charset="0"/>
              </a:rPr>
              <a:t>MLCA</a:t>
            </a:r>
          </a:p>
          <a:p>
            <a:pPr>
              <a:lnSpc>
                <a:spcPct val="90000"/>
              </a:lnSpc>
              <a:spcBef>
                <a:spcPts val="0"/>
              </a:spcBef>
              <a:buClrTx/>
              <a:buSzPct val="100000"/>
              <a:buFont typeface="Wingdings" panose="05000000000000000000" pitchFamily="2" charset="2"/>
              <a:buChar char="Ø"/>
              <a:defRPr/>
            </a:pPr>
            <a:endParaRPr lang="en-US" altLang="en-US" sz="2000" dirty="0">
              <a:solidFill>
                <a:schemeClr val="bg1"/>
              </a:solidFill>
              <a:latin typeface="Arial" panose="020B0604020202020204" pitchFamily="34" charset="0"/>
              <a:cs typeface="Arial" panose="020B0604020202020204" pitchFamily="34" charset="0"/>
            </a:endParaRPr>
          </a:p>
          <a:p>
            <a:pPr>
              <a:lnSpc>
                <a:spcPct val="90000"/>
              </a:lnSpc>
              <a:spcBef>
                <a:spcPts val="0"/>
              </a:spcBef>
              <a:buClrTx/>
              <a:buSzPct val="100000"/>
              <a:buFont typeface="Wingdings" panose="05000000000000000000" pitchFamily="2" charset="2"/>
              <a:buChar char="Ø"/>
              <a:defRPr/>
            </a:pPr>
            <a:r>
              <a:rPr lang="en-US" altLang="en-US" sz="2000" dirty="0">
                <a:solidFill>
                  <a:schemeClr val="bg1"/>
                </a:solidFill>
                <a:latin typeface="Arial" panose="020B0604020202020204" pitchFamily="34" charset="0"/>
                <a:cs typeface="Arial" panose="020B0604020202020204" pitchFamily="34" charset="0"/>
              </a:rPr>
              <a:t>Report Incidents Within 24 Hours: </a:t>
            </a:r>
            <a:br>
              <a:rPr lang="en-US" altLang="en-US" sz="2000" dirty="0">
                <a:solidFill>
                  <a:schemeClr val="bg1"/>
                </a:solidFill>
                <a:latin typeface="Arial" panose="020B0604020202020204" pitchFamily="34" charset="0"/>
                <a:cs typeface="Arial" panose="020B0604020202020204" pitchFamily="34" charset="0"/>
              </a:rPr>
            </a:br>
            <a:r>
              <a:rPr lang="en-US" altLang="en-US" sz="2000" dirty="0">
                <a:solidFill>
                  <a:schemeClr val="bg1"/>
                </a:solidFill>
                <a:latin typeface="Arial" panose="020B0604020202020204" pitchFamily="34" charset="0"/>
                <a:cs typeface="Arial" panose="020B0604020202020204" pitchFamily="34" charset="0"/>
              </a:rPr>
              <a:t>1) </a:t>
            </a:r>
            <a:r>
              <a:rPr lang="en-US" altLang="en-US" sz="2000" b="1" dirty="0">
                <a:solidFill>
                  <a:schemeClr val="bg1"/>
                </a:solidFill>
                <a:latin typeface="Arial" panose="020B0604020202020204" pitchFamily="34" charset="0"/>
                <a:cs typeface="Arial" panose="020B0604020202020204" pitchFamily="34" charset="0"/>
              </a:rPr>
              <a:t>MLCA, 5) IRIA&amp;A</a:t>
            </a:r>
          </a:p>
          <a:p>
            <a:pPr>
              <a:lnSpc>
                <a:spcPct val="90000"/>
              </a:lnSpc>
              <a:spcBef>
                <a:spcPts val="0"/>
              </a:spcBef>
              <a:buClrTx/>
              <a:buSzPct val="100000"/>
              <a:buFont typeface="Wingdings" panose="05000000000000000000" pitchFamily="2" charset="2"/>
              <a:buChar char="Ø"/>
              <a:defRPr/>
            </a:pPr>
            <a:endParaRPr lang="en-US" altLang="en-US" sz="2000" dirty="0">
              <a:solidFill>
                <a:schemeClr val="bg1"/>
              </a:solidFill>
              <a:latin typeface="Arial" panose="020B0604020202020204" pitchFamily="34" charset="0"/>
              <a:cs typeface="Arial" panose="020B0604020202020204" pitchFamily="34" charset="0"/>
            </a:endParaRPr>
          </a:p>
          <a:p>
            <a:pPr>
              <a:lnSpc>
                <a:spcPct val="90000"/>
              </a:lnSpc>
              <a:spcBef>
                <a:spcPts val="0"/>
              </a:spcBef>
              <a:buClrTx/>
              <a:buSzPct val="100000"/>
              <a:buFont typeface="Wingdings" panose="05000000000000000000" pitchFamily="2" charset="2"/>
              <a:buChar char="Ø"/>
              <a:defRPr/>
            </a:pPr>
            <a:r>
              <a:rPr lang="en-US" altLang="en-US" sz="2000" dirty="0">
                <a:solidFill>
                  <a:schemeClr val="bg1"/>
                </a:solidFill>
                <a:latin typeface="Arial" panose="020B0604020202020204" pitchFamily="34" charset="0"/>
                <a:cs typeface="Arial" panose="020B0604020202020204" pitchFamily="34" charset="0"/>
              </a:rPr>
              <a:t>Real-time Safety Performance Data:  </a:t>
            </a:r>
            <a:br>
              <a:rPr lang="en-US" altLang="en-US" sz="2000" dirty="0">
                <a:solidFill>
                  <a:schemeClr val="bg1"/>
                </a:solidFill>
                <a:latin typeface="Arial" panose="020B0604020202020204" pitchFamily="34" charset="0"/>
                <a:cs typeface="Arial" panose="020B0604020202020204" pitchFamily="34" charset="0"/>
              </a:rPr>
            </a:br>
            <a:r>
              <a:rPr lang="en-US" altLang="en-US" sz="2000" dirty="0">
                <a:solidFill>
                  <a:schemeClr val="bg1"/>
                </a:solidFill>
                <a:latin typeface="Arial" panose="020B0604020202020204" pitchFamily="34" charset="0"/>
                <a:cs typeface="Arial" panose="020B0604020202020204" pitchFamily="34" charset="0"/>
              </a:rPr>
              <a:t>5) </a:t>
            </a:r>
            <a:r>
              <a:rPr lang="en-US" altLang="en-US" sz="2000" b="1" dirty="0">
                <a:solidFill>
                  <a:schemeClr val="bg1"/>
                </a:solidFill>
                <a:latin typeface="Arial" panose="020B0604020202020204" pitchFamily="34" charset="0"/>
                <a:cs typeface="Arial" panose="020B0604020202020204" pitchFamily="34" charset="0"/>
              </a:rPr>
              <a:t>IRIA&amp;A, 8) O&amp;M</a:t>
            </a:r>
          </a:p>
          <a:p>
            <a:pPr>
              <a:lnSpc>
                <a:spcPct val="90000"/>
              </a:lnSpc>
              <a:spcBef>
                <a:spcPts val="0"/>
              </a:spcBef>
              <a:buClrTx/>
              <a:buSzPct val="100000"/>
              <a:buFont typeface="Wingdings" panose="05000000000000000000" pitchFamily="2" charset="2"/>
              <a:buChar char="Ø"/>
              <a:defRPr/>
            </a:pPr>
            <a:endParaRPr lang="en-US" altLang="en-US" sz="2000" dirty="0">
              <a:solidFill>
                <a:schemeClr val="bg1"/>
              </a:solidFill>
              <a:latin typeface="Arial" panose="020B0604020202020204" pitchFamily="34" charset="0"/>
              <a:cs typeface="Arial" panose="020B0604020202020204" pitchFamily="34" charset="0"/>
            </a:endParaRPr>
          </a:p>
          <a:p>
            <a:pPr>
              <a:lnSpc>
                <a:spcPct val="90000"/>
              </a:lnSpc>
              <a:spcBef>
                <a:spcPts val="0"/>
              </a:spcBef>
              <a:buClrTx/>
              <a:buSzPct val="100000"/>
              <a:buFont typeface="Wingdings" panose="05000000000000000000" pitchFamily="2" charset="2"/>
              <a:buChar char="Ø"/>
              <a:defRPr/>
            </a:pPr>
            <a:r>
              <a:rPr lang="en-US" altLang="en-US" sz="2000" dirty="0">
                <a:solidFill>
                  <a:schemeClr val="bg1"/>
                </a:solidFill>
                <a:latin typeface="Arial" panose="020B0604020202020204" pitchFamily="34" charset="0"/>
                <a:cs typeface="Arial" panose="020B0604020202020204" pitchFamily="34" charset="0"/>
              </a:rPr>
              <a:t>Global Safety Audit Program and Department:</a:t>
            </a:r>
            <a:br>
              <a:rPr lang="en-US" altLang="en-US" sz="2000" dirty="0">
                <a:solidFill>
                  <a:schemeClr val="bg1"/>
                </a:solidFill>
                <a:latin typeface="Arial" panose="020B0604020202020204" pitchFamily="34" charset="0"/>
                <a:cs typeface="Arial" panose="020B0604020202020204" pitchFamily="34" charset="0"/>
              </a:rPr>
            </a:br>
            <a:r>
              <a:rPr lang="en-US" altLang="en-US" sz="2000" dirty="0">
                <a:solidFill>
                  <a:schemeClr val="bg1"/>
                </a:solidFill>
                <a:latin typeface="Arial" panose="020B0604020202020204" pitchFamily="34" charset="0"/>
                <a:cs typeface="Arial" panose="020B0604020202020204" pitchFamily="34" charset="0"/>
              </a:rPr>
              <a:t>6) </a:t>
            </a:r>
            <a:r>
              <a:rPr lang="en-US" altLang="en-US" sz="2000" b="1" dirty="0">
                <a:solidFill>
                  <a:schemeClr val="bg1"/>
                </a:solidFill>
                <a:latin typeface="Arial" panose="020B0604020202020204" pitchFamily="34" charset="0"/>
                <a:cs typeface="Arial" panose="020B0604020202020204" pitchFamily="34" charset="0"/>
              </a:rPr>
              <a:t>PECI</a:t>
            </a:r>
          </a:p>
          <a:p>
            <a:pPr>
              <a:lnSpc>
                <a:spcPct val="90000"/>
              </a:lnSpc>
              <a:spcBef>
                <a:spcPts val="0"/>
              </a:spcBef>
              <a:buClrTx/>
              <a:buSzPct val="100000"/>
              <a:buFont typeface="Wingdings" panose="05000000000000000000" pitchFamily="2" charset="2"/>
              <a:buChar char="Ø"/>
              <a:defRPr/>
            </a:pPr>
            <a:endParaRPr lang="en-US" altLang="en-US" sz="2000" dirty="0">
              <a:solidFill>
                <a:schemeClr val="bg1"/>
              </a:solidFill>
              <a:latin typeface="Arial" panose="020B0604020202020204" pitchFamily="34" charset="0"/>
              <a:cs typeface="Arial" panose="020B0604020202020204" pitchFamily="34" charset="0"/>
            </a:endParaRPr>
          </a:p>
          <a:p>
            <a:pPr>
              <a:lnSpc>
                <a:spcPct val="90000"/>
              </a:lnSpc>
              <a:spcBef>
                <a:spcPts val="0"/>
              </a:spcBef>
              <a:buClrTx/>
              <a:buSzPct val="100000"/>
              <a:buFont typeface="Wingdings" panose="05000000000000000000" pitchFamily="2" charset="2"/>
              <a:buChar char="Ø"/>
              <a:defRPr/>
            </a:pPr>
            <a:r>
              <a:rPr lang="en-US" altLang="en-US" sz="2000" dirty="0">
                <a:solidFill>
                  <a:schemeClr val="bg1"/>
                </a:solidFill>
                <a:latin typeface="Arial" panose="020B0604020202020204" pitchFamily="34" charset="0"/>
                <a:cs typeface="Arial" panose="020B0604020202020204" pitchFamily="34" charset="0"/>
              </a:rPr>
              <a:t>Plant Manager Training:</a:t>
            </a:r>
            <a:br>
              <a:rPr lang="en-US" altLang="en-US" sz="2000" dirty="0">
                <a:solidFill>
                  <a:schemeClr val="bg1"/>
                </a:solidFill>
                <a:latin typeface="Arial" panose="020B0604020202020204" pitchFamily="34" charset="0"/>
                <a:cs typeface="Arial" panose="020B0604020202020204" pitchFamily="34" charset="0"/>
              </a:rPr>
            </a:br>
            <a:r>
              <a:rPr lang="en-US" altLang="en-US" sz="2000" dirty="0">
                <a:solidFill>
                  <a:schemeClr val="bg1"/>
                </a:solidFill>
                <a:latin typeface="Arial" panose="020B0604020202020204" pitchFamily="34" charset="0"/>
                <a:cs typeface="Arial" panose="020B0604020202020204" pitchFamily="34" charset="0"/>
              </a:rPr>
              <a:t>1) </a:t>
            </a:r>
            <a:r>
              <a:rPr lang="en-US" altLang="en-US" sz="2000" b="1" dirty="0">
                <a:solidFill>
                  <a:schemeClr val="bg1"/>
                </a:solidFill>
                <a:latin typeface="Arial" panose="020B0604020202020204" pitchFamily="34" charset="0"/>
                <a:cs typeface="Arial" panose="020B0604020202020204" pitchFamily="34" charset="0"/>
              </a:rPr>
              <a:t>MLCA, 9) EC&amp;T</a:t>
            </a:r>
          </a:p>
          <a:p>
            <a:pPr marL="0" marR="0" lvl="0" indent="0" algn="l" defTabSz="914400" rtl="0" eaLnBrk="0" fontAlgn="base" latinLnBrk="0" hangingPunct="0">
              <a:lnSpc>
                <a:spcPct val="90000"/>
              </a:lnSpc>
              <a:spcBef>
                <a:spcPts val="0"/>
              </a:spcBef>
              <a:spcAft>
                <a:spcPct val="0"/>
              </a:spcAft>
              <a:buClr>
                <a:srgbClr val="000000"/>
              </a:buClr>
              <a:buSzPct val="100000"/>
              <a:buNone/>
              <a:tabLst/>
              <a:defRPr/>
            </a:pPr>
            <a:endParaRPr kumimoji="0" lang="en-US" altLang="en-US" sz="20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90000"/>
              </a:lnSpc>
              <a:spcBef>
                <a:spcPts val="0"/>
              </a:spcBef>
              <a:spcAft>
                <a:spcPct val="0"/>
              </a:spcAft>
              <a:buClr>
                <a:srgbClr val="000000"/>
              </a:buClr>
              <a:buSzPct val="100000"/>
              <a:buNone/>
              <a:tabLst/>
              <a:defRPr/>
            </a:pPr>
            <a:r>
              <a:rPr kumimoji="0" lang="en-US" altLang="en-US" sz="1600" b="0"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(See additional comments</a:t>
            </a:r>
            <a:r>
              <a:rPr kumimoji="0" lang="en-US" altLang="en-US" sz="1600" b="0" i="1" u="none" strike="noStrike" kern="1200" cap="none" spc="0" normalizeH="0" noProof="0" dirty="0">
                <a:ln>
                  <a:noFill/>
                </a:ln>
                <a:solidFill>
                  <a:schemeClr val="bg1"/>
                </a:solidFill>
                <a:effectLst/>
                <a:uLnTx/>
                <a:uFillTx/>
                <a:latin typeface="Arial" panose="020B0604020202020204" pitchFamily="34" charset="0"/>
                <a:cs typeface="Arial" panose="020B0604020202020204" pitchFamily="34" charset="0"/>
              </a:rPr>
              <a:t> in the Notes section)</a:t>
            </a:r>
            <a:endParaRPr kumimoji="0" lang="en-US" altLang="en-US" sz="1600" b="0"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7680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1A6093-C39C-4CBF-B8C7-6F22FB12C2B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Rectangle 2"/>
          <p:cNvSpPr>
            <a:spLocks noChangeArrowheads="1"/>
          </p:cNvSpPr>
          <p:nvPr/>
        </p:nvSpPr>
        <p:spPr bwMode="auto">
          <a:xfrm>
            <a:off x="455613" y="182880"/>
            <a:ext cx="8226425" cy="640080"/>
          </a:xfrm>
          <a:prstGeom prst="rect">
            <a:avLst/>
          </a:prstGeom>
          <a:solidFill>
            <a:schemeClr val="bg1">
              <a:alpha val="70000"/>
            </a:schemeClr>
          </a:solidFill>
        </p:spPr>
        <p:txBody>
          <a:bodyPr vert="horz" lIns="91440" tIns="45720" rIns="91440" bIns="45720" rtlCol="0" anchor="ctr">
            <a:noAutofit/>
          </a:bodyPr>
          <a:lstStyle/>
          <a:p>
            <a:pPr lvl="0">
              <a:lnSpc>
                <a:spcPct val="90000"/>
              </a:lnSpc>
              <a:defRPr/>
            </a:pPr>
            <a:r>
              <a:rPr lang="en-US" altLang="en-US" b="1" i="1" dirty="0">
                <a:solidFill>
                  <a:prstClr val="black"/>
                </a:solidFill>
                <a:latin typeface="Arial" panose="020B0604020202020204" pitchFamily="34" charset="0"/>
                <a:cs typeface="Arial" panose="020B0604020202020204" pitchFamily="34" charset="0"/>
              </a:rPr>
              <a:t>Alcoa Five Programs and RM Elements </a:t>
            </a:r>
          </a:p>
        </p:txBody>
      </p:sp>
      <p:sp>
        <p:nvSpPr>
          <p:cNvPr id="8"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sp>
        <p:nvSpPr>
          <p:cNvPr id="9" name="Rectangle 3"/>
          <p:cNvSpPr>
            <a:spLocks noChangeArrowheads="1"/>
          </p:cNvSpPr>
          <p:nvPr/>
        </p:nvSpPr>
        <p:spPr bwMode="auto">
          <a:xfrm>
            <a:off x="6858000" y="822960"/>
            <a:ext cx="1828800" cy="5484813"/>
          </a:xfrm>
          <a:prstGeom prst="rect">
            <a:avLst/>
          </a:prstGeom>
          <a:solidFill>
            <a:srgbClr val="000000"/>
          </a:solidFill>
          <a:ln w="9525">
            <a:solidFill>
              <a:srgbClr val="000000"/>
            </a:solidFill>
            <a:miter lim="800000"/>
            <a:headEnd/>
            <a:tailEnd/>
          </a:ln>
        </p:spPr>
        <p:txBody>
          <a:bodyPr/>
          <a:lstStyle>
            <a:lvl1pPr marL="609600" indent="-6096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lvl="0" indent="0">
              <a:spcBef>
                <a:spcPts val="0"/>
              </a:spcBef>
              <a:spcAft>
                <a:spcPts val="600"/>
              </a:spcAft>
              <a:buClr>
                <a:srgbClr val="000000"/>
              </a:buClr>
              <a:buSzPct val="100000"/>
              <a:buNone/>
              <a:defRPr/>
            </a:pPr>
            <a:r>
              <a:rPr lang="en-US" altLang="en-US" sz="2000" dirty="0">
                <a:solidFill>
                  <a:schemeClr val="bg1"/>
                </a:solidFill>
                <a:latin typeface="Arial" panose="020B0604020202020204" pitchFamily="34" charset="0"/>
                <a:cs typeface="Arial" panose="020B0604020202020204" pitchFamily="34" charset="0"/>
              </a:rPr>
              <a:t>APEGA RME:</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MLCA</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RA&amp;MR</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CAER</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MOC</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IRIA&amp;A</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PECI</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DC&amp;SU.</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O&amp;M</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EC&amp;T.</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CC&amp;I</a:t>
            </a:r>
          </a:p>
          <a:p>
            <a:pPr marL="274320" indent="-274320" eaLnBrk="1" hangingPunct="1">
              <a:spcBef>
                <a:spcPts val="0"/>
              </a:spcBef>
              <a:spcAft>
                <a:spcPts val="600"/>
              </a:spcAft>
              <a:buClrTx/>
              <a:buSzPct val="100000"/>
              <a:buFont typeface="Times New Roman" panose="02020603050405020304" pitchFamily="18" charset="0"/>
              <a:buAutoNum type="arabicParenR"/>
            </a:pPr>
            <a:r>
              <a:rPr lang="en-US" altLang="en-US" sz="2000" dirty="0">
                <a:solidFill>
                  <a:schemeClr val="bg1"/>
                </a:solidFill>
                <a:latin typeface="Arial" panose="020B0604020202020204" pitchFamily="34" charset="0"/>
              </a:rPr>
              <a:t>OFID</a:t>
            </a:r>
            <a:endParaRPr kumimoji="0" lang="en-US" altLang="en-US" sz="20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35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CA" cap="none" dirty="0"/>
              <a:t>The Legacy – Safety &amp; Financial Performance:</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rmAutofit/>
          </a:bodyPr>
          <a:lstStyle/>
          <a:p>
            <a:pPr marL="342900" indent="-342900">
              <a:lnSpc>
                <a:spcPct val="100000"/>
              </a:lnSpc>
              <a:spcBef>
                <a:spcPts val="0"/>
              </a:spcBef>
              <a:buFont typeface="Wingdings" panose="05000000000000000000" pitchFamily="2" charset="2"/>
              <a:buChar char="Ø"/>
            </a:pPr>
            <a:r>
              <a:rPr lang="en-US" sz="2000" cap="none" dirty="0"/>
              <a:t>Alcoa Global Lost Workday Rate = 0.126 in 2014</a:t>
            </a:r>
          </a:p>
          <a:p>
            <a:pPr marL="342900" indent="-342900">
              <a:lnSpc>
                <a:spcPct val="100000"/>
              </a:lnSpc>
              <a:spcBef>
                <a:spcPts val="0"/>
              </a:spcBef>
              <a:buFont typeface="Wingdings" panose="05000000000000000000" pitchFamily="2" charset="2"/>
              <a:buChar char="Ø"/>
            </a:pPr>
            <a:r>
              <a:rPr lang="en-US" sz="2000" cap="none" dirty="0"/>
              <a:t>Improved market cap 9X (1987 USD4Bn to 2007 USD28Bn)</a:t>
            </a:r>
          </a:p>
          <a:p>
            <a:pPr marL="1028700" lvl="1" indent="-342900">
              <a:lnSpc>
                <a:spcPct val="100000"/>
              </a:lnSpc>
              <a:spcBef>
                <a:spcPts val="0"/>
              </a:spcBef>
            </a:pPr>
            <a:r>
              <a:rPr lang="en-US" sz="1800" i="1" cap="none" dirty="0">
                <a:solidFill>
                  <a:srgbClr val="FF0000"/>
                </a:solidFill>
              </a:rPr>
              <a:t>Market crash in Fall 2008, followed by restructuring, divestments  </a:t>
            </a:r>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r>
              <a:rPr lang="en-US" sz="1600" cap="none" dirty="0"/>
              <a:t>Tennessee Operations are typical </a:t>
            </a:r>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a:lnSpc>
                <a:spcPct val="100000"/>
              </a:lnSpc>
              <a:spcBef>
                <a:spcPts val="0"/>
              </a:spcBef>
            </a:pPr>
            <a:endParaRPr lang="en-US" sz="20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pic>
        <p:nvPicPr>
          <p:cNvPr id="4" name="Picture 3"/>
          <p:cNvPicPr>
            <a:picLocks noChangeAspect="1"/>
          </p:cNvPicPr>
          <p:nvPr/>
        </p:nvPicPr>
        <p:blipFill>
          <a:blip r:embed="rId2"/>
          <a:stretch>
            <a:fillRect/>
          </a:stretch>
        </p:blipFill>
        <p:spPr>
          <a:xfrm>
            <a:off x="719916" y="1996440"/>
            <a:ext cx="3550522" cy="2664000"/>
          </a:xfrm>
          <a:prstGeom prst="rect">
            <a:avLst/>
          </a:prstGeom>
          <a:ln>
            <a:solidFill>
              <a:schemeClr val="tx1"/>
            </a:solidFill>
          </a:ln>
        </p:spPr>
      </p:pic>
      <p:pic>
        <p:nvPicPr>
          <p:cNvPr id="8" name="Picture 7">
            <a:extLst>
              <a:ext uri="{FF2B5EF4-FFF2-40B4-BE49-F238E27FC236}">
                <a16:creationId xmlns:a16="http://schemas.microsoft.com/office/drawing/2014/main" id="{6881B64F-552B-8D46-B3F9-75A30BECF959}"/>
              </a:ext>
            </a:extLst>
          </p:cNvPr>
          <p:cNvPicPr>
            <a:picLocks noChangeAspect="1"/>
          </p:cNvPicPr>
          <p:nvPr/>
        </p:nvPicPr>
        <p:blipFill>
          <a:blip r:embed="rId3"/>
          <a:stretch>
            <a:fillRect/>
          </a:stretch>
        </p:blipFill>
        <p:spPr>
          <a:xfrm>
            <a:off x="4476083" y="1996440"/>
            <a:ext cx="3977653" cy="2664000"/>
          </a:xfrm>
          <a:prstGeom prst="rect">
            <a:avLst/>
          </a:prstGeom>
        </p:spPr>
      </p:pic>
    </p:spTree>
    <p:extLst>
      <p:ext uri="{BB962C8B-B14F-4D97-AF65-F5344CB8AC3E}">
        <p14:creationId xmlns:p14="http://schemas.microsoft.com/office/powerpoint/2010/main" val="271274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455613" y="822960"/>
            <a:ext cx="8226425" cy="5484813"/>
          </a:xfrm>
          <a:prstGeom prst="rect">
            <a:avLst/>
          </a:prstGeom>
          <a:solidFill>
            <a:schemeClr val="bg1">
              <a:alpha val="70195"/>
            </a:schemeClr>
          </a:solidFill>
          <a:ln w="9525">
            <a:solidFill>
              <a:srgbClr val="000000"/>
            </a:solidFill>
            <a:miter lim="800000"/>
            <a:headEnd/>
            <a:tailEnd/>
          </a:ln>
        </p:spPr>
        <p:txBody>
          <a:bodyPr/>
          <a:lstStyle>
            <a:lvl1pPr marL="609600" indent="-6096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lvl="0" indent="0">
              <a:lnSpc>
                <a:spcPct val="90000"/>
              </a:lnSpc>
              <a:spcBef>
                <a:spcPts val="0"/>
              </a:spcBef>
              <a:buClr>
                <a:srgbClr val="000000"/>
              </a:buClr>
              <a:buSzPct val="100000"/>
              <a:buNone/>
              <a:defRPr/>
            </a:pPr>
            <a:r>
              <a:rPr lang="en-US" altLang="en-US" sz="2000" b="1" dirty="0">
                <a:solidFill>
                  <a:srgbClr val="000000"/>
                </a:solidFill>
                <a:latin typeface="Arial" panose="020B0604020202020204" pitchFamily="34" charset="0"/>
                <a:cs typeface="Arial" panose="020B0604020202020204" pitchFamily="34" charset="0"/>
              </a:rPr>
              <a:t>Summary: </a:t>
            </a:r>
          </a:p>
          <a:p>
            <a:pPr marL="457200" indent="-457200">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Pearson’s Law: </a:t>
            </a:r>
            <a:r>
              <a:rPr lang="en-US" altLang="en-US" sz="2000" i="1" dirty="0">
                <a:solidFill>
                  <a:srgbClr val="000000"/>
                </a:solidFill>
                <a:latin typeface="Arial" panose="020B0604020202020204" pitchFamily="34" charset="0"/>
                <a:cs typeface="Arial" panose="020B0604020202020204" pitchFamily="34" charset="0"/>
              </a:rPr>
              <a:t>“When performance is measured, performance improves. When performance is measured </a:t>
            </a:r>
            <a:r>
              <a:rPr lang="en-US" altLang="en-US" sz="2000" i="1" u="sng" dirty="0">
                <a:solidFill>
                  <a:srgbClr val="000000"/>
                </a:solidFill>
                <a:latin typeface="Arial" panose="020B0604020202020204" pitchFamily="34" charset="0"/>
                <a:cs typeface="Arial" panose="020B0604020202020204" pitchFamily="34" charset="0"/>
              </a:rPr>
              <a:t>and reported back, the rate of improvement accelerates</a:t>
            </a:r>
            <a:r>
              <a:rPr lang="en-US" altLang="en-US" sz="2000" i="1" dirty="0">
                <a:solidFill>
                  <a:srgbClr val="000000"/>
                </a:solidFill>
                <a:latin typeface="Arial" panose="020B0604020202020204" pitchFamily="34" charset="0"/>
                <a:cs typeface="Arial" panose="020B0604020202020204" pitchFamily="34" charset="0"/>
              </a:rPr>
              <a:t>.”</a:t>
            </a:r>
          </a:p>
          <a:p>
            <a:pPr marL="457200" lvl="0" indent="-457200">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Change starts with the values set at the top of the organization. </a:t>
            </a:r>
            <a:r>
              <a:rPr lang="en-US" altLang="en-US" sz="2000" i="1" dirty="0">
                <a:solidFill>
                  <a:srgbClr val="000000"/>
                </a:solidFill>
                <a:latin typeface="Arial" panose="020B0604020202020204" pitchFamily="34" charset="0"/>
                <a:cs typeface="Arial" panose="020B0604020202020204" pitchFamily="34" charset="0"/>
              </a:rPr>
              <a:t>“Zero Injuries” “Safety is a precondition (value).”</a:t>
            </a:r>
          </a:p>
          <a:p>
            <a:pPr marL="457200" lvl="0" indent="-457200">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Five Practicable Programs: </a:t>
            </a:r>
          </a:p>
          <a:p>
            <a:pPr lvl="1">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Safety at the Top of all Meeting Agendas:</a:t>
            </a:r>
          </a:p>
          <a:p>
            <a:pPr lvl="1">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Report Incidents Within 24 Hours: </a:t>
            </a:r>
          </a:p>
          <a:p>
            <a:pPr lvl="1">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Real-time Safety Performance Data:  </a:t>
            </a:r>
          </a:p>
          <a:p>
            <a:pPr lvl="1">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Safety Audit System and Department:</a:t>
            </a:r>
          </a:p>
          <a:p>
            <a:pPr lvl="1">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Plant Manager Training:</a:t>
            </a:r>
          </a:p>
          <a:p>
            <a:pPr lvl="0">
              <a:lnSpc>
                <a:spcPct val="90000"/>
              </a:lnSpc>
              <a:spcBef>
                <a:spcPts val="0"/>
              </a:spcBef>
              <a:buClr>
                <a:srgbClr val="000000"/>
              </a:buClr>
              <a:buSzPct val="100000"/>
              <a:buFont typeface="Wingdings" panose="05000000000000000000" pitchFamily="2" charset="2"/>
              <a:buChar char="Ø"/>
              <a:defRPr/>
            </a:pPr>
            <a:endParaRPr lang="en-US" altLang="en-US" sz="2000" dirty="0">
              <a:solidFill>
                <a:srgbClr val="000000"/>
              </a:solidFill>
              <a:latin typeface="Arial" panose="020B0604020202020204" pitchFamily="34" charset="0"/>
              <a:cs typeface="Arial" panose="020B0604020202020204" pitchFamily="34" charset="0"/>
            </a:endParaRPr>
          </a:p>
          <a:p>
            <a:pPr marL="0" indent="0">
              <a:lnSpc>
                <a:spcPct val="90000"/>
              </a:lnSpc>
              <a:spcBef>
                <a:spcPts val="0"/>
              </a:spcBef>
              <a:buClr>
                <a:srgbClr val="000000"/>
              </a:buClr>
              <a:buSzPct val="100000"/>
              <a:buNone/>
              <a:defRPr/>
            </a:pPr>
            <a:r>
              <a:rPr lang="en-US" altLang="en-US" sz="2000" b="1" dirty="0">
                <a:solidFill>
                  <a:srgbClr val="000000"/>
                </a:solidFill>
                <a:latin typeface="Arial" panose="020B0604020202020204" pitchFamily="34" charset="0"/>
                <a:cs typeface="Arial" panose="020B0604020202020204" pitchFamily="34" charset="0"/>
              </a:rPr>
              <a:t>Key Lessons:</a:t>
            </a:r>
            <a:endParaRPr lang="en-US" altLang="en-US" sz="2000" dirty="0">
              <a:solidFill>
                <a:srgbClr val="000000"/>
              </a:solidFill>
              <a:latin typeface="Arial" panose="020B0604020202020204" pitchFamily="34" charset="0"/>
              <a:cs typeface="Arial" panose="020B0604020202020204" pitchFamily="34" charset="0"/>
            </a:endParaRPr>
          </a:p>
          <a:p>
            <a:pPr marL="457200" lvl="0" indent="-457200">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This case study and approach can be used to critique the culture and performance of any organization using the principles and practices of leadership in risk management. </a:t>
            </a:r>
          </a:p>
          <a:p>
            <a:pPr marL="457200" lvl="0" indent="-457200">
              <a:lnSpc>
                <a:spcPct val="90000"/>
              </a:lnSpc>
              <a:spcBef>
                <a:spcPts val="0"/>
              </a:spcBef>
              <a:buClr>
                <a:srgbClr val="000000"/>
              </a:buClr>
              <a:buSzPct val="100000"/>
              <a:buFont typeface="Wingdings" panose="05000000000000000000" pitchFamily="2" charset="2"/>
              <a:buChar char="Ø"/>
              <a:defRPr/>
            </a:pPr>
            <a:r>
              <a:rPr lang="en-US" altLang="en-US" sz="2000" dirty="0">
                <a:solidFill>
                  <a:srgbClr val="000000"/>
                </a:solidFill>
                <a:latin typeface="Arial" panose="020B0604020202020204" pitchFamily="34" charset="0"/>
                <a:cs typeface="Arial" panose="020B0604020202020204" pitchFamily="34" charset="0"/>
              </a:rPr>
              <a:t>Do everything possible to effectively implement the safety program at your plant. </a:t>
            </a:r>
            <a:r>
              <a:rPr lang="en-US" altLang="en-US" sz="2000" b="1" dirty="0">
                <a:solidFill>
                  <a:srgbClr val="000000"/>
                </a:solidFill>
                <a:latin typeface="Arial" panose="020B0604020202020204" pitchFamily="34" charset="0"/>
                <a:cs typeface="Arial" panose="020B0604020202020204" pitchFamily="34" charset="0"/>
              </a:rPr>
              <a:t>“ESG KP#2 Understand your program.”</a:t>
            </a:r>
            <a:endPar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7680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1A6093-C39C-4CBF-B8C7-6F22FB12C2B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Rectangle 2"/>
          <p:cNvSpPr>
            <a:spLocks noChangeArrowheads="1"/>
          </p:cNvSpPr>
          <p:nvPr/>
        </p:nvSpPr>
        <p:spPr bwMode="auto">
          <a:xfrm>
            <a:off x="455613" y="182880"/>
            <a:ext cx="8226425" cy="640080"/>
          </a:xfrm>
          <a:prstGeom prst="rect">
            <a:avLst/>
          </a:prstGeom>
          <a:solidFill>
            <a:schemeClr val="bg1">
              <a:alpha val="70000"/>
            </a:schemeClr>
          </a:solidFill>
        </p:spPr>
        <p:txBody>
          <a:bodyPr vert="horz" lIns="91440" tIns="45720" rIns="91440" bIns="45720" rtlCol="0" anchor="ct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Summary and Key Lesson:</a:t>
            </a:r>
          </a:p>
        </p:txBody>
      </p:sp>
      <p:sp>
        <p:nvSpPr>
          <p:cNvPr id="8"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spTree>
    <p:extLst>
      <p:ext uri="{BB962C8B-B14F-4D97-AF65-F5344CB8AC3E}">
        <p14:creationId xmlns:p14="http://schemas.microsoft.com/office/powerpoint/2010/main" val="81896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CA" cap="none" dirty="0"/>
              <a:t>Five Practicable Programs: </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Autofit/>
          </a:bodyPr>
          <a:lstStyle/>
          <a:p>
            <a:pPr lvl="0">
              <a:lnSpc>
                <a:spcPct val="100000"/>
              </a:lnSpc>
              <a:spcBef>
                <a:spcPts val="0"/>
              </a:spcBef>
              <a:buClr>
                <a:prstClr val="black"/>
              </a:buClr>
            </a:pPr>
            <a:r>
              <a:rPr lang="en-US" sz="1600" cap="none" dirty="0">
                <a:solidFill>
                  <a:prstClr val="black"/>
                </a:solidFill>
              </a:rPr>
              <a:t>Excerpts from Video: Safety First at Alcoa with former Alcoa vice president Bill O'Rourke; Carnegie Council; 18-Sept-2012; 5:05 m:ss; accessed 31-Oct-2019; </a:t>
            </a:r>
            <a:r>
              <a:rPr lang="en-US" sz="1600" cap="none" dirty="0">
                <a:solidFill>
                  <a:prstClr val="black"/>
                </a:solidFill>
                <a:hlinkClick r:id="rId3"/>
              </a:rPr>
              <a:t>https://www.youtube.com/watch?v=dPAyBgWLm0A</a:t>
            </a:r>
            <a:endParaRPr lang="en-US" sz="1600" cap="none" dirty="0">
              <a:solidFill>
                <a:prstClr val="black"/>
              </a:solidFill>
            </a:endParaRPr>
          </a:p>
          <a:p>
            <a:pPr lvl="0">
              <a:lnSpc>
                <a:spcPct val="100000"/>
              </a:lnSpc>
              <a:spcBef>
                <a:spcPts val="0"/>
              </a:spcBef>
              <a:buClr>
                <a:prstClr val="black"/>
              </a:buClr>
            </a:pPr>
            <a:r>
              <a:rPr lang="en-US" sz="1600" b="1" cap="none" dirty="0">
                <a:solidFill>
                  <a:prstClr val="black"/>
                </a:solidFill>
              </a:rPr>
              <a:t>53 Case12 ALCOA vid2 </a:t>
            </a:r>
            <a:r>
              <a:rPr lang="en-US" sz="1600" b="1" cap="none" dirty="0" err="1">
                <a:solidFill>
                  <a:prstClr val="black"/>
                </a:solidFill>
              </a:rPr>
              <a:t>ONeill</a:t>
            </a:r>
            <a:r>
              <a:rPr lang="en-US" sz="1600" b="1" cap="none" dirty="0">
                <a:solidFill>
                  <a:prstClr val="black"/>
                </a:solidFill>
              </a:rPr>
              <a:t> Safety First Carnegie Council 5m05s</a:t>
            </a:r>
          </a:p>
          <a:p>
            <a:pPr marL="342900" indent="-342900">
              <a:lnSpc>
                <a:spcPct val="100000"/>
              </a:lnSpc>
              <a:spcBef>
                <a:spcPts val="0"/>
              </a:spcBef>
              <a:buFont typeface="Wingdings" panose="05000000000000000000" pitchFamily="2" charset="2"/>
              <a:buChar char="Ø"/>
            </a:pPr>
            <a:endParaRPr lang="en-US" sz="1600" b="1" cap="none" dirty="0"/>
          </a:p>
          <a:p>
            <a:pPr marL="342900" indent="-342900">
              <a:lnSpc>
                <a:spcPct val="100000"/>
              </a:lnSpc>
              <a:spcBef>
                <a:spcPts val="0"/>
              </a:spcBef>
              <a:buFont typeface="Wingdings" panose="05000000000000000000" pitchFamily="2" charset="2"/>
              <a:buChar char="Ø"/>
            </a:pPr>
            <a:r>
              <a:rPr lang="en-US" sz="1600" b="1" cap="none" dirty="0"/>
              <a:t>00:23-01:20 Safety at the Top of the Meeting Agenda:</a:t>
            </a:r>
          </a:p>
          <a:p>
            <a:pPr marL="1028700" lvl="1" indent="-342900">
              <a:lnSpc>
                <a:spcPct val="100000"/>
              </a:lnSpc>
              <a:spcBef>
                <a:spcPts val="0"/>
              </a:spcBef>
            </a:pPr>
            <a:r>
              <a:rPr lang="en-US" sz="1600" cap="none" dirty="0"/>
              <a:t>Plant managers, senior management, Board of Directors, Shareholders, Financial Analysts</a:t>
            </a:r>
          </a:p>
          <a:p>
            <a:pPr marL="342900" indent="-342900">
              <a:lnSpc>
                <a:spcPct val="100000"/>
              </a:lnSpc>
              <a:spcBef>
                <a:spcPts val="0"/>
              </a:spcBef>
              <a:buFont typeface="Wingdings" panose="05000000000000000000" pitchFamily="2" charset="2"/>
              <a:buChar char="Ø"/>
            </a:pPr>
            <a:endParaRPr lang="en-US" sz="1600" cap="none" dirty="0"/>
          </a:p>
          <a:p>
            <a:pPr marL="342900" indent="-342900">
              <a:lnSpc>
                <a:spcPct val="100000"/>
              </a:lnSpc>
              <a:spcBef>
                <a:spcPts val="0"/>
              </a:spcBef>
              <a:buFont typeface="Wingdings" panose="05000000000000000000" pitchFamily="2" charset="2"/>
              <a:buChar char="Ø"/>
            </a:pPr>
            <a:r>
              <a:rPr lang="en-US" sz="1600" b="1" cap="none" dirty="0"/>
              <a:t>01:33-02:30 Report Incidents Within 24 Hours:</a:t>
            </a:r>
            <a:r>
              <a:rPr lang="en-US" sz="1600" cap="none" dirty="0"/>
              <a:t> </a:t>
            </a:r>
          </a:p>
          <a:p>
            <a:pPr marL="1028700" lvl="1" indent="-342900">
              <a:lnSpc>
                <a:spcPct val="100000"/>
              </a:lnSpc>
              <a:spcBef>
                <a:spcPts val="0"/>
              </a:spcBef>
            </a:pPr>
            <a:r>
              <a:rPr lang="en-US" sz="1600" cap="none" dirty="0"/>
              <a:t>Who was hurt?</a:t>
            </a:r>
          </a:p>
          <a:p>
            <a:pPr marL="1028700" lvl="1" indent="-342900">
              <a:lnSpc>
                <a:spcPct val="100000"/>
              </a:lnSpc>
              <a:spcBef>
                <a:spcPts val="0"/>
              </a:spcBef>
            </a:pPr>
            <a:r>
              <a:rPr lang="en-US" sz="1600" cap="none" dirty="0"/>
              <a:t>Why they were hurt?</a:t>
            </a:r>
          </a:p>
          <a:p>
            <a:pPr marL="1028700" lvl="1" indent="-342900">
              <a:lnSpc>
                <a:spcPct val="100000"/>
              </a:lnSpc>
              <a:spcBef>
                <a:spcPts val="0"/>
              </a:spcBef>
            </a:pPr>
            <a:r>
              <a:rPr lang="en-US" sz="1600" cap="none" dirty="0"/>
              <a:t>What have you done about it? </a:t>
            </a:r>
          </a:p>
          <a:p>
            <a:pPr marL="342900" indent="-342900">
              <a:lnSpc>
                <a:spcPct val="100000"/>
              </a:lnSpc>
              <a:spcBef>
                <a:spcPts val="0"/>
              </a:spcBef>
              <a:buFont typeface="Wingdings" panose="05000000000000000000" pitchFamily="2" charset="2"/>
              <a:buChar char="Ø"/>
            </a:pPr>
            <a:endParaRPr lang="en-US" sz="1600" b="1" cap="none" dirty="0"/>
          </a:p>
          <a:p>
            <a:pPr marL="342900" indent="-342900">
              <a:lnSpc>
                <a:spcPct val="100000"/>
              </a:lnSpc>
              <a:spcBef>
                <a:spcPts val="0"/>
              </a:spcBef>
              <a:buFont typeface="Wingdings" panose="05000000000000000000" pitchFamily="2" charset="2"/>
              <a:buChar char="Ø"/>
            </a:pPr>
            <a:r>
              <a:rPr lang="en-US" sz="1600" b="1" cap="none" dirty="0"/>
              <a:t>02:30-03:27 Real-time Safety Performance Data: </a:t>
            </a:r>
            <a:r>
              <a:rPr lang="en-US" sz="1600" cap="none" dirty="0"/>
              <a:t> </a:t>
            </a:r>
          </a:p>
          <a:p>
            <a:pPr marL="342900" indent="-342900">
              <a:lnSpc>
                <a:spcPct val="100000"/>
              </a:lnSpc>
              <a:spcBef>
                <a:spcPts val="0"/>
              </a:spcBef>
              <a:buFont typeface="Wingdings" panose="05000000000000000000" pitchFamily="2" charset="2"/>
              <a:buChar char="Ø"/>
            </a:pPr>
            <a:endParaRPr lang="en-US" sz="1600" cap="none" dirty="0"/>
          </a:p>
          <a:p>
            <a:pPr marL="342900" lvl="0" indent="-342900">
              <a:lnSpc>
                <a:spcPct val="100000"/>
              </a:lnSpc>
              <a:spcBef>
                <a:spcPts val="0"/>
              </a:spcBef>
              <a:buClr>
                <a:prstClr val="black"/>
              </a:buClr>
              <a:buFont typeface="Wingdings" panose="05000000000000000000" pitchFamily="2" charset="2"/>
              <a:buChar char="Ø"/>
            </a:pPr>
            <a:r>
              <a:rPr lang="en-US" sz="1600" b="1" cap="none" dirty="0">
                <a:solidFill>
                  <a:prstClr val="black"/>
                </a:solidFill>
              </a:rPr>
              <a:t>03:27-04:15 Safety Audit Program and Department:</a:t>
            </a:r>
            <a:endParaRPr lang="en-US" sz="1600" cap="none" dirty="0">
              <a:solidFill>
                <a:prstClr val="black"/>
              </a:solidFill>
            </a:endParaRPr>
          </a:p>
          <a:p>
            <a:pPr marL="342900" lvl="0" indent="-342900">
              <a:lnSpc>
                <a:spcPct val="100000"/>
              </a:lnSpc>
              <a:spcBef>
                <a:spcPts val="0"/>
              </a:spcBef>
              <a:buClr>
                <a:prstClr val="black"/>
              </a:buClr>
              <a:buFont typeface="Wingdings" panose="05000000000000000000" pitchFamily="2" charset="2"/>
              <a:buChar char="Ø"/>
            </a:pPr>
            <a:endParaRPr lang="en-US" sz="1600" b="1" cap="none" dirty="0">
              <a:solidFill>
                <a:prstClr val="black"/>
              </a:solidFill>
            </a:endParaRPr>
          </a:p>
          <a:p>
            <a:pPr marL="342900" lvl="0" indent="-342900">
              <a:lnSpc>
                <a:spcPct val="100000"/>
              </a:lnSpc>
              <a:spcBef>
                <a:spcPts val="0"/>
              </a:spcBef>
              <a:buClr>
                <a:prstClr val="black"/>
              </a:buClr>
              <a:buFont typeface="Wingdings" panose="05000000000000000000" pitchFamily="2" charset="2"/>
              <a:buChar char="Ø"/>
            </a:pPr>
            <a:r>
              <a:rPr lang="en-US" sz="1600" b="1" cap="none" dirty="0">
                <a:solidFill>
                  <a:prstClr val="black"/>
                </a:solidFill>
              </a:rPr>
              <a:t>04:16-04:32 Plant Manager Training:</a:t>
            </a:r>
            <a:r>
              <a:rPr lang="en-US" sz="1600" cap="none" dirty="0">
                <a:solidFill>
                  <a:prstClr val="black"/>
                </a:solidFill>
              </a:rPr>
              <a:t> </a:t>
            </a:r>
            <a:br>
              <a:rPr lang="en-US" sz="1600" cap="none" dirty="0">
                <a:solidFill>
                  <a:prstClr val="black"/>
                </a:solidFill>
              </a:rPr>
            </a:br>
            <a:r>
              <a:rPr lang="en-US" sz="1600" cap="none" dirty="0">
                <a:solidFill>
                  <a:prstClr val="black"/>
                </a:solidFill>
              </a:rPr>
              <a:t>The training boiled down to two lessons for Plant Managers: </a:t>
            </a:r>
          </a:p>
          <a:p>
            <a:pPr marL="1143000" lvl="1" indent="-457200">
              <a:lnSpc>
                <a:spcPct val="100000"/>
              </a:lnSpc>
              <a:spcBef>
                <a:spcPts val="0"/>
              </a:spcBef>
              <a:buClr>
                <a:prstClr val="black"/>
              </a:buClr>
              <a:buFont typeface="Wingdings" panose="05000000000000000000" pitchFamily="2" charset="2"/>
              <a:buAutoNum type="arabicParenR"/>
            </a:pPr>
            <a:r>
              <a:rPr lang="en-US" sz="1600" cap="none" dirty="0">
                <a:solidFill>
                  <a:prstClr val="black"/>
                </a:solidFill>
              </a:rPr>
              <a:t>Don’t fail an audit.</a:t>
            </a:r>
          </a:p>
          <a:p>
            <a:pPr marL="1143000" lvl="1" indent="-457200">
              <a:lnSpc>
                <a:spcPct val="100000"/>
              </a:lnSpc>
              <a:spcBef>
                <a:spcPts val="0"/>
              </a:spcBef>
              <a:buClr>
                <a:prstClr val="black"/>
              </a:buClr>
              <a:buFont typeface="Wingdings" panose="05000000000000000000" pitchFamily="2" charset="2"/>
              <a:buAutoNum type="arabicParenR"/>
            </a:pPr>
            <a:r>
              <a:rPr lang="en-US" sz="1600" cap="none" dirty="0">
                <a:solidFill>
                  <a:prstClr val="black"/>
                </a:solidFill>
              </a:rPr>
              <a:t>Don’t mess with safety.</a:t>
            </a:r>
          </a:p>
          <a:p>
            <a:pPr marL="342900" indent="-342900">
              <a:lnSpc>
                <a:spcPct val="100000"/>
              </a:lnSpc>
              <a:spcBef>
                <a:spcPts val="0"/>
              </a:spcBef>
              <a:buFont typeface="Wingdings" panose="05000000000000000000" pitchFamily="2" charset="2"/>
              <a:buChar char="Ø"/>
            </a:pPr>
            <a:endParaRPr lang="en-US" sz="1600" b="1"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Case 11: Lessons from the ALCOA Success Story</a:t>
            </a:r>
          </a:p>
        </p:txBody>
      </p:sp>
      <p:sp>
        <p:nvSpPr>
          <p:cNvPr id="8" name="Rounded Rectangle 7"/>
          <p:cNvSpPr/>
          <p:nvPr/>
        </p:nvSpPr>
        <p:spPr>
          <a:xfrm>
            <a:off x="5181600" y="182880"/>
            <a:ext cx="350520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Reference only. Intent is NOT </a:t>
            </a:r>
            <a:b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b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to view the video in class.</a:t>
            </a:r>
          </a:p>
        </p:txBody>
      </p:sp>
    </p:spTree>
    <p:extLst>
      <p:ext uri="{BB962C8B-B14F-4D97-AF65-F5344CB8AC3E}">
        <p14:creationId xmlns:p14="http://schemas.microsoft.com/office/powerpoint/2010/main" val="16367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US" cap="none" dirty="0"/>
              <a:t>Change Starts at the Top:</a:t>
            </a:r>
            <a:endParaRPr lang="en-CA" cap="none" dirty="0"/>
          </a:p>
        </p:txBody>
      </p:sp>
      <p:sp>
        <p:nvSpPr>
          <p:cNvPr id="3" name="Content Placeholder 2"/>
          <p:cNvSpPr>
            <a:spLocks noGrp="1"/>
          </p:cNvSpPr>
          <p:nvPr>
            <p:ph sz="quarter" idx="13"/>
          </p:nvPr>
        </p:nvSpPr>
        <p:spPr>
          <a:xfrm>
            <a:off x="457200" y="822960"/>
            <a:ext cx="8229600" cy="5669280"/>
          </a:xfrm>
          <a:solidFill>
            <a:schemeClr val="bg1">
              <a:alpha val="50000"/>
            </a:schemeClr>
          </a:solidFill>
          <a:ln>
            <a:solidFill>
              <a:schemeClr val="tx2"/>
            </a:solidFill>
          </a:ln>
        </p:spPr>
        <p:txBody>
          <a:bodyPr>
            <a:noAutofit/>
          </a:bodyPr>
          <a:lstStyle/>
          <a:p>
            <a:pPr marL="342900" indent="-342900">
              <a:lnSpc>
                <a:spcPct val="100000"/>
              </a:lnSpc>
              <a:spcBef>
                <a:spcPts val="0"/>
              </a:spcBef>
              <a:buFont typeface="Wingdings" panose="05000000000000000000" pitchFamily="2" charset="2"/>
              <a:buChar char="Ø"/>
            </a:pPr>
            <a:r>
              <a:rPr lang="en-US" sz="1200" cap="none" dirty="0"/>
              <a:t>Recall that to improve performance, culture must change, and that to change culture, the change starts at the very top of the organization.</a:t>
            </a:r>
          </a:p>
          <a:p>
            <a:pPr marL="342900" indent="-342900">
              <a:lnSpc>
                <a:spcPct val="100000"/>
              </a:lnSpc>
              <a:spcBef>
                <a:spcPts val="0"/>
              </a:spcBef>
              <a:buFont typeface="Wingdings" panose="05000000000000000000" pitchFamily="2" charset="2"/>
              <a:buChar char="Ø"/>
            </a:pPr>
            <a:r>
              <a:rPr lang="en-US" sz="1200" cap="none" dirty="0"/>
              <a:t>So, the change in values at the Top initiates the change in corporate culture. </a:t>
            </a:r>
          </a:p>
          <a:p>
            <a:pPr lvl="0">
              <a:lnSpc>
                <a:spcPct val="100000"/>
              </a:lnSpc>
              <a:spcBef>
                <a:spcPts val="0"/>
              </a:spcBef>
              <a:buClr>
                <a:prstClr val="black"/>
              </a:buClr>
            </a:pPr>
            <a:endParaRPr lang="en-US" sz="1100" cap="none" dirty="0">
              <a:solidFill>
                <a:prstClr val="black"/>
              </a:solidFill>
            </a:endParaRPr>
          </a:p>
          <a:p>
            <a:pPr lvl="0">
              <a:lnSpc>
                <a:spcPct val="100000"/>
              </a:lnSpc>
              <a:spcBef>
                <a:spcPts val="0"/>
              </a:spcBef>
              <a:buClr>
                <a:prstClr val="black"/>
              </a:buClr>
            </a:pPr>
            <a:r>
              <a:rPr lang="en-US" sz="1100" cap="none" dirty="0">
                <a:solidFill>
                  <a:prstClr val="black"/>
                </a:solidFill>
              </a:rPr>
              <a:t>Paul O'Neill CEO of Alcoa - It's all about safety; Charter Partners; posted 12-Jun-2015; 12m58s; accessed 31-Oct-2019 </a:t>
            </a:r>
            <a:r>
              <a:rPr lang="en-US" sz="1100" cap="none" dirty="0">
                <a:solidFill>
                  <a:prstClr val="black"/>
                </a:solidFill>
                <a:hlinkClick r:id="rId3"/>
              </a:rPr>
              <a:t>https://www.youtube.com/watch?v=tC2ucDs_XJY</a:t>
            </a:r>
            <a:r>
              <a:rPr lang="en-US" sz="1100" cap="none" dirty="0">
                <a:solidFill>
                  <a:prstClr val="black"/>
                </a:solidFill>
              </a:rPr>
              <a:t>   </a:t>
            </a:r>
            <a:br>
              <a:rPr lang="en-US" sz="1100" cap="none" dirty="0">
                <a:solidFill>
                  <a:prstClr val="black"/>
                </a:solidFill>
              </a:rPr>
            </a:br>
            <a:r>
              <a:rPr lang="en-US" sz="1100" b="1" cap="none" dirty="0">
                <a:solidFill>
                  <a:prstClr val="black"/>
                </a:solidFill>
              </a:rPr>
              <a:t>53 Case12 ALCOA vid1 </a:t>
            </a:r>
            <a:r>
              <a:rPr lang="en-US" sz="1100" b="1" cap="none" dirty="0" err="1">
                <a:solidFill>
                  <a:prstClr val="black"/>
                </a:solidFill>
              </a:rPr>
              <a:t>ONeill</a:t>
            </a:r>
            <a:r>
              <a:rPr lang="en-US" sz="1100" b="1" cap="none" dirty="0">
                <a:solidFill>
                  <a:prstClr val="black"/>
                </a:solidFill>
              </a:rPr>
              <a:t> Its all about safety Charter Partners 12m58s.mp4</a:t>
            </a:r>
          </a:p>
          <a:p>
            <a:pPr marL="342900" indent="-342900">
              <a:lnSpc>
                <a:spcPct val="100000"/>
              </a:lnSpc>
              <a:spcBef>
                <a:spcPts val="0"/>
              </a:spcBef>
              <a:buFont typeface="Wingdings" panose="05000000000000000000" pitchFamily="2" charset="2"/>
              <a:buChar char="Ø"/>
            </a:pPr>
            <a:r>
              <a:rPr lang="en-US" sz="1200" cap="none" dirty="0"/>
              <a:t>01:39- 02:13 </a:t>
            </a:r>
            <a:r>
              <a:rPr lang="en-US" sz="1200" b="1" cap="none" dirty="0"/>
              <a:t>“What is it am I going to do at Alcoa? .. What is it you want to be remembered for when you leave? … And at the top of my list was safety.” </a:t>
            </a:r>
          </a:p>
          <a:p>
            <a:pPr marL="342900" indent="-342900">
              <a:lnSpc>
                <a:spcPct val="100000"/>
              </a:lnSpc>
              <a:spcBef>
                <a:spcPts val="0"/>
              </a:spcBef>
              <a:buFont typeface="Wingdings" panose="05000000000000000000" pitchFamily="2" charset="2"/>
              <a:buChar char="Ø"/>
            </a:pPr>
            <a:r>
              <a:rPr lang="en-US" sz="1200" b="1" cap="none" dirty="0"/>
              <a:t>02:15-05:20 The organization that has the potential for greatness: </a:t>
            </a:r>
            <a:r>
              <a:rPr lang="en-US" sz="1200" cap="none" dirty="0"/>
              <a:t>“It is possible for every person in the organization can say ‘yes’ to three questions without hesitation:” </a:t>
            </a:r>
          </a:p>
          <a:p>
            <a:pPr marL="1143000" lvl="1" indent="-457200">
              <a:lnSpc>
                <a:spcPct val="100000"/>
              </a:lnSpc>
              <a:spcBef>
                <a:spcPts val="0"/>
              </a:spcBef>
              <a:buAutoNum type="arabicParenR"/>
            </a:pPr>
            <a:r>
              <a:rPr lang="en-US" sz="1200" cap="none" dirty="0"/>
              <a:t>Are you treated with dignity and respect every day by every one you encounter?</a:t>
            </a:r>
          </a:p>
          <a:p>
            <a:pPr marL="1143000" lvl="1" indent="-457200">
              <a:lnSpc>
                <a:spcPct val="100000"/>
              </a:lnSpc>
              <a:spcBef>
                <a:spcPts val="0"/>
              </a:spcBef>
              <a:buAutoNum type="arabicParenR"/>
            </a:pPr>
            <a:r>
              <a:rPr lang="en-US" sz="1200" cap="none" dirty="0"/>
              <a:t>Are you given the things you need – tools, training, encouragement – so that you can make a contribution that gives meaning to your life?”</a:t>
            </a:r>
          </a:p>
          <a:p>
            <a:pPr marL="1143000" lvl="1" indent="-457200">
              <a:lnSpc>
                <a:spcPct val="100000"/>
              </a:lnSpc>
              <a:spcBef>
                <a:spcPts val="0"/>
              </a:spcBef>
              <a:buAutoNum type="arabicParenR"/>
            </a:pPr>
            <a:r>
              <a:rPr lang="en-US" sz="1200" cap="none" dirty="0"/>
              <a:t>Do you get recognized for what you do?</a:t>
            </a:r>
          </a:p>
          <a:p>
            <a:pPr marL="342900" lvl="0" indent="-342900">
              <a:lnSpc>
                <a:spcPct val="100000"/>
              </a:lnSpc>
              <a:spcBef>
                <a:spcPts val="0"/>
              </a:spcBef>
              <a:buClr>
                <a:prstClr val="black"/>
              </a:buClr>
              <a:buFont typeface="Wingdings" panose="05000000000000000000" pitchFamily="2" charset="2"/>
              <a:buChar char="Ø"/>
              <a:defRPr/>
            </a:pPr>
            <a:r>
              <a:rPr lang="en-US" sz="1200" b="1" cap="none" dirty="0">
                <a:solidFill>
                  <a:prstClr val="black"/>
                </a:solidFill>
              </a:rPr>
              <a:t>05:22-07:00 Humans are our most important asset:</a:t>
            </a:r>
            <a:r>
              <a:rPr lang="en-US" sz="1200" cap="none" dirty="0">
                <a:solidFill>
                  <a:prstClr val="black"/>
                </a:solidFill>
              </a:rPr>
              <a:t> LTI=5 America, LTI=1.86 at Alcoa in 1987; “Our goal is going to be zero.” </a:t>
            </a:r>
            <a:r>
              <a:rPr lang="en-US" sz="1200" cap="none" dirty="0" err="1">
                <a:solidFill>
                  <a:prstClr val="black"/>
                </a:solidFill>
              </a:rPr>
              <a:t>ONeill</a:t>
            </a:r>
            <a:r>
              <a:rPr lang="en-US" sz="1200" cap="none" dirty="0">
                <a:solidFill>
                  <a:prstClr val="black"/>
                </a:solidFill>
              </a:rPr>
              <a:t> acknowledged that there will be hurdles and challenges, but remained committed to steadfastly overcome them.. </a:t>
            </a:r>
          </a:p>
          <a:p>
            <a:pPr marL="342900" lvl="0" indent="-342900">
              <a:lnSpc>
                <a:spcPct val="100000"/>
              </a:lnSpc>
              <a:spcBef>
                <a:spcPts val="0"/>
              </a:spcBef>
              <a:buClr>
                <a:prstClr val="black"/>
              </a:buClr>
              <a:buFont typeface="Wingdings" panose="05000000000000000000" pitchFamily="2" charset="2"/>
              <a:buChar char="Ø"/>
              <a:defRPr/>
            </a:pPr>
            <a:r>
              <a:rPr lang="en-US" sz="1200" b="1" cap="none" dirty="0">
                <a:solidFill>
                  <a:prstClr val="black"/>
                </a:solidFill>
              </a:rPr>
              <a:t>05:22-07:00 Humans are our most important asset:</a:t>
            </a:r>
            <a:r>
              <a:rPr lang="en-US" sz="1200" cap="none" dirty="0">
                <a:solidFill>
                  <a:prstClr val="black"/>
                </a:solidFill>
              </a:rPr>
              <a:t> LTI=5 America, LTI=1.86 at Alcoa in 1987; “Our goal is going to be zero.”</a:t>
            </a:r>
          </a:p>
          <a:p>
            <a:pPr marL="342900" lvl="0" indent="-342900">
              <a:lnSpc>
                <a:spcPct val="100000"/>
              </a:lnSpc>
              <a:spcBef>
                <a:spcPts val="0"/>
              </a:spcBef>
              <a:buClr>
                <a:prstClr val="black"/>
              </a:buClr>
              <a:buFont typeface="Wingdings" panose="05000000000000000000" pitchFamily="2" charset="2"/>
              <a:buChar char="Ø"/>
              <a:defRPr/>
            </a:pPr>
            <a:r>
              <a:rPr lang="en-US" sz="1200" b="1" cap="none" dirty="0">
                <a:solidFill>
                  <a:prstClr val="black"/>
                </a:solidFill>
              </a:rPr>
              <a:t>07:50-08:35 “Here is what I mean by this (zero injuries is our goal) …</a:t>
            </a:r>
            <a:r>
              <a:rPr lang="en-US" sz="1200" cap="none" dirty="0">
                <a:solidFill>
                  <a:prstClr val="black"/>
                </a:solidFill>
              </a:rPr>
              <a:t> I don’t want to budget it (the means to address a safety concern), I want to fix it.”</a:t>
            </a:r>
          </a:p>
          <a:p>
            <a:pPr marL="342900" lvl="0" indent="-342900">
              <a:lnSpc>
                <a:spcPct val="100000"/>
              </a:lnSpc>
              <a:spcBef>
                <a:spcPts val="0"/>
              </a:spcBef>
              <a:buClr>
                <a:prstClr val="black"/>
              </a:buClr>
              <a:buFont typeface="Wingdings" panose="05000000000000000000" pitchFamily="2" charset="2"/>
              <a:buChar char="Ø"/>
              <a:defRPr/>
            </a:pPr>
            <a:r>
              <a:rPr lang="en-US" sz="1200" b="1" cap="none" dirty="0">
                <a:solidFill>
                  <a:prstClr val="black"/>
                </a:solidFill>
              </a:rPr>
              <a:t>08:36-09:31 “The things that move organizations are not happy stories.”</a:t>
            </a:r>
            <a:r>
              <a:rPr lang="en-US" sz="1200" cap="none" dirty="0">
                <a:solidFill>
                  <a:prstClr val="black"/>
                </a:solidFill>
              </a:rPr>
              <a:t> The story of the 18-yo worker killed on the job. </a:t>
            </a:r>
          </a:p>
          <a:p>
            <a:pPr marL="342900" lvl="0" indent="-342900">
              <a:lnSpc>
                <a:spcPct val="100000"/>
              </a:lnSpc>
              <a:spcBef>
                <a:spcPts val="0"/>
              </a:spcBef>
              <a:buClr>
                <a:prstClr val="black"/>
              </a:buClr>
              <a:buFont typeface="Wingdings" panose="05000000000000000000" pitchFamily="2" charset="2"/>
              <a:buChar char="Ø"/>
              <a:defRPr/>
            </a:pPr>
            <a:r>
              <a:rPr lang="en-US" sz="1200" b="1" cap="none" dirty="0">
                <a:solidFill>
                  <a:prstClr val="black"/>
                </a:solidFill>
              </a:rPr>
              <a:t>09:32-10:59 “We killed him. I killed him.” </a:t>
            </a:r>
            <a:r>
              <a:rPr lang="en-US" sz="1200" cap="none" dirty="0">
                <a:solidFill>
                  <a:prstClr val="black"/>
                </a:solidFill>
              </a:rPr>
              <a:t>Management accountability at its best under the 09:32-10:59 “We killed him. I killed him.” Management accountability at its best under the most unfavorable, difficult, and unpleasant of conditions. </a:t>
            </a:r>
          </a:p>
          <a:p>
            <a:pPr marL="342900" lvl="0" indent="-342900">
              <a:lnSpc>
                <a:spcPct val="100000"/>
              </a:lnSpc>
              <a:spcBef>
                <a:spcPts val="0"/>
              </a:spcBef>
              <a:buClr>
                <a:prstClr val="black"/>
              </a:buClr>
              <a:buFont typeface="Wingdings" panose="05000000000000000000" pitchFamily="2" charset="2"/>
              <a:buChar char="Ø"/>
              <a:defRPr/>
            </a:pPr>
            <a:r>
              <a:rPr lang="en-US" sz="1200" b="1" cap="none" dirty="0">
                <a:solidFill>
                  <a:prstClr val="black"/>
                </a:solidFill>
              </a:rPr>
              <a:t>10:59-12:09 “Safety is a precondition (value) for organizational behaviour.”</a:t>
            </a:r>
            <a:r>
              <a:rPr lang="en-US" sz="1200" cap="none" dirty="0">
                <a:solidFill>
                  <a:prstClr val="black"/>
                </a:solidFill>
              </a:rPr>
              <a:t> “We are responsible. I am responsible.”</a:t>
            </a:r>
          </a:p>
          <a:p>
            <a:pPr marL="342900" lvl="0" indent="-342900">
              <a:lnSpc>
                <a:spcPct val="100000"/>
              </a:lnSpc>
              <a:spcBef>
                <a:spcPts val="0"/>
              </a:spcBef>
              <a:buClr>
                <a:prstClr val="black"/>
              </a:buClr>
              <a:buFont typeface="Wingdings" panose="05000000000000000000" pitchFamily="2" charset="2"/>
              <a:buChar char="Ø"/>
              <a:defRPr/>
            </a:pPr>
            <a:r>
              <a:rPr lang="en-US" sz="1200" cap="none" dirty="0">
                <a:solidFill>
                  <a:prstClr val="black"/>
                </a:solidFill>
              </a:rPr>
              <a:t>When leadership upholds these values, “dignity and respect”, and “nobody gets hurt around here”, it follows that this initiating culture creates a sense of ownership and a sense of pride in all that we do. </a:t>
            </a:r>
          </a:p>
          <a:p>
            <a:pPr lvl="0" eaLnBrk="0" fontAlgn="base" hangingPunct="0">
              <a:lnSpc>
                <a:spcPct val="100000"/>
              </a:lnSpc>
              <a:spcBef>
                <a:spcPct val="30000"/>
              </a:spcBef>
              <a:spcAft>
                <a:spcPct val="0"/>
              </a:spcAft>
              <a:buClrTx/>
            </a:pPr>
            <a:endParaRPr lang="en-US" sz="1200" cap="none" dirty="0">
              <a:solidFill>
                <a:srgbClr val="000000"/>
              </a:solidFill>
              <a:latin typeface="Times New Roman" pitchFamily="18" charset="0"/>
              <a:cs typeface="+mn-cs"/>
            </a:endParaRPr>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sp>
        <p:nvSpPr>
          <p:cNvPr id="8" name="Rounded Rectangle 7"/>
          <p:cNvSpPr/>
          <p:nvPr/>
        </p:nvSpPr>
        <p:spPr>
          <a:xfrm>
            <a:off x="6019800" y="182880"/>
            <a:ext cx="266700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This slide is in the Student Version</a:t>
            </a:r>
          </a:p>
        </p:txBody>
      </p:sp>
    </p:spTree>
    <p:extLst>
      <p:ext uri="{BB962C8B-B14F-4D97-AF65-F5344CB8AC3E}">
        <p14:creationId xmlns:p14="http://schemas.microsoft.com/office/powerpoint/2010/main" val="22080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455613" y="822960"/>
            <a:ext cx="8226425" cy="5484813"/>
          </a:xfrm>
          <a:prstGeom prst="rect">
            <a:avLst/>
          </a:prstGeom>
          <a:solidFill>
            <a:schemeClr val="bg1">
              <a:alpha val="70195"/>
            </a:schemeClr>
          </a:solidFill>
          <a:ln w="9525">
            <a:solidFill>
              <a:srgbClr val="000000"/>
            </a:solidFill>
            <a:miter lim="800000"/>
            <a:headEnd/>
            <a:tailEnd/>
          </a:ln>
        </p:spPr>
        <p:txBody>
          <a:bodyPr/>
          <a:lstStyle>
            <a:lvl1pPr marL="609600" indent="-6096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457200" lvl="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2018 Alcoa Sustainability Report; 12-April-2019; accessed 31-Oct-2019; </a:t>
            </a:r>
            <a:r>
              <a:rPr lang="en-US" altLang="en-US" sz="1100" dirty="0">
                <a:solidFill>
                  <a:srgbClr val="000000"/>
                </a:solidFill>
                <a:latin typeface="Arial" panose="020B0604020202020204" pitchFamily="34" charset="0"/>
                <a:cs typeface="Arial" panose="020B0604020202020204" pitchFamily="34" charset="0"/>
                <a:hlinkClick r:id="rId3"/>
              </a:rPr>
              <a:t>https://www.alcoa.com/sustainability/en/default.asp</a:t>
            </a:r>
            <a:r>
              <a:rPr lang="en-US" altLang="en-US" sz="1100" dirty="0">
                <a:solidFill>
                  <a:srgbClr val="000000"/>
                </a:solidFill>
                <a:latin typeface="Arial" panose="020B0604020202020204" pitchFamily="34" charset="0"/>
                <a:cs typeface="Arial" panose="020B0604020202020204" pitchFamily="34" charset="0"/>
              </a:rPr>
              <a:t> </a:t>
            </a:r>
          </a:p>
          <a:p>
            <a:pPr marL="457200" lvl="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The Power of Safety Leadership: Paul O’Neill, Safety and Alcoa; Posted by </a:t>
            </a:r>
            <a:r>
              <a:rPr lang="en-US" altLang="en-US" sz="1100" dirty="0" err="1">
                <a:solidFill>
                  <a:srgbClr val="000000"/>
                </a:solidFill>
                <a:latin typeface="Arial" panose="020B0604020202020204" pitchFamily="34" charset="0"/>
                <a:cs typeface="Arial" panose="020B0604020202020204" pitchFamily="34" charset="0"/>
              </a:rPr>
              <a:t>Aerossurance</a:t>
            </a:r>
            <a:r>
              <a:rPr lang="en-US" altLang="en-US" sz="1100" dirty="0">
                <a:solidFill>
                  <a:srgbClr val="000000"/>
                </a:solidFill>
                <a:latin typeface="Arial" panose="020B0604020202020204" pitchFamily="34" charset="0"/>
                <a:cs typeface="Arial" panose="020B0604020202020204" pitchFamily="34" charset="0"/>
              </a:rPr>
              <a:t>, 29-Dec-2014; accessed 31-Oct-2019; </a:t>
            </a:r>
            <a:r>
              <a:rPr lang="en-US" altLang="en-US" sz="1100" dirty="0">
                <a:solidFill>
                  <a:srgbClr val="000000"/>
                </a:solidFill>
                <a:latin typeface="Arial" panose="020B0604020202020204" pitchFamily="34" charset="0"/>
                <a:cs typeface="Arial" panose="020B0604020202020204" pitchFamily="34" charset="0"/>
                <a:hlinkClick r:id="rId4"/>
              </a:rPr>
              <a:t>http://aerossurance.com/helicopters/paul-oneill-safety-alcoa-power-safety-leadership/</a:t>
            </a:r>
            <a:endParaRPr lang="en-US" altLang="en-US" sz="1100" dirty="0">
              <a:solidFill>
                <a:srgbClr val="000000"/>
              </a:solidFill>
              <a:latin typeface="Arial" panose="020B0604020202020204" pitchFamily="34" charset="0"/>
              <a:cs typeface="Arial" panose="020B0604020202020204" pitchFamily="34" charset="0"/>
            </a:endParaRPr>
          </a:p>
          <a:p>
            <a:pPr marL="457200" lvl="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Alcoa’s Key to Safety Success: Communication &amp; Keystone Habit; Strategic Discipline Blog; posted by Douglas A Wick on 18-Sept-2014; accessed 31-Oct-2019; </a:t>
            </a:r>
            <a:r>
              <a:rPr lang="en-US" altLang="en-US" sz="1100" dirty="0">
                <a:solidFill>
                  <a:srgbClr val="000000"/>
                </a:solidFill>
                <a:latin typeface="Arial" panose="020B0604020202020204" pitchFamily="34" charset="0"/>
                <a:cs typeface="Arial" panose="020B0604020202020204" pitchFamily="34" charset="0"/>
                <a:hlinkClick r:id="rId5"/>
              </a:rPr>
              <a:t>http://strategicdiscipline.positioningsystems.com/bid/104994/Alcoa-s-Key-to-Safety-Success-Communication-Keystone-Habit</a:t>
            </a:r>
            <a:r>
              <a:rPr lang="en-US" altLang="en-US" sz="1100" dirty="0">
                <a:solidFill>
                  <a:srgbClr val="000000"/>
                </a:solidFill>
                <a:latin typeface="Arial" panose="020B0604020202020204" pitchFamily="34" charset="0"/>
                <a:cs typeface="Arial" panose="020B0604020202020204" pitchFamily="34" charset="0"/>
              </a:rPr>
              <a:t> </a:t>
            </a:r>
          </a:p>
          <a:p>
            <a:pPr marL="457200" lvl="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How Changing One Habit Helped Quintuple Alcoa's Income; Business Insider; posted by Drake Baer 09-Apr-2014accessed 31-Oct-2019; </a:t>
            </a:r>
            <a:r>
              <a:rPr lang="en-US" altLang="en-US" sz="1100" dirty="0">
                <a:solidFill>
                  <a:srgbClr val="000000"/>
                </a:solidFill>
                <a:latin typeface="Arial" panose="020B0604020202020204" pitchFamily="34" charset="0"/>
                <a:cs typeface="Arial" panose="020B0604020202020204" pitchFamily="34" charset="0"/>
                <a:hlinkClick r:id="rId6"/>
              </a:rPr>
              <a:t>https://www.businessinsider.com/how-changing-one-habit-quintupled-alcoas-income-2014-4</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Pearson’s Law; Strategic Discipline Blog; Posted by Douglas A Wick on 11-Aug-2014; </a:t>
            </a:r>
            <a:r>
              <a:rPr lang="en-US" altLang="en-US" sz="1100" dirty="0">
                <a:solidFill>
                  <a:srgbClr val="000000"/>
                </a:solidFill>
                <a:latin typeface="Arial" panose="020B0604020202020204" pitchFamily="34" charset="0"/>
                <a:cs typeface="Arial" panose="020B0604020202020204" pitchFamily="34" charset="0"/>
                <a:hlinkClick r:id="rId7"/>
              </a:rPr>
              <a:t>http://strategicdiscipline.positioningsystems.com/bid/104508/Pearson-s-Law</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Alcoa Global EHS Policy 19Dec2016; accessed 31-Oct-2019; </a:t>
            </a:r>
            <a:r>
              <a:rPr lang="en-US" altLang="en-US" sz="1100" dirty="0">
                <a:solidFill>
                  <a:srgbClr val="000000"/>
                </a:solidFill>
                <a:latin typeface="Arial" panose="020B0604020202020204" pitchFamily="34" charset="0"/>
                <a:cs typeface="Arial" panose="020B0604020202020204" pitchFamily="34" charset="0"/>
                <a:hlinkClick r:id="rId8"/>
              </a:rPr>
              <a:t>https://www.alcoa.com/sustainability/en/pdf/EHS-Values-Policy-Principles.pdf</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Paul O'Neill CEO of Alcoa - It's all about safety; Charter Partners; posted 12-Jun-2015; </a:t>
            </a:r>
            <a:r>
              <a:rPr lang="en-US" altLang="en-US" sz="1100" dirty="0">
                <a:solidFill>
                  <a:srgbClr val="000000"/>
                </a:solidFill>
                <a:latin typeface="Arial" panose="020B0604020202020204" pitchFamily="34" charset="0"/>
                <a:cs typeface="Arial" panose="020B0604020202020204" pitchFamily="34" charset="0"/>
                <a:hlinkClick r:id="rId9"/>
              </a:rPr>
              <a:t>https://www.youtube.com/watch?v=tC2ucDs_XJY</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Paul O'Neill The Irreducible Components of Leadership; Paul O-’Neill, 22-March-2012; accessed 31-Oct-2019; </a:t>
            </a:r>
            <a:r>
              <a:rPr lang="en-US" altLang="en-US" sz="1100" dirty="0">
                <a:solidFill>
                  <a:srgbClr val="000000"/>
                </a:solidFill>
                <a:latin typeface="Arial" panose="020B0604020202020204" pitchFamily="34" charset="0"/>
                <a:cs typeface="Arial" panose="020B0604020202020204" pitchFamily="34" charset="0"/>
                <a:hlinkClick r:id="rId10"/>
              </a:rPr>
              <a:t>https://www.youtube.com/watch?v=htLCVqaLBvo</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Paul O'Neill CNN Interview Worker Safety at ALCOA; CNN News with Fareed </a:t>
            </a:r>
            <a:r>
              <a:rPr lang="en-US" altLang="en-US" sz="1100" dirty="0" err="1">
                <a:solidFill>
                  <a:srgbClr val="000000"/>
                </a:solidFill>
                <a:latin typeface="Arial" panose="020B0604020202020204" pitchFamily="34" charset="0"/>
                <a:cs typeface="Arial" panose="020B0604020202020204" pitchFamily="34" charset="0"/>
              </a:rPr>
              <a:t>Zakaria</a:t>
            </a:r>
            <a:r>
              <a:rPr lang="en-US" altLang="en-US" sz="1100" dirty="0">
                <a:solidFill>
                  <a:srgbClr val="000000"/>
                </a:solidFill>
                <a:latin typeface="Arial" panose="020B0604020202020204" pitchFamily="34" charset="0"/>
                <a:cs typeface="Arial" panose="020B0604020202020204" pitchFamily="34" charset="0"/>
              </a:rPr>
              <a:t>; 29-May-2014; accessed 31-Oct-2019; </a:t>
            </a:r>
            <a:r>
              <a:rPr lang="en-US" altLang="en-US" sz="1100" dirty="0">
                <a:solidFill>
                  <a:srgbClr val="000000"/>
                </a:solidFill>
                <a:latin typeface="Arial" panose="020B0604020202020204" pitchFamily="34" charset="0"/>
                <a:cs typeface="Arial" panose="020B0604020202020204" pitchFamily="34" charset="0"/>
                <a:hlinkClick r:id="rId11"/>
              </a:rPr>
              <a:t>https://www.youtube.com/watch?v=56a3-Sc65M8</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Profile of Paul O'Neill, Alcoa CEO on CNN Business; CNN Business News; 11-Sept-2012; accessed 31-Oct-2019; </a:t>
            </a:r>
            <a:r>
              <a:rPr lang="en-US" altLang="en-US" sz="1100" dirty="0">
                <a:solidFill>
                  <a:srgbClr val="000000"/>
                </a:solidFill>
                <a:latin typeface="Arial" panose="020B0604020202020204" pitchFamily="34" charset="0"/>
                <a:cs typeface="Arial" panose="020B0604020202020204" pitchFamily="34" charset="0"/>
                <a:hlinkClick r:id="rId12"/>
              </a:rPr>
              <a:t>https://www.youtube.com/watch?v=yclcW9Tw_cs</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Safety First at Alcoa with former Alcoa vice president Bill O'Rourke; speaking about the changes implemented by the former Alcoa CEO Paul O'Neill to the Carnegie Council for Ethics in International Affairs; 18-Sept-2012; 5:05 m:ss; accessed 31-Oct-2019; </a:t>
            </a:r>
            <a:r>
              <a:rPr lang="en-US" altLang="en-US" sz="1100" dirty="0">
                <a:solidFill>
                  <a:srgbClr val="000000"/>
                </a:solidFill>
                <a:latin typeface="Arial" panose="020B0604020202020204" pitchFamily="34" charset="0"/>
                <a:cs typeface="Arial" panose="020B0604020202020204" pitchFamily="34" charset="0"/>
                <a:hlinkClick r:id="rId13"/>
              </a:rPr>
              <a:t>https://www.youtube.com/watch?v=dPAyBgWLm0A</a:t>
            </a:r>
            <a:endParaRPr lang="en-US" altLang="en-US" sz="1100" dirty="0">
              <a:solidFill>
                <a:srgbClr val="000000"/>
              </a:solidFill>
              <a:latin typeface="Arial" panose="020B0604020202020204" pitchFamily="34" charset="0"/>
              <a:cs typeface="Arial" panose="020B0604020202020204" pitchFamily="34" charset="0"/>
            </a:endParaRP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The Hon </a:t>
            </a:r>
            <a:r>
              <a:rPr lang="en-US" altLang="en-US" sz="1100" dirty="0" err="1">
                <a:solidFill>
                  <a:srgbClr val="000000"/>
                </a:solidFill>
                <a:latin typeface="Arial" panose="020B0604020202020204" pitchFamily="34" charset="0"/>
                <a:cs typeface="Arial" panose="020B0604020202020204" pitchFamily="34" charset="0"/>
              </a:rPr>
              <a:t>Mr</a:t>
            </a:r>
            <a:r>
              <a:rPr lang="en-US" altLang="en-US" sz="1100" dirty="0">
                <a:solidFill>
                  <a:srgbClr val="000000"/>
                </a:solidFill>
                <a:latin typeface="Arial" panose="020B0604020202020204" pitchFamily="34" charset="0"/>
                <a:cs typeface="Arial" panose="020B0604020202020204" pitchFamily="34" charset="0"/>
              </a:rPr>
              <a:t> Justice Haddon-Cave – “Piper 25”; </a:t>
            </a:r>
            <a:r>
              <a:rPr lang="en-US" altLang="en-US" sz="1100" dirty="0" err="1">
                <a:solidFill>
                  <a:srgbClr val="000000"/>
                </a:solidFill>
                <a:latin typeface="Arial" panose="020B0604020202020204" pitchFamily="34" charset="0"/>
                <a:cs typeface="Arial" panose="020B0604020202020204" pitchFamily="34" charset="0"/>
              </a:rPr>
              <a:t>OilandGasUK</a:t>
            </a:r>
            <a:r>
              <a:rPr lang="en-US" altLang="en-US" sz="1100" dirty="0">
                <a:solidFill>
                  <a:srgbClr val="000000"/>
                </a:solidFill>
                <a:latin typeface="Arial" panose="020B0604020202020204" pitchFamily="34" charset="0"/>
                <a:cs typeface="Arial" panose="020B0604020202020204" pitchFamily="34" charset="0"/>
              </a:rPr>
              <a:t>; posted 20-June-2013; The Hon. </a:t>
            </a:r>
            <a:r>
              <a:rPr lang="en-US" altLang="en-US" sz="1100" dirty="0" err="1">
                <a:solidFill>
                  <a:srgbClr val="000000"/>
                </a:solidFill>
                <a:latin typeface="Arial" panose="020B0604020202020204" pitchFamily="34" charset="0"/>
                <a:cs typeface="Arial" panose="020B0604020202020204" pitchFamily="34" charset="0"/>
              </a:rPr>
              <a:t>Mr</a:t>
            </a:r>
            <a:r>
              <a:rPr lang="en-US" altLang="en-US" sz="1100" dirty="0">
                <a:solidFill>
                  <a:srgbClr val="000000"/>
                </a:solidFill>
                <a:latin typeface="Arial" panose="020B0604020202020204" pitchFamily="34" charset="0"/>
                <a:cs typeface="Arial" panose="020B0604020202020204" pitchFamily="34" charset="0"/>
              </a:rPr>
              <a:t> Justice Haddon-Cave addresses conference delegates at Piper 25, June 2013 on the topic entitled 'Leadership and Culture, Principles and Professionalism, Simplicity and Safety - Lessons from the Nimrod Review; accessed 31-Oct-2019; </a:t>
            </a:r>
            <a:r>
              <a:rPr lang="en-US" altLang="en-US" sz="1100" dirty="0">
                <a:solidFill>
                  <a:srgbClr val="000000"/>
                </a:solidFill>
                <a:latin typeface="Arial" panose="020B0604020202020204" pitchFamily="34" charset="0"/>
                <a:cs typeface="Arial" panose="020B0604020202020204" pitchFamily="34" charset="0"/>
                <a:hlinkClick r:id="rId14"/>
              </a:rPr>
              <a:t>https://www.youtube.com/watch?v=y99_lhFFCsk</a:t>
            </a:r>
            <a:r>
              <a:rPr lang="en-US" altLang="en-US" sz="1100" dirty="0">
                <a:solidFill>
                  <a:srgbClr val="000000"/>
                </a:solidFill>
                <a:latin typeface="Arial" panose="020B0604020202020204" pitchFamily="34" charset="0"/>
                <a:cs typeface="Arial" panose="020B0604020202020204" pitchFamily="34" charset="0"/>
              </a:rPr>
              <a:t> </a:t>
            </a:r>
          </a:p>
          <a:p>
            <a:pPr marL="457200" indent="-457200">
              <a:lnSpc>
                <a:spcPct val="90000"/>
              </a:lnSpc>
              <a:spcBef>
                <a:spcPts val="0"/>
              </a:spcBef>
              <a:spcAft>
                <a:spcPts val="300"/>
              </a:spcAft>
              <a:buClr>
                <a:srgbClr val="000000"/>
              </a:buClr>
              <a:buSzPct val="100000"/>
              <a:buFont typeface="Wingdings" panose="05000000000000000000" pitchFamily="2" charset="2"/>
              <a:buChar char="Ø"/>
              <a:defRPr/>
            </a:pPr>
            <a:r>
              <a:rPr lang="en-US" altLang="en-US" sz="1100" dirty="0">
                <a:solidFill>
                  <a:srgbClr val="000000"/>
                </a:solidFill>
                <a:latin typeface="Arial" panose="020B0604020202020204" pitchFamily="34" charset="0"/>
                <a:cs typeface="Arial" panose="020B0604020202020204" pitchFamily="34" charset="0"/>
              </a:rPr>
              <a:t>Google Financial Services “</a:t>
            </a:r>
            <a:r>
              <a:rPr lang="en-US" altLang="en-US" sz="1100" dirty="0" err="1">
                <a:solidFill>
                  <a:srgbClr val="000000"/>
                </a:solidFill>
                <a:latin typeface="Arial" panose="020B0604020202020204" pitchFamily="34" charset="0"/>
                <a:cs typeface="Arial" panose="020B0604020202020204" pitchFamily="34" charset="0"/>
              </a:rPr>
              <a:t>alcoa</a:t>
            </a:r>
            <a:r>
              <a:rPr lang="en-US" altLang="en-US" sz="1100" dirty="0">
                <a:solidFill>
                  <a:srgbClr val="000000"/>
                </a:solidFill>
                <a:latin typeface="Arial" panose="020B0604020202020204" pitchFamily="34" charset="0"/>
                <a:cs typeface="Arial" panose="020B0604020202020204" pitchFamily="34" charset="0"/>
              </a:rPr>
              <a:t> stock price history”; accessed 25Nov-2019; </a:t>
            </a:r>
            <a:r>
              <a:rPr lang="en-US" sz="1100" dirty="0">
                <a:latin typeface="Arial" panose="020B0604020202020204" pitchFamily="34" charset="0"/>
                <a:cs typeface="Arial" panose="020B0604020202020204" pitchFamily="34" charset="0"/>
                <a:hlinkClick r:id="rId15"/>
              </a:rPr>
              <a:t>https://www.google.com/</a:t>
            </a:r>
            <a:r>
              <a:rPr lang="en-US" sz="1100" dirty="0" err="1">
                <a:latin typeface="Arial" panose="020B0604020202020204" pitchFamily="34" charset="0"/>
                <a:cs typeface="Arial" panose="020B0604020202020204" pitchFamily="34" charset="0"/>
                <a:hlinkClick r:id="rId15"/>
              </a:rPr>
              <a:t>search?source</a:t>
            </a:r>
            <a:r>
              <a:rPr lang="en-US" sz="1100" dirty="0">
                <a:latin typeface="Arial" panose="020B0604020202020204" pitchFamily="34" charset="0"/>
                <a:cs typeface="Arial" panose="020B0604020202020204" pitchFamily="34" charset="0"/>
                <a:hlinkClick r:id="rId15"/>
              </a:rPr>
              <a:t>=</a:t>
            </a:r>
            <a:r>
              <a:rPr lang="en-US" sz="1100" dirty="0" err="1">
                <a:latin typeface="Arial" panose="020B0604020202020204" pitchFamily="34" charset="0"/>
                <a:cs typeface="Arial" panose="020B0604020202020204" pitchFamily="34" charset="0"/>
                <a:hlinkClick r:id="rId15"/>
              </a:rPr>
              <a:t>hp&amp;ei</a:t>
            </a:r>
            <a:r>
              <a:rPr lang="en-US" sz="1100" dirty="0">
                <a:latin typeface="Arial" panose="020B0604020202020204" pitchFamily="34" charset="0"/>
                <a:cs typeface="Arial" panose="020B0604020202020204" pitchFamily="34" charset="0"/>
                <a:hlinkClick r:id="rId15"/>
              </a:rPr>
              <a:t>=NYTcXcDaN_Ww0PEPjei02AY&amp;q=</a:t>
            </a:r>
            <a:r>
              <a:rPr lang="en-US" sz="1100" dirty="0" err="1">
                <a:latin typeface="Arial" panose="020B0604020202020204" pitchFamily="34" charset="0"/>
                <a:cs typeface="Arial" panose="020B0604020202020204" pitchFamily="34" charset="0"/>
                <a:hlinkClick r:id="rId15"/>
              </a:rPr>
              <a:t>alcoa+stock+price+history&amp;oq</a:t>
            </a:r>
            <a:r>
              <a:rPr lang="en-US" sz="1100" dirty="0">
                <a:latin typeface="Arial" panose="020B0604020202020204" pitchFamily="34" charset="0"/>
                <a:cs typeface="Arial" panose="020B0604020202020204" pitchFamily="34" charset="0"/>
                <a:hlinkClick r:id="rId15"/>
              </a:rPr>
              <a:t>=</a:t>
            </a:r>
            <a:r>
              <a:rPr lang="en-US" sz="1100" dirty="0" err="1">
                <a:latin typeface="Arial" panose="020B0604020202020204" pitchFamily="34" charset="0"/>
                <a:cs typeface="Arial" panose="020B0604020202020204" pitchFamily="34" charset="0"/>
                <a:hlinkClick r:id="rId15"/>
              </a:rPr>
              <a:t>alcoa+stock</a:t>
            </a:r>
            <a:r>
              <a:rPr lang="en-US" sz="1100" dirty="0">
                <a:latin typeface="Arial" panose="020B0604020202020204" pitchFamily="34" charset="0"/>
                <a:cs typeface="Arial" panose="020B0604020202020204" pitchFamily="34" charset="0"/>
                <a:hlinkClick r:id="rId15"/>
              </a:rPr>
              <a:t>+&amp;</a:t>
            </a:r>
            <a:r>
              <a:rPr lang="en-US" sz="1100" dirty="0" err="1">
                <a:latin typeface="Arial" panose="020B0604020202020204" pitchFamily="34" charset="0"/>
                <a:cs typeface="Arial" panose="020B0604020202020204" pitchFamily="34" charset="0"/>
                <a:hlinkClick r:id="rId15"/>
              </a:rPr>
              <a:t>gs_l</a:t>
            </a:r>
            <a:r>
              <a:rPr lang="en-US" sz="1100" dirty="0">
                <a:latin typeface="Arial" panose="020B0604020202020204" pitchFamily="34" charset="0"/>
                <a:cs typeface="Arial" panose="020B0604020202020204" pitchFamily="34" charset="0"/>
                <a:hlinkClick r:id="rId15"/>
              </a:rPr>
              <a:t>=psy-ab.1.6.0l10.4703.9363..13920...3.0..0.314.1714.3j9j0j1......0....1..gws-wiz.....6..0i362i308i154i357j0i131j0i70i250.t6ROvaHHwZM</a:t>
            </a:r>
            <a:r>
              <a:rPr lang="en-US" sz="1100" dirty="0">
                <a:latin typeface="Arial" panose="020B0604020202020204" pitchFamily="34" charset="0"/>
                <a:cs typeface="Arial" panose="020B0604020202020204" pitchFamily="34" charset="0"/>
              </a:rPr>
              <a:t> </a:t>
            </a:r>
            <a:endParaRPr lang="en-US" altLang="en-US" sz="1100" dirty="0">
              <a:solidFill>
                <a:srgbClr val="000000"/>
              </a:solidFill>
              <a:latin typeface="Arial" panose="020B0604020202020204" pitchFamily="34" charset="0"/>
              <a:cs typeface="Arial" panose="020B0604020202020204" pitchFamily="34" charset="0"/>
            </a:endParaRPr>
          </a:p>
          <a:p>
            <a:pPr>
              <a:lnSpc>
                <a:spcPct val="90000"/>
              </a:lnSpc>
              <a:spcBef>
                <a:spcPts val="0"/>
              </a:spcBef>
              <a:spcAft>
                <a:spcPts val="300"/>
              </a:spcAft>
              <a:buClr>
                <a:srgbClr val="000000"/>
              </a:buClr>
              <a:buSzPct val="100000"/>
              <a:buFont typeface="Wingdings" panose="05000000000000000000" pitchFamily="2" charset="2"/>
              <a:buChar char="Ø"/>
              <a:defRPr/>
            </a:pPr>
            <a:endParaRPr lang="en-US" altLang="en-US" sz="1100" dirty="0">
              <a:solidFill>
                <a:srgbClr val="000000"/>
              </a:solidFill>
              <a:latin typeface="Arial" panose="020B0604020202020204" pitchFamily="34" charset="0"/>
              <a:cs typeface="Arial" panose="020B0604020202020204" pitchFamily="34" charset="0"/>
            </a:endParaRPr>
          </a:p>
          <a:p>
            <a:pPr>
              <a:lnSpc>
                <a:spcPct val="90000"/>
              </a:lnSpc>
              <a:spcBef>
                <a:spcPts val="0"/>
              </a:spcBef>
              <a:spcAft>
                <a:spcPts val="300"/>
              </a:spcAft>
              <a:buClr>
                <a:srgbClr val="000000"/>
              </a:buClr>
              <a:buSzPct val="100000"/>
              <a:buFont typeface="Wingdings" panose="05000000000000000000" pitchFamily="2" charset="2"/>
              <a:buChar char="Ø"/>
              <a:defRPr/>
            </a:pPr>
            <a:endParaRPr kumimoji="0" lang="en-US" altLang="en-US" sz="11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7680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1A6093-C39C-4CBF-B8C7-6F22FB12C2BD}"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Rectangle 2"/>
          <p:cNvSpPr>
            <a:spLocks noChangeArrowheads="1"/>
          </p:cNvSpPr>
          <p:nvPr/>
        </p:nvSpPr>
        <p:spPr bwMode="auto">
          <a:xfrm>
            <a:off x="455613" y="182880"/>
            <a:ext cx="8226425" cy="640080"/>
          </a:xfrm>
          <a:prstGeom prst="rect">
            <a:avLst/>
          </a:prstGeom>
          <a:solidFill>
            <a:schemeClr val="bg1">
              <a:alpha val="70000"/>
            </a:schemeClr>
          </a:solidFill>
        </p:spPr>
        <p:txBody>
          <a:bodyPr vert="horz" lIns="91440" tIns="45720" rIns="91440" bIns="45720" rtlCol="0" anchor="ct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en-US" b="1" i="1" dirty="0">
                <a:solidFill>
                  <a:prstClr val="black"/>
                </a:solidFill>
                <a:latin typeface="Arial" panose="020B0604020202020204" pitchFamily="34" charset="0"/>
                <a:cs typeface="Arial" panose="020B0604020202020204" pitchFamily="34" charset="0"/>
              </a:rPr>
              <a:t>References to Supplemental Resources:</a:t>
            </a:r>
            <a:endParaRPr kumimoji="0" lang="en-US" altLang="en-US"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spTree>
    <p:extLst>
      <p:ext uri="{BB962C8B-B14F-4D97-AF65-F5344CB8AC3E}">
        <p14:creationId xmlns:p14="http://schemas.microsoft.com/office/powerpoint/2010/main" val="289284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CA" cap="none" dirty="0"/>
              <a:t>Learning Outcomes:</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rmAutofit/>
          </a:bodyPr>
          <a:lstStyle/>
          <a:p>
            <a:pPr marL="342900" indent="-3429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Explain the success story of Paul O’Neill, CEO, and the Aluminum Company of America (Alcoa)</a:t>
            </a:r>
          </a:p>
          <a:p>
            <a:pPr marL="457200" indent="-4572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Demonstrate what practicable programs can support the implementation of cultural change.</a:t>
            </a:r>
          </a:p>
          <a:p>
            <a:pPr marL="457200" indent="-4572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Critique the culture and performance of any organization using the principles and practices of leadership in risk management, using this case study as a model for analysis.  </a:t>
            </a:r>
          </a:p>
          <a:p>
            <a:pPr>
              <a:lnSpc>
                <a:spcPct val="100000"/>
              </a:lnSpc>
              <a:spcBef>
                <a:spcPts val="0"/>
              </a:spcBef>
            </a:pPr>
            <a:endParaRPr lang="en-US" sz="20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spTree>
    <p:extLst>
      <p:ext uri="{BB962C8B-B14F-4D97-AF65-F5344CB8AC3E}">
        <p14:creationId xmlns:p14="http://schemas.microsoft.com/office/powerpoint/2010/main" val="97183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CA" cap="none" dirty="0"/>
              <a:t>Topics:</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rmAutofit/>
          </a:bodyPr>
          <a:lstStyle/>
          <a:p>
            <a:pPr marL="342900" indent="-3429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Go beyond “What gets measured, gets managed” </a:t>
            </a:r>
          </a:p>
          <a:p>
            <a:pPr marL="457200" indent="-4572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Paul O’Neill, CEO, Aluminum Company of America (Alcoa)</a:t>
            </a:r>
          </a:p>
          <a:p>
            <a:pPr marL="1028700" lvl="1" indent="-342900">
              <a:lnSpc>
                <a:spcPct val="100000"/>
              </a:lnSpc>
              <a:spcBef>
                <a:spcPts val="0"/>
              </a:spcBef>
            </a:pPr>
            <a:r>
              <a:rPr lang="en-US" sz="2000" cap="none" dirty="0"/>
              <a:t>Change Starts At The Top.</a:t>
            </a:r>
          </a:p>
          <a:p>
            <a:pPr marL="1028700" lvl="1" indent="-342900">
              <a:lnSpc>
                <a:spcPct val="100000"/>
              </a:lnSpc>
              <a:spcBef>
                <a:spcPts val="0"/>
              </a:spcBef>
            </a:pPr>
            <a:r>
              <a:rPr lang="en-US" sz="2000" cap="none" dirty="0"/>
              <a:t>The Reaction of the Financial Analysts on Wall Street.</a:t>
            </a:r>
          </a:p>
          <a:p>
            <a:pPr marL="457200" indent="-4572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Practicable programs to support and implement the desired change in corporate cultures.</a:t>
            </a:r>
          </a:p>
          <a:p>
            <a:pPr marL="457200" indent="-4572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The Legacy:</a:t>
            </a:r>
          </a:p>
          <a:p>
            <a:pPr marL="1028700" lvl="1" indent="-342900">
              <a:lnSpc>
                <a:spcPct val="100000"/>
              </a:lnSpc>
              <a:spcBef>
                <a:spcPts val="0"/>
              </a:spcBef>
            </a:pPr>
            <a:r>
              <a:rPr lang="en-US" sz="2000" cap="none" dirty="0"/>
              <a:t>Safety Performance</a:t>
            </a:r>
          </a:p>
          <a:p>
            <a:pPr marL="1028700" lvl="1" indent="-342900">
              <a:lnSpc>
                <a:spcPct val="100000"/>
              </a:lnSpc>
              <a:spcBef>
                <a:spcPts val="0"/>
              </a:spcBef>
            </a:pPr>
            <a:r>
              <a:rPr lang="en-US" sz="2000" cap="none" dirty="0"/>
              <a:t>Financial Performance </a:t>
            </a:r>
          </a:p>
          <a:p>
            <a:pPr marL="457200" indent="-4572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The Key Lessons</a:t>
            </a:r>
          </a:p>
          <a:p>
            <a:pPr marL="342900" indent="-342900">
              <a:lnSpc>
                <a:spcPct val="100000"/>
              </a:lnSpc>
              <a:spcBef>
                <a:spcPts val="0"/>
              </a:spcBef>
              <a:buFont typeface="Wingdings" panose="05000000000000000000" pitchFamily="2" charset="2"/>
              <a:buChar char="Ø"/>
            </a:pPr>
            <a:endParaRPr lang="en-US" sz="2000" cap="none" dirty="0"/>
          </a:p>
          <a:p>
            <a:pPr>
              <a:lnSpc>
                <a:spcPct val="100000"/>
              </a:lnSpc>
              <a:spcBef>
                <a:spcPts val="0"/>
              </a:spcBef>
            </a:pPr>
            <a:endParaRPr lang="en-US" sz="20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spTree>
    <p:extLst>
      <p:ext uri="{BB962C8B-B14F-4D97-AF65-F5344CB8AC3E}">
        <p14:creationId xmlns:p14="http://schemas.microsoft.com/office/powerpoint/2010/main" val="275508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US" cap="none" dirty="0"/>
              <a:t>Go Beyond “What gets measured, gets managed”: </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rmAutofit/>
          </a:bodyPr>
          <a:lstStyle/>
          <a:p>
            <a:pPr marL="342900" indent="-3429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Widely observed in industry: </a:t>
            </a:r>
            <a:r>
              <a:rPr lang="en-US" sz="2000" i="1" cap="none" dirty="0"/>
              <a:t>“What gets measured, gets managed”.</a:t>
            </a:r>
            <a:br>
              <a:rPr lang="en-US" sz="2000" i="1" cap="none" dirty="0"/>
            </a:br>
            <a:r>
              <a:rPr lang="en-US" sz="2000" i="1" cap="none" dirty="0"/>
              <a:t> </a:t>
            </a:r>
            <a:endParaRPr lang="en-US" sz="2000" cap="none" dirty="0"/>
          </a:p>
          <a:p>
            <a:pPr lvl="1" indent="-457200">
              <a:lnSpc>
                <a:spcPct val="100000"/>
              </a:lnSpc>
              <a:spcBef>
                <a:spcPts val="0"/>
              </a:spcBef>
            </a:pPr>
            <a:r>
              <a:rPr lang="en-US" sz="2000" cap="none" dirty="0"/>
              <a:t>Recall BP-</a:t>
            </a:r>
            <a:r>
              <a:rPr lang="en-US" sz="2000" cap="none" dirty="0" err="1"/>
              <a:t>Macondo</a:t>
            </a:r>
            <a:r>
              <a:rPr lang="en-US" sz="2000" cap="none" dirty="0"/>
              <a:t> </a:t>
            </a:r>
            <a:r>
              <a:rPr lang="en-US" sz="2000" cap="none" dirty="0" err="1"/>
              <a:t>DeepWater</a:t>
            </a:r>
            <a:r>
              <a:rPr lang="en-US" sz="2000" cap="none" dirty="0"/>
              <a:t> Horizon and the intensive measurements of occupational safety performance and apparent lack of measurements of process safety performance. </a:t>
            </a:r>
          </a:p>
          <a:p>
            <a:pPr marL="342900" indent="-3429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Karl Pearson’s Law:</a:t>
            </a:r>
            <a:br>
              <a:rPr lang="en-US" sz="2000" cap="none" dirty="0"/>
            </a:br>
            <a:endParaRPr lang="en-US" sz="2000" cap="none" dirty="0"/>
          </a:p>
          <a:p>
            <a:pPr marL="457200" indent="-457200">
              <a:lnSpc>
                <a:spcPct val="100000"/>
              </a:lnSpc>
              <a:spcBef>
                <a:spcPts val="0"/>
              </a:spcBef>
              <a:buFont typeface="Wingdings" panose="05000000000000000000" pitchFamily="2" charset="2"/>
              <a:buChar char="Ø"/>
            </a:pPr>
            <a:r>
              <a:rPr lang="en-US" sz="2000" cap="none" dirty="0"/>
              <a:t>“</a:t>
            </a:r>
            <a:r>
              <a:rPr lang="en-US" sz="2000" i="1" cap="none" dirty="0"/>
              <a:t>When performance is measured, </a:t>
            </a:r>
            <a:br>
              <a:rPr lang="en-US" sz="2000" i="1" cap="none" dirty="0"/>
            </a:br>
            <a:r>
              <a:rPr lang="en-US" sz="2000" i="1" cap="none" dirty="0"/>
              <a:t>performance improves. </a:t>
            </a:r>
            <a:br>
              <a:rPr lang="en-US" sz="2000" i="1" cap="none" dirty="0"/>
            </a:br>
            <a:br>
              <a:rPr lang="en-US" sz="2000" i="1" cap="none" dirty="0"/>
            </a:br>
            <a:r>
              <a:rPr lang="en-US" sz="2000" i="1" cap="none" dirty="0"/>
              <a:t>When performance is measured </a:t>
            </a:r>
            <a:r>
              <a:rPr lang="en-US" sz="2000" i="1" u="sng" cap="none" dirty="0"/>
              <a:t>and </a:t>
            </a:r>
            <a:br>
              <a:rPr lang="en-US" sz="2000" i="1" u="sng" cap="none" dirty="0"/>
            </a:br>
            <a:r>
              <a:rPr lang="en-US" sz="2000" i="1" u="sng" cap="none" dirty="0"/>
              <a:t>reported back</a:t>
            </a:r>
            <a:r>
              <a:rPr lang="en-US" sz="2000" i="1" cap="none" dirty="0"/>
              <a:t>, the </a:t>
            </a:r>
            <a:r>
              <a:rPr lang="en-US" sz="2000" i="1" u="sng" cap="none" dirty="0"/>
              <a:t>rate of improvement </a:t>
            </a:r>
            <a:br>
              <a:rPr lang="en-US" sz="2000" i="1" u="sng" cap="none" dirty="0"/>
            </a:br>
            <a:r>
              <a:rPr lang="en-US" sz="2000" i="1" u="sng" cap="none" dirty="0"/>
              <a:t>accelerates</a:t>
            </a:r>
            <a:r>
              <a:rPr lang="en-US" sz="2000" i="1" cap="none" dirty="0"/>
              <a:t>.”</a:t>
            </a:r>
          </a:p>
          <a:p>
            <a:pPr>
              <a:lnSpc>
                <a:spcPct val="100000"/>
              </a:lnSpc>
              <a:spcBef>
                <a:spcPts val="0"/>
              </a:spcBef>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a:lnSpc>
                <a:spcPct val="100000"/>
              </a:lnSpc>
              <a:spcBef>
                <a:spcPts val="0"/>
              </a:spcBef>
            </a:pPr>
            <a:endParaRPr lang="en-US" sz="20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pic>
        <p:nvPicPr>
          <p:cNvPr id="4" name="Picture 3"/>
          <p:cNvPicPr>
            <a:picLocks noChangeAspect="1"/>
          </p:cNvPicPr>
          <p:nvPr/>
        </p:nvPicPr>
        <p:blipFill>
          <a:blip r:embed="rId2"/>
          <a:stretch>
            <a:fillRect/>
          </a:stretch>
        </p:blipFill>
        <p:spPr>
          <a:xfrm>
            <a:off x="5562600" y="2971799"/>
            <a:ext cx="2938611" cy="2926080"/>
          </a:xfrm>
          <a:prstGeom prst="rect">
            <a:avLst/>
          </a:prstGeom>
          <a:ln>
            <a:solidFill>
              <a:schemeClr val="tx1"/>
            </a:solidFill>
          </a:ln>
        </p:spPr>
      </p:pic>
    </p:spTree>
    <p:extLst>
      <p:ext uri="{BB962C8B-B14F-4D97-AF65-F5344CB8AC3E}">
        <p14:creationId xmlns:p14="http://schemas.microsoft.com/office/powerpoint/2010/main" val="39106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US" cap="none" dirty="0"/>
              <a:t>Go Beyond “What gets measured, gets managed”: </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rmAutofit/>
          </a:bodyPr>
          <a:lstStyle/>
          <a:p>
            <a:pPr marL="342900" indent="-342900">
              <a:lnSpc>
                <a:spcPct val="100000"/>
              </a:lnSpc>
              <a:spcBef>
                <a:spcPts val="0"/>
              </a:spcBef>
              <a:buFont typeface="Wingdings" panose="05000000000000000000" pitchFamily="2" charset="2"/>
              <a:buChar char="Ø"/>
            </a:pPr>
            <a:endParaRPr lang="en-US" sz="2000" cap="none" dirty="0"/>
          </a:p>
          <a:p>
            <a:pPr marL="457200" indent="-457200">
              <a:lnSpc>
                <a:spcPct val="100000"/>
              </a:lnSpc>
              <a:spcBef>
                <a:spcPts val="0"/>
              </a:spcBef>
              <a:buFont typeface="Wingdings" panose="05000000000000000000" pitchFamily="2" charset="2"/>
              <a:buChar char="Ø"/>
            </a:pPr>
            <a:r>
              <a:rPr lang="en-US" sz="2000" cap="none" dirty="0"/>
              <a:t>Paul O’Neill, Alcoa CEO, leveraged this law (</a:t>
            </a:r>
            <a:r>
              <a:rPr lang="en-US" sz="2000" b="1" i="1" cap="none" dirty="0"/>
              <a:t>measure and report back</a:t>
            </a:r>
            <a:r>
              <a:rPr lang="en-US" sz="2000" cap="none" dirty="0"/>
              <a:t>) in changing culture at Alcoa and improving safety performance. </a:t>
            </a:r>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a:lnSpc>
                <a:spcPct val="100000"/>
              </a:lnSpc>
              <a:spcBef>
                <a:spcPts val="0"/>
              </a:spcBef>
            </a:pPr>
            <a:endParaRPr lang="en-US" sz="20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pic>
        <p:nvPicPr>
          <p:cNvPr id="8" name="Picture 7"/>
          <p:cNvPicPr>
            <a:picLocks noChangeAspect="1"/>
          </p:cNvPicPr>
          <p:nvPr/>
        </p:nvPicPr>
        <p:blipFill>
          <a:blip r:embed="rId2"/>
          <a:stretch>
            <a:fillRect/>
          </a:stretch>
        </p:blipFill>
        <p:spPr>
          <a:xfrm>
            <a:off x="5562600" y="2743200"/>
            <a:ext cx="2938611" cy="292608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900752" y="2743200"/>
            <a:ext cx="3906428" cy="2926080"/>
          </a:xfrm>
          <a:prstGeom prst="rect">
            <a:avLst/>
          </a:prstGeom>
        </p:spPr>
      </p:pic>
    </p:spTree>
    <p:extLst>
      <p:ext uri="{BB962C8B-B14F-4D97-AF65-F5344CB8AC3E}">
        <p14:creationId xmlns:p14="http://schemas.microsoft.com/office/powerpoint/2010/main" val="84360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US" cap="none" dirty="0"/>
              <a:t>Change Starts at the Top</a:t>
            </a:r>
            <a:r>
              <a:rPr lang="en-CA" cap="none" dirty="0"/>
              <a:t>:</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Autofit/>
          </a:bodyPr>
          <a:lstStyle/>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cap="none" dirty="0"/>
              <a:t>Recall that to improve performance, culture must change, and that to change culture, the change starts at the very top of the organization.</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cap="none" dirty="0"/>
              <a:t>So, the </a:t>
            </a:r>
            <a:r>
              <a:rPr lang="en-US" sz="1800" u="sng" cap="none" dirty="0"/>
              <a:t>change in values at the Top initiates the change in corporate culture</a:t>
            </a:r>
            <a:r>
              <a:rPr lang="en-US" sz="1800" cap="none" dirty="0"/>
              <a:t>.</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i="1" cap="none" dirty="0"/>
              <a:t>This triangle depicts:</a:t>
            </a:r>
            <a:br>
              <a:rPr lang="en-US" sz="1800" i="1" cap="none" dirty="0"/>
            </a:br>
            <a:r>
              <a:rPr lang="en-US" sz="1800" i="1" cap="none" dirty="0"/>
              <a:t>President / CEO at the top; </a:t>
            </a:r>
            <a:br>
              <a:rPr lang="en-US" sz="1800" i="1" cap="none" dirty="0"/>
            </a:br>
            <a:r>
              <a:rPr lang="en-US" sz="1800" i="1" cap="none" dirty="0"/>
              <a:t>Vice Presidents at the next level, </a:t>
            </a:r>
            <a:br>
              <a:rPr lang="en-US" sz="1800" i="1" cap="none" dirty="0"/>
            </a:br>
            <a:r>
              <a:rPr lang="en-US" sz="1800" i="1" cap="none" dirty="0"/>
              <a:t>Senior Managers,</a:t>
            </a:r>
            <a:br>
              <a:rPr lang="en-US" sz="1800" i="1" cap="none" dirty="0"/>
            </a:br>
            <a:r>
              <a:rPr lang="en-US" sz="1800" i="1" cap="none" dirty="0"/>
              <a:t>Middle Managers, Supervisors;</a:t>
            </a:r>
            <a:br>
              <a:rPr lang="en-US" sz="1800" i="1" cap="none" dirty="0"/>
            </a:br>
            <a:r>
              <a:rPr lang="en-US" sz="1800" i="1" cap="none" dirty="0"/>
              <a:t>Workers</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endParaRPr lang="en-US" sz="1800" cap="none" dirty="0"/>
          </a:p>
          <a:p>
            <a:pPr>
              <a:lnSpc>
                <a:spcPct val="100000"/>
              </a:lnSpc>
              <a:spcBef>
                <a:spcPts val="0"/>
              </a:spcBef>
            </a:pPr>
            <a:endParaRPr lang="en-US" sz="16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pic>
        <p:nvPicPr>
          <p:cNvPr id="11" name="Picture 10"/>
          <p:cNvPicPr>
            <a:picLocks noChangeAspect="1"/>
          </p:cNvPicPr>
          <p:nvPr/>
        </p:nvPicPr>
        <p:blipFill>
          <a:blip r:embed="rId3"/>
          <a:stretch>
            <a:fillRect/>
          </a:stretch>
        </p:blipFill>
        <p:spPr>
          <a:xfrm>
            <a:off x="4437719" y="2514600"/>
            <a:ext cx="4096681" cy="2362200"/>
          </a:xfrm>
          <a:prstGeom prst="rect">
            <a:avLst/>
          </a:prstGeom>
          <a:ln>
            <a:solidFill>
              <a:schemeClr val="tx1"/>
            </a:solidFill>
          </a:ln>
        </p:spPr>
      </p:pic>
    </p:spTree>
    <p:extLst>
      <p:ext uri="{BB962C8B-B14F-4D97-AF65-F5344CB8AC3E}">
        <p14:creationId xmlns:p14="http://schemas.microsoft.com/office/powerpoint/2010/main" val="105511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US" cap="none" dirty="0"/>
              <a:t>Change Starts at the Top</a:t>
            </a:r>
            <a:r>
              <a:rPr lang="en-CA" cap="none" dirty="0"/>
              <a:t>:</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rmAutofit/>
          </a:bodyPr>
          <a:lstStyle/>
          <a:p>
            <a:pPr lvl="0">
              <a:lnSpc>
                <a:spcPct val="100000"/>
              </a:lnSpc>
              <a:spcBef>
                <a:spcPts val="0"/>
              </a:spcBef>
              <a:buClr>
                <a:prstClr val="black"/>
              </a:buClr>
            </a:pPr>
            <a:r>
              <a:rPr lang="en-US" sz="1400" cap="none" dirty="0">
                <a:solidFill>
                  <a:prstClr val="black"/>
                </a:solidFill>
              </a:rPr>
              <a:t>Paul O'Neill CEO of Alcoa - It's all about safety; Charter Partners; posted 12-Jun-2015; 12m58s; accessed 31-Oct-2019 </a:t>
            </a:r>
            <a:r>
              <a:rPr lang="en-US" sz="1400" cap="none" dirty="0">
                <a:solidFill>
                  <a:prstClr val="black"/>
                </a:solidFill>
                <a:hlinkClick r:id="rId3"/>
              </a:rPr>
              <a:t>https://www.youtube.com/watch?v=tC2ucDs_XJY</a:t>
            </a:r>
            <a:r>
              <a:rPr lang="en-US" sz="1400" cap="none" dirty="0">
                <a:solidFill>
                  <a:prstClr val="black"/>
                </a:solidFill>
              </a:rPr>
              <a:t>   </a:t>
            </a:r>
            <a:br>
              <a:rPr lang="en-US" sz="1400" cap="none" dirty="0">
                <a:solidFill>
                  <a:prstClr val="black"/>
                </a:solidFill>
              </a:rPr>
            </a:br>
            <a:r>
              <a:rPr lang="en-US" sz="1400" b="1" cap="none" dirty="0">
                <a:solidFill>
                  <a:prstClr val="black"/>
                </a:solidFill>
              </a:rPr>
              <a:t>53 Case12 ALCOA vid1 </a:t>
            </a:r>
            <a:r>
              <a:rPr lang="en-US" sz="1400" b="1" cap="none" dirty="0" err="1">
                <a:solidFill>
                  <a:prstClr val="black"/>
                </a:solidFill>
              </a:rPr>
              <a:t>ONeill</a:t>
            </a:r>
            <a:r>
              <a:rPr lang="en-US" sz="1400" b="1" cap="none" dirty="0">
                <a:solidFill>
                  <a:prstClr val="black"/>
                </a:solidFill>
              </a:rPr>
              <a:t> Its all about safety Charter Partners 12m58s.mp4</a:t>
            </a:r>
          </a:p>
          <a:p>
            <a:pPr marL="342900" indent="-342900">
              <a:lnSpc>
                <a:spcPct val="100000"/>
              </a:lnSpc>
              <a:spcBef>
                <a:spcPts val="0"/>
              </a:spcBef>
              <a:buFont typeface="Wingdings" panose="05000000000000000000" pitchFamily="2" charset="2"/>
              <a:buChar char="Ø"/>
            </a:pPr>
            <a:endParaRPr lang="en-US" sz="1800" cap="none" dirty="0"/>
          </a:p>
          <a:p>
            <a:pPr marL="685800" lvl="2" indent="-457200">
              <a:lnSpc>
                <a:spcPct val="100000"/>
              </a:lnSpc>
              <a:spcBef>
                <a:spcPts val="0"/>
              </a:spcBef>
            </a:pPr>
            <a:r>
              <a:rPr lang="en-US" sz="1800" cap="none" dirty="0"/>
              <a:t>07:50-08:35 “Here is what I mean by this (zero injuries is our goal) … </a:t>
            </a:r>
            <a:br>
              <a:rPr lang="en-US" sz="1800" cap="none" dirty="0"/>
            </a:br>
            <a:r>
              <a:rPr lang="en-US" sz="1800" cap="none" dirty="0"/>
              <a:t>I don’t want to budget it, I want to fix it.”</a:t>
            </a:r>
          </a:p>
          <a:p>
            <a:pPr marL="685800" lvl="2" indent="-457200">
              <a:lnSpc>
                <a:spcPct val="100000"/>
              </a:lnSpc>
              <a:spcBef>
                <a:spcPts val="0"/>
              </a:spcBef>
            </a:pPr>
            <a:endParaRPr lang="en-US" sz="1800" b="1" cap="none" dirty="0"/>
          </a:p>
          <a:p>
            <a:pPr marL="685800" lvl="2" indent="-457200">
              <a:lnSpc>
                <a:spcPct val="100000"/>
              </a:lnSpc>
              <a:spcBef>
                <a:spcPts val="0"/>
              </a:spcBef>
            </a:pPr>
            <a:r>
              <a:rPr lang="en-US" sz="1800" cap="none" dirty="0"/>
              <a:t>09:32-10:59 “We killed him. I killed him.” </a:t>
            </a:r>
            <a:r>
              <a:rPr lang="en-US" sz="1800" i="1" cap="none" dirty="0"/>
              <a:t>Management accountability at its best under the most unfavorable, difficult, and unpleasant of conditions.</a:t>
            </a:r>
            <a:r>
              <a:rPr lang="en-US" sz="1800" cap="none" dirty="0"/>
              <a:t> </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i="1" cap="none" dirty="0"/>
              <a:t>When leadership upholds the values </a:t>
            </a:r>
            <a:br>
              <a:rPr lang="en-US" sz="1800" i="1" cap="none" dirty="0"/>
            </a:br>
            <a:r>
              <a:rPr lang="en-US" sz="1800" i="1" cap="none" dirty="0"/>
              <a:t>and commitment that “nobody gets hurt </a:t>
            </a:r>
            <a:br>
              <a:rPr lang="en-US" sz="1800" i="1" cap="none" dirty="0"/>
            </a:br>
            <a:r>
              <a:rPr lang="en-US" sz="1800" i="1" cap="none" dirty="0"/>
              <a:t>around here”, it follows that this </a:t>
            </a:r>
            <a:br>
              <a:rPr lang="en-US" sz="1800" i="1" cap="none" dirty="0"/>
            </a:br>
            <a:r>
              <a:rPr lang="en-US" sz="1800" i="1" cap="none" dirty="0"/>
              <a:t>initiates the change in culture. </a:t>
            </a:r>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pic>
        <p:nvPicPr>
          <p:cNvPr id="5" name="Picture 4"/>
          <p:cNvPicPr>
            <a:picLocks noChangeAspect="1"/>
          </p:cNvPicPr>
          <p:nvPr/>
        </p:nvPicPr>
        <p:blipFill>
          <a:blip r:embed="rId4"/>
          <a:stretch>
            <a:fillRect/>
          </a:stretch>
        </p:blipFill>
        <p:spPr>
          <a:xfrm>
            <a:off x="5257800" y="3162691"/>
            <a:ext cx="3276600" cy="2959022"/>
          </a:xfrm>
          <a:prstGeom prst="rect">
            <a:avLst/>
          </a:prstGeom>
        </p:spPr>
      </p:pic>
    </p:spTree>
    <p:extLst>
      <p:ext uri="{BB962C8B-B14F-4D97-AF65-F5344CB8AC3E}">
        <p14:creationId xmlns:p14="http://schemas.microsoft.com/office/powerpoint/2010/main" val="133892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548640"/>
          </a:xfrm>
        </p:spPr>
        <p:txBody>
          <a:bodyPr>
            <a:normAutofit/>
          </a:bodyPr>
          <a:lstStyle/>
          <a:p>
            <a:r>
              <a:rPr lang="en-US" cap="none" dirty="0"/>
              <a:t>Change Starts At The Top.</a:t>
            </a:r>
          </a:p>
        </p:txBody>
      </p:sp>
      <p:sp>
        <p:nvSpPr>
          <p:cNvPr id="3" name="Content Placeholder 2"/>
          <p:cNvSpPr>
            <a:spLocks noGrp="1"/>
          </p:cNvSpPr>
          <p:nvPr>
            <p:ph sz="quarter" idx="13"/>
          </p:nvPr>
        </p:nvSpPr>
        <p:spPr>
          <a:xfrm>
            <a:off x="457200" y="731520"/>
            <a:ext cx="8229600" cy="5669280"/>
          </a:xfrm>
          <a:solidFill>
            <a:schemeClr val="bg1">
              <a:alpha val="50000"/>
            </a:schemeClr>
          </a:solidFill>
          <a:ln>
            <a:solidFill>
              <a:schemeClr val="tx2"/>
            </a:solidFill>
          </a:ln>
        </p:spPr>
        <p:txBody>
          <a:bodyPr>
            <a:normAutofit/>
          </a:bodyPr>
          <a:lstStyle/>
          <a:p>
            <a:pPr>
              <a:lnSpc>
                <a:spcPct val="100000"/>
              </a:lnSpc>
              <a:spcBef>
                <a:spcPts val="0"/>
              </a:spcBef>
            </a:pPr>
            <a:r>
              <a:rPr lang="en-US" sz="1400" cap="none" dirty="0"/>
              <a:t>Excerpts from </a:t>
            </a:r>
            <a:r>
              <a:rPr lang="en-US" sz="1400" u="sng" cap="none" dirty="0"/>
              <a:t>article</a:t>
            </a:r>
            <a:r>
              <a:rPr lang="en-US" sz="1400" cap="none" dirty="0"/>
              <a:t>: </a:t>
            </a:r>
            <a:r>
              <a:rPr lang="en-US" sz="1400" b="1" cap="none" dirty="0"/>
              <a:t>The Power of Safety Leadership</a:t>
            </a:r>
            <a:r>
              <a:rPr lang="en-US" sz="1400" cap="none" dirty="0"/>
              <a:t>: Paul O’Neill, Safety and Alcoa; Posted by </a:t>
            </a:r>
            <a:r>
              <a:rPr lang="en-US" sz="1400" cap="none" dirty="0" err="1"/>
              <a:t>Aerossurance</a:t>
            </a:r>
            <a:r>
              <a:rPr lang="en-US" sz="1400" cap="none" dirty="0"/>
              <a:t> 29-Dec-2014; accessed 31-Oct-2019; </a:t>
            </a:r>
            <a:r>
              <a:rPr lang="en-US" sz="1400" cap="none" dirty="0">
                <a:hlinkClick r:id="rId2"/>
              </a:rPr>
              <a:t>http://aerossurance.com/helicopters/paul-oneill-safety-alcoa-power-safety-leadership/</a:t>
            </a:r>
            <a:r>
              <a:rPr lang="en-US" sz="1400" cap="none" dirty="0"/>
              <a:t> </a:t>
            </a:r>
          </a:p>
          <a:p>
            <a:pPr>
              <a:lnSpc>
                <a:spcPct val="100000"/>
              </a:lnSpc>
              <a:spcBef>
                <a:spcPts val="0"/>
              </a:spcBef>
            </a:pPr>
            <a:endParaRPr lang="en-US" sz="1400" cap="none" dirty="0"/>
          </a:p>
          <a:p>
            <a:pPr marL="342900" indent="-342900">
              <a:lnSpc>
                <a:spcPct val="100000"/>
              </a:lnSpc>
              <a:spcBef>
                <a:spcPts val="0"/>
              </a:spcBef>
              <a:buFont typeface="Wingdings" panose="05000000000000000000" pitchFamily="2" charset="2"/>
              <a:buChar char="Ø"/>
            </a:pPr>
            <a:r>
              <a:rPr lang="en-US" sz="1800" cap="none" dirty="0"/>
              <a:t>October 1987, Paul O'Neill gave his first speech as CEO of Alcoa to</a:t>
            </a:r>
            <a:br>
              <a:rPr lang="en-US" sz="1800" cap="none" dirty="0"/>
            </a:br>
            <a:r>
              <a:rPr lang="en-US" sz="1800" cap="none" dirty="0"/>
              <a:t>a crowd of financial analysts: </a:t>
            </a:r>
            <a:r>
              <a:rPr lang="en-US" sz="1800" i="1" cap="none" dirty="0"/>
              <a:t>“I want to talk to you about </a:t>
            </a:r>
            <a:r>
              <a:rPr lang="en-US" sz="1800" i="1" u="sng" cap="none" dirty="0"/>
              <a:t>worker safety.</a:t>
            </a:r>
            <a:r>
              <a:rPr lang="en-US" sz="1800" i="1" cap="none" dirty="0"/>
              <a:t>”</a:t>
            </a:r>
            <a:r>
              <a:rPr lang="en-US" sz="1800" cap="none" dirty="0"/>
              <a:t> </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cap="none" dirty="0"/>
              <a:t>The room went silent.</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i="1" cap="none" dirty="0"/>
              <a:t>“Every year, numerous Alcoa workers are injured so badly that they miss a day of work. I intend to make Alcoa the safest company in America. I intend to go for zero injuries.”</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cap="none" dirty="0"/>
              <a:t>When asked about inventories and profits,</a:t>
            </a:r>
            <a:br>
              <a:rPr lang="en-US" sz="1800" cap="none" dirty="0"/>
            </a:br>
            <a:r>
              <a:rPr lang="en-US" sz="1800" cap="none" dirty="0"/>
              <a:t>he responded, </a:t>
            </a:r>
            <a:r>
              <a:rPr lang="en-US" sz="1800" i="1" cap="none" dirty="0"/>
              <a:t>“If you want to understand </a:t>
            </a:r>
            <a:br>
              <a:rPr lang="en-US" sz="1800" i="1" cap="none" dirty="0"/>
            </a:br>
            <a:r>
              <a:rPr lang="en-US" sz="1800" i="1" cap="none" dirty="0"/>
              <a:t>how Alcoa is doing, you need to look </a:t>
            </a:r>
            <a:br>
              <a:rPr lang="en-US" sz="1800" i="1" cap="none" dirty="0"/>
            </a:br>
            <a:r>
              <a:rPr lang="en-US" sz="1800" i="1" cap="none" dirty="0"/>
              <a:t>at our workplace safety figures.”</a:t>
            </a:r>
          </a:p>
          <a:p>
            <a:pPr marL="342900" indent="-342900">
              <a:lnSpc>
                <a:spcPct val="100000"/>
              </a:lnSpc>
              <a:spcBef>
                <a:spcPts val="0"/>
              </a:spcBef>
              <a:buFont typeface="Wingdings" panose="05000000000000000000" pitchFamily="2" charset="2"/>
              <a:buChar char="Ø"/>
            </a:pPr>
            <a:endParaRPr lang="en-US" sz="1800" i="1" cap="none" dirty="0"/>
          </a:p>
          <a:p>
            <a:pPr marL="342900" indent="-342900">
              <a:lnSpc>
                <a:spcPct val="100000"/>
              </a:lnSpc>
              <a:spcBef>
                <a:spcPts val="0"/>
              </a:spcBef>
              <a:buFont typeface="Wingdings" panose="05000000000000000000" pitchFamily="2" charset="2"/>
              <a:buChar char="Ø"/>
            </a:pPr>
            <a:r>
              <a:rPr lang="en-US" sz="2000" b="1" i="1" cap="none" dirty="0"/>
              <a:t>This was radical in 1987!</a:t>
            </a:r>
            <a:endParaRPr lang="en-US" sz="2000" b="1"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pic>
        <p:nvPicPr>
          <p:cNvPr id="4" name="Picture 3"/>
          <p:cNvPicPr>
            <a:picLocks noChangeAspect="1"/>
          </p:cNvPicPr>
          <p:nvPr/>
        </p:nvPicPr>
        <p:blipFill>
          <a:blip r:embed="rId3"/>
          <a:stretch>
            <a:fillRect/>
          </a:stretch>
        </p:blipFill>
        <p:spPr>
          <a:xfrm>
            <a:off x="5257800" y="4343400"/>
            <a:ext cx="3352800" cy="1887600"/>
          </a:xfrm>
          <a:prstGeom prst="rect">
            <a:avLst/>
          </a:prstGeom>
        </p:spPr>
      </p:pic>
      <p:pic>
        <p:nvPicPr>
          <p:cNvPr id="5" name="Picture 4"/>
          <p:cNvPicPr>
            <a:picLocks noChangeAspect="1"/>
          </p:cNvPicPr>
          <p:nvPr/>
        </p:nvPicPr>
        <p:blipFill>
          <a:blip r:embed="rId4"/>
          <a:stretch>
            <a:fillRect/>
          </a:stretch>
        </p:blipFill>
        <p:spPr>
          <a:xfrm>
            <a:off x="2362200" y="2286000"/>
            <a:ext cx="3386447" cy="609446"/>
          </a:xfrm>
          <a:prstGeom prst="rect">
            <a:avLst/>
          </a:prstGeom>
        </p:spPr>
      </p:pic>
    </p:spTree>
    <p:extLst>
      <p:ext uri="{BB962C8B-B14F-4D97-AF65-F5344CB8AC3E}">
        <p14:creationId xmlns:p14="http://schemas.microsoft.com/office/powerpoint/2010/main" val="380167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640080"/>
          </a:xfrm>
        </p:spPr>
        <p:txBody>
          <a:bodyPr>
            <a:normAutofit/>
          </a:bodyPr>
          <a:lstStyle/>
          <a:p>
            <a:r>
              <a:rPr lang="en-CA" cap="none" dirty="0"/>
              <a:t>The Financial Analysts’ Reactions:</a:t>
            </a:r>
          </a:p>
        </p:txBody>
      </p:sp>
      <p:sp>
        <p:nvSpPr>
          <p:cNvPr id="3" name="Content Placeholder 2"/>
          <p:cNvSpPr>
            <a:spLocks noGrp="1"/>
          </p:cNvSpPr>
          <p:nvPr>
            <p:ph sz="quarter" idx="13"/>
          </p:nvPr>
        </p:nvSpPr>
        <p:spPr>
          <a:xfrm>
            <a:off x="457200" y="822960"/>
            <a:ext cx="8229600" cy="5486400"/>
          </a:xfrm>
          <a:solidFill>
            <a:schemeClr val="bg1">
              <a:alpha val="50000"/>
            </a:schemeClr>
          </a:solidFill>
          <a:ln>
            <a:solidFill>
              <a:schemeClr val="tx2"/>
            </a:solidFill>
          </a:ln>
        </p:spPr>
        <p:txBody>
          <a:bodyPr>
            <a:normAutofit/>
          </a:bodyPr>
          <a:lstStyle/>
          <a:p>
            <a:pPr marL="342900" indent="-342900">
              <a:lnSpc>
                <a:spcPct val="100000"/>
              </a:lnSpc>
              <a:spcBef>
                <a:spcPts val="0"/>
              </a:spcBef>
              <a:buFont typeface="Wingdings" panose="05000000000000000000" pitchFamily="2" charset="2"/>
              <a:buChar char="Ø"/>
            </a:pPr>
            <a:r>
              <a:rPr lang="en-US" sz="1800" cap="none" dirty="0"/>
              <a:t>The financial analysts perceived this as </a:t>
            </a:r>
            <a:r>
              <a:rPr lang="en-US" sz="1800" i="1" cap="none" dirty="0"/>
              <a:t>“Profits don’t matter as much (to this CEO) as safety.”</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cap="none" dirty="0"/>
              <a:t>Investors in the room almost stampeded out the doors when the presentation ended. One jogged to the lobby, found a pay phone, and called his 20 largest clients. </a:t>
            </a:r>
            <a:r>
              <a:rPr lang="en-US" sz="1800" i="1" cap="none" dirty="0"/>
              <a:t>“The board put a crazy hippie in charge and he’s going to kill the company. I ordered them to sell their stock immediately, before everyone else in the room started calling their clients and telling them the same thing.”</a:t>
            </a:r>
          </a:p>
          <a:p>
            <a:pPr marL="342900" indent="-342900">
              <a:lnSpc>
                <a:spcPct val="100000"/>
              </a:lnSpc>
              <a:spcBef>
                <a:spcPts val="0"/>
              </a:spcBef>
              <a:buFont typeface="Wingdings" panose="05000000000000000000" pitchFamily="2" charset="2"/>
              <a:buChar char="Ø"/>
            </a:pPr>
            <a:endParaRPr lang="en-US" sz="1800" cap="none" dirty="0"/>
          </a:p>
          <a:p>
            <a:pPr marL="342900" indent="-342900">
              <a:lnSpc>
                <a:spcPct val="100000"/>
              </a:lnSpc>
              <a:spcBef>
                <a:spcPts val="0"/>
              </a:spcBef>
              <a:buFont typeface="Wingdings" panose="05000000000000000000" pitchFamily="2" charset="2"/>
              <a:buChar char="Ø"/>
            </a:pPr>
            <a:r>
              <a:rPr lang="en-US" sz="1800" cap="none" dirty="0"/>
              <a:t>However, that investor admitted that in the long run he </a:t>
            </a:r>
            <a:r>
              <a:rPr lang="en-US" sz="1800" cap="none" dirty="0" err="1"/>
              <a:t>recognised</a:t>
            </a:r>
            <a:r>
              <a:rPr lang="en-US" sz="1800" cap="none" dirty="0"/>
              <a:t> that: </a:t>
            </a:r>
            <a:br>
              <a:rPr lang="en-US" sz="1800" cap="none" dirty="0"/>
            </a:br>
            <a:r>
              <a:rPr lang="en-US" sz="1800" i="1" cap="none" dirty="0"/>
              <a:t>“It was literally the worst piece of advice I gave in my entire career.”</a:t>
            </a:r>
          </a:p>
          <a:p>
            <a:pPr>
              <a:lnSpc>
                <a:spcPct val="100000"/>
              </a:lnSpc>
              <a:spcBef>
                <a:spcPts val="0"/>
              </a:spcBef>
            </a:pPr>
            <a:endParaRPr lang="en-US" sz="1800" cap="none" dirty="0"/>
          </a:p>
        </p:txBody>
      </p:sp>
      <p:sp>
        <p:nvSpPr>
          <p:cNvPr id="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151A19-47C8-4166-BB74-18D8773ADBE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7" name="Rectangle 2"/>
          <p:cNvSpPr>
            <a:spLocks noChangeArrowheads="1"/>
          </p:cNvSpPr>
          <p:nvPr/>
        </p:nvSpPr>
        <p:spPr bwMode="auto">
          <a:xfrm>
            <a:off x="455611" y="6309360"/>
            <a:ext cx="44805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SzPct val="6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i="1" dirty="0">
                <a:solidFill>
                  <a:srgbClr val="000000"/>
                </a:solidFill>
              </a:rPr>
              <a:t>Case 11: Lessons from the ALCOA Success Story</a:t>
            </a:r>
          </a:p>
        </p:txBody>
      </p:sp>
      <p:pic>
        <p:nvPicPr>
          <p:cNvPr id="8" name="Picture 7" descr="monopoly-&lt;strong&gt;man&lt;/strong&gt;-&lt;strong&gt;running&lt;/strong&gt;-&lt;strong&gt;with-money&lt;/strong&gt;-bag | Caelum Et Terr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4279899"/>
            <a:ext cx="3086100" cy="1851660"/>
          </a:xfrm>
          <a:prstGeom prst="rect">
            <a:avLst/>
          </a:prstGeom>
        </p:spPr>
      </p:pic>
    </p:spTree>
    <p:extLst>
      <p:ext uri="{BB962C8B-B14F-4D97-AF65-F5344CB8AC3E}">
        <p14:creationId xmlns:p14="http://schemas.microsoft.com/office/powerpoint/2010/main" val="1229515821"/>
      </p:ext>
    </p:extLst>
  </p:cSld>
  <p:clrMapOvr>
    <a:masterClrMapping/>
  </p:clrMapOvr>
</p:sld>
</file>

<file path=ppt/theme/theme1.xml><?xml version="1.0" encoding="utf-8"?>
<a:theme xmlns:a="http://schemas.openxmlformats.org/drawingml/2006/main" name="1_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Designs\Sakura.pot</Template>
  <TotalTime>5585</TotalTime>
  <Words>4421</Words>
  <Application>Microsoft Macintosh PowerPoint</Application>
  <PresentationFormat>On-screen Show (4:3)</PresentationFormat>
  <Paragraphs>343</Paragraphs>
  <Slides>16</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Tahoma</vt:lpstr>
      <vt:lpstr>Times New Roman</vt:lpstr>
      <vt:lpstr>Tw Cen MT</vt:lpstr>
      <vt:lpstr>Wingdings</vt:lpstr>
      <vt:lpstr>1_Droplet</vt:lpstr>
      <vt:lpstr>Clip</vt:lpstr>
      <vt:lpstr>ENGG404 Lecture  Case 11: Lessons from the  ALCOA Success Story</vt:lpstr>
      <vt:lpstr>Learning Outcomes:</vt:lpstr>
      <vt:lpstr>Topics:</vt:lpstr>
      <vt:lpstr>Go Beyond “What gets measured, gets managed”: </vt:lpstr>
      <vt:lpstr>Go Beyond “What gets measured, gets managed”: </vt:lpstr>
      <vt:lpstr>Change Starts at the Top:</vt:lpstr>
      <vt:lpstr>Change Starts at the Top:</vt:lpstr>
      <vt:lpstr>Change Starts At The Top.</vt:lpstr>
      <vt:lpstr>The Financial Analysts’ Reactions:</vt:lpstr>
      <vt:lpstr>Five Practicable Programs: </vt:lpstr>
      <vt:lpstr>PowerPoint Presentation</vt:lpstr>
      <vt:lpstr>The Legacy – Safety &amp; Financial Performance:</vt:lpstr>
      <vt:lpstr>PowerPoint Presentation</vt:lpstr>
      <vt:lpstr>Five Practicable Programs: </vt:lpstr>
      <vt:lpstr>Change Starts at the Top:</vt:lpstr>
      <vt:lpstr>PowerPoint Presentation</vt:lpstr>
    </vt:vector>
  </TitlesOfParts>
  <Company>University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ESRM</dc:title>
  <dc:creator>JR Cocchio</dc:creator>
  <cp:lastModifiedBy>Carol Cote</cp:lastModifiedBy>
  <cp:revision>325</cp:revision>
  <cp:lastPrinted>2018-02-05T18:26:21Z</cp:lastPrinted>
  <dcterms:created xsi:type="dcterms:W3CDTF">2003-03-25T17:46:43Z</dcterms:created>
  <dcterms:modified xsi:type="dcterms:W3CDTF">2019-11-29T05:52:54Z</dcterms:modified>
</cp:coreProperties>
</file>