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88" r:id="rId1"/>
  </p:sldMasterIdLst>
  <p:notesMasterIdLst>
    <p:notesMasterId r:id="rId21"/>
  </p:notesMasterIdLst>
  <p:handoutMasterIdLst>
    <p:handoutMasterId r:id="rId22"/>
  </p:handoutMasterIdLst>
  <p:sldIdLst>
    <p:sldId id="694" r:id="rId2"/>
    <p:sldId id="713" r:id="rId3"/>
    <p:sldId id="734" r:id="rId4"/>
    <p:sldId id="735" r:id="rId5"/>
    <p:sldId id="714" r:id="rId6"/>
    <p:sldId id="715" r:id="rId7"/>
    <p:sldId id="716" r:id="rId8"/>
    <p:sldId id="717" r:id="rId9"/>
    <p:sldId id="718" r:id="rId10"/>
    <p:sldId id="732" r:id="rId11"/>
    <p:sldId id="733" r:id="rId12"/>
    <p:sldId id="720" r:id="rId13"/>
    <p:sldId id="721" r:id="rId14"/>
    <p:sldId id="722" r:id="rId15"/>
    <p:sldId id="723" r:id="rId16"/>
    <p:sldId id="724" r:id="rId17"/>
    <p:sldId id="728" r:id="rId18"/>
    <p:sldId id="730" r:id="rId19"/>
    <p:sldId id="731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0000"/>
    <a:srgbClr val="3366CC"/>
    <a:srgbClr val="4F76F1"/>
    <a:srgbClr val="48945C"/>
    <a:srgbClr val="82C29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0" autoAdjust="0"/>
    <p:restoredTop sz="94507" autoAdjust="0"/>
  </p:normalViewPr>
  <p:slideViewPr>
    <p:cSldViewPr>
      <p:cViewPr varScale="1">
        <p:scale>
          <a:sx n="148" d="100"/>
          <a:sy n="148" d="100"/>
        </p:scale>
        <p:origin x="1744" y="19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68" y="8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87302" cy="47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5" tIns="47526" rIns="95055" bIns="47526" numCol="1" anchor="t" anchorCtr="0" compatLnSpc="1">
            <a:prstTxWarp prst="textNoShape">
              <a:avLst/>
            </a:prstTxWarp>
          </a:bodyPr>
          <a:lstStyle>
            <a:lvl1pPr defTabSz="948519">
              <a:defRPr sz="1200"/>
            </a:lvl1pPr>
          </a:lstStyle>
          <a:p>
            <a:pPr>
              <a:defRPr/>
            </a:pPr>
            <a:r>
              <a:rPr lang="en-US" altLang="en-US"/>
              <a:t>2018-2019</a:t>
            </a:r>
            <a:endParaRPr lang="en-US" alt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54123"/>
            <a:ext cx="3187302" cy="47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5" tIns="47526" rIns="95055" bIns="47526" numCol="1" anchor="b" anchorCtr="0" compatLnSpc="1">
            <a:prstTxWarp prst="textNoShape">
              <a:avLst/>
            </a:prstTxWarp>
          </a:bodyPr>
          <a:lstStyle>
            <a:lvl1pPr defTabSz="948519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621" y="9154123"/>
            <a:ext cx="3187302" cy="47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5" tIns="47526" rIns="95055" bIns="47526" numCol="1" anchor="b" anchorCtr="0" compatLnSpc="1">
            <a:prstTxWarp prst="textNoShape">
              <a:avLst/>
            </a:prstTxWarp>
          </a:bodyPr>
          <a:lstStyle>
            <a:lvl1pPr algn="r" defTabSz="948519">
              <a:defRPr sz="1200"/>
            </a:lvl1pPr>
          </a:lstStyle>
          <a:p>
            <a:pPr>
              <a:defRPr/>
            </a:pPr>
            <a:fld id="{97CA9685-7EEA-4925-B4C0-318CE94365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78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69837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defTabSz="966539">
              <a:defRPr sz="1200"/>
            </a:lvl1pPr>
          </a:lstStyle>
          <a:p>
            <a:pPr>
              <a:defRPr/>
            </a:pPr>
            <a:r>
              <a:rPr lang="en-US" altLang="en-US"/>
              <a:t>2018-2019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364" y="2"/>
            <a:ext cx="3169837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 defTabSz="966539">
              <a:defRPr sz="1200"/>
            </a:lvl1pPr>
          </a:lstStyle>
          <a:p>
            <a:pPr>
              <a:defRPr/>
            </a:pPr>
            <a:r>
              <a:rPr lang="en-US" altLang="en-US"/>
              <a:t>10/27/2018</a:t>
            </a:r>
          </a:p>
        </p:txBody>
      </p:sp>
      <p:sp>
        <p:nvSpPr>
          <p:cNvPr id="188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528" y="4560625"/>
            <a:ext cx="5364147" cy="431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251"/>
            <a:ext cx="3169837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defTabSz="966539">
              <a:defRPr sz="1200"/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364" y="9121251"/>
            <a:ext cx="3169837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 defTabSz="966539">
              <a:defRPr sz="1200"/>
            </a:lvl1pPr>
          </a:lstStyle>
          <a:p>
            <a:pPr>
              <a:defRPr/>
            </a:pPr>
            <a:fld id="{CDC1B2D4-D253-4E31-9E2D-1C0C9E43F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5220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Grp="1" noChangeArrowheads="1"/>
          </p:cNvSpPr>
          <p:nvPr/>
        </p:nvSpPr>
        <p:spPr bwMode="auto">
          <a:xfrm>
            <a:off x="0" y="3"/>
            <a:ext cx="2368958" cy="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08" tIns="48305" rIns="96608" bIns="48305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ENGG404 Lecture 00 - Day 1</a:t>
            </a:r>
          </a:p>
        </p:txBody>
      </p:sp>
      <p:sp>
        <p:nvSpPr>
          <p:cNvPr id="5124" name="Rectangle 6"/>
          <p:cNvSpPr txBox="1">
            <a:spLocks noGrp="1" noChangeArrowheads="1"/>
          </p:cNvSpPr>
          <p:nvPr/>
        </p:nvSpPr>
        <p:spPr bwMode="auto">
          <a:xfrm>
            <a:off x="0" y="12206959"/>
            <a:ext cx="2368958" cy="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08" tIns="48305" rIns="96608" bIns="4830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5125" name="Rectangle 7"/>
          <p:cNvSpPr txBox="1">
            <a:spLocks noGrp="1" noChangeArrowheads="1"/>
          </p:cNvSpPr>
          <p:nvPr/>
        </p:nvSpPr>
        <p:spPr bwMode="auto">
          <a:xfrm>
            <a:off x="3096236" y="12206959"/>
            <a:ext cx="2368958" cy="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08" tIns="48305" rIns="96608" bIns="4830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577727-8656-4B91-9F29-E1E7A45FCC19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3096236" y="12206959"/>
            <a:ext cx="2368958" cy="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17" tIns="48312" rIns="96617" bIns="48312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E65A37-2030-4E3E-99BB-7FDE07D12B80}" type="slidenum">
              <a:rPr lang="en-US" altLang="en-US"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08" tIns="48307" rIns="96608" bIns="48307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430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4E411A0-AB6B-4BFF-90FE-8A73A43C0C60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36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4E411A0-AB6B-4BFF-90FE-8A73A43C0C60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08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4E411A0-AB6B-4BFF-90FE-8A73A43C0C60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5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AEF5634-4698-43A9-94DE-BD2436CEFC81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13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64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AEF5634-4698-43A9-94DE-BD2436CEFC81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14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6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36A264-B587-419D-91FB-0C997CF58DAD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15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775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2683B7-8BA7-4EEB-AF6A-269EB4BE9733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16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3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2683B7-8BA7-4EEB-AF6A-269EB4BE9733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17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94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2302017" y="15893221"/>
            <a:ext cx="1762395" cy="8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73" tIns="47236" rIns="94473" bIns="47236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18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1063" y="1257300"/>
            <a:ext cx="8366126" cy="6273800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352" y="7943678"/>
            <a:ext cx="2977710" cy="7518333"/>
          </a:xfrm>
          <a:noFill/>
        </p:spPr>
        <p:txBody>
          <a:bodyPr lIns="94473" tIns="47236" rIns="94473" bIns="47236"/>
          <a:lstStyle/>
          <a:p>
            <a:pPr marL="229512" indent="-462324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325173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2302017" y="15893221"/>
            <a:ext cx="1762395" cy="8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73" tIns="47236" rIns="94473" bIns="47236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19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51063" y="1257300"/>
            <a:ext cx="8366126" cy="6273800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352" y="7943678"/>
            <a:ext cx="2977710" cy="7518333"/>
          </a:xfrm>
          <a:noFill/>
        </p:spPr>
        <p:txBody>
          <a:bodyPr lIns="94473" tIns="47236" rIns="94473" bIns="47236"/>
          <a:lstStyle/>
          <a:p>
            <a:pPr marL="0" indent="0">
              <a:spcBef>
                <a:spcPts val="612"/>
              </a:spcBef>
              <a:buFont typeface="Calibri" panose="020F0502020204030204" pitchFamily="34" charset="0"/>
              <a:buNone/>
            </a:pPr>
            <a:endParaRPr lang="en-US" altLang="en-US" sz="2100" dirty="0"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02477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2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96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5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5DCDD4D6-1ABA-4AC0-99D9-4C9CD25E211E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5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94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C686F78-6639-495F-AE60-D54ADC3F23AB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0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2683B7-8BA7-4EEB-AF6A-269EB4BE9733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7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05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2683B7-8BA7-4EEB-AF6A-269EB4BE9733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8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66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081267" y="11873841"/>
            <a:ext cx="2358978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68" tIns="47234" rIns="94468" bIns="47234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2683B7-8BA7-4EEB-AF6A-269EB4BE9733}" type="slidenum"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9</a:t>
            </a:fld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939800"/>
            <a:ext cx="6251576" cy="46878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281" y="5934730"/>
            <a:ext cx="3985686" cy="5616954"/>
          </a:xfrm>
          <a:noFill/>
        </p:spPr>
        <p:txBody>
          <a:bodyPr lIns="94468" tIns="47234" rIns="94468" bIns="47234"/>
          <a:lstStyle/>
          <a:p>
            <a:pPr marL="229501" indent="-462302">
              <a:spcBef>
                <a:spcPts val="612"/>
              </a:spcBef>
              <a:buFont typeface="Calibri" panose="020F0502020204030204" pitchFamily="34" charset="0"/>
              <a:buAutoNum type="arabicParenR"/>
            </a:pPr>
            <a:endParaRPr lang="en-US" altLang="en-US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19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57A245-C463-4CFB-BD28-EEB4B8831700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6996A-7F4A-4C83-925C-CA3FFAA7DF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7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33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751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46292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579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73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517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FC3A-B069-486D-AC5E-97C82D0B89A2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8663A-F47E-4D24-8B88-87EA795EED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621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4DAC9C-F997-49F7-A289-0C562010F89F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26FCE-CD74-41BD-9067-1EA57CA8F5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21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70113-E53B-4089-9265-36B96D1F21B8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373E9-67B4-418D-A2AD-699EAF2D1E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325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06A84-EFFC-4082-8968-24A40E8DC6F7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FD76F-0DCF-45F3-91FC-0FB4DD0BB5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21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0BE7E-0EB5-44C9-9644-8B66C0AD62D2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C9C87-ACA0-4BDC-BBBC-E6571231E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31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A4C1B-9F39-48D2-A287-B324629DD58B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DAD21-B2A3-48B3-B321-975A0CFDBA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4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3B86DB-D591-4CB3-9B17-0CCDE4E1D6DC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5F893-B1FA-47C8-A4F9-B3BEF293B1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81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AE499-D8EF-4ED7-9D22-32B607C2A883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936C-4BA9-489D-BABC-BEAE881AD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5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45D00-A89E-4598-AC15-AF9F8E48C31C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B992D-BC79-4AD5-95C5-CE5F09130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8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C83E2-138C-48D8-906E-17DF922AD6A1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538C0-C390-4E87-8B2E-3169112B68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39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8EE588-7C4A-4957-BB04-1F0B811C702E}" type="datetimeFigureOut">
              <a:rPr lang="en-US" smtClean="0"/>
              <a:pPr>
                <a:defRPr/>
              </a:pPr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C67ABE-826F-406D-B9A5-76193C098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  <p:sldLayoutId id="2147484503" r:id="rId15"/>
    <p:sldLayoutId id="2147484504" r:id="rId16"/>
    <p:sldLayoutId id="2147484505" r:id="rId17"/>
  </p:sldLayoutIdLst>
  <p:transition>
    <p:fade/>
  </p:transition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9918" y="1940179"/>
            <a:ext cx="7827963" cy="3636963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33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ENGG404 - Lecture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Expectations and Instructions </a:t>
            </a:r>
            <a:br>
              <a:rPr lang="en-US" altLang="en-US" sz="32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200" cap="none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 Writing the Final Exam</a:t>
            </a:r>
          </a:p>
        </p:txBody>
      </p:sp>
      <p:sp>
        <p:nvSpPr>
          <p:cNvPr id="410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13D64-E7C8-4A44-AFF3-23EA0660D99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228600" y="781740"/>
            <a:ext cx="8610600" cy="112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 dirty="0">
                <a:solidFill>
                  <a:srgbClr val="000099"/>
                </a:solidFill>
              </a:rPr>
              <a:t>On Becoming a Leader </a:t>
            </a:r>
            <a:br>
              <a:rPr lang="en-US" altLang="en-US" sz="3600" b="1" i="1" dirty="0">
                <a:solidFill>
                  <a:srgbClr val="000099"/>
                </a:solidFill>
              </a:rPr>
            </a:br>
            <a:r>
              <a:rPr lang="en-US" altLang="en-US" sz="3600" b="1" i="1" dirty="0">
                <a:solidFill>
                  <a:srgbClr val="000099"/>
                </a:solidFill>
              </a:rPr>
              <a:t>in Risk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System and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Investigation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Tools &amp; Challenges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Industry</a:t>
            </a:r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305300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>
            <a:fillRect/>
          </a:stretch>
        </p:blipFill>
        <p:spPr bwMode="auto">
          <a:xfrm>
            <a:off x="6216650" y="4532313"/>
            <a:ext cx="2667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7630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46D91F-8556-4128-AFC8-23F383F9728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709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exam paper is “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Confidential – Do NOT Share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will be asked to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confirm your understanding of the academic honesty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statement: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Tx/>
              <a:buNone/>
            </a:pPr>
            <a:r>
              <a:rPr lang="en-CA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I understand that it is important that the quiz attempt I am about to make is all my own work. I understand what constitutes plagiarism or cheating, and I will not undertake such activities. The University of Alberta is committed to the highest standards of academic integrity and honesty. I understand the Code of Student Behaviour and am aware that all forms of academic misconduct will be addressed</a:t>
            </a:r>
            <a:endParaRPr lang="en-US" altLang="en-US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Let me explain what this means to you …</a:t>
            </a:r>
          </a:p>
          <a:p>
            <a:pPr lvl="2" indent="-457200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Ethical conduct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 the profession and our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academic integrity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2" indent="-457200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may be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helping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your friend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at your expense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Academic Integrity and Ethical Conduct: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7467600" y="227013"/>
            <a:ext cx="838200" cy="824547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5335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46D91F-8556-4128-AFC8-23F383F9728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Academic Integrity and Ethical Conduct: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kumimoji="0" lang="en-CA" altLang="en-US" sz="18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Thinking about helping</a:t>
            </a:r>
            <a:r>
              <a:rPr kumimoji="0" lang="en-CA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your friend </a:t>
            </a:r>
            <a:r>
              <a:rPr kumimoji="0" lang="en-CA" altLang="en-US" sz="18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 telling</a:t>
            </a:r>
            <a:r>
              <a:rPr kumimoji="0" lang="en-CA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them what is on the final exam?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CA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A: DON’T!</a:t>
            </a:r>
          </a:p>
          <a:p>
            <a:pPr marL="1009650" lvl="1" indent="-6096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1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</a:t>
            </a:r>
            <a:r>
              <a:rPr kumimoji="0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dishonesty – violates academic policies.</a:t>
            </a:r>
          </a:p>
          <a:p>
            <a:pPr marL="1009650" marR="0" lvl="1" indent="-609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are helping your friend at your expense! </a:t>
            </a:r>
          </a:p>
          <a:p>
            <a:pPr marL="1409700" lvl="2" indent="-6096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separation between two letter grades is minimal!</a:t>
            </a:r>
          </a:p>
          <a:p>
            <a:pPr marL="609600" marR="0" lvl="0" indent="-609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E766E488-E1F5-6245-9554-C1B8A0FCBB4C}"/>
              </a:ext>
            </a:extLst>
          </p:cNvPr>
          <p:cNvSpPr/>
          <p:nvPr/>
        </p:nvSpPr>
        <p:spPr>
          <a:xfrm>
            <a:off x="7467600" y="227013"/>
            <a:ext cx="838200" cy="824547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175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46D91F-8556-4128-AFC8-23F383F9728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709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final exam duration is 180 minutes (3 hours).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Note that the exam will automatically log any responses and close 180 minutes after the start of the exam.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Regardless of your starting time, you will be allowed a full 150 minutes to write the exam.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Exception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If you arrive too late in the day – LAC closes.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Exception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If you arrive too late after your schedule time as there may not be space to accommodate you – others are booked.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29424731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623CC4E-CBBE-4844-A78E-8DDCCA07D14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757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SzTx/>
              <a:buNone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The mechanics for doing the final exam i.e. the format, </a:t>
            </a:r>
            <a:br>
              <a:rPr lang="en-CA" altLang="en-US" sz="1800" dirty="0">
                <a:latin typeface="Arial" panose="020B0604020202020204" pitchFamily="34" charset="0"/>
              </a:rPr>
            </a:br>
            <a:r>
              <a:rPr lang="en-CA" altLang="en-US" sz="1800" dirty="0">
                <a:latin typeface="Arial" panose="020B0604020202020204" pitchFamily="34" charset="0"/>
              </a:rPr>
              <a:t>is similar to the mid-term: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Written responses: open text boxes or fill-in-the-blanks (3 questions)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Numerical responses: </a:t>
            </a:r>
            <a:br>
              <a:rPr lang="en-CA" altLang="en-US" sz="1800" dirty="0">
                <a:latin typeface="Arial" panose="020B0604020202020204" pitchFamily="34" charset="0"/>
              </a:rPr>
            </a:br>
            <a:r>
              <a:rPr lang="en-CA" altLang="en-US" sz="1800" dirty="0">
                <a:latin typeface="Arial" panose="020B0604020202020204" pitchFamily="34" charset="0"/>
              </a:rPr>
              <a:t>A blank form for rough work will be provided and MUST be returned.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Multiple choice letters / drop-down / pick-list</a:t>
            </a: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b="1" dirty="0">
                <a:latin typeface="Arial" panose="020B0604020202020204" pitchFamily="34" charset="0"/>
              </a:rPr>
              <a:t>Please be aware that a penalty may apply for incorrect </a:t>
            </a:r>
            <a:br>
              <a:rPr lang="en-CA" altLang="en-US" sz="1800" b="1" dirty="0">
                <a:latin typeface="Arial" panose="020B0604020202020204" pitchFamily="34" charset="0"/>
              </a:rPr>
            </a:br>
            <a:r>
              <a:rPr lang="en-CA" altLang="en-US" sz="1800" b="1" dirty="0">
                <a:latin typeface="Arial" panose="020B0604020202020204" pitchFamily="34" charset="0"/>
              </a:rPr>
              <a:t>responses on multiple-choice questions. These are noted on each question. </a:t>
            </a: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No response = no marks earned, no penalty</a:t>
            </a: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marL="457200" lvl="2" indent="-457200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The number of questions on the exam is immaterial. </a:t>
            </a:r>
          </a:p>
          <a:p>
            <a:pPr marL="457200" lvl="2" indent="-457200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What is important … the exam is 180 minutes in duration at ~1-1/4 marks earned per minute, for about 225 marks +/- total. </a:t>
            </a: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27921752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623CC4E-CBBE-4844-A78E-8DDCCA07D14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757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 navigate within the exam,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look in the upper left corner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the “Quiz Navigation” grid: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Use the “cross out” feature to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help you chose your response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on multiple choice questions: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4" y="802356"/>
            <a:ext cx="2561496" cy="285524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357176"/>
            <a:ext cx="4267200" cy="2502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0095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817B386-6E75-4ECF-9D0A-6EA6EAD9A82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 check if you have responded to all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questions on the exam: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“Incomplete answer” means that you have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not yet attempted that question.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“Answer saved” does not mean that it is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correct or that it is complete in all respects.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list of question numbers and the marks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will be provided on the one sheet of paper.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may wish to “risk rank” to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prioritise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your questions: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84226"/>
            <a:ext cx="2590800" cy="510291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2164" y="4419600"/>
            <a:ext cx="34290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eaLnBrk="1" hangingPunct="1">
              <a:spcBef>
                <a:spcPts val="600"/>
              </a:spcBef>
              <a:buClr>
                <a:srgbClr val="000000"/>
              </a:buClr>
            </a:pPr>
            <a:r>
              <a:rPr lang="en-US" altLang="en-US" sz="5400" b="1" dirty="0">
                <a:solidFill>
                  <a:srgbClr val="00B050"/>
                </a:solidFill>
                <a:latin typeface="Wingdings" panose="05000000000000000000" pitchFamily="2" charset="2"/>
              </a:rPr>
              <a:t>C</a:t>
            </a:r>
            <a:r>
              <a:rPr lang="en-US" altLang="en-US" sz="5400" b="1" dirty="0">
                <a:solidFill>
                  <a:srgbClr val="00FF00"/>
                </a:solidFill>
                <a:latin typeface="Wingdings" panose="05000000000000000000" pitchFamily="2" charset="2"/>
              </a:rPr>
              <a:t> </a:t>
            </a:r>
            <a:r>
              <a:rPr lang="en-US" altLang="en-US" sz="5400" b="1" dirty="0">
                <a:solidFill>
                  <a:srgbClr val="FF0000"/>
                </a:solidFill>
                <a:latin typeface="Wingdings" panose="05000000000000000000" pitchFamily="2" charset="2"/>
              </a:rPr>
              <a:t>D</a:t>
            </a:r>
            <a:r>
              <a:rPr lang="en-US" altLang="en-US" sz="5400" b="1" dirty="0">
                <a:solidFill>
                  <a:srgbClr val="00B050"/>
                </a:solidFill>
                <a:latin typeface="Wingdings" panose="05000000000000000000" pitchFamily="2" charset="2"/>
              </a:rPr>
              <a:t> </a:t>
            </a:r>
            <a:r>
              <a:rPr lang="en-US" altLang="en-US" sz="5400" b="1" dirty="0">
                <a:solidFill>
                  <a:srgbClr val="0000FF"/>
                </a:solidFill>
                <a:latin typeface="Wingdings" panose="05000000000000000000" pitchFamily="2" charset="2"/>
              </a:rPr>
              <a:t>F</a:t>
            </a:r>
          </a:p>
          <a:p>
            <a:pPr marL="0" lvl="1" algn="ctr" eaLnBrk="1" hangingPunct="1">
              <a:spcBef>
                <a:spcPts val="600"/>
              </a:spcBef>
              <a:buClr>
                <a:srgbClr val="000000"/>
              </a:buClr>
            </a:pPr>
            <a:r>
              <a:rPr lang="en-US" altLang="en-US" sz="5400" b="1" dirty="0">
                <a:solidFill>
                  <a:srgbClr val="00B050"/>
                </a:solidFill>
                <a:latin typeface="Wingdings 2" panose="05020102010507070707" pitchFamily="18" charset="2"/>
              </a:rPr>
              <a:t>R </a:t>
            </a:r>
            <a:r>
              <a:rPr lang="en-US" altLang="en-US" sz="5400" b="1" dirty="0">
                <a:solidFill>
                  <a:srgbClr val="FF0000"/>
                </a:solidFill>
                <a:latin typeface="Wingdings 2" panose="05020102010507070707" pitchFamily="18" charset="2"/>
              </a:rPr>
              <a:t>S</a:t>
            </a:r>
            <a:r>
              <a:rPr lang="en-US" altLang="en-US" sz="5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?</a:t>
            </a:r>
            <a:endParaRPr lang="en-US" sz="5400" b="1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02" y="3661695"/>
            <a:ext cx="3980198" cy="23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65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A76721-12AA-424B-984D-03FF68104B5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After the exam you will: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Verify with a proctor that you have submitted your exam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and logged out properly.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Be directed to the reception area to: 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Write your name on YOUR form (if given one)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Return YOUR form (if given one)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Sign-out of the LAC with your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ONEcard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Retrieve your personal items. </a:t>
            </a:r>
          </a:p>
          <a:p>
            <a:pPr lvl="2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14965534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A76721-12AA-424B-984D-03FF68104B5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After writing the exam and leaving LAC, you might be approached by a class-mate, and be asked about what is on the exam.</a:t>
            </a: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“Asking” constitutes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academic misconduct and unethical professional conduct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“Responding” ALSO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constitutes academic misconduct and unethical professional conduct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Both are subject to severe sanctions – failure of this course, suspension, expulsion; inability to qualify for APEGA professional status due to unethical conduct.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So, what should you do?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en-CA" alt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ask!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en-CA" alt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respond! If being pestered / if the person is persistent, refuse to respond AND indicate that you will report the individual.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+mj-lt"/>
              <a:buAutoNum type="arabicParenR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You are allowed to say, “What’s on the exam is exactly what we covered in the lectures.”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848600" y="151198"/>
            <a:ext cx="694099" cy="687002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9171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124448-02B0-489F-A05E-5C410AD64F5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There is very little to memorize. Recall from Lecture #1, that the first question on the exam is: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“What are the four key points of the Engineer’s Survival Guide?”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 will not ask specific details about course case studies 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i.e. I won’t ask “When did the Loss Incident occur?” 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But you will be expected to apply key principles and practices of risk management and the key lessons derived from these case studies.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should know how to calculate the </a:t>
            </a: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Injury Frequency Rate: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IFR = (number of injuries x 200,000 hours) / (Total exposure hours)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Chapter 2.4: The Importance of Risk Management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55612" y="4267200"/>
            <a:ext cx="8226426" cy="1219200"/>
          </a:xfrm>
          <a:prstGeom prst="roundRect">
            <a:avLst>
              <a:gd name="adj" fmla="val 15465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5844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731520"/>
            <a:ext cx="8229600" cy="54864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Any questions? (MM-Open)</a:t>
            </a:r>
            <a:endParaRPr kumimoji="0" lang="en-CA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0678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124448-02B0-489F-A05E-5C410AD64F5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CA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This PPT is posted on the </a:t>
            </a:r>
            <a:r>
              <a:rPr lang="en-CA" alt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ENGG404 Resources for Student</a:t>
            </a:r>
            <a:r>
              <a:rPr lang="en-CA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s Shared Drive.</a:t>
            </a: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CA" altLang="en-US" sz="1800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CA" altLang="en-US" sz="18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As such, </a:t>
            </a:r>
            <a:r>
              <a:rPr lang="en-CA" altLang="en-US" sz="1800" i="1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minimal time will be spent on the slides</a:t>
            </a:r>
            <a:r>
              <a:rPr lang="en-CA" altLang="en-US" sz="18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except as noted: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Purpose of this lecture: Communicate the expectations for the Final Exams.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Learning Outcomes of this lecture: Plan for and meet the expectations for writing the final exam.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final exam is cumulative: in order to master lecture content in the latter part of the term one should be competent in the content covered prior to the mid-term exam.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you are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regularly attending and engaging yourself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then there will be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no surprises on the final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exam.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final exam duration is 180 minutes (3 hours).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4631" y="6324600"/>
            <a:ext cx="366156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b="1" i="1" dirty="0">
                <a:solidFill>
                  <a:srgbClr val="000000"/>
                </a:solidFill>
              </a:rPr>
              <a:t> Expectations for the Final Exam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7311050" y="1065212"/>
            <a:ext cx="842350" cy="76358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9426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124448-02B0-489F-A05E-5C410AD64F5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SzTx/>
              <a:buNone/>
            </a:pPr>
            <a:endParaRPr lang="en-CA" altLang="en-US" sz="1800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Recall from Lecture #1, that the first question on the exam is:</a:t>
            </a:r>
            <a:b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“What are the four key points of the Engineer’s Survival Guide?”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You will need to know details about the case studies discussed in class as well as your team project case study.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 will not ask specific details about course case studies </a:t>
            </a:r>
            <a:b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i.e. I won’t ask “When did the Loss Incident occur?” </a:t>
            </a:r>
            <a:b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But you will be expected to apply key principles of risk management and the key lessons derived from the case studies above.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4631" y="6324600"/>
            <a:ext cx="366156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b="1" i="1" dirty="0">
                <a:solidFill>
                  <a:srgbClr val="000000"/>
                </a:solidFill>
              </a:rPr>
              <a:t> Expectations for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9949811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124448-02B0-489F-A05E-5C410AD64F5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SzTx/>
              <a:buNone/>
            </a:pPr>
            <a:endParaRPr lang="en-CA" altLang="en-US" sz="1800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final exam will be administered at The Learning Assessment Centre, using the MOODLE-</a:t>
            </a:r>
            <a:r>
              <a:rPr lang="en-CA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eClass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platform on secured work-stations. The mechanics for doing the final exam are the same as the mid-term exam.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should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expect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have already received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an email from The LAC that will direct you to sign onto the LAC booking site, and book your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preferred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time for writing the mid-term exam.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Final exam will be per the Course Plan. You will have your choice of day and several time slots in which to write the exam.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4631" y="6324600"/>
            <a:ext cx="366156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b="1" i="1" dirty="0">
                <a:solidFill>
                  <a:srgbClr val="000000"/>
                </a:solidFill>
              </a:rPr>
              <a:t> Expectations for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22043925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0BE2F8-6234-42A9-9F2D-3B4F4A70578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613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Space is limited so it is advisable to book sooner rather than later.</a:t>
            </a:r>
          </a:p>
          <a:p>
            <a:pPr marL="685800" lvl="2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you do NOT book to reserve your place at least one week prior to the exam date, there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may not be any time slots remaining at your preferred time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and you will be required to write at a time within the window other than your preference.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If you miss writing on the day of the final exam for non-excusable reasons, you may be assessed 0% on the final exam. </a:t>
            </a:r>
            <a:b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Extenuating circumstances per the University Policy.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ALLOWABLE ITEMS: pen/pencil, scientific calculator, bottled water.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PROHIBITED: any other electronic devices, books, notes, aid sheets, etc. and as may be specified by LAC. NO FOOD OR OTHER BEVERAGES.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secure area is available for you to store your back-packs, purses, brief cases, etc.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8803547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124448-02B0-489F-A05E-5C410AD64F5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more information, GO HERE:  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https://ist.ualberta.ca/services/learning-assessment-centre/students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63703"/>
            <a:ext cx="5918707" cy="4608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1259173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A76721-12AA-424B-984D-03FF68104B5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SzTx/>
              <a:buNone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should plan to arrive at least 10 minutes prior to your scheduled time slot in order to check into The LAC.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there are unforeseen circumstances that delay your arrival, </a:t>
            </a:r>
            <a:b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notify The LAC upon your late arrival.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You MUST have your STUDENT ID card.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If you don’t have it with you, you don’t get in to write the exam.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If you have lost your Student ID card, get a new one!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8111633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A76721-12AA-424B-984D-03FF68104B5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000000"/>
              </a:buClr>
              <a:buSzTx/>
              <a:buNone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When you arrive, you will be “checked in”. LAC will confirm your identity and eligibility to write the exam.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LAC will provide you with one sheet of paper for rough work. </a:t>
            </a:r>
          </a:p>
          <a:p>
            <a:pPr lvl="1" eaLnBrk="1" hangingPunct="1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You must return this when you leave the LAC.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You will be seated at a secure work-station, and will be signed in.  </a:t>
            </a:r>
          </a:p>
          <a:p>
            <a:pPr eaLnBrk="1" hangingPunct="1">
              <a:spcBef>
                <a:spcPct val="250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8033"/>
            <a:ext cx="7315200" cy="187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76115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A76721-12AA-424B-984D-03FF68104B5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61" name="Text Box 6"/>
          <p:cNvSpPr txBox="1"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 lIns="91432" tIns="45716" rIns="91432" bIns="45716"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During the exam: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Place your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ONEcard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- picture side up - on your desk.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No talking.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You may not leave the LAC - even for the </a:t>
            </a:r>
            <a:b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washroom - until your exam is completed per LAC rules.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6" cy="5334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Key Points about Writing the Exam:</a:t>
            </a:r>
          </a:p>
        </p:txBody>
      </p:sp>
    </p:spTree>
    <p:extLst>
      <p:ext uri="{BB962C8B-B14F-4D97-AF65-F5344CB8AC3E}">
        <p14:creationId xmlns:p14="http://schemas.microsoft.com/office/powerpoint/2010/main" val="1028072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4123</TotalTime>
  <Words>1761</Words>
  <Application>Microsoft Macintosh PowerPoint</Application>
  <PresentationFormat>On-screen Show (4:3)</PresentationFormat>
  <Paragraphs>223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Garamond</vt:lpstr>
      <vt:lpstr>Times New Roman</vt:lpstr>
      <vt:lpstr>Tw Cen MT</vt:lpstr>
      <vt:lpstr>Wingdings</vt:lpstr>
      <vt:lpstr>Wingdings 2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Carol Cote</cp:lastModifiedBy>
  <cp:revision>351</cp:revision>
  <cp:lastPrinted>2019-07-18T20:20:02Z</cp:lastPrinted>
  <dcterms:created xsi:type="dcterms:W3CDTF">2011-09-07T03:22:54Z</dcterms:created>
  <dcterms:modified xsi:type="dcterms:W3CDTF">2019-11-29T05:41:46Z</dcterms:modified>
</cp:coreProperties>
</file>