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10"/>
  </p:notesMasterIdLst>
  <p:handoutMasterIdLst>
    <p:handoutMasterId r:id="rId11"/>
  </p:handoutMasterIdLst>
  <p:sldIdLst>
    <p:sldId id="328" r:id="rId2"/>
    <p:sldId id="491" r:id="rId3"/>
    <p:sldId id="492" r:id="rId4"/>
    <p:sldId id="493" r:id="rId5"/>
    <p:sldId id="494" r:id="rId6"/>
    <p:sldId id="495" r:id="rId7"/>
    <p:sldId id="497" r:id="rId8"/>
    <p:sldId id="499" r:id="rId9"/>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B3CA"/>
    <a:srgbClr val="FF0000"/>
    <a:srgbClr val="66FF33"/>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1" autoAdjust="0"/>
    <p:restoredTop sz="96305" autoAdjust="0"/>
  </p:normalViewPr>
  <p:slideViewPr>
    <p:cSldViewPr>
      <p:cViewPr varScale="1">
        <p:scale>
          <a:sx n="111" d="100"/>
          <a:sy n="111" d="100"/>
        </p:scale>
        <p:origin x="160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664"/>
    </p:cViewPr>
  </p:sorterViewPr>
  <p:notesViewPr>
    <p:cSldViewPr>
      <p:cViewPr varScale="1">
        <p:scale>
          <a:sx n="81" d="100"/>
          <a:sy n="81" d="100"/>
        </p:scale>
        <p:origin x="3144"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t" anchorCtr="0" compatLnSpc="1">
            <a:prstTxWarp prst="textNoShape">
              <a:avLst/>
            </a:prstTxWarp>
          </a:bodyPr>
          <a:lstStyle>
            <a:lvl1pPr defTabSz="969862" eaLnBrk="1" hangingPunct="1">
              <a:defRPr sz="1200" dirty="0" smtClean="0"/>
            </a:lvl1pPr>
          </a:lstStyle>
          <a:p>
            <a:pPr>
              <a:defRPr/>
            </a:pPr>
            <a:r>
              <a:rPr lang="en-CA" altLang="en-US"/>
              <a:t>2017-2018</a:t>
            </a:r>
          </a:p>
        </p:txBody>
      </p:sp>
      <p:sp>
        <p:nvSpPr>
          <p:cNvPr id="3" name="Date Placeholder 2"/>
          <p:cNvSpPr>
            <a:spLocks noGrp="1"/>
          </p:cNvSpPr>
          <p:nvPr>
            <p:ph type="dt" sz="quarter" idx="1"/>
          </p:nvPr>
        </p:nvSpPr>
        <p:spPr bwMode="auto">
          <a:xfrm>
            <a:off x="4143375"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t" anchorCtr="0" compatLnSpc="1">
            <a:prstTxWarp prst="textNoShape">
              <a:avLst/>
            </a:prstTxWarp>
          </a:bodyPr>
          <a:lstStyle>
            <a:lvl1pPr algn="r" defTabSz="969862" eaLnBrk="1" hangingPunct="1">
              <a:defRPr sz="1200"/>
            </a:lvl1pPr>
          </a:lstStyle>
          <a:p>
            <a:pPr>
              <a:defRPr/>
            </a:pPr>
            <a:fld id="{7A9E4ED9-FA2C-4E0B-8F9B-E408FD6C9602}" type="datetimeFigureOut">
              <a:rPr lang="en-CA" altLang="en-US"/>
              <a:pPr>
                <a:defRPr/>
              </a:pPr>
              <a:t>2020-01-21</a:t>
            </a:fld>
            <a:endParaRPr lang="en-CA" altLang="en-US"/>
          </a:p>
        </p:txBody>
      </p:sp>
      <p:sp>
        <p:nvSpPr>
          <p:cNvPr id="4" name="Footer Placeholder 3"/>
          <p:cNvSpPr>
            <a:spLocks noGrp="1"/>
          </p:cNvSpPr>
          <p:nvPr>
            <p:ph type="ftr" sz="quarter" idx="2"/>
          </p:nvPr>
        </p:nvSpPr>
        <p:spPr bwMode="auto">
          <a:xfrm>
            <a:off x="0"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b" anchorCtr="0" compatLnSpc="1">
            <a:prstTxWarp prst="textNoShape">
              <a:avLst/>
            </a:prstTxWarp>
          </a:bodyPr>
          <a:lstStyle>
            <a:lvl1pPr defTabSz="969862" eaLnBrk="1" hangingPunct="1">
              <a:defRPr sz="1200"/>
            </a:lvl1pPr>
          </a:lstStyle>
          <a:p>
            <a:pPr>
              <a:defRPr/>
            </a:pPr>
            <a:endParaRPr lang="en-CA" altLang="en-US"/>
          </a:p>
        </p:txBody>
      </p:sp>
      <p:sp>
        <p:nvSpPr>
          <p:cNvPr id="5" name="Slide Number Placeholder 4"/>
          <p:cNvSpPr>
            <a:spLocks noGrp="1"/>
          </p:cNvSpPr>
          <p:nvPr>
            <p:ph type="sldNum" sz="quarter" idx="3"/>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b" anchorCtr="0" compatLnSpc="1">
            <a:prstTxWarp prst="textNoShape">
              <a:avLst/>
            </a:prstTxWarp>
          </a:bodyPr>
          <a:lstStyle>
            <a:lvl1pPr algn="r" defTabSz="969862" eaLnBrk="1" hangingPunct="1">
              <a:defRPr sz="1200"/>
            </a:lvl1pPr>
          </a:lstStyle>
          <a:p>
            <a:pPr>
              <a:defRPr/>
            </a:pPr>
            <a:fld id="{B068F649-5422-449A-B049-BADDA34D59C4}" type="slidenum">
              <a:rPr lang="en-CA" altLang="en-US"/>
              <a:pPr>
                <a:defRPr/>
              </a:pPr>
              <a:t>‹#›</a:t>
            </a:fld>
            <a:endParaRPr lang="en-CA" altLang="en-US"/>
          </a:p>
        </p:txBody>
      </p:sp>
    </p:spTree>
    <p:extLst>
      <p:ext uri="{BB962C8B-B14F-4D97-AF65-F5344CB8AC3E}">
        <p14:creationId xmlns:p14="http://schemas.microsoft.com/office/powerpoint/2010/main" val="4197793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t" anchorCtr="0" compatLnSpc="1">
            <a:prstTxWarp prst="textNoShape">
              <a:avLst/>
            </a:prstTxWarp>
          </a:bodyPr>
          <a:lstStyle>
            <a:lvl1pPr defTabSz="969862" eaLnBrk="1" hangingPunct="1">
              <a:defRPr sz="1200">
                <a:latin typeface="Arial" panose="020B0604020202020204" pitchFamily="34" charset="0"/>
              </a:defRPr>
            </a:lvl1pPr>
          </a:lstStyle>
          <a:p>
            <a:pPr>
              <a:defRPr/>
            </a:pPr>
            <a:endParaRPr lang="en-CA" altLang="en-US"/>
          </a:p>
        </p:txBody>
      </p:sp>
      <p:sp>
        <p:nvSpPr>
          <p:cNvPr id="31747" name="Rectangle 3"/>
          <p:cNvSpPr>
            <a:spLocks noGrp="1" noChangeArrowheads="1"/>
          </p:cNvSpPr>
          <p:nvPr>
            <p:ph type="dt" idx="1"/>
          </p:nvPr>
        </p:nvSpPr>
        <p:spPr bwMode="auto">
          <a:xfrm>
            <a:off x="4143375"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t" anchorCtr="0" compatLnSpc="1">
            <a:prstTxWarp prst="textNoShape">
              <a:avLst/>
            </a:prstTxWarp>
          </a:bodyPr>
          <a:lstStyle>
            <a:lvl1pPr algn="r" defTabSz="969862" eaLnBrk="1" hangingPunct="1">
              <a:defRPr sz="1200">
                <a:latin typeface="Arial" panose="020B0604020202020204" pitchFamily="34" charset="0"/>
              </a:defRPr>
            </a:lvl1pPr>
          </a:lstStyle>
          <a:p>
            <a:pPr>
              <a:defRPr/>
            </a:pPr>
            <a:endParaRPr lang="en-CA" altLang="en-US"/>
          </a:p>
        </p:txBody>
      </p:sp>
      <p:sp>
        <p:nvSpPr>
          <p:cNvPr id="19460"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731838" y="4559300"/>
            <a:ext cx="58515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b" anchorCtr="0" compatLnSpc="1">
            <a:prstTxWarp prst="textNoShape">
              <a:avLst/>
            </a:prstTxWarp>
          </a:bodyPr>
          <a:lstStyle>
            <a:lvl1pPr defTabSz="969862" eaLnBrk="1" hangingPunct="1">
              <a:defRPr sz="1200">
                <a:latin typeface="Arial" panose="020B0604020202020204" pitchFamily="34" charset="0"/>
              </a:defRPr>
            </a:lvl1pPr>
          </a:lstStyle>
          <a:p>
            <a:pPr>
              <a:defRPr/>
            </a:pPr>
            <a:endParaRPr lang="en-CA" altLang="en-US"/>
          </a:p>
        </p:txBody>
      </p:sp>
      <p:sp>
        <p:nvSpPr>
          <p:cNvPr id="31751" name="Rectangle 7"/>
          <p:cNvSpPr>
            <a:spLocks noGrp="1" noChangeArrowheads="1"/>
          </p:cNvSpPr>
          <p:nvPr>
            <p:ph type="sldNum" sz="quarter" idx="5"/>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b" anchorCtr="0" compatLnSpc="1">
            <a:prstTxWarp prst="textNoShape">
              <a:avLst/>
            </a:prstTxWarp>
          </a:bodyPr>
          <a:lstStyle>
            <a:lvl1pPr algn="r" defTabSz="969862" eaLnBrk="1" hangingPunct="1">
              <a:defRPr sz="1200">
                <a:latin typeface="Arial" panose="020B0604020202020204" pitchFamily="34" charset="0"/>
              </a:defRPr>
            </a:lvl1pPr>
          </a:lstStyle>
          <a:p>
            <a:pPr>
              <a:defRPr/>
            </a:pPr>
            <a:fld id="{9731A8AA-3795-4C75-A7F1-CEE0EFC28DD5}" type="slidenum">
              <a:rPr lang="en-US" altLang="en-US"/>
              <a:pPr>
                <a:defRPr/>
              </a:pPr>
              <a:t>‹#›</a:t>
            </a:fld>
            <a:endParaRPr lang="en-US" altLang="en-US"/>
          </a:p>
        </p:txBody>
      </p:sp>
    </p:spTree>
    <p:extLst>
      <p:ext uri="{BB962C8B-B14F-4D97-AF65-F5344CB8AC3E}">
        <p14:creationId xmlns:p14="http://schemas.microsoft.com/office/powerpoint/2010/main" val="22114025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Grp="1"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6" tIns="48508" rIns="97016" bIns="48508"/>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en-US">
                <a:latin typeface="Times New Roman" panose="02020603050405020304" pitchFamily="18" charset="0"/>
              </a:rPr>
              <a:t>ENGG404 Lecture 00 - Day 1</a:t>
            </a:r>
          </a:p>
        </p:txBody>
      </p:sp>
      <p:sp>
        <p:nvSpPr>
          <p:cNvPr id="24579" name="Rectangle 6"/>
          <p:cNvSpPr txBox="1">
            <a:spLocks noGrp="1"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6" tIns="48508" rIns="97016" bIns="4850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en-US">
                <a:latin typeface="Times New Roman" panose="02020603050405020304" pitchFamily="18" charset="0"/>
              </a:rPr>
              <a:t>2012 Fall</a:t>
            </a:r>
          </a:p>
        </p:txBody>
      </p:sp>
      <p:sp>
        <p:nvSpPr>
          <p:cNvPr id="24580"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6" tIns="48508" rIns="97016" bIns="4850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080E1670-0A3B-470E-B318-C9CEC2D9A743}" type="slidenum">
              <a:rPr lang="en-US" altLang="en-US">
                <a:latin typeface="Times New Roman" panose="02020603050405020304" pitchFamily="18" charset="0"/>
              </a:rPr>
              <a:pPr algn="r">
                <a:spcBef>
                  <a:spcPct val="0"/>
                </a:spcBef>
              </a:pPr>
              <a:t>1</a:t>
            </a:fld>
            <a:endParaRPr lang="en-US" altLang="en-US">
              <a:latin typeface="Times New Roman" panose="02020603050405020304" pitchFamily="18" charset="0"/>
            </a:endParaRPr>
          </a:p>
        </p:txBody>
      </p:sp>
      <p:sp>
        <p:nvSpPr>
          <p:cNvPr id="24581"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6" tIns="48323" rIns="96646" bIns="48323"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20000"/>
              </a:spcBef>
              <a:buClr>
                <a:srgbClr val="000000"/>
              </a:buClr>
              <a:buFont typeface="Wingdings" panose="05000000000000000000" pitchFamily="2" charset="2"/>
              <a:buChar char="Ø"/>
            </a:pPr>
            <a:fld id="{41E6B344-29A3-48F3-A2D9-8037806CFEC2}" type="slidenum">
              <a:rPr lang="en-US" altLang="en-US">
                <a:latin typeface="Times New Roman" panose="02020603050405020304" pitchFamily="18" charset="0"/>
                <a:ea typeface="ＭＳ Ｐゴシック" panose="020B0600070205080204" pitchFamily="34" charset="-128"/>
              </a:rPr>
              <a:pPr algn="r">
                <a:spcBef>
                  <a:spcPct val="20000"/>
                </a:spcBef>
                <a:buClr>
                  <a:srgbClr val="000000"/>
                </a:buClr>
                <a:buFont typeface="Wingdings" panose="05000000000000000000" pitchFamily="2" charset="2"/>
                <a:buChar char="Ø"/>
              </a:pPr>
              <a:t>1</a:t>
            </a:fld>
            <a:endParaRPr lang="en-US" altLang="en-US">
              <a:latin typeface="Times New Roman" panose="02020603050405020304" pitchFamily="18" charset="0"/>
              <a:ea typeface="ＭＳ Ｐゴシック" panose="020B0600070205080204" pitchFamily="34" charset="-128"/>
            </a:endParaRPr>
          </a:p>
        </p:txBody>
      </p:sp>
      <p:sp>
        <p:nvSpPr>
          <p:cNvPr id="24582" name="Rectangle 2"/>
          <p:cNvSpPr>
            <a:spLocks noGrp="1" noRot="1" noChangeAspect="1" noChangeArrowheads="1" noTextEdit="1"/>
          </p:cNvSpPr>
          <p:nvPr>
            <p:ph type="sldImg"/>
          </p:nvPr>
        </p:nvSpPr>
        <p:spPr>
          <a:ln/>
        </p:spPr>
      </p:sp>
      <p:sp>
        <p:nvSpPr>
          <p:cNvPr id="24583" name="Rectangle 3"/>
          <p:cNvSpPr>
            <a:spLocks noGrp="1" noChangeArrowheads="1"/>
          </p:cNvSpPr>
          <p:nvPr>
            <p:ph type="body" idx="1"/>
          </p:nvPr>
        </p:nvSpPr>
        <p:spPr>
          <a:xfrm>
            <a:off x="974725" y="4559300"/>
            <a:ext cx="5365750" cy="4321175"/>
          </a:xfrm>
          <a:noFill/>
        </p:spPr>
        <p:txBody>
          <a:bodyPr tIns="48319" bIns="48319"/>
          <a:lstStyle/>
          <a:p>
            <a:pPr>
              <a:lnSpc>
                <a:spcPct val="150000"/>
              </a:lnSpc>
            </a:pPr>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8013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Droplets-SD-Title-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13259" y="1300786"/>
            <a:ext cx="6517482" cy="25092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765766E-5091-4AFF-9E56-861A57DBB48C}" type="slidenum">
              <a:rPr lang="en-US" altLang="en-US"/>
              <a:pPr>
                <a:defRPr/>
              </a:pPr>
              <a:t>‹#›</a:t>
            </a:fld>
            <a:endParaRPr lang="en-US" altLang="en-US"/>
          </a:p>
        </p:txBody>
      </p:sp>
    </p:spTree>
    <p:extLst>
      <p:ext uri="{BB962C8B-B14F-4D97-AF65-F5344CB8AC3E}">
        <p14:creationId xmlns:p14="http://schemas.microsoft.com/office/powerpoint/2010/main" val="146483818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3FA60338-910B-4FCE-9014-6B037E506515}" type="slidenum">
              <a:rPr lang="en-US" altLang="en-US"/>
              <a:pPr>
                <a:defRPr/>
              </a:pPr>
              <a:t>‹#›</a:t>
            </a:fld>
            <a:endParaRPr lang="en-US" altLang="en-US"/>
          </a:p>
        </p:txBody>
      </p:sp>
    </p:spTree>
    <p:extLst>
      <p:ext uri="{BB962C8B-B14F-4D97-AF65-F5344CB8AC3E}">
        <p14:creationId xmlns:p14="http://schemas.microsoft.com/office/powerpoint/2010/main" val="1813107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61BDB67F-08B2-4DA6-A198-E1581194632A}" type="slidenum">
              <a:rPr lang="en-US" altLang="en-US"/>
              <a:pPr>
                <a:defRPr/>
              </a:pPr>
              <a:t>‹#›</a:t>
            </a:fld>
            <a:endParaRPr lang="en-US" altLang="en-US"/>
          </a:p>
        </p:txBody>
      </p:sp>
    </p:spTree>
    <p:extLst>
      <p:ext uri="{BB962C8B-B14F-4D97-AF65-F5344CB8AC3E}">
        <p14:creationId xmlns:p14="http://schemas.microsoft.com/office/powerpoint/2010/main" val="590507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7" name="TextBox 6"/>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en-US" sz="8000" dirty="0">
                <a:effectLst/>
              </a:rPr>
              <a:t>”</a:t>
            </a:r>
          </a:p>
        </p:txBody>
      </p:sp>
      <p:sp>
        <p:nvSpPr>
          <p:cNvPr id="2" name="Title 1"/>
          <p:cNvSpPr>
            <a:spLocks noGrp="1"/>
          </p:cNvSpPr>
          <p:nvPr>
            <p:ph type="title"/>
          </p:nvPr>
        </p:nvSpPr>
        <p:spPr>
          <a:xfrm>
            <a:off x="1084659" y="872588"/>
            <a:ext cx="6977064" cy="2729915"/>
          </a:xfrm>
        </p:spPr>
        <p:txBody>
          <a:bodyP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4"/>
          <p:cNvSpPr>
            <a:spLocks noGrp="1"/>
          </p:cNvSpPr>
          <p:nvPr>
            <p:ph type="dt" sz="half" idx="14"/>
          </p:nvPr>
        </p:nvSpPr>
        <p:spPr/>
        <p:txBody>
          <a:bodyPr/>
          <a:lstStyle>
            <a:lvl1pPr>
              <a:defRPr/>
            </a:lvl1pPr>
          </a:lstStyle>
          <a:p>
            <a:pPr>
              <a:defRPr/>
            </a:pPr>
            <a:endParaRPr lang="en-US"/>
          </a:p>
        </p:txBody>
      </p:sp>
      <p:sp>
        <p:nvSpPr>
          <p:cNvPr id="9" name="Footer Placeholder 5"/>
          <p:cNvSpPr>
            <a:spLocks noGrp="1"/>
          </p:cNvSpPr>
          <p:nvPr>
            <p:ph type="ftr" sz="quarter" idx="15"/>
          </p:nvPr>
        </p:nvSpPr>
        <p:spPr/>
        <p:txBody>
          <a:bodyPr/>
          <a:lstStyle>
            <a:lvl1pPr>
              <a:defRPr/>
            </a:lvl1pPr>
          </a:lstStyle>
          <a:p>
            <a:pPr>
              <a:defRPr/>
            </a:pPr>
            <a:endParaRPr lang="en-US" dirty="0"/>
          </a:p>
        </p:txBody>
      </p:sp>
      <p:sp>
        <p:nvSpPr>
          <p:cNvPr id="10" name="Slide Number Placeholder 6"/>
          <p:cNvSpPr>
            <a:spLocks noGrp="1"/>
          </p:cNvSpPr>
          <p:nvPr>
            <p:ph type="sldNum" sz="quarter" idx="16"/>
          </p:nvPr>
        </p:nvSpPr>
        <p:spPr/>
        <p:txBody>
          <a:bodyPr/>
          <a:lstStyle>
            <a:lvl1pPr>
              <a:defRPr/>
            </a:lvl1pPr>
          </a:lstStyle>
          <a:p>
            <a:pPr>
              <a:defRPr/>
            </a:pPr>
            <a:fld id="{4D16A54A-854B-4AB8-A649-F6D5C3A47928}" type="slidenum">
              <a:rPr lang="en-US" altLang="en-US"/>
              <a:pPr>
                <a:defRPr/>
              </a:pPr>
              <a:t>‹#›</a:t>
            </a:fld>
            <a:endParaRPr lang="en-US" altLang="en-US"/>
          </a:p>
        </p:txBody>
      </p:sp>
    </p:spTree>
    <p:extLst>
      <p:ext uri="{BB962C8B-B14F-4D97-AF65-F5344CB8AC3E}">
        <p14:creationId xmlns:p14="http://schemas.microsoft.com/office/powerpoint/2010/main" val="1590617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05088F65-F548-4937-BC24-FEC86F1A5C93}" type="slidenum">
              <a:rPr lang="en-US" altLang="en-US"/>
              <a:pPr>
                <a:defRPr/>
              </a:pPr>
              <a:t>‹#›</a:t>
            </a:fld>
            <a:endParaRPr lang="en-US" altLang="en-US"/>
          </a:p>
        </p:txBody>
      </p:sp>
    </p:spTree>
    <p:extLst>
      <p:ext uri="{BB962C8B-B14F-4D97-AF65-F5344CB8AC3E}">
        <p14:creationId xmlns:p14="http://schemas.microsoft.com/office/powerpoint/2010/main" val="4027135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2"/>
          <p:cNvSpPr>
            <a:spLocks noGrp="1"/>
          </p:cNvSpPr>
          <p:nvPr>
            <p:ph type="dt" sz="half" idx="18"/>
          </p:nvPr>
        </p:nvSpPr>
        <p:spPr/>
        <p:txBody>
          <a:bodyPr/>
          <a:lstStyle>
            <a:lvl1pPr>
              <a:defRPr/>
            </a:lvl1pPr>
          </a:lstStyle>
          <a:p>
            <a:pPr>
              <a:defRPr/>
            </a:pPr>
            <a:endParaRPr lang="en-US"/>
          </a:p>
        </p:txBody>
      </p:sp>
      <p:sp>
        <p:nvSpPr>
          <p:cNvPr id="16" name="Footer Placeholder 3"/>
          <p:cNvSpPr>
            <a:spLocks noGrp="1"/>
          </p:cNvSpPr>
          <p:nvPr>
            <p:ph type="ftr" sz="quarter" idx="19"/>
          </p:nvPr>
        </p:nvSpPr>
        <p:spPr/>
        <p:txBody>
          <a:bodyPr/>
          <a:lstStyle>
            <a:lvl1pPr>
              <a:defRPr/>
            </a:lvl1pPr>
          </a:lstStyle>
          <a:p>
            <a:pPr>
              <a:defRPr/>
            </a:pPr>
            <a:endParaRPr lang="en-US" dirty="0"/>
          </a:p>
        </p:txBody>
      </p:sp>
      <p:sp>
        <p:nvSpPr>
          <p:cNvPr id="17" name="Slide Number Placeholder 4"/>
          <p:cNvSpPr>
            <a:spLocks noGrp="1"/>
          </p:cNvSpPr>
          <p:nvPr>
            <p:ph type="sldNum" sz="quarter" idx="20"/>
          </p:nvPr>
        </p:nvSpPr>
        <p:spPr/>
        <p:txBody>
          <a:bodyPr/>
          <a:lstStyle>
            <a:lvl1pPr>
              <a:defRPr/>
            </a:lvl1pPr>
          </a:lstStyle>
          <a:p>
            <a:pPr>
              <a:defRPr/>
            </a:pPr>
            <a:fld id="{7AABA8C5-5563-421A-AC84-102210419C46}" type="slidenum">
              <a:rPr lang="en-US" altLang="en-US"/>
              <a:pPr>
                <a:defRPr/>
              </a:pPr>
              <a:t>‹#›</a:t>
            </a:fld>
            <a:endParaRPr lang="en-US" altLang="en-US"/>
          </a:p>
        </p:txBody>
      </p:sp>
    </p:spTree>
    <p:extLst>
      <p:ext uri="{BB962C8B-B14F-4D97-AF65-F5344CB8AC3E}">
        <p14:creationId xmlns:p14="http://schemas.microsoft.com/office/powerpoint/2010/main" val="741769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2"/>
          <p:cNvSpPr>
            <a:spLocks noGrp="1"/>
          </p:cNvSpPr>
          <p:nvPr>
            <p:ph type="dt" sz="half" idx="23"/>
          </p:nvPr>
        </p:nvSpPr>
        <p:spPr/>
        <p:txBody>
          <a:bodyPr/>
          <a:lstStyle>
            <a:lvl1pPr>
              <a:defRPr/>
            </a:lvl1pPr>
          </a:lstStyle>
          <a:p>
            <a:pPr>
              <a:defRPr/>
            </a:pPr>
            <a:endParaRPr lang="en-US"/>
          </a:p>
        </p:txBody>
      </p:sp>
      <p:sp>
        <p:nvSpPr>
          <p:cNvPr id="14" name="Footer Placeholder 3"/>
          <p:cNvSpPr>
            <a:spLocks noGrp="1"/>
          </p:cNvSpPr>
          <p:nvPr>
            <p:ph type="ftr" sz="quarter" idx="24"/>
          </p:nvPr>
        </p:nvSpPr>
        <p:spPr/>
        <p:txBody>
          <a:bodyPr/>
          <a:lstStyle>
            <a:lvl1pPr>
              <a:defRPr/>
            </a:lvl1pPr>
          </a:lstStyle>
          <a:p>
            <a:pPr>
              <a:defRPr/>
            </a:pPr>
            <a:endParaRPr lang="en-US" dirty="0"/>
          </a:p>
        </p:txBody>
      </p:sp>
      <p:sp>
        <p:nvSpPr>
          <p:cNvPr id="15" name="Slide Number Placeholder 4"/>
          <p:cNvSpPr>
            <a:spLocks noGrp="1"/>
          </p:cNvSpPr>
          <p:nvPr>
            <p:ph type="sldNum" sz="quarter" idx="25"/>
          </p:nvPr>
        </p:nvSpPr>
        <p:spPr/>
        <p:txBody>
          <a:bodyPr/>
          <a:lstStyle>
            <a:lvl1pPr>
              <a:defRPr/>
            </a:lvl1pPr>
          </a:lstStyle>
          <a:p>
            <a:pPr>
              <a:defRPr/>
            </a:pPr>
            <a:fld id="{B2E504F1-F94C-471E-91EC-A80FBC917011}" type="slidenum">
              <a:rPr lang="en-US" altLang="en-US"/>
              <a:pPr>
                <a:defRPr/>
              </a:pPr>
              <a:t>‹#›</a:t>
            </a:fld>
            <a:endParaRPr lang="en-US" altLang="en-US"/>
          </a:p>
        </p:txBody>
      </p:sp>
    </p:spTree>
    <p:extLst>
      <p:ext uri="{BB962C8B-B14F-4D97-AF65-F5344CB8AC3E}">
        <p14:creationId xmlns:p14="http://schemas.microsoft.com/office/powerpoint/2010/main" val="1273349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9D58C212-DC4B-4496-94A8-2F8774E4BE6B}" type="slidenum">
              <a:rPr lang="en-US" altLang="en-US"/>
              <a:pPr>
                <a:defRPr/>
              </a:pPr>
              <a:t>‹#›</a:t>
            </a:fld>
            <a:endParaRPr lang="en-US" altLang="en-US"/>
          </a:p>
        </p:txBody>
      </p:sp>
    </p:spTree>
    <p:extLst>
      <p:ext uri="{BB962C8B-B14F-4D97-AF65-F5344CB8AC3E}">
        <p14:creationId xmlns:p14="http://schemas.microsoft.com/office/powerpoint/2010/main" val="2724069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22515ACC-392F-4F46-B0DE-8D39E079A736}" type="slidenum">
              <a:rPr lang="en-US" altLang="en-US"/>
              <a:pPr>
                <a:defRPr/>
              </a:pPr>
              <a:t>‹#›</a:t>
            </a:fld>
            <a:endParaRPr lang="en-US" altLang="en-US"/>
          </a:p>
        </p:txBody>
      </p:sp>
    </p:spTree>
    <p:extLst>
      <p:ext uri="{BB962C8B-B14F-4D97-AF65-F5344CB8AC3E}">
        <p14:creationId xmlns:p14="http://schemas.microsoft.com/office/powerpoint/2010/main" val="25507548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6A2A8D56-8504-4CC2-A857-235C4686BBA6}" type="slidenum">
              <a:rPr lang="en-US" altLang="en-US"/>
              <a:pPr>
                <a:defRPr/>
              </a:pPr>
              <a:t>‹#›</a:t>
            </a:fld>
            <a:endParaRPr lang="en-US" altLang="en-US"/>
          </a:p>
        </p:txBody>
      </p:sp>
    </p:spTree>
    <p:extLst>
      <p:ext uri="{BB962C8B-B14F-4D97-AF65-F5344CB8AC3E}">
        <p14:creationId xmlns:p14="http://schemas.microsoft.com/office/powerpoint/2010/main" val="136998436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838CF06-F800-4CAE-B09A-A7CDAF626BBD}" type="slidenum">
              <a:rPr lang="en-US" altLang="en-US"/>
              <a:pPr>
                <a:defRPr/>
              </a:pPr>
              <a:t>‹#›</a:t>
            </a:fld>
            <a:endParaRPr lang="en-US" altLang="en-US"/>
          </a:p>
        </p:txBody>
      </p:sp>
    </p:spTree>
    <p:extLst>
      <p:ext uri="{BB962C8B-B14F-4D97-AF65-F5344CB8AC3E}">
        <p14:creationId xmlns:p14="http://schemas.microsoft.com/office/powerpoint/2010/main" val="12065053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5"/>
          </p:nvPr>
        </p:nvSpPr>
        <p:spPr/>
        <p:txBody>
          <a:bodyPr/>
          <a:lstStyle>
            <a:lvl1pPr>
              <a:defRPr/>
            </a:lvl1pPr>
          </a:lstStyle>
          <a:p>
            <a:pPr>
              <a:defRPr/>
            </a:pPr>
            <a:endParaRPr lang="en-US"/>
          </a:p>
        </p:txBody>
      </p:sp>
      <p:sp>
        <p:nvSpPr>
          <p:cNvPr id="7" name="Footer Placeholder 5"/>
          <p:cNvSpPr>
            <a:spLocks noGrp="1"/>
          </p:cNvSpPr>
          <p:nvPr>
            <p:ph type="ftr" sz="quarter" idx="16"/>
          </p:nvPr>
        </p:nvSpPr>
        <p:spPr/>
        <p:txBody>
          <a:bodyPr/>
          <a:lstStyle>
            <a:lvl1pPr>
              <a:defRPr/>
            </a:lvl1pPr>
          </a:lstStyle>
          <a:p>
            <a:pPr>
              <a:defRPr/>
            </a:pPr>
            <a:endParaRPr lang="en-US" dirty="0"/>
          </a:p>
        </p:txBody>
      </p:sp>
      <p:sp>
        <p:nvSpPr>
          <p:cNvPr id="8" name="Slide Number Placeholder 6"/>
          <p:cNvSpPr>
            <a:spLocks noGrp="1"/>
          </p:cNvSpPr>
          <p:nvPr>
            <p:ph type="sldNum" sz="quarter" idx="17"/>
          </p:nvPr>
        </p:nvSpPr>
        <p:spPr/>
        <p:txBody>
          <a:bodyPr/>
          <a:lstStyle>
            <a:lvl1pPr>
              <a:defRPr/>
            </a:lvl1pPr>
          </a:lstStyle>
          <a:p>
            <a:pPr>
              <a:defRPr/>
            </a:pPr>
            <a:fld id="{AD3CA624-FEFC-46F6-994F-5D117BE27EC6}" type="slidenum">
              <a:rPr lang="en-US" altLang="en-US"/>
              <a:pPr>
                <a:defRPr/>
              </a:pPr>
              <a:t>‹#›</a:t>
            </a:fld>
            <a:endParaRPr lang="en-US" altLang="en-US"/>
          </a:p>
        </p:txBody>
      </p:sp>
    </p:spTree>
    <p:extLst>
      <p:ext uri="{BB962C8B-B14F-4D97-AF65-F5344CB8AC3E}">
        <p14:creationId xmlns:p14="http://schemas.microsoft.com/office/powerpoint/2010/main" val="4676293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5"/>
          </p:nvPr>
        </p:nvSpPr>
        <p:spPr/>
        <p:txBody>
          <a:bodyPr/>
          <a:lstStyle>
            <a:lvl1pPr>
              <a:defRPr/>
            </a:lvl1pPr>
          </a:lstStyle>
          <a:p>
            <a:pPr>
              <a:defRPr/>
            </a:pPr>
            <a:endParaRPr lang="en-US"/>
          </a:p>
        </p:txBody>
      </p:sp>
      <p:sp>
        <p:nvSpPr>
          <p:cNvPr id="9" name="Footer Placeholder 7"/>
          <p:cNvSpPr>
            <a:spLocks noGrp="1"/>
          </p:cNvSpPr>
          <p:nvPr>
            <p:ph type="ftr" sz="quarter" idx="16"/>
          </p:nvPr>
        </p:nvSpPr>
        <p:spPr/>
        <p:txBody>
          <a:bodyPr/>
          <a:lstStyle>
            <a:lvl1pPr>
              <a:defRPr/>
            </a:lvl1pPr>
          </a:lstStyle>
          <a:p>
            <a:pPr>
              <a:defRPr/>
            </a:pPr>
            <a:endParaRPr lang="en-US" dirty="0"/>
          </a:p>
        </p:txBody>
      </p:sp>
      <p:sp>
        <p:nvSpPr>
          <p:cNvPr id="10" name="Slide Number Placeholder 8"/>
          <p:cNvSpPr>
            <a:spLocks noGrp="1"/>
          </p:cNvSpPr>
          <p:nvPr>
            <p:ph type="sldNum" sz="quarter" idx="17"/>
          </p:nvPr>
        </p:nvSpPr>
        <p:spPr/>
        <p:txBody>
          <a:bodyPr/>
          <a:lstStyle>
            <a:lvl1pPr>
              <a:defRPr/>
            </a:lvl1pPr>
          </a:lstStyle>
          <a:p>
            <a:pPr>
              <a:defRPr/>
            </a:pPr>
            <a:fld id="{246B5762-0239-4533-A9CA-D36136966AFF}" type="slidenum">
              <a:rPr lang="en-US" altLang="en-US"/>
              <a:pPr>
                <a:defRPr/>
              </a:pPr>
              <a:t>‹#›</a:t>
            </a:fld>
            <a:endParaRPr lang="en-US" altLang="en-US"/>
          </a:p>
        </p:txBody>
      </p:sp>
    </p:spTree>
    <p:extLst>
      <p:ext uri="{BB962C8B-B14F-4D97-AF65-F5344CB8AC3E}">
        <p14:creationId xmlns:p14="http://schemas.microsoft.com/office/powerpoint/2010/main" val="109131928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587E80B4-6FDA-472D-89C5-85AD09DD203C}" type="slidenum">
              <a:rPr lang="en-US" altLang="en-US"/>
              <a:pPr>
                <a:defRPr/>
              </a:pPr>
              <a:t>‹#›</a:t>
            </a:fld>
            <a:endParaRPr lang="en-US" altLang="en-US"/>
          </a:p>
        </p:txBody>
      </p:sp>
    </p:spTree>
    <p:extLst>
      <p:ext uri="{BB962C8B-B14F-4D97-AF65-F5344CB8AC3E}">
        <p14:creationId xmlns:p14="http://schemas.microsoft.com/office/powerpoint/2010/main" val="730961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486CCDE-EFFB-44CC-AF7E-8A82536E098D}" type="slidenum">
              <a:rPr lang="en-US" altLang="en-US"/>
              <a:pPr>
                <a:defRPr/>
              </a:pPr>
              <a:t>‹#›</a:t>
            </a:fld>
            <a:endParaRPr lang="en-US" altLang="en-US"/>
          </a:p>
        </p:txBody>
      </p:sp>
    </p:spTree>
    <p:extLst>
      <p:ext uri="{BB962C8B-B14F-4D97-AF65-F5344CB8AC3E}">
        <p14:creationId xmlns:p14="http://schemas.microsoft.com/office/powerpoint/2010/main" val="9662562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4"/>
          </p:nvPr>
        </p:nvSpPr>
        <p:spPr/>
        <p:txBody>
          <a:bodyPr/>
          <a:lstStyle>
            <a:lvl1pPr>
              <a:defRPr/>
            </a:lvl1pPr>
          </a:lstStyle>
          <a:p>
            <a:pPr>
              <a:defRPr/>
            </a:pP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50AEA269-DF22-4441-8D66-A934730D814D}" type="slidenum">
              <a:rPr lang="en-US" altLang="en-US"/>
              <a:pPr>
                <a:defRPr/>
              </a:pPr>
              <a:t>‹#›</a:t>
            </a:fld>
            <a:endParaRPr lang="en-US" altLang="en-US"/>
          </a:p>
        </p:txBody>
      </p:sp>
    </p:spTree>
    <p:extLst>
      <p:ext uri="{BB962C8B-B14F-4D97-AF65-F5344CB8AC3E}">
        <p14:creationId xmlns:p14="http://schemas.microsoft.com/office/powerpoint/2010/main" val="26644890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F3CE7188-5AAF-45CB-9423-ABB28E4F9522}" type="slidenum">
              <a:rPr lang="en-US" altLang="en-US"/>
              <a:pPr>
                <a:defRPr/>
              </a:pPr>
              <a:t>‹#›</a:t>
            </a:fld>
            <a:endParaRPr lang="en-US" altLang="en-US"/>
          </a:p>
        </p:txBody>
      </p:sp>
    </p:spTree>
    <p:extLst>
      <p:ext uri="{BB962C8B-B14F-4D97-AF65-F5344CB8AC3E}">
        <p14:creationId xmlns:p14="http://schemas.microsoft.com/office/powerpoint/2010/main" val="354001406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eaLnBrk="1" hangingPunct="1">
              <a:defRPr sz="1000">
                <a:solidFill>
                  <a:schemeClr val="tx1"/>
                </a:solidFill>
              </a:defRPr>
            </a:lvl1pPr>
          </a:lstStyle>
          <a:p>
            <a:pPr>
              <a:defRPr/>
            </a:pPr>
            <a:endParaRPr lang="en-US"/>
          </a:p>
        </p:txBody>
      </p:sp>
      <p:sp>
        <p:nvSpPr>
          <p:cNvPr id="5" name="Footer Placeholder 4"/>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eaLnBrk="1" hangingPunct="1">
              <a:defRPr sz="1000">
                <a:solidFill>
                  <a:schemeClr val="tx1"/>
                </a:solidFill>
              </a:defRPr>
            </a:lvl1pPr>
          </a:lstStyle>
          <a:p>
            <a:pPr>
              <a:defRPr/>
            </a:pPr>
            <a:endParaRPr lang="en-US"/>
          </a:p>
        </p:txBody>
      </p:sp>
      <p:sp>
        <p:nvSpPr>
          <p:cNvPr id="6" name="Slide Number Placeholder 5"/>
          <p:cNvSpPr>
            <a:spLocks noGrp="1"/>
          </p:cNvSpPr>
          <p:nvPr>
            <p:ph type="sldNum" sz="quarter" idx="4"/>
          </p:nvPr>
        </p:nvSpPr>
        <p:spPr>
          <a:xfrm>
            <a:off x="7885113" y="5883275"/>
            <a:ext cx="573087" cy="365125"/>
          </a:xfrm>
          <a:prstGeom prst="rect">
            <a:avLst/>
          </a:prstGeom>
        </p:spPr>
        <p:txBody>
          <a:bodyPr vert="horz" lIns="91440" tIns="45720" rIns="91440" bIns="45720" rtlCol="0" anchor="ctr"/>
          <a:lstStyle>
            <a:lvl1pPr algn="r" eaLnBrk="1" hangingPunct="1">
              <a:defRPr sz="1000">
                <a:solidFill>
                  <a:schemeClr val="tx1"/>
                </a:solidFill>
              </a:defRPr>
            </a:lvl1pPr>
          </a:lstStyle>
          <a:p>
            <a:pPr>
              <a:defRPr/>
            </a:pPr>
            <a:fld id="{770F546B-ACE2-4EE3-BD5D-3E055A41780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 id="2147484111" r:id="rId13"/>
    <p:sldLayoutId id="2147484112" r:id="rId14"/>
    <p:sldLayoutId id="2147484113" r:id="rId15"/>
    <p:sldLayoutId id="2147484114" r:id="rId16"/>
    <p:sldLayoutId id="2147484115" r:id="rId17"/>
  </p:sldLayoutIdLst>
  <p:transition>
    <p:fade/>
  </p:transition>
  <p:hf sldNum="0" hdr="0" ftr="0" dt="0"/>
  <p:txStyles>
    <p:titleStyle>
      <a:lvl1pPr algn="ctr" rtl="0" eaLnBrk="0" fontAlgn="base" hangingPunct="0">
        <a:lnSpc>
          <a:spcPct val="90000"/>
        </a:lnSpc>
        <a:spcBef>
          <a:spcPct val="0"/>
        </a:spcBef>
        <a:spcAft>
          <a:spcPct val="0"/>
        </a:spcAft>
        <a:defRPr sz="3600" kern="1200" cap="all">
          <a:solidFill>
            <a:schemeClr val="tx1"/>
          </a:solidFill>
          <a:latin typeface="+mj-lt"/>
          <a:ea typeface="+mj-ea"/>
          <a:cs typeface="+mj-cs"/>
        </a:defRPr>
      </a:lvl1pPr>
      <a:lvl2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2pPr>
      <a:lvl3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3pPr>
      <a:lvl4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4pPr>
      <a:lvl5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eaLnBrk="0" fontAlgn="base" hangingPunct="0">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273050" y="1068388"/>
            <a:ext cx="8610600" cy="1371600"/>
          </a:xfrm>
        </p:spPr>
        <p:txBody>
          <a:bodyPr/>
          <a:lstStyle/>
          <a:p>
            <a:pPr eaLnBrk="1" fontAlgn="auto" hangingPunct="1">
              <a:spcAft>
                <a:spcPts val="0"/>
              </a:spcAft>
              <a:defRPr/>
            </a:pPr>
            <a:r>
              <a:rPr lang="en-US" altLang="en-US" b="1" i="1" dirty="0">
                <a:latin typeface="Arial" panose="020B0604020202020204" pitchFamily="34" charset="0"/>
                <a:cs typeface="Arial" panose="020B0604020202020204" pitchFamily="34" charset="0"/>
              </a:rPr>
              <a:t>Engineering Safety and </a:t>
            </a:r>
            <a:br>
              <a:rPr lang="en-US" altLang="en-US" b="1" i="1" dirty="0">
                <a:latin typeface="Arial" panose="020B0604020202020204" pitchFamily="34" charset="0"/>
                <a:cs typeface="Arial" panose="020B0604020202020204" pitchFamily="34" charset="0"/>
              </a:rPr>
            </a:br>
            <a:r>
              <a:rPr lang="en-US" altLang="en-US" b="1" i="1" dirty="0">
                <a:latin typeface="Arial" panose="020B0604020202020204" pitchFamily="34" charset="0"/>
                <a:cs typeface="Arial" panose="020B0604020202020204" pitchFamily="34" charset="0"/>
              </a:rPr>
              <a:t>Risk Management Program</a:t>
            </a:r>
            <a:endParaRPr lang="en-US" altLang="en-US" sz="5400" i="1" dirty="0">
              <a:latin typeface="Arial" panose="020B0604020202020204" pitchFamily="34" charset="0"/>
              <a:cs typeface="Arial" panose="020B0604020202020204" pitchFamily="34" charset="0"/>
            </a:endParaRPr>
          </a:p>
        </p:txBody>
      </p:sp>
      <p:sp>
        <p:nvSpPr>
          <p:cNvPr id="2051" name="Rectangle 3"/>
          <p:cNvSpPr>
            <a:spLocks noGrp="1" noChangeArrowheads="1"/>
          </p:cNvSpPr>
          <p:nvPr>
            <p:ph type="subTitle" idx="4294967295"/>
          </p:nvPr>
        </p:nvSpPr>
        <p:spPr>
          <a:xfrm>
            <a:off x="273050" y="2439988"/>
            <a:ext cx="8610600" cy="3581400"/>
          </a:xfrm>
        </p:spPr>
        <p:txBody>
          <a:bodyPr/>
          <a:lstStyle/>
          <a:p>
            <a:pPr marL="0" indent="0" algn="ctr" eaLnBrk="1" fontAlgn="auto" hangingPunct="1">
              <a:lnSpc>
                <a:spcPct val="100000"/>
              </a:lnSpc>
              <a:spcBef>
                <a:spcPts val="0"/>
              </a:spcBef>
              <a:spcAft>
                <a:spcPts val="0"/>
              </a:spcAft>
              <a:buFont typeface="Wingdings" panose="05000000000000000000" pitchFamily="2" charset="2"/>
              <a:buNone/>
              <a:defRPr/>
            </a:pPr>
            <a:r>
              <a:rPr lang="en-US" altLang="en-US" sz="3000" b="1" dirty="0">
                <a:latin typeface="Arial" panose="020B0604020202020204" pitchFamily="34" charset="0"/>
              </a:rPr>
              <a:t>ENGG404 </a:t>
            </a:r>
            <a:r>
              <a:rPr lang="en-US" altLang="en-US" sz="3000" b="1" dirty="0" smtClean="0">
                <a:latin typeface="Arial" panose="020B0604020202020204" pitchFamily="34" charset="0"/>
              </a:rPr>
              <a:t>– Seminar </a:t>
            </a:r>
            <a:r>
              <a:rPr lang="en-US" altLang="en-US" sz="3000" b="1" cap="none" dirty="0" smtClean="0">
                <a:latin typeface="Arial" panose="020B0604020202020204" pitchFamily="34" charset="0"/>
              </a:rPr>
              <a:t>#1 </a:t>
            </a:r>
            <a:r>
              <a:rPr lang="en-US" altLang="en-US" sz="3000" b="1" cap="none" dirty="0">
                <a:latin typeface="Arial" panose="020B0604020202020204" pitchFamily="34" charset="0"/>
              </a:rPr>
              <a:t>of </a:t>
            </a:r>
            <a:r>
              <a:rPr lang="en-US" altLang="en-US" sz="3000" b="1" cap="none" dirty="0" smtClean="0">
                <a:latin typeface="Arial" panose="020B0604020202020204" pitchFamily="34" charset="0"/>
              </a:rPr>
              <a:t>6</a:t>
            </a:r>
            <a:endParaRPr lang="en-US" altLang="en-US" sz="3000" b="1"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r>
              <a:rPr lang="en-US" altLang="en-US" sz="3000" cap="none" dirty="0" smtClean="0">
                <a:latin typeface="Arial" panose="020B0604020202020204" pitchFamily="34" charset="0"/>
              </a:rPr>
              <a:t>Team </a:t>
            </a:r>
            <a:r>
              <a:rPr lang="en-US" altLang="en-US" sz="3000" cap="none" dirty="0">
                <a:latin typeface="Arial" panose="020B0604020202020204" pitchFamily="34" charset="0"/>
              </a:rPr>
              <a:t>Project Assignment</a:t>
            </a: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p:txBody>
      </p:sp>
      <p:sp>
        <p:nvSpPr>
          <p:cNvPr id="23556"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dirty="0">
                <a:solidFill>
                  <a:srgbClr val="000000"/>
                </a:solidFill>
                <a:latin typeface="Arial" panose="020B0604020202020204" pitchFamily="34" charset="0"/>
                <a:ea typeface="ＭＳ Ｐゴシック" panose="020B0600070205080204" pitchFamily="34" charset="-128"/>
              </a:rPr>
              <a:t>ESRM - ENGG404 LRM</a:t>
            </a:r>
            <a:endParaRPr lang="en-US" altLang="en-US" sz="1200" b="1" dirty="0">
              <a:solidFill>
                <a:srgbClr val="000000"/>
              </a:solidFill>
              <a:latin typeface="Arial" panose="020B0604020202020204" pitchFamily="34" charset="0"/>
              <a:ea typeface="ＭＳ Ｐゴシック" panose="020B0600070205080204" pitchFamily="34" charset="-128"/>
            </a:endParaRPr>
          </a:p>
        </p:txBody>
      </p:sp>
      <p:sp>
        <p:nvSpPr>
          <p:cNvPr id="2355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93C46295-D909-4DB4-8C8C-89B3637E280E}"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1</a:t>
            </a:fld>
            <a:endParaRPr lang="en-US" altLang="en-US" sz="1200" b="1">
              <a:solidFill>
                <a:srgbClr val="000000"/>
              </a:solidFill>
              <a:latin typeface="Arial" panose="020B0604020202020204" pitchFamily="34" charset="0"/>
              <a:ea typeface="ＭＳ Ｐゴシック" panose="020B0600070205080204" pitchFamily="34" charset="-128"/>
            </a:endParaRPr>
          </a:p>
        </p:txBody>
      </p:sp>
      <p:pic>
        <p:nvPicPr>
          <p:cNvPr id="2355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050" y="4076700"/>
            <a:ext cx="20193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
          <p:cNvPicPr>
            <a:picLocks noChangeAspect="1"/>
          </p:cNvPicPr>
          <p:nvPr/>
        </p:nvPicPr>
        <p:blipFill>
          <a:blip r:embed="rId4">
            <a:extLst>
              <a:ext uri="{28A0092B-C50C-407E-A947-70E740481C1C}">
                <a14:useLocalDpi xmlns:a14="http://schemas.microsoft.com/office/drawing/2010/main" val="0"/>
              </a:ext>
            </a:extLst>
          </a:blip>
          <a:srcRect b="5457"/>
          <a:stretch>
            <a:fillRect/>
          </a:stretch>
        </p:blipFill>
        <p:spPr bwMode="auto">
          <a:xfrm>
            <a:off x="6216650" y="4303713"/>
            <a:ext cx="2667000"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821" y="415366"/>
            <a:ext cx="2652136" cy="416909"/>
          </a:xfrm>
          <a:prstGeom prst="rect">
            <a:avLst/>
          </a:prstGeom>
          <a:noFill/>
        </p:spPr>
        <p:txBody>
          <a:bodyPr wrap="none" rtlCol="0">
            <a:spAutoFit/>
          </a:bodyPr>
          <a:lstStyle/>
          <a:p>
            <a:pPr defTabSz="803702"/>
            <a:r>
              <a:rPr lang="en-US" sz="2109" dirty="0">
                <a:solidFill>
                  <a:prstClr val="white">
                    <a:lumMod val="50000"/>
                  </a:prstClr>
                </a:solidFill>
                <a:latin typeface="Calibri" panose="020F0502020204030204"/>
              </a:rPr>
              <a:t>Seminar: Team project</a:t>
            </a:r>
          </a:p>
        </p:txBody>
      </p:sp>
      <p:sp>
        <p:nvSpPr>
          <p:cNvPr id="2" name="TextBox 1"/>
          <p:cNvSpPr txBox="1"/>
          <p:nvPr/>
        </p:nvSpPr>
        <p:spPr>
          <a:xfrm>
            <a:off x="1066800" y="922529"/>
            <a:ext cx="7063959" cy="5935471"/>
          </a:xfrm>
          <a:prstGeom prst="rect">
            <a:avLst/>
          </a:prstGeom>
          <a:noFill/>
        </p:spPr>
        <p:txBody>
          <a:bodyPr wrap="square" rtlCol="0">
            <a:spAutoFit/>
          </a:bodyPr>
          <a:lstStyle/>
          <a:p>
            <a:pPr defTabSz="803702"/>
            <a:r>
              <a:rPr lang="en-CA" sz="3164" dirty="0">
                <a:solidFill>
                  <a:prstClr val="black"/>
                </a:solidFill>
                <a:latin typeface="Calibri" panose="020F0502020204030204"/>
              </a:rPr>
              <a:t>Today:</a:t>
            </a:r>
          </a:p>
          <a:p>
            <a:pPr defTabSz="803702"/>
            <a:endParaRPr lang="en-CA" sz="3164" dirty="0">
              <a:solidFill>
                <a:prstClr val="black"/>
              </a:solidFill>
              <a:latin typeface="Calibri" panose="020F0502020204030204"/>
            </a:endParaRP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Sit in your teams! </a:t>
            </a: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Team </a:t>
            </a:r>
            <a:r>
              <a:rPr lang="en-CA" sz="3164" dirty="0">
                <a:solidFill>
                  <a:prstClr val="black"/>
                </a:solidFill>
                <a:latin typeface="Calibri" panose="020F0502020204030204"/>
              </a:rPr>
              <a:t>project introduction </a:t>
            </a:r>
            <a:r>
              <a:rPr lang="en-CA" sz="3164" dirty="0" smtClean="0">
                <a:solidFill>
                  <a:prstClr val="black"/>
                </a:solidFill>
                <a:latin typeface="Calibri" panose="020F0502020204030204"/>
              </a:rPr>
              <a:t>– progress report</a:t>
            </a: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Team </a:t>
            </a:r>
            <a:r>
              <a:rPr lang="en-CA" sz="3164" dirty="0">
                <a:solidFill>
                  <a:prstClr val="black"/>
                </a:solidFill>
                <a:latin typeface="Calibri" panose="020F0502020204030204"/>
              </a:rPr>
              <a:t>project </a:t>
            </a:r>
            <a:r>
              <a:rPr lang="en-CA" sz="3164" dirty="0" smtClean="0">
                <a:solidFill>
                  <a:prstClr val="black"/>
                </a:solidFill>
                <a:latin typeface="Calibri" panose="020F0502020204030204"/>
              </a:rPr>
              <a:t>selection</a:t>
            </a: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Work on incident description &amp; losses</a:t>
            </a: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Work on context &amp; purpose</a:t>
            </a:r>
          </a:p>
          <a:p>
            <a:pPr marL="251157" indent="-251157" defTabSz="803702">
              <a:buFont typeface="Arial" panose="020B0604020202020204" pitchFamily="34" charset="0"/>
              <a:buChar char="•"/>
            </a:pPr>
            <a:endParaRPr lang="en-CA" sz="3164" dirty="0">
              <a:solidFill>
                <a:prstClr val="black"/>
              </a:solidFill>
              <a:latin typeface="Calibri" panose="020F0502020204030204"/>
            </a:endParaRP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In the Team Project Instruction Manual (not the Handbook!)</a:t>
            </a:r>
            <a:endParaRPr lang="en-CA" sz="3164" dirty="0">
              <a:solidFill>
                <a:prstClr val="black"/>
              </a:solidFill>
              <a:latin typeface="Calibri" panose="020F0502020204030204"/>
            </a:endParaRPr>
          </a:p>
          <a:p>
            <a:pPr marL="251157" indent="-251157" defTabSz="803702">
              <a:buFont typeface="Arial" panose="020B0604020202020204" pitchFamily="34" charset="0"/>
              <a:buChar char="•"/>
            </a:pPr>
            <a:endParaRPr lang="en-CA" sz="3164" dirty="0">
              <a:solidFill>
                <a:prstClr val="black"/>
              </a:solidFill>
              <a:latin typeface="Calibri" panose="020F0502020204030204"/>
            </a:endParaRPr>
          </a:p>
        </p:txBody>
      </p:sp>
    </p:spTree>
    <p:extLst>
      <p:ext uri="{BB962C8B-B14F-4D97-AF65-F5344CB8AC3E}">
        <p14:creationId xmlns:p14="http://schemas.microsoft.com/office/powerpoint/2010/main" val="1268159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821" y="415366"/>
            <a:ext cx="2652136" cy="416909"/>
          </a:xfrm>
          <a:prstGeom prst="rect">
            <a:avLst/>
          </a:prstGeom>
          <a:noFill/>
        </p:spPr>
        <p:txBody>
          <a:bodyPr wrap="none" rtlCol="0">
            <a:spAutoFit/>
          </a:bodyPr>
          <a:lstStyle/>
          <a:p>
            <a:pPr defTabSz="803702"/>
            <a:r>
              <a:rPr lang="en-US" sz="2109" dirty="0">
                <a:solidFill>
                  <a:prstClr val="white">
                    <a:lumMod val="50000"/>
                  </a:prstClr>
                </a:solidFill>
                <a:latin typeface="Calibri" panose="020F0502020204030204"/>
              </a:rPr>
              <a:t>Seminar: Team project</a:t>
            </a:r>
          </a:p>
        </p:txBody>
      </p:sp>
      <p:sp>
        <p:nvSpPr>
          <p:cNvPr id="2" name="TextBox 1"/>
          <p:cNvSpPr txBox="1"/>
          <p:nvPr/>
        </p:nvSpPr>
        <p:spPr>
          <a:xfrm>
            <a:off x="1172621" y="1395802"/>
            <a:ext cx="7063959" cy="3257367"/>
          </a:xfrm>
          <a:prstGeom prst="rect">
            <a:avLst/>
          </a:prstGeom>
          <a:noFill/>
        </p:spPr>
        <p:txBody>
          <a:bodyPr wrap="square" rtlCol="0">
            <a:spAutoFit/>
          </a:bodyPr>
          <a:lstStyle/>
          <a:p>
            <a:pPr defTabSz="803702"/>
            <a:r>
              <a:rPr lang="en-CA" sz="1582" dirty="0">
                <a:solidFill>
                  <a:prstClr val="black"/>
                </a:solidFill>
                <a:latin typeface="Calibri" panose="020F0502020204030204"/>
              </a:rPr>
              <a:t>Important:</a:t>
            </a:r>
          </a:p>
          <a:p>
            <a:pPr defTabSz="803702"/>
            <a:endParaRPr lang="en-CA" sz="1582" dirty="0">
              <a:solidFill>
                <a:prstClr val="black"/>
              </a:solidFill>
              <a:latin typeface="Calibri" panose="020F0502020204030204"/>
            </a:endParaRPr>
          </a:p>
          <a:p>
            <a:pPr marL="251157" indent="-251157" defTabSz="803702">
              <a:buFont typeface="Arial" panose="020B0604020202020204" pitchFamily="34" charset="0"/>
              <a:buChar char="•"/>
            </a:pPr>
            <a:r>
              <a:rPr lang="en-CA" sz="1582" dirty="0">
                <a:solidFill>
                  <a:prstClr val="black"/>
                </a:solidFill>
                <a:latin typeface="Calibri" panose="020F0502020204030204"/>
              </a:rPr>
              <a:t>It is your responsibility to read these modules and the course plan and be aware of deadlines.</a:t>
            </a:r>
          </a:p>
          <a:p>
            <a:pPr defTabSz="803702"/>
            <a:endParaRPr lang="en-CA" sz="1582" dirty="0">
              <a:solidFill>
                <a:prstClr val="black"/>
              </a:solidFill>
              <a:latin typeface="Calibri" panose="020F0502020204030204"/>
            </a:endParaRPr>
          </a:p>
          <a:p>
            <a:pPr marL="251157" indent="-251157" defTabSz="803702">
              <a:buFont typeface="Arial" panose="020B0604020202020204" pitchFamily="34" charset="0"/>
              <a:buChar char="•"/>
            </a:pPr>
            <a:r>
              <a:rPr lang="en-CA" sz="1582" dirty="0">
                <a:solidFill>
                  <a:prstClr val="black"/>
                </a:solidFill>
                <a:latin typeface="Calibri" panose="020F0502020204030204"/>
              </a:rPr>
              <a:t>The team project is meant for you to apply some of the tools presented in this course. This will imply some repetition (e.g. incident description for the report, the Root Cause Analysis and the Cause and Effect Model). No need to reword these.</a:t>
            </a:r>
          </a:p>
          <a:p>
            <a:pPr marL="251157" indent="-251157" defTabSz="803702">
              <a:buFont typeface="Arial" panose="020B0604020202020204" pitchFamily="34" charset="0"/>
              <a:buChar char="•"/>
            </a:pPr>
            <a:endParaRPr lang="en-CA" sz="1582" dirty="0">
              <a:solidFill>
                <a:prstClr val="black"/>
              </a:solidFill>
              <a:latin typeface="Calibri" panose="020F0502020204030204"/>
            </a:endParaRPr>
          </a:p>
          <a:p>
            <a:pPr marL="251157" indent="-251157" defTabSz="803702">
              <a:buFont typeface="Arial" panose="020B0604020202020204" pitchFamily="34" charset="0"/>
              <a:buChar char="•"/>
            </a:pPr>
            <a:r>
              <a:rPr lang="en-CA" sz="1582" dirty="0">
                <a:solidFill>
                  <a:prstClr val="black"/>
                </a:solidFill>
                <a:latin typeface="Calibri" panose="020F0502020204030204"/>
              </a:rPr>
              <a:t>Your team will evaluate your contribution.</a:t>
            </a:r>
          </a:p>
          <a:p>
            <a:pPr marL="251157" indent="-251157" defTabSz="803702">
              <a:buFont typeface="Arial" panose="020B0604020202020204" pitchFamily="34" charset="0"/>
              <a:buChar char="•"/>
            </a:pPr>
            <a:endParaRPr lang="en-CA" sz="1582" dirty="0">
              <a:solidFill>
                <a:prstClr val="black"/>
              </a:solidFill>
              <a:latin typeface="Calibri" panose="020F0502020204030204"/>
            </a:endParaRPr>
          </a:p>
          <a:p>
            <a:pPr marL="251157" indent="-251157" defTabSz="803702">
              <a:buFont typeface="Arial" panose="020B0604020202020204" pitchFamily="34" charset="0"/>
              <a:buChar char="•"/>
            </a:pPr>
            <a:r>
              <a:rPr lang="en-CA" sz="1582" dirty="0">
                <a:solidFill>
                  <a:prstClr val="black"/>
                </a:solidFill>
                <a:latin typeface="Calibri" panose="020F0502020204030204"/>
              </a:rPr>
              <a:t>It is an industry report, not a scholar report </a:t>
            </a:r>
          </a:p>
        </p:txBody>
      </p:sp>
    </p:spTree>
    <p:extLst>
      <p:ext uri="{BB962C8B-B14F-4D97-AF65-F5344CB8AC3E}">
        <p14:creationId xmlns:p14="http://schemas.microsoft.com/office/powerpoint/2010/main" val="8658667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821" y="415366"/>
            <a:ext cx="2652136" cy="416909"/>
          </a:xfrm>
          <a:prstGeom prst="rect">
            <a:avLst/>
          </a:prstGeom>
          <a:noFill/>
        </p:spPr>
        <p:txBody>
          <a:bodyPr wrap="none" rtlCol="0">
            <a:spAutoFit/>
          </a:bodyPr>
          <a:lstStyle/>
          <a:p>
            <a:pPr defTabSz="803702"/>
            <a:r>
              <a:rPr lang="en-US" sz="2109" dirty="0">
                <a:solidFill>
                  <a:prstClr val="white">
                    <a:lumMod val="50000"/>
                  </a:prstClr>
                </a:solidFill>
                <a:latin typeface="Calibri" panose="020F0502020204030204"/>
              </a:rPr>
              <a:t>Seminar: Team project</a:t>
            </a:r>
          </a:p>
        </p:txBody>
      </p:sp>
      <p:sp>
        <p:nvSpPr>
          <p:cNvPr id="2" name="TextBox 1"/>
          <p:cNvSpPr txBox="1"/>
          <p:nvPr/>
        </p:nvSpPr>
        <p:spPr>
          <a:xfrm>
            <a:off x="1172621" y="1395802"/>
            <a:ext cx="7063959" cy="4961615"/>
          </a:xfrm>
          <a:prstGeom prst="rect">
            <a:avLst/>
          </a:prstGeom>
          <a:noFill/>
        </p:spPr>
        <p:txBody>
          <a:bodyPr wrap="square" rtlCol="0">
            <a:spAutoFit/>
          </a:bodyPr>
          <a:lstStyle/>
          <a:p>
            <a:pPr defTabSz="803702"/>
            <a:r>
              <a:rPr lang="en-CA" sz="1582" dirty="0">
                <a:solidFill>
                  <a:prstClr val="black"/>
                </a:solidFill>
                <a:latin typeface="Calibri" panose="020F0502020204030204"/>
              </a:rPr>
              <a:t>Project</a:t>
            </a:r>
            <a:r>
              <a:rPr lang="en-CA" sz="1582" dirty="0" smtClean="0">
                <a:solidFill>
                  <a:prstClr val="black"/>
                </a:solidFill>
                <a:latin typeface="Calibri" panose="020F0502020204030204"/>
              </a:rPr>
              <a:t>:</a:t>
            </a:r>
          </a:p>
          <a:p>
            <a:pPr defTabSz="803702"/>
            <a:endParaRPr lang="en-CA" sz="1582" dirty="0">
              <a:solidFill>
                <a:prstClr val="black"/>
              </a:solidFill>
              <a:latin typeface="Calibri" panose="020F0502020204030204"/>
            </a:endParaRPr>
          </a:p>
          <a:p>
            <a:pPr defTabSz="803702"/>
            <a:r>
              <a:rPr lang="en-CA" sz="1582" dirty="0">
                <a:solidFill>
                  <a:prstClr val="black"/>
                </a:solidFill>
                <a:latin typeface="Calibri" panose="020F0502020204030204"/>
              </a:rPr>
              <a:t>Imagine your team is working for “The ABC Conglomerate Company”. Senior management within ABC has learned of an external loss incident (the loss incident you selected). Because ABC has an operation that is the same in all respects to the company that suffered the external loss incident, ABC senior management has requested you and your team to conduct an incident investigation and root cause analysis of the external loss incident, and to make recommendations. This is pro-active management because ABC management has recognized their operations are the same as the other company. ABC management wants to learn from others and does not want a similar event to happen within their operations; thus ABC management wants to make changes (based on your team’s recommendations) to their operations in order to prevent such a loss incident from happening at ABC. </a:t>
            </a:r>
          </a:p>
          <a:p>
            <a:pPr defTabSz="803702"/>
            <a:endParaRPr lang="en-CA" sz="1582" dirty="0">
              <a:solidFill>
                <a:prstClr val="black"/>
              </a:solidFill>
              <a:latin typeface="Calibri" panose="020F0502020204030204"/>
            </a:endParaRPr>
          </a:p>
          <a:p>
            <a:pPr defTabSz="803702"/>
            <a:endParaRPr lang="en-CA" sz="1582" dirty="0">
              <a:solidFill>
                <a:prstClr val="black"/>
              </a:solidFill>
              <a:latin typeface="Calibri" panose="020F0502020204030204"/>
            </a:endParaRPr>
          </a:p>
          <a:p>
            <a:pPr defTabSz="803702"/>
            <a:r>
              <a:rPr lang="en-CA" sz="1582" dirty="0">
                <a:solidFill>
                  <a:prstClr val="black"/>
                </a:solidFill>
                <a:latin typeface="Calibri" panose="020F0502020204030204"/>
              </a:rPr>
              <a:t>To this end, you will work </a:t>
            </a:r>
            <a:r>
              <a:rPr lang="en-CA" sz="1582" dirty="0" smtClean="0">
                <a:solidFill>
                  <a:prstClr val="black"/>
                </a:solidFill>
                <a:latin typeface="Calibri" panose="020F0502020204030204"/>
              </a:rPr>
              <a:t>a Root Cause Analysis </a:t>
            </a:r>
            <a:r>
              <a:rPr lang="en-CA" sz="1582" dirty="0">
                <a:solidFill>
                  <a:prstClr val="black"/>
                </a:solidFill>
                <a:latin typeface="Calibri" panose="020F0502020204030204"/>
              </a:rPr>
              <a:t>(with the aid of the Cause and Effect Model) to provide recommendations for enhancing safety. Although recommendations can be made for immediate, basic and latent causes, we will put emphasis in the latent causes, and how these reflect weaknesses in the elements of the </a:t>
            </a:r>
            <a:r>
              <a:rPr lang="en-CA" sz="1582" dirty="0" smtClean="0">
                <a:solidFill>
                  <a:prstClr val="black"/>
                </a:solidFill>
                <a:latin typeface="Calibri" panose="020F0502020204030204"/>
              </a:rPr>
              <a:t>Risk Management System.</a:t>
            </a:r>
            <a:endParaRPr lang="en-CA" sz="1582" dirty="0">
              <a:solidFill>
                <a:prstClr val="black"/>
              </a:solidFill>
              <a:latin typeface="Calibri" panose="020F0502020204030204"/>
            </a:endParaRPr>
          </a:p>
        </p:txBody>
      </p:sp>
    </p:spTree>
    <p:extLst>
      <p:ext uri="{BB962C8B-B14F-4D97-AF65-F5344CB8AC3E}">
        <p14:creationId xmlns:p14="http://schemas.microsoft.com/office/powerpoint/2010/main" val="32058971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821" y="415366"/>
            <a:ext cx="2652136" cy="416909"/>
          </a:xfrm>
          <a:prstGeom prst="rect">
            <a:avLst/>
          </a:prstGeom>
          <a:noFill/>
        </p:spPr>
        <p:txBody>
          <a:bodyPr wrap="none" rtlCol="0">
            <a:spAutoFit/>
          </a:bodyPr>
          <a:lstStyle/>
          <a:p>
            <a:pPr defTabSz="803702"/>
            <a:r>
              <a:rPr lang="en-US" sz="2109" dirty="0">
                <a:solidFill>
                  <a:prstClr val="white">
                    <a:lumMod val="50000"/>
                  </a:prstClr>
                </a:solidFill>
                <a:latin typeface="Calibri" panose="020F0502020204030204"/>
              </a:rPr>
              <a:t>Seminar: Team project</a:t>
            </a:r>
          </a:p>
        </p:txBody>
      </p:sp>
      <p:sp>
        <p:nvSpPr>
          <p:cNvPr id="3" name="TextBox 2"/>
          <p:cNvSpPr txBox="1"/>
          <p:nvPr/>
        </p:nvSpPr>
        <p:spPr>
          <a:xfrm>
            <a:off x="650258" y="6005532"/>
            <a:ext cx="2593531" cy="335798"/>
          </a:xfrm>
          <a:prstGeom prst="rect">
            <a:avLst/>
          </a:prstGeom>
          <a:noFill/>
        </p:spPr>
        <p:txBody>
          <a:bodyPr wrap="none" rtlCol="0">
            <a:spAutoFit/>
          </a:bodyPr>
          <a:lstStyle/>
          <a:p>
            <a:pPr defTabSz="803702"/>
            <a:r>
              <a:rPr lang="en-CA" sz="1582" dirty="0">
                <a:solidFill>
                  <a:prstClr val="white">
                    <a:lumMod val="50000"/>
                  </a:prstClr>
                </a:solidFill>
                <a:latin typeface="Calibri" panose="020F0502020204030204"/>
              </a:rPr>
              <a:t>Team Project Seminar #1 of </a:t>
            </a:r>
            <a:r>
              <a:rPr lang="en-CA" sz="1582" dirty="0" smtClean="0">
                <a:solidFill>
                  <a:prstClr val="white">
                    <a:lumMod val="50000"/>
                  </a:prstClr>
                </a:solidFill>
                <a:latin typeface="Calibri" panose="020F0502020204030204"/>
              </a:rPr>
              <a:t>6</a:t>
            </a:r>
            <a:endParaRPr lang="en-US" sz="1582" dirty="0">
              <a:solidFill>
                <a:prstClr val="white">
                  <a:lumMod val="50000"/>
                </a:prstClr>
              </a:solidFill>
              <a:latin typeface="Calibri" panose="020F0502020204030204"/>
            </a:endParaRPr>
          </a:p>
        </p:txBody>
      </p:sp>
      <p:sp>
        <p:nvSpPr>
          <p:cNvPr id="2" name="TextBox 1"/>
          <p:cNvSpPr txBox="1"/>
          <p:nvPr/>
        </p:nvSpPr>
        <p:spPr>
          <a:xfrm>
            <a:off x="1172621" y="1395802"/>
            <a:ext cx="7063959" cy="3013902"/>
          </a:xfrm>
          <a:prstGeom prst="rect">
            <a:avLst/>
          </a:prstGeom>
          <a:noFill/>
        </p:spPr>
        <p:txBody>
          <a:bodyPr wrap="square" rtlCol="0">
            <a:spAutoFit/>
          </a:bodyPr>
          <a:lstStyle/>
          <a:p>
            <a:pPr defTabSz="803702"/>
            <a:r>
              <a:rPr lang="en-CA" sz="1582" dirty="0">
                <a:solidFill>
                  <a:prstClr val="black"/>
                </a:solidFill>
                <a:latin typeface="Calibri" panose="020F0502020204030204"/>
              </a:rPr>
              <a:t>Project:</a:t>
            </a:r>
          </a:p>
          <a:p>
            <a:pPr defTabSz="803702"/>
            <a:endParaRPr lang="en-CA" sz="1582" dirty="0">
              <a:solidFill>
                <a:prstClr val="black"/>
              </a:solidFill>
              <a:latin typeface="Calibri" panose="020F0502020204030204"/>
            </a:endParaRPr>
          </a:p>
          <a:p>
            <a:pPr defTabSz="803702"/>
            <a:r>
              <a:rPr lang="en-CA" sz="1582" dirty="0">
                <a:solidFill>
                  <a:prstClr val="black"/>
                </a:solidFill>
                <a:latin typeface="Calibri" panose="020F0502020204030204"/>
              </a:rPr>
              <a:t> The team project consists of two parts, as follows:</a:t>
            </a:r>
          </a:p>
          <a:p>
            <a:pPr marL="263942" indent="-263942" defTabSz="803702">
              <a:buFont typeface="Arial" panose="020B0604020202020204" pitchFamily="34" charset="0"/>
              <a:buChar char="•"/>
            </a:pPr>
            <a:r>
              <a:rPr lang="en-CA" sz="1582" dirty="0">
                <a:solidFill>
                  <a:prstClr val="black"/>
                </a:solidFill>
                <a:latin typeface="Calibri" panose="020F0502020204030204"/>
              </a:rPr>
              <a:t>Team project progress report</a:t>
            </a:r>
          </a:p>
          <a:p>
            <a:pPr marL="263942" indent="-263942" defTabSz="803702">
              <a:buFont typeface="Arial" panose="020B0604020202020204" pitchFamily="34" charset="0"/>
              <a:buChar char="•"/>
            </a:pPr>
            <a:r>
              <a:rPr lang="en-CA" sz="1582" dirty="0">
                <a:solidFill>
                  <a:prstClr val="black"/>
                </a:solidFill>
                <a:latin typeface="Calibri" panose="020F0502020204030204"/>
              </a:rPr>
              <a:t>Team project final technical report</a:t>
            </a:r>
          </a:p>
          <a:p>
            <a:pPr defTabSz="803702"/>
            <a:endParaRPr lang="en-CA" sz="1582" dirty="0">
              <a:solidFill>
                <a:prstClr val="black"/>
              </a:solidFill>
              <a:latin typeface="Calibri" panose="020F0502020204030204"/>
            </a:endParaRPr>
          </a:p>
          <a:p>
            <a:pPr defTabSz="803702"/>
            <a:r>
              <a:rPr lang="en-CA" sz="1582" dirty="0">
                <a:solidFill>
                  <a:prstClr val="black"/>
                </a:solidFill>
                <a:latin typeface="Calibri" panose="020F0502020204030204"/>
              </a:rPr>
              <a:t>Project Marks:</a:t>
            </a:r>
          </a:p>
          <a:p>
            <a:pPr defTabSz="803702"/>
            <a:r>
              <a:rPr lang="en-CA" sz="1582" dirty="0">
                <a:solidFill>
                  <a:prstClr val="black"/>
                </a:solidFill>
                <a:latin typeface="Calibri" panose="020F0502020204030204"/>
              </a:rPr>
              <a:t>Progress Report = 5%</a:t>
            </a:r>
          </a:p>
          <a:p>
            <a:pPr defTabSz="803702"/>
            <a:r>
              <a:rPr lang="en-CA" sz="1582" dirty="0">
                <a:solidFill>
                  <a:prstClr val="black"/>
                </a:solidFill>
                <a:latin typeface="Calibri" panose="020F0502020204030204"/>
              </a:rPr>
              <a:t>Final Technical Report = </a:t>
            </a:r>
            <a:r>
              <a:rPr lang="en-CA" sz="1582" dirty="0" smtClean="0">
                <a:solidFill>
                  <a:prstClr val="black"/>
                </a:solidFill>
                <a:latin typeface="Calibri" panose="020F0502020204030204"/>
              </a:rPr>
              <a:t>10%</a:t>
            </a:r>
            <a:endParaRPr lang="en-CA" sz="1582" dirty="0">
              <a:solidFill>
                <a:prstClr val="black"/>
              </a:solidFill>
              <a:latin typeface="Calibri" panose="020F0502020204030204"/>
            </a:endParaRPr>
          </a:p>
          <a:p>
            <a:pPr defTabSz="803702"/>
            <a:r>
              <a:rPr lang="en-CA" sz="1582" dirty="0">
                <a:solidFill>
                  <a:prstClr val="black"/>
                </a:solidFill>
                <a:latin typeface="Calibri" panose="020F0502020204030204"/>
              </a:rPr>
              <a:t>Total Team Project Mark = </a:t>
            </a:r>
            <a:r>
              <a:rPr lang="en-CA" sz="1582" dirty="0" smtClean="0">
                <a:solidFill>
                  <a:prstClr val="black"/>
                </a:solidFill>
                <a:latin typeface="Calibri" panose="020F0502020204030204"/>
              </a:rPr>
              <a:t>15%</a:t>
            </a:r>
            <a:endParaRPr lang="en-CA" sz="1582" dirty="0">
              <a:solidFill>
                <a:prstClr val="black"/>
              </a:solidFill>
              <a:latin typeface="Calibri" panose="020F0502020204030204"/>
            </a:endParaRPr>
          </a:p>
          <a:p>
            <a:pPr defTabSz="803702"/>
            <a:endParaRPr lang="en-CA" sz="1582" dirty="0">
              <a:solidFill>
                <a:prstClr val="black"/>
              </a:solidFill>
              <a:latin typeface="Calibri" panose="020F0502020204030204"/>
            </a:endParaRPr>
          </a:p>
          <a:p>
            <a:pPr defTabSz="803702"/>
            <a:endParaRPr lang="en-CA" sz="1582" dirty="0">
              <a:solidFill>
                <a:prstClr val="black"/>
              </a:solidFill>
              <a:latin typeface="Calibri" panose="020F0502020204030204"/>
            </a:endParaRPr>
          </a:p>
        </p:txBody>
      </p:sp>
    </p:spTree>
    <p:extLst>
      <p:ext uri="{BB962C8B-B14F-4D97-AF65-F5344CB8AC3E}">
        <p14:creationId xmlns:p14="http://schemas.microsoft.com/office/powerpoint/2010/main" val="351634694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821" y="415366"/>
            <a:ext cx="2652136" cy="416909"/>
          </a:xfrm>
          <a:prstGeom prst="rect">
            <a:avLst/>
          </a:prstGeom>
          <a:noFill/>
        </p:spPr>
        <p:txBody>
          <a:bodyPr wrap="none" rtlCol="0">
            <a:spAutoFit/>
          </a:bodyPr>
          <a:lstStyle/>
          <a:p>
            <a:pPr defTabSz="803702"/>
            <a:r>
              <a:rPr lang="en-US" sz="2109" dirty="0">
                <a:solidFill>
                  <a:prstClr val="white">
                    <a:lumMod val="50000"/>
                  </a:prstClr>
                </a:solidFill>
                <a:latin typeface="Calibri" panose="020F0502020204030204"/>
              </a:rPr>
              <a:t>Seminar: Team project</a:t>
            </a:r>
          </a:p>
        </p:txBody>
      </p:sp>
      <p:sp>
        <p:nvSpPr>
          <p:cNvPr id="2" name="TextBox 1"/>
          <p:cNvSpPr txBox="1"/>
          <p:nvPr/>
        </p:nvSpPr>
        <p:spPr>
          <a:xfrm>
            <a:off x="1099307" y="1181419"/>
            <a:ext cx="7063959" cy="4474686"/>
          </a:xfrm>
          <a:prstGeom prst="rect">
            <a:avLst/>
          </a:prstGeom>
          <a:noFill/>
        </p:spPr>
        <p:txBody>
          <a:bodyPr wrap="square" rtlCol="0">
            <a:spAutoFit/>
          </a:bodyPr>
          <a:lstStyle/>
          <a:p>
            <a:pPr defTabSz="803702"/>
            <a:r>
              <a:rPr lang="en-CA" sz="1582" dirty="0">
                <a:solidFill>
                  <a:prstClr val="black"/>
                </a:solidFill>
                <a:latin typeface="Calibri" panose="020F0502020204030204" pitchFamily="34" charset="0"/>
                <a:cs typeface="Calibri" panose="020F0502020204030204" pitchFamily="34" charset="0"/>
              </a:rPr>
              <a:t>Project:</a:t>
            </a:r>
          </a:p>
          <a:p>
            <a:pPr defTabSz="803702"/>
            <a:endParaRPr lang="en-CA" sz="1582" dirty="0">
              <a:solidFill>
                <a:prstClr val="black"/>
              </a:solidFill>
              <a:latin typeface="Calibri" panose="020F0502020204030204" pitchFamily="34" charset="0"/>
              <a:cs typeface="Calibri" panose="020F0502020204030204" pitchFamily="34" charset="0"/>
            </a:endParaRPr>
          </a:p>
          <a:p>
            <a:pPr defTabSz="803702"/>
            <a:r>
              <a:rPr lang="en-CA" sz="1582" dirty="0">
                <a:solidFill>
                  <a:prstClr val="black"/>
                </a:solidFill>
                <a:latin typeface="Calibri" panose="020F0502020204030204" pitchFamily="34" charset="0"/>
                <a:cs typeface="Calibri" panose="020F0502020204030204" pitchFamily="34" charset="0"/>
              </a:rPr>
              <a:t>Research an actual loss incident (case study) which has occurred since </a:t>
            </a:r>
            <a:r>
              <a:rPr lang="en-CA" sz="1582" dirty="0" smtClean="0">
                <a:solidFill>
                  <a:prstClr val="black"/>
                </a:solidFill>
                <a:latin typeface="Calibri" panose="020F0502020204030204" pitchFamily="34" charset="0"/>
                <a:cs typeface="Calibri" panose="020F0502020204030204" pitchFamily="34" charset="0"/>
              </a:rPr>
              <a:t>2000 </a:t>
            </a:r>
            <a:r>
              <a:rPr lang="en-CA" sz="1582" dirty="0">
                <a:solidFill>
                  <a:prstClr val="black"/>
                </a:solidFill>
                <a:latin typeface="Calibri" panose="020F0502020204030204" pitchFamily="34" charset="0"/>
                <a:cs typeface="Calibri" panose="020F0502020204030204" pitchFamily="34" charset="0"/>
              </a:rPr>
              <a:t>(i.e. nothing prior </a:t>
            </a:r>
            <a:r>
              <a:rPr lang="en-CA" sz="1582" dirty="0" smtClean="0">
                <a:solidFill>
                  <a:prstClr val="black"/>
                </a:solidFill>
                <a:latin typeface="Calibri" panose="020F0502020204030204" pitchFamily="34" charset="0"/>
                <a:cs typeface="Calibri" panose="020F0502020204030204" pitchFamily="34" charset="0"/>
              </a:rPr>
              <a:t>to 2000).  </a:t>
            </a:r>
            <a:r>
              <a:rPr lang="en-CA" sz="1582" dirty="0">
                <a:solidFill>
                  <a:prstClr val="black"/>
                </a:solidFill>
                <a:latin typeface="Calibri" panose="020F0502020204030204" pitchFamily="34" charset="0"/>
                <a:cs typeface="Calibri" panose="020F0502020204030204" pitchFamily="34" charset="0"/>
              </a:rPr>
              <a:t>Your case study does not need to be an event that grabbed world headlines. The case study must be such that it has caused losses in at least three of the following areas:</a:t>
            </a:r>
          </a:p>
          <a:p>
            <a:pPr marL="263942" indent="-263942" defTabSz="803702">
              <a:buFont typeface="Arial" panose="020B0604020202020204" pitchFamily="34" charset="0"/>
              <a:buChar char="•"/>
            </a:pPr>
            <a:r>
              <a:rPr lang="en-CA" sz="1582" dirty="0">
                <a:solidFill>
                  <a:prstClr val="black"/>
                </a:solidFill>
                <a:latin typeface="Calibri" panose="020F0502020204030204" pitchFamily="34" charset="0"/>
                <a:cs typeface="Calibri" panose="020F0502020204030204" pitchFamily="34" charset="0"/>
              </a:rPr>
              <a:t>Worker Safety and Occupational Health</a:t>
            </a:r>
          </a:p>
          <a:p>
            <a:pPr marL="263942" indent="-263942" defTabSz="803702">
              <a:buFont typeface="Arial" panose="020B0604020202020204" pitchFamily="34" charset="0"/>
              <a:buChar char="•"/>
            </a:pPr>
            <a:r>
              <a:rPr lang="en-CA" sz="1582" dirty="0">
                <a:solidFill>
                  <a:prstClr val="black"/>
                </a:solidFill>
                <a:latin typeface="Calibri" panose="020F0502020204030204" pitchFamily="34" charset="0"/>
                <a:cs typeface="Calibri" panose="020F0502020204030204" pitchFamily="34" charset="0"/>
              </a:rPr>
              <a:t>People (the general public) Safety</a:t>
            </a:r>
          </a:p>
          <a:p>
            <a:pPr marL="263942" indent="-263942" defTabSz="803702">
              <a:buFont typeface="Arial" panose="020B0604020202020204" pitchFamily="34" charset="0"/>
              <a:buChar char="•"/>
            </a:pPr>
            <a:r>
              <a:rPr lang="en-CA" sz="1582" dirty="0">
                <a:solidFill>
                  <a:prstClr val="black"/>
                </a:solidFill>
                <a:latin typeface="Calibri" panose="020F0502020204030204" pitchFamily="34" charset="0"/>
                <a:cs typeface="Calibri" panose="020F0502020204030204" pitchFamily="34" charset="0"/>
              </a:rPr>
              <a:t>Environmental Damage</a:t>
            </a:r>
          </a:p>
          <a:p>
            <a:pPr marL="263942" indent="-263942" defTabSz="803702">
              <a:buFont typeface="Arial" panose="020B0604020202020204" pitchFamily="34" charset="0"/>
              <a:buChar char="•"/>
            </a:pPr>
            <a:r>
              <a:rPr lang="en-CA" sz="1582" dirty="0">
                <a:solidFill>
                  <a:prstClr val="black"/>
                </a:solidFill>
                <a:latin typeface="Calibri" panose="020F0502020204030204" pitchFamily="34" charset="0"/>
                <a:cs typeface="Calibri" panose="020F0502020204030204" pitchFamily="34" charset="0"/>
              </a:rPr>
              <a:t>Asset Loss</a:t>
            </a:r>
          </a:p>
          <a:p>
            <a:pPr marL="263942" indent="-263942" defTabSz="803702">
              <a:buFont typeface="Arial" panose="020B0604020202020204" pitchFamily="34" charset="0"/>
              <a:buChar char="•"/>
            </a:pPr>
            <a:r>
              <a:rPr lang="en-CA" sz="1582" dirty="0">
                <a:solidFill>
                  <a:prstClr val="black"/>
                </a:solidFill>
                <a:latin typeface="Calibri" panose="020F0502020204030204" pitchFamily="34" charset="0"/>
                <a:cs typeface="Calibri" panose="020F0502020204030204" pitchFamily="34" charset="0"/>
              </a:rPr>
              <a:t>Production / Productivity Loss / Business Interruption</a:t>
            </a:r>
          </a:p>
          <a:p>
            <a:pPr defTabSz="803702"/>
            <a:endParaRPr lang="en-CA" sz="1582" dirty="0">
              <a:solidFill>
                <a:prstClr val="black"/>
              </a:solidFill>
              <a:latin typeface="Calibri" panose="020F0502020204030204" pitchFamily="34" charset="0"/>
              <a:cs typeface="Calibri" panose="020F0502020204030204" pitchFamily="34" charset="0"/>
            </a:endParaRPr>
          </a:p>
          <a:p>
            <a:pPr defTabSz="803702"/>
            <a:r>
              <a:rPr lang="en-CA" sz="1582" dirty="0">
                <a:solidFill>
                  <a:prstClr val="black"/>
                </a:solidFill>
                <a:latin typeface="Calibri" panose="020F0502020204030204" pitchFamily="34" charset="0"/>
                <a:cs typeface="Calibri" panose="020F0502020204030204" pitchFamily="34" charset="0"/>
              </a:rPr>
              <a:t>The case study should be a “major loss incident” relevant to your engineering discipline</a:t>
            </a:r>
          </a:p>
          <a:p>
            <a:pPr defTabSz="803702"/>
            <a:endParaRPr lang="en-CA" sz="1582" dirty="0">
              <a:solidFill>
                <a:prstClr val="black"/>
              </a:solidFill>
              <a:latin typeface="Calibri" panose="020F0502020204030204" pitchFamily="34" charset="0"/>
              <a:cs typeface="Calibri" panose="020F0502020204030204" pitchFamily="34" charset="0"/>
            </a:endParaRPr>
          </a:p>
          <a:p>
            <a:pPr defTabSz="803702"/>
            <a:r>
              <a:rPr lang="en-CA" sz="1582" b="1" u="sng" dirty="0">
                <a:solidFill>
                  <a:prstClr val="black"/>
                </a:solidFill>
                <a:latin typeface="Calibri" panose="020F0502020204030204" pitchFamily="34" charset="0"/>
                <a:cs typeface="Calibri" panose="020F0502020204030204" pitchFamily="34" charset="0"/>
              </a:rPr>
              <a:t>Exclusions</a:t>
            </a:r>
            <a:r>
              <a:rPr lang="en-CA" sz="1582" dirty="0">
                <a:solidFill>
                  <a:prstClr val="black"/>
                </a:solidFill>
                <a:latin typeface="Calibri" panose="020F0502020204030204" pitchFamily="34" charset="0"/>
                <a:cs typeface="Calibri" panose="020F0502020204030204" pitchFamily="34" charset="0"/>
              </a:rPr>
              <a:t> are listed </a:t>
            </a:r>
            <a:r>
              <a:rPr lang="en-CA" sz="1582" dirty="0" smtClean="0">
                <a:solidFill>
                  <a:prstClr val="black"/>
                </a:solidFill>
                <a:latin typeface="Calibri" panose="020F0502020204030204" pitchFamily="34" charset="0"/>
                <a:cs typeface="Calibri" panose="020F0502020204030204" pitchFamily="34" charset="0"/>
              </a:rPr>
              <a:t>on </a:t>
            </a:r>
            <a:r>
              <a:rPr lang="en-CA" sz="1582" dirty="0" err="1" smtClean="0">
                <a:solidFill>
                  <a:prstClr val="black"/>
                </a:solidFill>
                <a:latin typeface="Calibri" panose="020F0502020204030204" pitchFamily="34" charset="0"/>
                <a:cs typeface="Calibri" panose="020F0502020204030204" pitchFamily="34" charset="0"/>
              </a:rPr>
              <a:t>eclass</a:t>
            </a:r>
            <a:r>
              <a:rPr lang="en-CA" sz="1582" dirty="0" smtClean="0">
                <a:solidFill>
                  <a:prstClr val="black"/>
                </a:solidFill>
                <a:latin typeface="Calibri" panose="020F0502020204030204" pitchFamily="34" charset="0"/>
                <a:cs typeface="Calibri" panose="020F0502020204030204" pitchFamily="34" charset="0"/>
              </a:rPr>
              <a:t> – you CANNOT use these case studies</a:t>
            </a:r>
            <a:endParaRPr lang="en-CA" sz="1582" dirty="0">
              <a:solidFill>
                <a:prstClr val="black"/>
              </a:solidFill>
              <a:latin typeface="Calibri" panose="020F0502020204030204" pitchFamily="34" charset="0"/>
              <a:cs typeface="Calibri" panose="020F0502020204030204" pitchFamily="34" charset="0"/>
            </a:endParaRPr>
          </a:p>
          <a:p>
            <a:pPr defTabSz="803702"/>
            <a:endParaRPr lang="en-CA" sz="1582" dirty="0">
              <a:solidFill>
                <a:prstClr val="black"/>
              </a:solidFill>
              <a:latin typeface="Calibri" panose="020F0502020204030204"/>
            </a:endParaRPr>
          </a:p>
          <a:p>
            <a:pPr defTabSz="803702"/>
            <a:r>
              <a:rPr lang="en-CA" sz="1582" dirty="0">
                <a:solidFill>
                  <a:prstClr val="black"/>
                </a:solidFill>
                <a:latin typeface="Calibri" panose="020F0502020204030204"/>
              </a:rPr>
              <a:t>Your team project choice must be approved by your instructor prior to proceeding</a:t>
            </a:r>
          </a:p>
        </p:txBody>
      </p:sp>
    </p:spTree>
    <p:extLst>
      <p:ext uri="{BB962C8B-B14F-4D97-AF65-F5344CB8AC3E}">
        <p14:creationId xmlns:p14="http://schemas.microsoft.com/office/powerpoint/2010/main" val="27304639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821" y="415366"/>
            <a:ext cx="2652136" cy="416909"/>
          </a:xfrm>
          <a:prstGeom prst="rect">
            <a:avLst/>
          </a:prstGeom>
          <a:noFill/>
        </p:spPr>
        <p:txBody>
          <a:bodyPr wrap="none" rtlCol="0">
            <a:spAutoFit/>
          </a:bodyPr>
          <a:lstStyle/>
          <a:p>
            <a:pPr defTabSz="803702"/>
            <a:r>
              <a:rPr lang="en-US" sz="2109" dirty="0">
                <a:solidFill>
                  <a:prstClr val="white">
                    <a:lumMod val="50000"/>
                  </a:prstClr>
                </a:solidFill>
                <a:latin typeface="Calibri" panose="020F0502020204030204"/>
              </a:rPr>
              <a:t>Seminar: Team project</a:t>
            </a:r>
          </a:p>
        </p:txBody>
      </p:sp>
      <p:sp>
        <p:nvSpPr>
          <p:cNvPr id="2" name="TextBox 1"/>
          <p:cNvSpPr txBox="1"/>
          <p:nvPr/>
        </p:nvSpPr>
        <p:spPr>
          <a:xfrm>
            <a:off x="1069982" y="1051230"/>
            <a:ext cx="7063959" cy="5331972"/>
          </a:xfrm>
          <a:prstGeom prst="rect">
            <a:avLst/>
          </a:prstGeom>
          <a:noFill/>
        </p:spPr>
        <p:txBody>
          <a:bodyPr wrap="square" rtlCol="0">
            <a:spAutoFit/>
          </a:bodyPr>
          <a:lstStyle/>
          <a:p>
            <a:pPr defTabSz="803702"/>
            <a:r>
              <a:rPr lang="en-CA" sz="1582" dirty="0">
                <a:solidFill>
                  <a:prstClr val="black"/>
                </a:solidFill>
                <a:latin typeface="Calibri" panose="020F0502020204030204"/>
              </a:rPr>
              <a:t>Project:</a:t>
            </a:r>
          </a:p>
          <a:p>
            <a:pPr defTabSz="803702"/>
            <a:endParaRPr lang="en-CA" sz="1582" dirty="0">
              <a:solidFill>
                <a:prstClr val="black"/>
              </a:solidFill>
              <a:latin typeface="Calibri" panose="020F0502020204030204"/>
            </a:endParaRPr>
          </a:p>
          <a:p>
            <a:pPr defTabSz="803702"/>
            <a:r>
              <a:rPr lang="en-CA" sz="1155" dirty="0">
                <a:solidFill>
                  <a:prstClr val="black"/>
                </a:solidFill>
                <a:latin typeface="Calibri" panose="020F0502020204030204" pitchFamily="34" charset="0"/>
                <a:cs typeface="Calibri" panose="020F0502020204030204" pitchFamily="34" charset="0"/>
              </a:rPr>
              <a:t>COVER PAGE</a:t>
            </a:r>
          </a:p>
          <a:p>
            <a:pPr defTabSz="803702"/>
            <a:r>
              <a:rPr lang="en-CA" sz="1155" dirty="0">
                <a:solidFill>
                  <a:prstClr val="black"/>
                </a:solidFill>
                <a:latin typeface="Calibri" panose="020F0502020204030204" pitchFamily="34" charset="0"/>
                <a:cs typeface="Calibri" panose="020F0502020204030204" pitchFamily="34" charset="0"/>
              </a:rPr>
              <a:t>The Cover Page per the details in the posted template.</a:t>
            </a:r>
          </a:p>
          <a:p>
            <a:pPr defTabSz="803702"/>
            <a:endParaRPr lang="en-CA" sz="1155" dirty="0">
              <a:solidFill>
                <a:prstClr val="black"/>
              </a:solidFill>
              <a:latin typeface="Calibri" panose="020F0502020204030204" pitchFamily="34" charset="0"/>
              <a:cs typeface="Calibri" panose="020F0502020204030204" pitchFamily="34" charset="0"/>
            </a:endParaRPr>
          </a:p>
          <a:p>
            <a:pPr defTabSz="803702"/>
            <a:r>
              <a:rPr lang="en-CA" sz="1155" dirty="0">
                <a:solidFill>
                  <a:prstClr val="black"/>
                </a:solidFill>
                <a:latin typeface="Calibri" panose="020F0502020204030204" pitchFamily="34" charset="0"/>
                <a:cs typeface="Calibri" panose="020F0502020204030204" pitchFamily="34" charset="0"/>
              </a:rPr>
              <a:t>TABLE OF CONTENTS</a:t>
            </a:r>
          </a:p>
          <a:p>
            <a:pPr defTabSz="803702"/>
            <a:r>
              <a:rPr lang="en-CA" sz="1155" dirty="0">
                <a:solidFill>
                  <a:prstClr val="black"/>
                </a:solidFill>
                <a:latin typeface="Calibri" panose="020F0502020204030204" pitchFamily="34" charset="0"/>
                <a:cs typeface="Calibri" panose="020F0502020204030204" pitchFamily="34" charset="0"/>
              </a:rPr>
              <a:t>The table is generated using the embedded TOC in the posted template. </a:t>
            </a:r>
          </a:p>
          <a:p>
            <a:pPr defTabSz="803702"/>
            <a:endParaRPr lang="en-CA" sz="1155" dirty="0">
              <a:solidFill>
                <a:prstClr val="black"/>
              </a:solidFill>
              <a:latin typeface="Calibri" panose="020F0502020204030204" pitchFamily="34" charset="0"/>
              <a:cs typeface="Calibri" panose="020F0502020204030204" pitchFamily="34" charset="0"/>
            </a:endParaRPr>
          </a:p>
          <a:p>
            <a:pPr defTabSz="803702"/>
            <a:r>
              <a:rPr lang="en-CA" sz="1155" dirty="0">
                <a:solidFill>
                  <a:prstClr val="black"/>
                </a:solidFill>
                <a:latin typeface="Calibri" panose="020F0502020204030204" pitchFamily="34" charset="0"/>
                <a:cs typeface="Calibri" panose="020F0502020204030204" pitchFamily="34" charset="0"/>
              </a:rPr>
              <a:t>EXECUTIVE SUMMARY</a:t>
            </a:r>
          </a:p>
          <a:p>
            <a:pPr defTabSz="803702"/>
            <a:r>
              <a:rPr lang="en-CA" sz="1155" dirty="0">
                <a:solidFill>
                  <a:prstClr val="black"/>
                </a:solidFill>
                <a:latin typeface="Calibri" panose="020F0502020204030204" pitchFamily="34" charset="0"/>
                <a:cs typeface="Calibri" panose="020F0502020204030204" pitchFamily="34" charset="0"/>
              </a:rPr>
              <a:t>Incident Description and Losses:</a:t>
            </a:r>
          </a:p>
          <a:p>
            <a:pPr defTabSz="803702"/>
            <a:r>
              <a:rPr lang="en-CA" sz="1155" dirty="0">
                <a:solidFill>
                  <a:prstClr val="black"/>
                </a:solidFill>
                <a:latin typeface="Calibri" panose="020F0502020204030204" pitchFamily="34" charset="0"/>
                <a:cs typeface="Calibri" panose="020F0502020204030204" pitchFamily="34" charset="0"/>
              </a:rPr>
              <a:t>Context and Purpose:</a:t>
            </a:r>
          </a:p>
          <a:p>
            <a:pPr defTabSz="803702"/>
            <a:r>
              <a:rPr lang="en-CA" sz="1155" dirty="0">
                <a:solidFill>
                  <a:prstClr val="black"/>
                </a:solidFill>
                <a:latin typeface="Calibri" panose="020F0502020204030204" pitchFamily="34" charset="0"/>
                <a:cs typeface="Calibri" panose="020F0502020204030204" pitchFamily="34" charset="0"/>
              </a:rPr>
              <a:t>Root Cause Analysis:</a:t>
            </a:r>
          </a:p>
          <a:p>
            <a:pPr defTabSz="803702"/>
            <a:r>
              <a:rPr lang="en-CA" sz="1155" dirty="0">
                <a:solidFill>
                  <a:prstClr val="black"/>
                </a:solidFill>
                <a:latin typeface="Calibri" panose="020F0502020204030204" pitchFamily="34" charset="0"/>
                <a:cs typeface="Calibri" panose="020F0502020204030204" pitchFamily="34" charset="0"/>
              </a:rPr>
              <a:t>List of Latent Causes:</a:t>
            </a:r>
          </a:p>
          <a:p>
            <a:pPr defTabSz="803702"/>
            <a:endParaRPr lang="en-CA" sz="1155" dirty="0">
              <a:solidFill>
                <a:prstClr val="black"/>
              </a:solidFill>
              <a:latin typeface="Calibri" panose="020F0502020204030204" pitchFamily="34" charset="0"/>
              <a:cs typeface="Calibri" panose="020F0502020204030204" pitchFamily="34" charset="0"/>
            </a:endParaRPr>
          </a:p>
          <a:p>
            <a:pPr defTabSz="803702"/>
            <a:r>
              <a:rPr lang="en-CA" sz="1155" dirty="0">
                <a:solidFill>
                  <a:prstClr val="black"/>
                </a:solidFill>
                <a:latin typeface="Calibri" panose="020F0502020204030204" pitchFamily="34" charset="0"/>
                <a:cs typeface="Calibri" panose="020F0502020204030204" pitchFamily="34" charset="0"/>
              </a:rPr>
              <a:t>REPORT CHAPTERS:</a:t>
            </a:r>
          </a:p>
          <a:p>
            <a:pPr defTabSz="803702"/>
            <a:r>
              <a:rPr lang="en-CA" sz="1155" dirty="0">
                <a:solidFill>
                  <a:prstClr val="black"/>
                </a:solidFill>
                <a:latin typeface="Calibri" panose="020F0502020204030204" pitchFamily="34" charset="0"/>
                <a:cs typeface="Calibri" panose="020F0502020204030204" pitchFamily="34" charset="0"/>
              </a:rPr>
              <a:t>Chapter 1: Incident Description and Losses:</a:t>
            </a:r>
          </a:p>
          <a:p>
            <a:pPr defTabSz="803702"/>
            <a:r>
              <a:rPr lang="en-CA" sz="1155" dirty="0">
                <a:solidFill>
                  <a:prstClr val="black"/>
                </a:solidFill>
                <a:latin typeface="Calibri" panose="020F0502020204030204" pitchFamily="34" charset="0"/>
                <a:cs typeface="Calibri" panose="020F0502020204030204" pitchFamily="34" charset="0"/>
              </a:rPr>
              <a:t>Chapter 2: Context and Purpose:</a:t>
            </a:r>
          </a:p>
          <a:p>
            <a:pPr defTabSz="803702"/>
            <a:r>
              <a:rPr lang="en-CA" sz="1155" dirty="0">
                <a:solidFill>
                  <a:prstClr val="black"/>
                </a:solidFill>
                <a:latin typeface="Calibri" panose="020F0502020204030204" pitchFamily="34" charset="0"/>
                <a:cs typeface="Calibri" panose="020F0502020204030204" pitchFamily="34" charset="0"/>
              </a:rPr>
              <a:t>Chapter 3: Root Cause Analysis – Discussion:</a:t>
            </a:r>
          </a:p>
          <a:p>
            <a:pPr defTabSz="803702"/>
            <a:r>
              <a:rPr lang="en-CA" sz="1155" dirty="0">
                <a:solidFill>
                  <a:prstClr val="black"/>
                </a:solidFill>
                <a:latin typeface="Calibri" panose="020F0502020204030204" pitchFamily="34" charset="0"/>
                <a:cs typeface="Calibri" panose="020F0502020204030204" pitchFamily="34" charset="0"/>
              </a:rPr>
              <a:t>Chapter 4: Application of the Cause and Effect Model – Discussion:</a:t>
            </a:r>
          </a:p>
          <a:p>
            <a:pPr defTabSz="803702"/>
            <a:r>
              <a:rPr lang="en-CA" sz="1155" dirty="0">
                <a:solidFill>
                  <a:prstClr val="black"/>
                </a:solidFill>
                <a:latin typeface="Calibri" panose="020F0502020204030204" pitchFamily="34" charset="0"/>
                <a:cs typeface="Calibri" panose="020F0502020204030204" pitchFamily="34" charset="0"/>
              </a:rPr>
              <a:t>References:</a:t>
            </a:r>
          </a:p>
          <a:p>
            <a:pPr defTabSz="803702"/>
            <a:r>
              <a:rPr lang="en-CA" sz="1155" dirty="0">
                <a:solidFill>
                  <a:prstClr val="black"/>
                </a:solidFill>
                <a:latin typeface="Calibri" panose="020F0502020204030204" pitchFamily="34" charset="0"/>
                <a:cs typeface="Calibri" panose="020F0502020204030204" pitchFamily="34" charset="0"/>
              </a:rPr>
              <a:t>Appendix A: Root Cause Analysis – Chart:</a:t>
            </a:r>
          </a:p>
          <a:p>
            <a:pPr defTabSz="803702"/>
            <a:endParaRPr lang="en-CA" sz="1155" dirty="0">
              <a:solidFill>
                <a:prstClr val="black"/>
              </a:solidFill>
              <a:latin typeface="Calibri" panose="020F0502020204030204" pitchFamily="34" charset="0"/>
              <a:cs typeface="Calibri" panose="020F0502020204030204" pitchFamily="34" charset="0"/>
            </a:endParaRPr>
          </a:p>
          <a:p>
            <a:pPr defTabSz="803702"/>
            <a:r>
              <a:rPr lang="en-CA" sz="1155" dirty="0">
                <a:solidFill>
                  <a:prstClr val="black"/>
                </a:solidFill>
                <a:latin typeface="Calibri" panose="020F0502020204030204" pitchFamily="34" charset="0"/>
                <a:cs typeface="Calibri" panose="020F0502020204030204" pitchFamily="34" charset="0"/>
              </a:rPr>
              <a:t>The total number of pages of the report is in the order of 10 to 20 pages, perhaps somewhat more: </a:t>
            </a:r>
          </a:p>
          <a:p>
            <a:pPr marL="263942" indent="-263942" defTabSz="803702">
              <a:buFont typeface="Arial" panose="020B0604020202020204" pitchFamily="34" charset="0"/>
              <a:buChar char="•"/>
            </a:pPr>
            <a:r>
              <a:rPr lang="en-CA" sz="1155" dirty="0">
                <a:solidFill>
                  <a:prstClr val="black"/>
                </a:solidFill>
                <a:latin typeface="Calibri" panose="020F0502020204030204" pitchFamily="34" charset="0"/>
                <a:cs typeface="Calibri" panose="020F0502020204030204" pitchFamily="34" charset="0"/>
              </a:rPr>
              <a:t>One (1) page for the Cover Page; and 1 page for the TOC if not included on the Cover Page;</a:t>
            </a:r>
          </a:p>
          <a:p>
            <a:pPr marL="263942" indent="-263942" defTabSz="803702">
              <a:buFont typeface="Arial" panose="020B0604020202020204" pitchFamily="34" charset="0"/>
              <a:buChar char="•"/>
            </a:pPr>
            <a:r>
              <a:rPr lang="en-CA" sz="1155" dirty="0">
                <a:solidFill>
                  <a:prstClr val="black"/>
                </a:solidFill>
                <a:latin typeface="Calibri" panose="020F0502020204030204" pitchFamily="34" charset="0"/>
                <a:cs typeface="Calibri" panose="020F0502020204030204" pitchFamily="34" charset="0"/>
              </a:rPr>
              <a:t>Two (2) pages maximum for the Executive Summary. A penalty will apply for exceeding 2 pages!</a:t>
            </a:r>
          </a:p>
          <a:p>
            <a:pPr marL="263942" indent="-263942" defTabSz="803702">
              <a:buFont typeface="Arial" panose="020B0604020202020204" pitchFamily="34" charset="0"/>
              <a:buChar char="•"/>
            </a:pPr>
            <a:r>
              <a:rPr lang="en-CA" sz="1155" dirty="0">
                <a:solidFill>
                  <a:prstClr val="black"/>
                </a:solidFill>
                <a:latin typeface="Calibri" panose="020F0502020204030204" pitchFamily="34" charset="0"/>
                <a:cs typeface="Calibri" panose="020F0502020204030204" pitchFamily="34" charset="0"/>
              </a:rPr>
              <a:t>As many pages as you deem necessary in the chapters.</a:t>
            </a:r>
          </a:p>
          <a:p>
            <a:pPr defTabSz="803702"/>
            <a:endParaRPr lang="en-CA" sz="1582" dirty="0">
              <a:solidFill>
                <a:prstClr val="black"/>
              </a:solidFill>
              <a:latin typeface="Calibri" panose="020F0502020204030204"/>
            </a:endParaRPr>
          </a:p>
          <a:p>
            <a:pPr defTabSz="803702"/>
            <a:endParaRPr lang="en-CA" sz="1582" dirty="0">
              <a:solidFill>
                <a:prstClr val="black"/>
              </a:solidFill>
              <a:latin typeface="Calibri" panose="020F0502020204030204"/>
            </a:endParaRPr>
          </a:p>
        </p:txBody>
      </p:sp>
    </p:spTree>
    <p:extLst>
      <p:ext uri="{BB962C8B-B14F-4D97-AF65-F5344CB8AC3E}">
        <p14:creationId xmlns:p14="http://schemas.microsoft.com/office/powerpoint/2010/main" val="33285279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821" y="415366"/>
            <a:ext cx="2652136" cy="416909"/>
          </a:xfrm>
          <a:prstGeom prst="rect">
            <a:avLst/>
          </a:prstGeom>
          <a:noFill/>
        </p:spPr>
        <p:txBody>
          <a:bodyPr wrap="none" rtlCol="0">
            <a:spAutoFit/>
          </a:bodyPr>
          <a:lstStyle/>
          <a:p>
            <a:pPr defTabSz="803702"/>
            <a:r>
              <a:rPr lang="en-US" sz="2109" dirty="0">
                <a:solidFill>
                  <a:prstClr val="white">
                    <a:lumMod val="50000"/>
                  </a:prstClr>
                </a:solidFill>
                <a:latin typeface="Calibri" panose="020F0502020204030204"/>
              </a:rPr>
              <a:t>Seminar: Team project</a:t>
            </a:r>
          </a:p>
        </p:txBody>
      </p:sp>
      <p:sp>
        <p:nvSpPr>
          <p:cNvPr id="3" name="TextBox 2"/>
          <p:cNvSpPr txBox="1"/>
          <p:nvPr/>
        </p:nvSpPr>
        <p:spPr>
          <a:xfrm>
            <a:off x="650258" y="6005532"/>
            <a:ext cx="2593531" cy="335798"/>
          </a:xfrm>
          <a:prstGeom prst="rect">
            <a:avLst/>
          </a:prstGeom>
          <a:noFill/>
        </p:spPr>
        <p:txBody>
          <a:bodyPr wrap="none" rtlCol="0">
            <a:spAutoFit/>
          </a:bodyPr>
          <a:lstStyle/>
          <a:p>
            <a:pPr defTabSz="803702"/>
            <a:r>
              <a:rPr lang="en-CA" sz="1582" dirty="0">
                <a:solidFill>
                  <a:prstClr val="white">
                    <a:lumMod val="50000"/>
                  </a:prstClr>
                </a:solidFill>
                <a:latin typeface="Calibri" panose="020F0502020204030204"/>
              </a:rPr>
              <a:t>Team Project Seminar #1 of 8</a:t>
            </a:r>
            <a:endParaRPr lang="en-US" sz="1582" dirty="0">
              <a:solidFill>
                <a:prstClr val="white">
                  <a:lumMod val="50000"/>
                </a:prstClr>
              </a:solidFill>
              <a:latin typeface="Calibri" panose="020F0502020204030204"/>
            </a:endParaRPr>
          </a:p>
        </p:txBody>
      </p:sp>
      <p:sp>
        <p:nvSpPr>
          <p:cNvPr id="2" name="TextBox 1"/>
          <p:cNvSpPr txBox="1"/>
          <p:nvPr/>
        </p:nvSpPr>
        <p:spPr>
          <a:xfrm>
            <a:off x="1172621" y="1395802"/>
            <a:ext cx="7063959" cy="4726422"/>
          </a:xfrm>
          <a:prstGeom prst="rect">
            <a:avLst/>
          </a:prstGeom>
          <a:noFill/>
        </p:spPr>
        <p:txBody>
          <a:bodyPr wrap="square" rtlCol="0">
            <a:spAutoFit/>
          </a:bodyPr>
          <a:lstStyle/>
          <a:p>
            <a:pPr defTabSz="803702"/>
            <a:r>
              <a:rPr lang="en-CA" sz="3164" dirty="0">
                <a:solidFill>
                  <a:prstClr val="black"/>
                </a:solidFill>
                <a:latin typeface="Calibri" panose="020F0502020204030204"/>
              </a:rPr>
              <a:t>Today:</a:t>
            </a:r>
          </a:p>
          <a:p>
            <a:pPr defTabSz="803702"/>
            <a:endParaRPr lang="en-CA" sz="3164" dirty="0">
              <a:solidFill>
                <a:prstClr val="black"/>
              </a:solidFill>
              <a:latin typeface="Calibri" panose="020F0502020204030204"/>
            </a:endParaRP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Select your team project incident</a:t>
            </a:r>
            <a:endParaRPr lang="en-CA" sz="3164" dirty="0">
              <a:solidFill>
                <a:prstClr val="black"/>
              </a:solidFill>
              <a:latin typeface="Calibri" panose="020F0502020204030204"/>
            </a:endParaRP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Start work on:</a:t>
            </a:r>
          </a:p>
          <a:p>
            <a:pPr marL="708357" lvl="1" indent="-251157" defTabSz="803702">
              <a:buFont typeface="Arial" panose="020B0604020202020204" pitchFamily="34" charset="0"/>
              <a:buChar char="•"/>
            </a:pPr>
            <a:r>
              <a:rPr lang="en-CA" dirty="0" smtClean="0">
                <a:solidFill>
                  <a:prstClr val="black"/>
                </a:solidFill>
                <a:latin typeface="Calibri" panose="020F0502020204030204"/>
              </a:rPr>
              <a:t>Incident Description &amp; Losses</a:t>
            </a:r>
          </a:p>
          <a:p>
            <a:pPr marL="708357" lvl="1" indent="-251157" defTabSz="803702">
              <a:buFont typeface="Arial" panose="020B0604020202020204" pitchFamily="34" charset="0"/>
              <a:buChar char="•"/>
            </a:pPr>
            <a:r>
              <a:rPr lang="en-CA" dirty="0" smtClean="0">
                <a:solidFill>
                  <a:prstClr val="black"/>
                </a:solidFill>
                <a:latin typeface="Calibri" panose="020F0502020204030204"/>
              </a:rPr>
              <a:t>Context &amp; Purpose</a:t>
            </a:r>
          </a:p>
          <a:p>
            <a:pPr marL="251157" indent="-251157" defTabSz="803702">
              <a:buFont typeface="Arial" panose="020B0604020202020204" pitchFamily="34" charset="0"/>
              <a:buChar char="•"/>
            </a:pPr>
            <a:endParaRPr lang="en-CA" sz="3164" dirty="0">
              <a:solidFill>
                <a:prstClr val="black"/>
              </a:solidFill>
              <a:latin typeface="Calibri" panose="020F0502020204030204"/>
            </a:endParaRP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In the Team Project Instruction Manual (not the Handbook!)</a:t>
            </a:r>
            <a:endParaRPr lang="en-CA" sz="3164" dirty="0">
              <a:solidFill>
                <a:prstClr val="black"/>
              </a:solidFill>
              <a:latin typeface="Calibri" panose="020F0502020204030204"/>
            </a:endParaRPr>
          </a:p>
          <a:p>
            <a:pPr marL="251157" indent="-251157" defTabSz="803702">
              <a:buFont typeface="Arial" panose="020B0604020202020204" pitchFamily="34" charset="0"/>
              <a:buChar char="•"/>
            </a:pPr>
            <a:endParaRPr lang="en-CA" sz="3164" dirty="0">
              <a:solidFill>
                <a:prstClr val="black"/>
              </a:solidFill>
              <a:latin typeface="Calibri" panose="020F0502020204030204"/>
            </a:endParaRPr>
          </a:p>
        </p:txBody>
      </p:sp>
    </p:spTree>
    <p:extLst>
      <p:ext uri="{BB962C8B-B14F-4D97-AF65-F5344CB8AC3E}">
        <p14:creationId xmlns:p14="http://schemas.microsoft.com/office/powerpoint/2010/main" val="3350267030"/>
      </p:ext>
    </p:extLst>
  </p:cSld>
  <p:clrMapOvr>
    <a:masterClrMapping/>
  </p:clrMapOvr>
  <p:transition>
    <p:fade/>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2419</TotalTime>
  <Words>790</Words>
  <Application>Microsoft Office PowerPoint</Application>
  <PresentationFormat>On-screen Show (4:3)</PresentationFormat>
  <Paragraphs>106</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ＭＳ Ｐゴシック</vt:lpstr>
      <vt:lpstr>Arial</vt:lpstr>
      <vt:lpstr>Calibri</vt:lpstr>
      <vt:lpstr>Times New Roman</vt:lpstr>
      <vt:lpstr>Tw Cen MT</vt:lpstr>
      <vt:lpstr>Wingdings</vt:lpstr>
      <vt:lpstr>Droplet</vt:lpstr>
      <vt:lpstr>Engineering Safety and  Risk Management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ESRM</dc:title>
  <dc:creator>Cocchio</dc:creator>
  <cp:lastModifiedBy>Lisa White</cp:lastModifiedBy>
  <cp:revision>204</cp:revision>
  <cp:lastPrinted>2017-09-25T22:45:08Z</cp:lastPrinted>
  <dcterms:created xsi:type="dcterms:W3CDTF">2005-10-11T15:58:53Z</dcterms:created>
  <dcterms:modified xsi:type="dcterms:W3CDTF">2020-01-21T20:12:38Z</dcterms:modified>
</cp:coreProperties>
</file>