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22"/>
  </p:notesMasterIdLst>
  <p:handoutMasterIdLst>
    <p:handoutMasterId r:id="rId23"/>
  </p:handoutMasterIdLst>
  <p:sldIdLst>
    <p:sldId id="328" r:id="rId2"/>
    <p:sldId id="570" r:id="rId3"/>
    <p:sldId id="544" r:id="rId4"/>
    <p:sldId id="429" r:id="rId5"/>
    <p:sldId id="538" r:id="rId6"/>
    <p:sldId id="537" r:id="rId7"/>
    <p:sldId id="536" r:id="rId8"/>
    <p:sldId id="494" r:id="rId9"/>
    <p:sldId id="523" r:id="rId10"/>
    <p:sldId id="524" r:id="rId11"/>
    <p:sldId id="501" r:id="rId12"/>
    <p:sldId id="505" r:id="rId13"/>
    <p:sldId id="474" r:id="rId14"/>
    <p:sldId id="558" r:id="rId15"/>
    <p:sldId id="565" r:id="rId16"/>
    <p:sldId id="569" r:id="rId17"/>
    <p:sldId id="507" r:id="rId18"/>
    <p:sldId id="508" r:id="rId19"/>
    <p:sldId id="509" r:id="rId20"/>
    <p:sldId id="525" r:id="rId21"/>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5"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99"/>
    <a:srgbClr val="0000FF"/>
    <a:srgbClr val="08B3CA"/>
    <a:srgbClr val="000000"/>
    <a:srgbClr val="66FF33"/>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6305" autoAdjust="0"/>
  </p:normalViewPr>
  <p:slideViewPr>
    <p:cSldViewPr>
      <p:cViewPr varScale="1">
        <p:scale>
          <a:sx n="111" d="100"/>
          <a:sy n="111" d="100"/>
        </p:scale>
        <p:origin x="160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664"/>
    </p:cViewPr>
  </p:sorterViewPr>
  <p:notesViewPr>
    <p:cSldViewPr>
      <p:cViewPr varScale="1">
        <p:scale>
          <a:sx n="81" d="100"/>
          <a:sy n="81" d="100"/>
        </p:scale>
        <p:origin x="3144"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t" anchorCtr="0" compatLnSpc="1">
            <a:prstTxWarp prst="textNoShape">
              <a:avLst/>
            </a:prstTxWarp>
          </a:bodyPr>
          <a:lstStyle>
            <a:lvl1pPr defTabSz="969815" eaLnBrk="1" hangingPunct="1">
              <a:defRPr sz="1200" dirty="0" smtClean="0"/>
            </a:lvl1pPr>
          </a:lstStyle>
          <a:p>
            <a:pPr>
              <a:defRPr/>
            </a:pPr>
            <a:r>
              <a:rPr lang="en-CA" altLang="en-US"/>
              <a:t>2018-19</a:t>
            </a:r>
          </a:p>
        </p:txBody>
      </p:sp>
      <p:sp>
        <p:nvSpPr>
          <p:cNvPr id="3" name="Date Placeholder 2"/>
          <p:cNvSpPr>
            <a:spLocks noGrp="1"/>
          </p:cNvSpPr>
          <p:nvPr>
            <p:ph type="dt" sz="quarter" idx="1"/>
          </p:nvPr>
        </p:nvSpPr>
        <p:spPr bwMode="auto">
          <a:xfrm>
            <a:off x="4143376" y="1"/>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t" anchorCtr="0" compatLnSpc="1">
            <a:prstTxWarp prst="textNoShape">
              <a:avLst/>
            </a:prstTxWarp>
          </a:bodyPr>
          <a:lstStyle>
            <a:lvl1pPr algn="r" defTabSz="969815" eaLnBrk="1" hangingPunct="1">
              <a:defRPr sz="1200"/>
            </a:lvl1pPr>
          </a:lstStyle>
          <a:p>
            <a:pPr>
              <a:defRPr/>
            </a:pPr>
            <a:fld id="{7A9E4ED9-FA2C-4E0B-8F9B-E408FD6C9602}" type="datetimeFigureOut">
              <a:rPr lang="en-CA" altLang="en-US"/>
              <a:pPr>
                <a:defRPr/>
              </a:pPr>
              <a:t>2020-02-04</a:t>
            </a:fld>
            <a:endParaRPr lang="en-CA" altLang="en-US"/>
          </a:p>
        </p:txBody>
      </p:sp>
      <p:sp>
        <p:nvSpPr>
          <p:cNvPr id="4" name="Footer Placeholder 3"/>
          <p:cNvSpPr>
            <a:spLocks noGrp="1"/>
          </p:cNvSpPr>
          <p:nvPr>
            <p:ph type="ftr" sz="quarter" idx="2"/>
          </p:nvPr>
        </p:nvSpPr>
        <p:spPr bwMode="auto">
          <a:xfrm>
            <a:off x="0" y="9120189"/>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b" anchorCtr="0" compatLnSpc="1">
            <a:prstTxWarp prst="textNoShape">
              <a:avLst/>
            </a:prstTxWarp>
          </a:bodyPr>
          <a:lstStyle>
            <a:lvl1pPr defTabSz="969815" eaLnBrk="1" hangingPunct="1">
              <a:defRPr sz="1200"/>
            </a:lvl1pPr>
          </a:lstStyle>
          <a:p>
            <a:pPr>
              <a:defRPr/>
            </a:pPr>
            <a:endParaRPr lang="en-CA" altLang="en-US"/>
          </a:p>
        </p:txBody>
      </p:sp>
      <p:sp>
        <p:nvSpPr>
          <p:cNvPr id="5" name="Slide Number Placeholder 4"/>
          <p:cNvSpPr>
            <a:spLocks noGrp="1"/>
          </p:cNvSpPr>
          <p:nvPr>
            <p:ph type="sldNum" sz="quarter" idx="3"/>
          </p:nvPr>
        </p:nvSpPr>
        <p:spPr bwMode="auto">
          <a:xfrm>
            <a:off x="4143376" y="9120189"/>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b" anchorCtr="0" compatLnSpc="1">
            <a:prstTxWarp prst="textNoShape">
              <a:avLst/>
            </a:prstTxWarp>
          </a:bodyPr>
          <a:lstStyle>
            <a:lvl1pPr algn="r" defTabSz="969815" eaLnBrk="1" hangingPunct="1">
              <a:defRPr sz="1200"/>
            </a:lvl1pPr>
          </a:lstStyle>
          <a:p>
            <a:pPr>
              <a:defRPr/>
            </a:pPr>
            <a:fld id="{B068F649-5422-449A-B049-BADDA34D59C4}" type="slidenum">
              <a:rPr lang="en-CA" altLang="en-US"/>
              <a:pPr>
                <a:defRPr/>
              </a:pPr>
              <a:t>‹#›</a:t>
            </a:fld>
            <a:endParaRPr lang="en-CA" altLang="en-US"/>
          </a:p>
        </p:txBody>
      </p:sp>
    </p:spTree>
    <p:extLst>
      <p:ext uri="{BB962C8B-B14F-4D97-AF65-F5344CB8AC3E}">
        <p14:creationId xmlns:p14="http://schemas.microsoft.com/office/powerpoint/2010/main" val="419779332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1"/>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t" anchorCtr="0" compatLnSpc="1">
            <a:prstTxWarp prst="textNoShape">
              <a:avLst/>
            </a:prstTxWarp>
          </a:bodyPr>
          <a:lstStyle>
            <a:lvl1pPr defTabSz="969815" eaLnBrk="1" hangingPunct="1">
              <a:defRPr sz="1200">
                <a:latin typeface="Arial" panose="020B0604020202020204" pitchFamily="34" charset="0"/>
              </a:defRPr>
            </a:lvl1pPr>
          </a:lstStyle>
          <a:p>
            <a:pPr>
              <a:defRPr/>
            </a:pPr>
            <a:r>
              <a:rPr lang="en-CA" altLang="en-US"/>
              <a:t>2018-19</a:t>
            </a:r>
          </a:p>
        </p:txBody>
      </p:sp>
      <p:sp>
        <p:nvSpPr>
          <p:cNvPr id="31747" name="Rectangle 3"/>
          <p:cNvSpPr>
            <a:spLocks noGrp="1" noChangeArrowheads="1"/>
          </p:cNvSpPr>
          <p:nvPr>
            <p:ph type="dt" idx="1"/>
          </p:nvPr>
        </p:nvSpPr>
        <p:spPr bwMode="auto">
          <a:xfrm>
            <a:off x="4143376" y="1"/>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t" anchorCtr="0" compatLnSpc="1">
            <a:prstTxWarp prst="textNoShape">
              <a:avLst/>
            </a:prstTxWarp>
          </a:bodyPr>
          <a:lstStyle>
            <a:lvl1pPr algn="r" defTabSz="969815" eaLnBrk="1" hangingPunct="1">
              <a:defRPr sz="1200">
                <a:latin typeface="Arial" panose="020B0604020202020204" pitchFamily="34" charset="0"/>
              </a:defRPr>
            </a:lvl1pPr>
          </a:lstStyle>
          <a:p>
            <a:pPr>
              <a:defRPr/>
            </a:pPr>
            <a:endParaRPr lang="en-CA" altLang="en-US"/>
          </a:p>
        </p:txBody>
      </p:sp>
      <p:sp>
        <p:nvSpPr>
          <p:cNvPr id="19460"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731839" y="4559301"/>
            <a:ext cx="58515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9120189"/>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b" anchorCtr="0" compatLnSpc="1">
            <a:prstTxWarp prst="textNoShape">
              <a:avLst/>
            </a:prstTxWarp>
          </a:bodyPr>
          <a:lstStyle>
            <a:lvl1pPr defTabSz="969815" eaLnBrk="1" hangingPunct="1">
              <a:defRPr sz="1200">
                <a:latin typeface="Arial" panose="020B0604020202020204" pitchFamily="34" charset="0"/>
              </a:defRPr>
            </a:lvl1pPr>
          </a:lstStyle>
          <a:p>
            <a:pPr>
              <a:defRPr/>
            </a:pPr>
            <a:endParaRPr lang="en-CA" altLang="en-US"/>
          </a:p>
        </p:txBody>
      </p:sp>
      <p:sp>
        <p:nvSpPr>
          <p:cNvPr id="31751" name="Rectangle 7"/>
          <p:cNvSpPr>
            <a:spLocks noGrp="1" noChangeArrowheads="1"/>
          </p:cNvSpPr>
          <p:nvPr>
            <p:ph type="sldNum" sz="quarter" idx="5"/>
          </p:nvPr>
        </p:nvSpPr>
        <p:spPr bwMode="auto">
          <a:xfrm>
            <a:off x="4143376" y="9120189"/>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1" tIns="48506" rIns="97011" bIns="48506" numCol="1" anchor="b" anchorCtr="0" compatLnSpc="1">
            <a:prstTxWarp prst="textNoShape">
              <a:avLst/>
            </a:prstTxWarp>
          </a:bodyPr>
          <a:lstStyle>
            <a:lvl1pPr algn="r" defTabSz="969815" eaLnBrk="1" hangingPunct="1">
              <a:defRPr sz="1200">
                <a:latin typeface="Arial" panose="020B0604020202020204" pitchFamily="34" charset="0"/>
              </a:defRPr>
            </a:lvl1pPr>
          </a:lstStyle>
          <a:p>
            <a:pPr>
              <a:defRPr/>
            </a:pPr>
            <a:fld id="{9731A8AA-3795-4C75-A7F1-CEE0EFC28DD5}" type="slidenum">
              <a:rPr lang="en-US" altLang="en-US"/>
              <a:pPr>
                <a:defRPr/>
              </a:pPr>
              <a:t>‹#›</a:t>
            </a:fld>
            <a:endParaRPr lang="en-US" altLang="en-US"/>
          </a:p>
        </p:txBody>
      </p:sp>
    </p:spTree>
    <p:extLst>
      <p:ext uri="{BB962C8B-B14F-4D97-AF65-F5344CB8AC3E}">
        <p14:creationId xmlns:p14="http://schemas.microsoft.com/office/powerpoint/2010/main" val="221140250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Grp="1" noChangeArrowheads="1"/>
          </p:cNvSpPr>
          <p:nvPr/>
        </p:nvSpPr>
        <p:spPr bwMode="auto">
          <a:xfrm>
            <a:off x="0" y="1"/>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1" tIns="48506" rIns="97011" bIns="48506"/>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en-US">
                <a:latin typeface="Times New Roman" panose="02020603050405020304" pitchFamily="18" charset="0"/>
              </a:rPr>
              <a:t>ENGG404 Lecture 00 - Day 1</a:t>
            </a:r>
          </a:p>
        </p:txBody>
      </p:sp>
      <p:sp>
        <p:nvSpPr>
          <p:cNvPr id="24579" name="Rectangle 6"/>
          <p:cNvSpPr txBox="1">
            <a:spLocks noGrp="1" noChangeArrowheads="1"/>
          </p:cNvSpPr>
          <p:nvPr/>
        </p:nvSpPr>
        <p:spPr bwMode="auto">
          <a:xfrm>
            <a:off x="0"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1" tIns="48506" rIns="97011" bIns="48506"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en-US">
                <a:latin typeface="Times New Roman" panose="02020603050405020304" pitchFamily="18" charset="0"/>
              </a:rPr>
              <a:t>2012 Fall</a:t>
            </a:r>
          </a:p>
        </p:txBody>
      </p:sp>
      <p:sp>
        <p:nvSpPr>
          <p:cNvPr id="24580" name="Rectangle 7"/>
          <p:cNvSpPr txBox="1">
            <a:spLocks noGrp="1" noChangeArrowheads="1"/>
          </p:cNvSpPr>
          <p:nvPr/>
        </p:nvSpPr>
        <p:spPr bwMode="auto">
          <a:xfrm>
            <a:off x="4144964"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1" tIns="48506" rIns="97011" bIns="48506"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080E1670-0A3B-470E-B318-C9CEC2D9A743}" type="slidenum">
              <a:rPr lang="en-US" altLang="en-US">
                <a:latin typeface="Times New Roman" panose="02020603050405020304" pitchFamily="18" charset="0"/>
              </a:rPr>
              <a:pPr algn="r">
                <a:spcBef>
                  <a:spcPct val="0"/>
                </a:spcBef>
              </a:pPr>
              <a:t>1</a:t>
            </a:fld>
            <a:endParaRPr lang="en-US" altLang="en-US">
              <a:latin typeface="Times New Roman" panose="02020603050405020304" pitchFamily="18" charset="0"/>
            </a:endParaRPr>
          </a:p>
        </p:txBody>
      </p:sp>
      <p:sp>
        <p:nvSpPr>
          <p:cNvPr id="24581" name="Rectangle 7"/>
          <p:cNvSpPr txBox="1">
            <a:spLocks noGrp="1" noChangeArrowheads="1"/>
          </p:cNvSpPr>
          <p:nvPr/>
        </p:nvSpPr>
        <p:spPr bwMode="auto">
          <a:xfrm>
            <a:off x="4144964"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1" tIns="48321" rIns="96641" bIns="48321"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20000"/>
              </a:spcBef>
              <a:buClr>
                <a:srgbClr val="000000"/>
              </a:buClr>
              <a:buFont typeface="Wingdings" panose="05000000000000000000" pitchFamily="2" charset="2"/>
              <a:buChar char="Ø"/>
            </a:pPr>
            <a:fld id="{41E6B344-29A3-48F3-A2D9-8037806CFEC2}" type="slidenum">
              <a:rPr lang="en-US" altLang="en-US">
                <a:latin typeface="Times New Roman" panose="02020603050405020304" pitchFamily="18" charset="0"/>
                <a:ea typeface="ＭＳ Ｐゴシック" panose="020B0600070205080204" pitchFamily="34" charset="-128"/>
              </a:rPr>
              <a:pPr algn="r">
                <a:spcBef>
                  <a:spcPct val="20000"/>
                </a:spcBef>
                <a:buClr>
                  <a:srgbClr val="000000"/>
                </a:buClr>
                <a:buFont typeface="Wingdings" panose="05000000000000000000" pitchFamily="2" charset="2"/>
                <a:buChar char="Ø"/>
              </a:pPr>
              <a:t>1</a:t>
            </a:fld>
            <a:endParaRPr lang="en-US" altLang="en-US">
              <a:latin typeface="Times New Roman" panose="02020603050405020304" pitchFamily="18" charset="0"/>
              <a:ea typeface="ＭＳ Ｐゴシック" panose="020B0600070205080204" pitchFamily="34" charset="-128"/>
            </a:endParaRPr>
          </a:p>
        </p:txBody>
      </p:sp>
      <p:sp>
        <p:nvSpPr>
          <p:cNvPr id="24582" name="Rectangle 2"/>
          <p:cNvSpPr>
            <a:spLocks noGrp="1" noRot="1" noChangeAspect="1" noChangeArrowheads="1" noTextEdit="1"/>
          </p:cNvSpPr>
          <p:nvPr>
            <p:ph type="sldImg"/>
          </p:nvPr>
        </p:nvSpPr>
        <p:spPr>
          <a:ln/>
        </p:spPr>
      </p:sp>
      <p:sp>
        <p:nvSpPr>
          <p:cNvPr id="24583" name="Rectangle 3"/>
          <p:cNvSpPr>
            <a:spLocks noGrp="1" noChangeArrowheads="1"/>
          </p:cNvSpPr>
          <p:nvPr>
            <p:ph type="body" idx="1"/>
          </p:nvPr>
        </p:nvSpPr>
        <p:spPr>
          <a:xfrm>
            <a:off x="974725" y="4559301"/>
            <a:ext cx="5365750" cy="4321175"/>
          </a:xfrm>
          <a:noFill/>
        </p:spPr>
        <p:txBody>
          <a:bodyPr tIns="48317" bIns="48317"/>
          <a:lstStyle/>
          <a:p>
            <a:pPr>
              <a:lnSpc>
                <a:spcPct val="150000"/>
              </a:lnSpc>
            </a:pPr>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2088013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lIns="96641" tIns="48321" rIns="96641" bIns="48321"/>
          <a:lstStyle/>
          <a:p>
            <a:endParaRPr lang="en-CA" altLang="en-US">
              <a:latin typeface="Arial" panose="020B0604020202020204" pitchFamily="34" charset="0"/>
              <a:cs typeface="Arial" panose="020B0604020202020204" pitchFamily="34" charset="0"/>
            </a:endParaRPr>
          </a:p>
        </p:txBody>
      </p:sp>
      <p:sp>
        <p:nvSpPr>
          <p:cNvPr id="43012" name="Slide Number Placeholder 3"/>
          <p:cNvSpPr txBox="1">
            <a:spLocks noGrp="1"/>
          </p:cNvSpPr>
          <p:nvPr/>
        </p:nvSpPr>
        <p:spPr bwMode="auto">
          <a:xfrm>
            <a:off x="4144964"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1" tIns="48321" rIns="96641" bIns="48321"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684638BC-09DC-449B-AAE8-A556CF8955A0}" type="slidenum">
              <a:rPr lang="en-US" altLang="en-US">
                <a:latin typeface="Times New Roman" panose="02020603050405020304" pitchFamily="18" charset="0"/>
                <a:ea typeface="ＭＳ Ｐゴシック" panose="020B0600070205080204" pitchFamily="34" charset="-128"/>
              </a:rPr>
              <a:pPr algn="r">
                <a:spcBef>
                  <a:spcPct val="0"/>
                </a:spcBef>
              </a:pPr>
              <a:t>15</a:t>
            </a:fld>
            <a:endParaRPr lang="en-US" altLang="en-US">
              <a:latin typeface="Times New Roman" panose="02020603050405020304" pitchFamily="18" charset="0"/>
              <a:ea typeface="ＭＳ Ｐゴシック" panose="020B0600070205080204" pitchFamily="34" charset="-128"/>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3288830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938588" y="8842375"/>
            <a:ext cx="30146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76" tIns="46638" rIns="93276" bIns="4663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8B8FE86B-DB87-4E5D-8572-233D056C97A3}" type="slidenum">
              <a:rPr lang="en-US" altLang="en-US"/>
              <a:pPr algn="r" eaLnBrk="1" hangingPunct="1">
                <a:spcBef>
                  <a:spcPct val="0"/>
                </a:spcBef>
              </a:pPr>
              <a:t>16</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27100" y="4421188"/>
            <a:ext cx="5100638" cy="4189412"/>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408380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938588" y="8842375"/>
            <a:ext cx="30146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76" tIns="46638" rIns="93276" bIns="4663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9F11829F-877F-4D4B-B743-FEA8B2F433C3}" type="slidenum">
              <a:rPr lang="en-US" altLang="en-US"/>
              <a:pPr algn="r" eaLnBrk="1" hangingPunct="1">
                <a:spcBef>
                  <a:spcPct val="0"/>
                </a:spcBef>
              </a:pPr>
              <a:t>17</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27100" y="4421188"/>
            <a:ext cx="5100638" cy="4189412"/>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4008913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38588" y="8842375"/>
            <a:ext cx="30146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76" tIns="46638" rIns="93276" bIns="4663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A961B7D0-E836-4A5B-B223-A133E9544007}" type="slidenum">
              <a:rPr lang="en-US" altLang="en-US"/>
              <a:pPr algn="r" eaLnBrk="1" hangingPunct="1">
                <a:spcBef>
                  <a:spcPct val="0"/>
                </a:spcBef>
              </a:pPr>
              <a:t>18</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27100" y="4421188"/>
            <a:ext cx="5100638" cy="4189412"/>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213335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938588" y="8842375"/>
            <a:ext cx="30146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76" tIns="46638" rIns="93276" bIns="4663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B54C82AF-9256-4BF5-AE9B-8BAC7A62B868}" type="slidenum">
              <a:rPr lang="en-US" altLang="en-US"/>
              <a:pPr algn="r" eaLnBrk="1" hangingPunct="1">
                <a:spcBef>
                  <a:spcPct val="0"/>
                </a:spcBef>
              </a:pPr>
              <a:t>19</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27100" y="4421188"/>
            <a:ext cx="5100638" cy="4189412"/>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4243614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938588" y="8842375"/>
            <a:ext cx="30146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76" tIns="46638" rIns="93276" bIns="4663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8B8FE86B-DB87-4E5D-8572-233D056C97A3}" type="slidenum">
              <a:rPr lang="en-US" altLang="en-US"/>
              <a:pPr algn="r" eaLnBrk="1" hangingPunct="1">
                <a:spcBef>
                  <a:spcPct val="0"/>
                </a:spcBef>
              </a:pPr>
              <a:t>20</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27100" y="4421188"/>
            <a:ext cx="5100638" cy="4189412"/>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282184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6" tIns="48508" rIns="97016" bIns="4850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B6578FB6-0637-4AA7-9F1B-D393BFB3D41F}" type="slidenum">
              <a:rPr lang="en-US" altLang="en-US"/>
              <a:pPr algn="r" eaLnBrk="1" hangingPunct="1">
                <a:spcBef>
                  <a:spcPct val="0"/>
                </a:spcBef>
              </a:pPr>
              <a:t>3</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74725" y="4559300"/>
            <a:ext cx="5365750" cy="4321175"/>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337027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lIns="96641" tIns="48321" rIns="96641" bIns="48321"/>
          <a:lstStyle/>
          <a:p>
            <a:endParaRPr lang="en-CA" altLang="en-US">
              <a:latin typeface="Arial" panose="020B0604020202020204" pitchFamily="34" charset="0"/>
              <a:cs typeface="Arial" panose="020B0604020202020204" pitchFamily="34" charset="0"/>
            </a:endParaRPr>
          </a:p>
        </p:txBody>
      </p:sp>
      <p:sp>
        <p:nvSpPr>
          <p:cNvPr id="30724" name="Slide Number Placeholder 3"/>
          <p:cNvSpPr txBox="1">
            <a:spLocks noGrp="1"/>
          </p:cNvSpPr>
          <p:nvPr/>
        </p:nvSpPr>
        <p:spPr bwMode="auto">
          <a:xfrm>
            <a:off x="4144964"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1" tIns="48321" rIns="96641" bIns="48321"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E66478ED-9BD6-4FF6-87BF-98A42AA86725}" type="slidenum">
              <a:rPr lang="en-US" altLang="en-US">
                <a:latin typeface="Times New Roman" panose="02020603050405020304" pitchFamily="18" charset="0"/>
                <a:ea typeface="ＭＳ Ｐゴシック" panose="020B0600070205080204" pitchFamily="34" charset="-128"/>
              </a:rPr>
              <a:pPr algn="r">
                <a:spcBef>
                  <a:spcPct val="0"/>
                </a:spcBef>
              </a:pPr>
              <a:t>4</a:t>
            </a:fld>
            <a:endParaRPr lang="en-US" altLang="en-US">
              <a:latin typeface="Times New Roman" panose="02020603050405020304" pitchFamily="18" charset="0"/>
              <a:ea typeface="ＭＳ Ｐゴシック" panose="020B0600070205080204" pitchFamily="34" charset="-128"/>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144849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lIns="96641" tIns="48321" rIns="96641" bIns="48321"/>
          <a:lstStyle/>
          <a:p>
            <a:endParaRPr lang="en-CA" altLang="en-US">
              <a:latin typeface="Arial" panose="020B0604020202020204" pitchFamily="34" charset="0"/>
              <a:cs typeface="Arial" panose="020B0604020202020204" pitchFamily="34" charset="0"/>
            </a:endParaRPr>
          </a:p>
        </p:txBody>
      </p:sp>
      <p:sp>
        <p:nvSpPr>
          <p:cNvPr id="30724" name="Slide Number Placeholder 3"/>
          <p:cNvSpPr txBox="1">
            <a:spLocks noGrp="1"/>
          </p:cNvSpPr>
          <p:nvPr/>
        </p:nvSpPr>
        <p:spPr bwMode="auto">
          <a:xfrm>
            <a:off x="4144964"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1" tIns="48321" rIns="96641" bIns="48321"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E66478ED-9BD6-4FF6-87BF-98A42AA86725}" type="slidenum">
              <a:rPr lang="en-US" altLang="en-US">
                <a:latin typeface="Times New Roman" panose="02020603050405020304" pitchFamily="18" charset="0"/>
                <a:ea typeface="ＭＳ Ｐゴシック" panose="020B0600070205080204" pitchFamily="34" charset="-128"/>
              </a:rPr>
              <a:pPr algn="r">
                <a:spcBef>
                  <a:spcPct val="0"/>
                </a:spcBef>
              </a:pPr>
              <a:t>5</a:t>
            </a:fld>
            <a:endParaRPr lang="en-US" altLang="en-US">
              <a:latin typeface="Times New Roman" panose="02020603050405020304" pitchFamily="18" charset="0"/>
              <a:ea typeface="ＭＳ Ｐゴシック" panose="020B0600070205080204" pitchFamily="34" charset="-128"/>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4180298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lIns="96641" tIns="48321" rIns="96641" bIns="48321"/>
          <a:lstStyle/>
          <a:p>
            <a:endParaRPr lang="en-CA" altLang="en-US">
              <a:latin typeface="Arial" panose="020B0604020202020204" pitchFamily="34" charset="0"/>
              <a:cs typeface="Arial" panose="020B0604020202020204" pitchFamily="34" charset="0"/>
            </a:endParaRPr>
          </a:p>
        </p:txBody>
      </p:sp>
      <p:sp>
        <p:nvSpPr>
          <p:cNvPr id="30724" name="Slide Number Placeholder 3"/>
          <p:cNvSpPr txBox="1">
            <a:spLocks noGrp="1"/>
          </p:cNvSpPr>
          <p:nvPr/>
        </p:nvSpPr>
        <p:spPr bwMode="auto">
          <a:xfrm>
            <a:off x="4144964"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1" tIns="48321" rIns="96641" bIns="48321"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E66478ED-9BD6-4FF6-87BF-98A42AA86725}" type="slidenum">
              <a:rPr lang="en-US" altLang="en-US">
                <a:latin typeface="Times New Roman" panose="02020603050405020304" pitchFamily="18" charset="0"/>
                <a:ea typeface="ＭＳ Ｐゴシック" panose="020B0600070205080204" pitchFamily="34" charset="-128"/>
              </a:rPr>
              <a:pPr algn="r">
                <a:spcBef>
                  <a:spcPct val="0"/>
                </a:spcBef>
              </a:pPr>
              <a:t>6</a:t>
            </a:fld>
            <a:endParaRPr lang="en-US" altLang="en-US">
              <a:latin typeface="Times New Roman" panose="02020603050405020304" pitchFamily="18" charset="0"/>
              <a:ea typeface="ＭＳ Ｐゴシック" panose="020B0600070205080204" pitchFamily="34" charset="-128"/>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4053777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lIns="96641" tIns="48321" rIns="96641" bIns="48321"/>
          <a:lstStyle/>
          <a:p>
            <a:endParaRPr lang="en-CA" altLang="en-US">
              <a:latin typeface="Arial" panose="020B0604020202020204" pitchFamily="34" charset="0"/>
              <a:cs typeface="Arial" panose="020B0604020202020204" pitchFamily="34" charset="0"/>
            </a:endParaRPr>
          </a:p>
        </p:txBody>
      </p:sp>
      <p:sp>
        <p:nvSpPr>
          <p:cNvPr id="30724" name="Slide Number Placeholder 3"/>
          <p:cNvSpPr txBox="1">
            <a:spLocks noGrp="1"/>
          </p:cNvSpPr>
          <p:nvPr/>
        </p:nvSpPr>
        <p:spPr bwMode="auto">
          <a:xfrm>
            <a:off x="4144964"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1" tIns="48321" rIns="96641" bIns="48321"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E66478ED-9BD6-4FF6-87BF-98A42AA86725}" type="slidenum">
              <a:rPr lang="en-US" altLang="en-US">
                <a:latin typeface="Times New Roman" panose="02020603050405020304" pitchFamily="18" charset="0"/>
                <a:ea typeface="ＭＳ Ｐゴシック" panose="020B0600070205080204" pitchFamily="34" charset="-128"/>
              </a:rPr>
              <a:pPr algn="r">
                <a:spcBef>
                  <a:spcPct val="0"/>
                </a:spcBef>
              </a:pPr>
              <a:t>7</a:t>
            </a:fld>
            <a:endParaRPr lang="en-US" altLang="en-US">
              <a:latin typeface="Times New Roman" panose="02020603050405020304" pitchFamily="18" charset="0"/>
              <a:ea typeface="ＭＳ Ｐゴシック" panose="020B0600070205080204" pitchFamily="34" charset="-128"/>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155744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Stage</a:t>
            </a:r>
            <a:r>
              <a:rPr lang="en-CA" baseline="0" dirty="0"/>
              <a:t> 1 – o</a:t>
            </a:r>
            <a:r>
              <a:rPr lang="en-CA" dirty="0"/>
              <a:t>ld</a:t>
            </a:r>
            <a:r>
              <a:rPr lang="en-CA" baseline="0" dirty="0"/>
              <a:t> school engineering – leader directed. One boss tells everyone what to do</a:t>
            </a:r>
          </a:p>
          <a:p>
            <a:r>
              <a:rPr lang="en-CA" baseline="0" dirty="0"/>
              <a:t>Stage 2 - the leader is in the centre guiding the work - everyone is supporting the leader</a:t>
            </a:r>
          </a:p>
          <a:p>
            <a:r>
              <a:rPr lang="en-CA" baseline="0" dirty="0"/>
              <a:t>Stage 3 - everyone has shared leadership duties – but who is making the decision</a:t>
            </a:r>
          </a:p>
          <a:p>
            <a:r>
              <a:rPr lang="en-CA" baseline="0" dirty="0"/>
              <a:t>Stage 4 – Different people take the lead at different times, depending on skills</a:t>
            </a:r>
          </a:p>
          <a:p>
            <a:r>
              <a:rPr lang="en-CA" baseline="0" dirty="0"/>
              <a:t>DESCRIBED BETTER IN NEXT SLIDE!</a:t>
            </a:r>
          </a:p>
          <a:p>
            <a:endParaRPr lang="en-CA"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AD1E8B-481E-4480-A349-A9B8B8C616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017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lIns="96641" tIns="48321" rIns="96641" bIns="48321"/>
          <a:lstStyle/>
          <a:p>
            <a:endParaRPr lang="en-CA" altLang="en-US">
              <a:latin typeface="Arial" panose="020B0604020202020204" pitchFamily="34" charset="0"/>
              <a:cs typeface="Arial" panose="020B0604020202020204" pitchFamily="34" charset="0"/>
            </a:endParaRPr>
          </a:p>
        </p:txBody>
      </p:sp>
      <p:sp>
        <p:nvSpPr>
          <p:cNvPr id="43012" name="Slide Number Placeholder 3"/>
          <p:cNvSpPr txBox="1">
            <a:spLocks noGrp="1"/>
          </p:cNvSpPr>
          <p:nvPr/>
        </p:nvSpPr>
        <p:spPr bwMode="auto">
          <a:xfrm>
            <a:off x="4144964"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1" tIns="48321" rIns="96641" bIns="48321"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684638BC-09DC-449B-AAE8-A556CF8955A0}" type="slidenum">
              <a:rPr lang="en-US" altLang="en-US">
                <a:latin typeface="Times New Roman" panose="02020603050405020304" pitchFamily="18" charset="0"/>
                <a:ea typeface="ＭＳ Ｐゴシック" panose="020B0600070205080204" pitchFamily="34" charset="-128"/>
              </a:rPr>
              <a:pPr algn="r">
                <a:spcBef>
                  <a:spcPct val="0"/>
                </a:spcBef>
              </a:pPr>
              <a:t>13</a:t>
            </a:fld>
            <a:endParaRPr lang="en-US" altLang="en-US">
              <a:latin typeface="Times New Roman" panose="02020603050405020304" pitchFamily="18" charset="0"/>
              <a:ea typeface="ＭＳ Ｐゴシック" panose="020B0600070205080204" pitchFamily="34" charset="-128"/>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4238115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lIns="96641" tIns="48321" rIns="96641" bIns="48321"/>
          <a:lstStyle/>
          <a:p>
            <a:endParaRPr lang="en-CA" altLang="en-US">
              <a:latin typeface="Arial" panose="020B0604020202020204" pitchFamily="34" charset="0"/>
              <a:cs typeface="Arial" panose="020B0604020202020204" pitchFamily="34" charset="0"/>
            </a:endParaRPr>
          </a:p>
        </p:txBody>
      </p:sp>
      <p:sp>
        <p:nvSpPr>
          <p:cNvPr id="43012" name="Slide Number Placeholder 3"/>
          <p:cNvSpPr txBox="1">
            <a:spLocks noGrp="1"/>
          </p:cNvSpPr>
          <p:nvPr/>
        </p:nvSpPr>
        <p:spPr bwMode="auto">
          <a:xfrm>
            <a:off x="4144964" y="9121776"/>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1" tIns="48321" rIns="96641" bIns="48321"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684638BC-09DC-449B-AAE8-A556CF8955A0}" type="slidenum">
              <a:rPr lang="en-US" altLang="en-US">
                <a:latin typeface="Times New Roman" panose="02020603050405020304" pitchFamily="18" charset="0"/>
                <a:ea typeface="ＭＳ Ｐゴシック" panose="020B0600070205080204" pitchFamily="34" charset="-128"/>
              </a:rPr>
              <a:pPr algn="r">
                <a:spcBef>
                  <a:spcPct val="0"/>
                </a:spcBef>
              </a:pPr>
              <a:t>14</a:t>
            </a:fld>
            <a:endParaRPr lang="en-US" altLang="en-US">
              <a:latin typeface="Times New Roman" panose="02020603050405020304" pitchFamily="18" charset="0"/>
              <a:ea typeface="ＭＳ Ｐゴシック" panose="020B0600070205080204" pitchFamily="34" charset="-128"/>
            </a:endParaRPr>
          </a:p>
        </p:txBody>
      </p:sp>
      <p:sp>
        <p:nvSpPr>
          <p:cNvPr id="2" name="Header Placeholder 1"/>
          <p:cNvSpPr>
            <a:spLocks noGrp="1"/>
          </p:cNvSpPr>
          <p:nvPr>
            <p:ph type="hdr" sz="quarter" idx="10"/>
          </p:nvPr>
        </p:nvSpPr>
        <p:spPr/>
        <p:txBody>
          <a:bodyPr/>
          <a:lstStyle/>
          <a:p>
            <a:pPr>
              <a:defRPr/>
            </a:pPr>
            <a:r>
              <a:rPr lang="en-CA" altLang="en-US"/>
              <a:t>2018-19</a:t>
            </a:r>
          </a:p>
        </p:txBody>
      </p:sp>
    </p:spTree>
    <p:extLst>
      <p:ext uri="{BB962C8B-B14F-4D97-AF65-F5344CB8AC3E}">
        <p14:creationId xmlns:p14="http://schemas.microsoft.com/office/powerpoint/2010/main" val="1643616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Droplets-SD-Title-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13259" y="1300786"/>
            <a:ext cx="6517482" cy="25092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765766E-5091-4AFF-9E56-861A57DBB48C}" type="slidenum">
              <a:rPr lang="en-US" altLang="en-US"/>
              <a:pPr>
                <a:defRPr/>
              </a:pPr>
              <a:t>‹#›</a:t>
            </a:fld>
            <a:endParaRPr lang="en-US" altLang="en-US"/>
          </a:p>
        </p:txBody>
      </p:sp>
    </p:spTree>
    <p:extLst>
      <p:ext uri="{BB962C8B-B14F-4D97-AF65-F5344CB8AC3E}">
        <p14:creationId xmlns:p14="http://schemas.microsoft.com/office/powerpoint/2010/main" val="146483818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3FA60338-910B-4FCE-9014-6B037E506515}" type="slidenum">
              <a:rPr lang="en-US" altLang="en-US"/>
              <a:pPr>
                <a:defRPr/>
              </a:pPr>
              <a:t>‹#›</a:t>
            </a:fld>
            <a:endParaRPr lang="en-US" altLang="en-US"/>
          </a:p>
        </p:txBody>
      </p:sp>
    </p:spTree>
    <p:extLst>
      <p:ext uri="{BB962C8B-B14F-4D97-AF65-F5344CB8AC3E}">
        <p14:creationId xmlns:p14="http://schemas.microsoft.com/office/powerpoint/2010/main" val="1813107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61BDB67F-08B2-4DA6-A198-E1581194632A}" type="slidenum">
              <a:rPr lang="en-US" altLang="en-US"/>
              <a:pPr>
                <a:defRPr/>
              </a:pPr>
              <a:t>‹#›</a:t>
            </a:fld>
            <a:endParaRPr lang="en-US" altLang="en-US"/>
          </a:p>
        </p:txBody>
      </p:sp>
    </p:spTree>
    <p:extLst>
      <p:ext uri="{BB962C8B-B14F-4D97-AF65-F5344CB8AC3E}">
        <p14:creationId xmlns:p14="http://schemas.microsoft.com/office/powerpoint/2010/main" val="590507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7" name="TextBox 6"/>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en-US" sz="8000" dirty="0">
                <a:effectLst/>
              </a:rPr>
              <a:t>”</a:t>
            </a:r>
          </a:p>
        </p:txBody>
      </p:sp>
      <p:sp>
        <p:nvSpPr>
          <p:cNvPr id="2" name="Title 1"/>
          <p:cNvSpPr>
            <a:spLocks noGrp="1"/>
          </p:cNvSpPr>
          <p:nvPr>
            <p:ph type="title"/>
          </p:nvPr>
        </p:nvSpPr>
        <p:spPr>
          <a:xfrm>
            <a:off x="1084659" y="872588"/>
            <a:ext cx="6977064" cy="2729915"/>
          </a:xfrm>
        </p:spPr>
        <p:txBody>
          <a:bodyP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4"/>
          <p:cNvSpPr>
            <a:spLocks noGrp="1"/>
          </p:cNvSpPr>
          <p:nvPr>
            <p:ph type="dt" sz="half" idx="14"/>
          </p:nvPr>
        </p:nvSpPr>
        <p:spPr/>
        <p:txBody>
          <a:bodyPr/>
          <a:lstStyle>
            <a:lvl1pPr>
              <a:defRPr/>
            </a:lvl1pPr>
          </a:lstStyle>
          <a:p>
            <a:pPr>
              <a:defRPr/>
            </a:pPr>
            <a:endParaRPr lang="en-US"/>
          </a:p>
        </p:txBody>
      </p:sp>
      <p:sp>
        <p:nvSpPr>
          <p:cNvPr id="9" name="Footer Placeholder 5"/>
          <p:cNvSpPr>
            <a:spLocks noGrp="1"/>
          </p:cNvSpPr>
          <p:nvPr>
            <p:ph type="ftr" sz="quarter" idx="15"/>
          </p:nvPr>
        </p:nvSpPr>
        <p:spPr/>
        <p:txBody>
          <a:bodyPr/>
          <a:lstStyle>
            <a:lvl1pPr>
              <a:defRPr/>
            </a:lvl1pPr>
          </a:lstStyle>
          <a:p>
            <a:pPr>
              <a:defRPr/>
            </a:pPr>
            <a:endParaRPr lang="en-US" dirty="0"/>
          </a:p>
        </p:txBody>
      </p:sp>
      <p:sp>
        <p:nvSpPr>
          <p:cNvPr id="10" name="Slide Number Placeholder 6"/>
          <p:cNvSpPr>
            <a:spLocks noGrp="1"/>
          </p:cNvSpPr>
          <p:nvPr>
            <p:ph type="sldNum" sz="quarter" idx="16"/>
          </p:nvPr>
        </p:nvSpPr>
        <p:spPr/>
        <p:txBody>
          <a:bodyPr/>
          <a:lstStyle>
            <a:lvl1pPr>
              <a:defRPr/>
            </a:lvl1pPr>
          </a:lstStyle>
          <a:p>
            <a:pPr>
              <a:defRPr/>
            </a:pPr>
            <a:fld id="{4D16A54A-854B-4AB8-A649-F6D5C3A47928}" type="slidenum">
              <a:rPr lang="en-US" altLang="en-US"/>
              <a:pPr>
                <a:defRPr/>
              </a:pPr>
              <a:t>‹#›</a:t>
            </a:fld>
            <a:endParaRPr lang="en-US" altLang="en-US"/>
          </a:p>
        </p:txBody>
      </p:sp>
    </p:spTree>
    <p:extLst>
      <p:ext uri="{BB962C8B-B14F-4D97-AF65-F5344CB8AC3E}">
        <p14:creationId xmlns:p14="http://schemas.microsoft.com/office/powerpoint/2010/main" val="1590617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05088F65-F548-4937-BC24-FEC86F1A5C93}" type="slidenum">
              <a:rPr lang="en-US" altLang="en-US"/>
              <a:pPr>
                <a:defRPr/>
              </a:pPr>
              <a:t>‹#›</a:t>
            </a:fld>
            <a:endParaRPr lang="en-US" altLang="en-US"/>
          </a:p>
        </p:txBody>
      </p:sp>
    </p:spTree>
    <p:extLst>
      <p:ext uri="{BB962C8B-B14F-4D97-AF65-F5344CB8AC3E}">
        <p14:creationId xmlns:p14="http://schemas.microsoft.com/office/powerpoint/2010/main" val="4027135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2"/>
          <p:cNvSpPr>
            <a:spLocks noGrp="1"/>
          </p:cNvSpPr>
          <p:nvPr>
            <p:ph type="dt" sz="half" idx="18"/>
          </p:nvPr>
        </p:nvSpPr>
        <p:spPr/>
        <p:txBody>
          <a:bodyPr/>
          <a:lstStyle>
            <a:lvl1pPr>
              <a:defRPr/>
            </a:lvl1pPr>
          </a:lstStyle>
          <a:p>
            <a:pPr>
              <a:defRPr/>
            </a:pPr>
            <a:endParaRPr lang="en-US"/>
          </a:p>
        </p:txBody>
      </p:sp>
      <p:sp>
        <p:nvSpPr>
          <p:cNvPr id="16" name="Footer Placeholder 3"/>
          <p:cNvSpPr>
            <a:spLocks noGrp="1"/>
          </p:cNvSpPr>
          <p:nvPr>
            <p:ph type="ftr" sz="quarter" idx="19"/>
          </p:nvPr>
        </p:nvSpPr>
        <p:spPr/>
        <p:txBody>
          <a:bodyPr/>
          <a:lstStyle>
            <a:lvl1pPr>
              <a:defRPr/>
            </a:lvl1pPr>
          </a:lstStyle>
          <a:p>
            <a:pPr>
              <a:defRPr/>
            </a:pPr>
            <a:endParaRPr lang="en-US" dirty="0"/>
          </a:p>
        </p:txBody>
      </p:sp>
      <p:sp>
        <p:nvSpPr>
          <p:cNvPr id="17" name="Slide Number Placeholder 4"/>
          <p:cNvSpPr>
            <a:spLocks noGrp="1"/>
          </p:cNvSpPr>
          <p:nvPr>
            <p:ph type="sldNum" sz="quarter" idx="20"/>
          </p:nvPr>
        </p:nvSpPr>
        <p:spPr/>
        <p:txBody>
          <a:bodyPr/>
          <a:lstStyle>
            <a:lvl1pPr>
              <a:defRPr/>
            </a:lvl1pPr>
          </a:lstStyle>
          <a:p>
            <a:pPr>
              <a:defRPr/>
            </a:pPr>
            <a:fld id="{7AABA8C5-5563-421A-AC84-102210419C46}" type="slidenum">
              <a:rPr lang="en-US" altLang="en-US"/>
              <a:pPr>
                <a:defRPr/>
              </a:pPr>
              <a:t>‹#›</a:t>
            </a:fld>
            <a:endParaRPr lang="en-US" altLang="en-US"/>
          </a:p>
        </p:txBody>
      </p:sp>
    </p:spTree>
    <p:extLst>
      <p:ext uri="{BB962C8B-B14F-4D97-AF65-F5344CB8AC3E}">
        <p14:creationId xmlns:p14="http://schemas.microsoft.com/office/powerpoint/2010/main" val="741769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2"/>
          <p:cNvSpPr>
            <a:spLocks noGrp="1"/>
          </p:cNvSpPr>
          <p:nvPr>
            <p:ph type="dt" sz="half" idx="23"/>
          </p:nvPr>
        </p:nvSpPr>
        <p:spPr/>
        <p:txBody>
          <a:bodyPr/>
          <a:lstStyle>
            <a:lvl1pPr>
              <a:defRPr/>
            </a:lvl1pPr>
          </a:lstStyle>
          <a:p>
            <a:pPr>
              <a:defRPr/>
            </a:pPr>
            <a:endParaRPr lang="en-US"/>
          </a:p>
        </p:txBody>
      </p:sp>
      <p:sp>
        <p:nvSpPr>
          <p:cNvPr id="14" name="Footer Placeholder 3"/>
          <p:cNvSpPr>
            <a:spLocks noGrp="1"/>
          </p:cNvSpPr>
          <p:nvPr>
            <p:ph type="ftr" sz="quarter" idx="24"/>
          </p:nvPr>
        </p:nvSpPr>
        <p:spPr/>
        <p:txBody>
          <a:bodyPr/>
          <a:lstStyle>
            <a:lvl1pPr>
              <a:defRPr/>
            </a:lvl1pPr>
          </a:lstStyle>
          <a:p>
            <a:pPr>
              <a:defRPr/>
            </a:pPr>
            <a:endParaRPr lang="en-US" dirty="0"/>
          </a:p>
        </p:txBody>
      </p:sp>
      <p:sp>
        <p:nvSpPr>
          <p:cNvPr id="15" name="Slide Number Placeholder 4"/>
          <p:cNvSpPr>
            <a:spLocks noGrp="1"/>
          </p:cNvSpPr>
          <p:nvPr>
            <p:ph type="sldNum" sz="quarter" idx="25"/>
          </p:nvPr>
        </p:nvSpPr>
        <p:spPr/>
        <p:txBody>
          <a:bodyPr/>
          <a:lstStyle>
            <a:lvl1pPr>
              <a:defRPr/>
            </a:lvl1pPr>
          </a:lstStyle>
          <a:p>
            <a:pPr>
              <a:defRPr/>
            </a:pPr>
            <a:fld id="{B2E504F1-F94C-471E-91EC-A80FBC917011}" type="slidenum">
              <a:rPr lang="en-US" altLang="en-US"/>
              <a:pPr>
                <a:defRPr/>
              </a:pPr>
              <a:t>‹#›</a:t>
            </a:fld>
            <a:endParaRPr lang="en-US" altLang="en-US"/>
          </a:p>
        </p:txBody>
      </p:sp>
    </p:spTree>
    <p:extLst>
      <p:ext uri="{BB962C8B-B14F-4D97-AF65-F5344CB8AC3E}">
        <p14:creationId xmlns:p14="http://schemas.microsoft.com/office/powerpoint/2010/main" val="1273349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9D58C212-DC4B-4496-94A8-2F8774E4BE6B}" type="slidenum">
              <a:rPr lang="en-US" altLang="en-US"/>
              <a:pPr>
                <a:defRPr/>
              </a:pPr>
              <a:t>‹#›</a:t>
            </a:fld>
            <a:endParaRPr lang="en-US" altLang="en-US"/>
          </a:p>
        </p:txBody>
      </p:sp>
    </p:spTree>
    <p:extLst>
      <p:ext uri="{BB962C8B-B14F-4D97-AF65-F5344CB8AC3E}">
        <p14:creationId xmlns:p14="http://schemas.microsoft.com/office/powerpoint/2010/main" val="2724069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22515ACC-392F-4F46-B0DE-8D39E079A736}" type="slidenum">
              <a:rPr lang="en-US" altLang="en-US"/>
              <a:pPr>
                <a:defRPr/>
              </a:pPr>
              <a:t>‹#›</a:t>
            </a:fld>
            <a:endParaRPr lang="en-US" altLang="en-US"/>
          </a:p>
        </p:txBody>
      </p:sp>
    </p:spTree>
    <p:extLst>
      <p:ext uri="{BB962C8B-B14F-4D97-AF65-F5344CB8AC3E}">
        <p14:creationId xmlns:p14="http://schemas.microsoft.com/office/powerpoint/2010/main" val="25507548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6A2A8D56-8504-4CC2-A857-235C4686BBA6}" type="slidenum">
              <a:rPr lang="en-US" altLang="en-US"/>
              <a:pPr>
                <a:defRPr/>
              </a:pPr>
              <a:t>‹#›</a:t>
            </a:fld>
            <a:endParaRPr lang="en-US" altLang="en-US"/>
          </a:p>
        </p:txBody>
      </p:sp>
    </p:spTree>
    <p:extLst>
      <p:ext uri="{BB962C8B-B14F-4D97-AF65-F5344CB8AC3E}">
        <p14:creationId xmlns:p14="http://schemas.microsoft.com/office/powerpoint/2010/main" val="136998436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838CF06-F800-4CAE-B09A-A7CDAF626BBD}" type="slidenum">
              <a:rPr lang="en-US" altLang="en-US"/>
              <a:pPr>
                <a:defRPr/>
              </a:pPr>
              <a:t>‹#›</a:t>
            </a:fld>
            <a:endParaRPr lang="en-US" altLang="en-US"/>
          </a:p>
        </p:txBody>
      </p:sp>
    </p:spTree>
    <p:extLst>
      <p:ext uri="{BB962C8B-B14F-4D97-AF65-F5344CB8AC3E}">
        <p14:creationId xmlns:p14="http://schemas.microsoft.com/office/powerpoint/2010/main" val="12065053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5"/>
          </p:nvPr>
        </p:nvSpPr>
        <p:spPr/>
        <p:txBody>
          <a:bodyPr/>
          <a:lstStyle>
            <a:lvl1pPr>
              <a:defRPr/>
            </a:lvl1pPr>
          </a:lstStyle>
          <a:p>
            <a:pPr>
              <a:defRPr/>
            </a:pPr>
            <a:endParaRPr lang="en-US"/>
          </a:p>
        </p:txBody>
      </p:sp>
      <p:sp>
        <p:nvSpPr>
          <p:cNvPr id="7" name="Footer Placeholder 5"/>
          <p:cNvSpPr>
            <a:spLocks noGrp="1"/>
          </p:cNvSpPr>
          <p:nvPr>
            <p:ph type="ftr" sz="quarter" idx="16"/>
          </p:nvPr>
        </p:nvSpPr>
        <p:spPr/>
        <p:txBody>
          <a:bodyPr/>
          <a:lstStyle>
            <a:lvl1pPr>
              <a:defRPr/>
            </a:lvl1pPr>
          </a:lstStyle>
          <a:p>
            <a:pPr>
              <a:defRPr/>
            </a:pPr>
            <a:endParaRPr lang="en-US" dirty="0"/>
          </a:p>
        </p:txBody>
      </p:sp>
      <p:sp>
        <p:nvSpPr>
          <p:cNvPr id="8" name="Slide Number Placeholder 6"/>
          <p:cNvSpPr>
            <a:spLocks noGrp="1"/>
          </p:cNvSpPr>
          <p:nvPr>
            <p:ph type="sldNum" sz="quarter" idx="17"/>
          </p:nvPr>
        </p:nvSpPr>
        <p:spPr/>
        <p:txBody>
          <a:bodyPr/>
          <a:lstStyle>
            <a:lvl1pPr>
              <a:defRPr/>
            </a:lvl1pPr>
          </a:lstStyle>
          <a:p>
            <a:pPr>
              <a:defRPr/>
            </a:pPr>
            <a:fld id="{AD3CA624-FEFC-46F6-994F-5D117BE27EC6}" type="slidenum">
              <a:rPr lang="en-US" altLang="en-US"/>
              <a:pPr>
                <a:defRPr/>
              </a:pPr>
              <a:t>‹#›</a:t>
            </a:fld>
            <a:endParaRPr lang="en-US" altLang="en-US"/>
          </a:p>
        </p:txBody>
      </p:sp>
    </p:spTree>
    <p:extLst>
      <p:ext uri="{BB962C8B-B14F-4D97-AF65-F5344CB8AC3E}">
        <p14:creationId xmlns:p14="http://schemas.microsoft.com/office/powerpoint/2010/main" val="4676293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5"/>
          </p:nvPr>
        </p:nvSpPr>
        <p:spPr/>
        <p:txBody>
          <a:bodyPr/>
          <a:lstStyle>
            <a:lvl1pPr>
              <a:defRPr/>
            </a:lvl1pPr>
          </a:lstStyle>
          <a:p>
            <a:pPr>
              <a:defRPr/>
            </a:pPr>
            <a:endParaRPr lang="en-US"/>
          </a:p>
        </p:txBody>
      </p:sp>
      <p:sp>
        <p:nvSpPr>
          <p:cNvPr id="9" name="Footer Placeholder 7"/>
          <p:cNvSpPr>
            <a:spLocks noGrp="1"/>
          </p:cNvSpPr>
          <p:nvPr>
            <p:ph type="ftr" sz="quarter" idx="16"/>
          </p:nvPr>
        </p:nvSpPr>
        <p:spPr/>
        <p:txBody>
          <a:bodyPr/>
          <a:lstStyle>
            <a:lvl1pPr>
              <a:defRPr/>
            </a:lvl1pPr>
          </a:lstStyle>
          <a:p>
            <a:pPr>
              <a:defRPr/>
            </a:pPr>
            <a:endParaRPr lang="en-US" dirty="0"/>
          </a:p>
        </p:txBody>
      </p:sp>
      <p:sp>
        <p:nvSpPr>
          <p:cNvPr id="10" name="Slide Number Placeholder 8"/>
          <p:cNvSpPr>
            <a:spLocks noGrp="1"/>
          </p:cNvSpPr>
          <p:nvPr>
            <p:ph type="sldNum" sz="quarter" idx="17"/>
          </p:nvPr>
        </p:nvSpPr>
        <p:spPr/>
        <p:txBody>
          <a:bodyPr/>
          <a:lstStyle>
            <a:lvl1pPr>
              <a:defRPr/>
            </a:lvl1pPr>
          </a:lstStyle>
          <a:p>
            <a:pPr>
              <a:defRPr/>
            </a:pPr>
            <a:fld id="{246B5762-0239-4533-A9CA-D36136966AFF}" type="slidenum">
              <a:rPr lang="en-US" altLang="en-US"/>
              <a:pPr>
                <a:defRPr/>
              </a:pPr>
              <a:t>‹#›</a:t>
            </a:fld>
            <a:endParaRPr lang="en-US" altLang="en-US"/>
          </a:p>
        </p:txBody>
      </p:sp>
    </p:spTree>
    <p:extLst>
      <p:ext uri="{BB962C8B-B14F-4D97-AF65-F5344CB8AC3E}">
        <p14:creationId xmlns:p14="http://schemas.microsoft.com/office/powerpoint/2010/main" val="109131928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587E80B4-6FDA-472D-89C5-85AD09DD203C}" type="slidenum">
              <a:rPr lang="en-US" altLang="en-US"/>
              <a:pPr>
                <a:defRPr/>
              </a:pPr>
              <a:t>‹#›</a:t>
            </a:fld>
            <a:endParaRPr lang="en-US" altLang="en-US"/>
          </a:p>
        </p:txBody>
      </p:sp>
    </p:spTree>
    <p:extLst>
      <p:ext uri="{BB962C8B-B14F-4D97-AF65-F5344CB8AC3E}">
        <p14:creationId xmlns:p14="http://schemas.microsoft.com/office/powerpoint/2010/main" val="730961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486CCDE-EFFB-44CC-AF7E-8A82536E098D}" type="slidenum">
              <a:rPr lang="en-US" altLang="en-US"/>
              <a:pPr>
                <a:defRPr/>
              </a:pPr>
              <a:t>‹#›</a:t>
            </a:fld>
            <a:endParaRPr lang="en-US" altLang="en-US"/>
          </a:p>
        </p:txBody>
      </p:sp>
    </p:spTree>
    <p:extLst>
      <p:ext uri="{BB962C8B-B14F-4D97-AF65-F5344CB8AC3E}">
        <p14:creationId xmlns:p14="http://schemas.microsoft.com/office/powerpoint/2010/main" val="9662562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4"/>
          </p:nvPr>
        </p:nvSpPr>
        <p:spPr/>
        <p:txBody>
          <a:bodyPr/>
          <a:lstStyle>
            <a:lvl1pPr>
              <a:defRPr/>
            </a:lvl1pPr>
          </a:lstStyle>
          <a:p>
            <a:pPr>
              <a:defRPr/>
            </a:pP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50AEA269-DF22-4441-8D66-A934730D814D}" type="slidenum">
              <a:rPr lang="en-US" altLang="en-US"/>
              <a:pPr>
                <a:defRPr/>
              </a:pPr>
              <a:t>‹#›</a:t>
            </a:fld>
            <a:endParaRPr lang="en-US" altLang="en-US"/>
          </a:p>
        </p:txBody>
      </p:sp>
    </p:spTree>
    <p:extLst>
      <p:ext uri="{BB962C8B-B14F-4D97-AF65-F5344CB8AC3E}">
        <p14:creationId xmlns:p14="http://schemas.microsoft.com/office/powerpoint/2010/main" val="26644890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F3CE7188-5AAF-45CB-9423-ABB28E4F9522}" type="slidenum">
              <a:rPr lang="en-US" altLang="en-US"/>
              <a:pPr>
                <a:defRPr/>
              </a:pPr>
              <a:t>‹#›</a:t>
            </a:fld>
            <a:endParaRPr lang="en-US" altLang="en-US"/>
          </a:p>
        </p:txBody>
      </p:sp>
    </p:spTree>
    <p:extLst>
      <p:ext uri="{BB962C8B-B14F-4D97-AF65-F5344CB8AC3E}">
        <p14:creationId xmlns:p14="http://schemas.microsoft.com/office/powerpoint/2010/main" val="354001406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eaLnBrk="1" hangingPunct="1">
              <a:defRPr sz="1000">
                <a:solidFill>
                  <a:schemeClr val="tx1"/>
                </a:solidFill>
              </a:defRPr>
            </a:lvl1pPr>
          </a:lstStyle>
          <a:p>
            <a:pPr>
              <a:defRPr/>
            </a:pPr>
            <a:endParaRPr lang="en-US"/>
          </a:p>
        </p:txBody>
      </p:sp>
      <p:sp>
        <p:nvSpPr>
          <p:cNvPr id="5" name="Footer Placeholder 4"/>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eaLnBrk="1" hangingPunct="1">
              <a:defRPr sz="1000">
                <a:solidFill>
                  <a:schemeClr val="tx1"/>
                </a:solidFill>
              </a:defRPr>
            </a:lvl1pPr>
          </a:lstStyle>
          <a:p>
            <a:pPr>
              <a:defRPr/>
            </a:pPr>
            <a:endParaRPr lang="en-US"/>
          </a:p>
        </p:txBody>
      </p:sp>
      <p:sp>
        <p:nvSpPr>
          <p:cNvPr id="6" name="Slide Number Placeholder 5"/>
          <p:cNvSpPr>
            <a:spLocks noGrp="1"/>
          </p:cNvSpPr>
          <p:nvPr>
            <p:ph type="sldNum" sz="quarter" idx="4"/>
          </p:nvPr>
        </p:nvSpPr>
        <p:spPr>
          <a:xfrm>
            <a:off x="7885113" y="5883275"/>
            <a:ext cx="573087" cy="365125"/>
          </a:xfrm>
          <a:prstGeom prst="rect">
            <a:avLst/>
          </a:prstGeom>
        </p:spPr>
        <p:txBody>
          <a:bodyPr vert="horz" lIns="91440" tIns="45720" rIns="91440" bIns="45720" rtlCol="0" anchor="ctr"/>
          <a:lstStyle>
            <a:lvl1pPr algn="r" eaLnBrk="1" hangingPunct="1">
              <a:defRPr sz="1000">
                <a:solidFill>
                  <a:schemeClr val="tx1"/>
                </a:solidFill>
              </a:defRPr>
            </a:lvl1pPr>
          </a:lstStyle>
          <a:p>
            <a:pPr>
              <a:defRPr/>
            </a:pPr>
            <a:fld id="{770F546B-ACE2-4EE3-BD5D-3E055A41780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 id="2147484111" r:id="rId13"/>
    <p:sldLayoutId id="2147484112" r:id="rId14"/>
    <p:sldLayoutId id="2147484113" r:id="rId15"/>
    <p:sldLayoutId id="2147484114" r:id="rId16"/>
    <p:sldLayoutId id="2147484115" r:id="rId17"/>
  </p:sldLayoutIdLst>
  <p:transition>
    <p:fade/>
  </p:transition>
  <p:hf sldNum="0" hdr="0" ftr="0" dt="0"/>
  <p:txStyles>
    <p:titleStyle>
      <a:lvl1pPr algn="ctr" rtl="0" eaLnBrk="0" fontAlgn="base" hangingPunct="0">
        <a:lnSpc>
          <a:spcPct val="90000"/>
        </a:lnSpc>
        <a:spcBef>
          <a:spcPct val="0"/>
        </a:spcBef>
        <a:spcAft>
          <a:spcPct val="0"/>
        </a:spcAft>
        <a:defRPr sz="3600" kern="1200" cap="all">
          <a:solidFill>
            <a:schemeClr val="tx1"/>
          </a:solidFill>
          <a:latin typeface="+mj-lt"/>
          <a:ea typeface="+mj-ea"/>
          <a:cs typeface="+mj-cs"/>
        </a:defRPr>
      </a:lvl1pPr>
      <a:lvl2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2pPr>
      <a:lvl3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3pPr>
      <a:lvl4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4pPr>
      <a:lvl5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eaLnBrk="0" fontAlgn="base" hangingPunct="0">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8.png"/><Relationship Id="rId7"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8.png"/><Relationship Id="rId7"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273050" y="1068388"/>
            <a:ext cx="8610600" cy="1371600"/>
          </a:xfrm>
        </p:spPr>
        <p:txBody>
          <a:bodyPr/>
          <a:lstStyle/>
          <a:p>
            <a:pPr eaLnBrk="1" fontAlgn="auto" hangingPunct="1">
              <a:spcAft>
                <a:spcPts val="0"/>
              </a:spcAft>
              <a:defRPr/>
            </a:pPr>
            <a:r>
              <a:rPr lang="en-US" altLang="en-US" b="1" i="1" dirty="0">
                <a:latin typeface="Arial" panose="020B0604020202020204" pitchFamily="34" charset="0"/>
                <a:cs typeface="Arial" panose="020B0604020202020204" pitchFamily="34" charset="0"/>
              </a:rPr>
              <a:t>Engineering Safety and </a:t>
            </a:r>
            <a:br>
              <a:rPr lang="en-US" altLang="en-US" b="1" i="1" dirty="0">
                <a:latin typeface="Arial" panose="020B0604020202020204" pitchFamily="34" charset="0"/>
                <a:cs typeface="Arial" panose="020B0604020202020204" pitchFamily="34" charset="0"/>
              </a:rPr>
            </a:br>
            <a:r>
              <a:rPr lang="en-US" altLang="en-US" b="1" i="1" dirty="0">
                <a:latin typeface="Arial" panose="020B0604020202020204" pitchFamily="34" charset="0"/>
                <a:cs typeface="Arial" panose="020B0604020202020204" pitchFamily="34" charset="0"/>
              </a:rPr>
              <a:t>Risk Management Program</a:t>
            </a:r>
            <a:endParaRPr lang="en-US" altLang="en-US" sz="5400" i="1" dirty="0">
              <a:latin typeface="Arial" panose="020B0604020202020204" pitchFamily="34" charset="0"/>
              <a:cs typeface="Arial" panose="020B0604020202020204" pitchFamily="34" charset="0"/>
            </a:endParaRPr>
          </a:p>
        </p:txBody>
      </p:sp>
      <p:sp>
        <p:nvSpPr>
          <p:cNvPr id="2051" name="Rectangle 3"/>
          <p:cNvSpPr>
            <a:spLocks noGrp="1" noChangeArrowheads="1"/>
          </p:cNvSpPr>
          <p:nvPr>
            <p:ph type="subTitle" idx="4294967295"/>
          </p:nvPr>
        </p:nvSpPr>
        <p:spPr>
          <a:xfrm>
            <a:off x="273050" y="2439988"/>
            <a:ext cx="8610600" cy="3581400"/>
          </a:xfrm>
        </p:spPr>
        <p:txBody>
          <a:bodyPr/>
          <a:lstStyle/>
          <a:p>
            <a:pPr marL="0" indent="0" algn="ctr" eaLnBrk="1" fontAlgn="auto" hangingPunct="1">
              <a:lnSpc>
                <a:spcPct val="100000"/>
              </a:lnSpc>
              <a:spcBef>
                <a:spcPts val="0"/>
              </a:spcBef>
              <a:spcAft>
                <a:spcPts val="0"/>
              </a:spcAft>
              <a:buFont typeface="Wingdings" panose="05000000000000000000" pitchFamily="2" charset="2"/>
              <a:buNone/>
              <a:defRPr/>
            </a:pPr>
            <a:r>
              <a:rPr lang="en-US" altLang="en-US" sz="3000" b="1" dirty="0">
                <a:latin typeface="Arial" panose="020B0604020202020204" pitchFamily="34" charset="0"/>
              </a:rPr>
              <a:t>ENGG404 </a:t>
            </a:r>
            <a:r>
              <a:rPr lang="en-US" altLang="en-US" sz="3000" b="1" dirty="0" smtClean="0">
                <a:latin typeface="Arial" panose="020B0604020202020204" pitchFamily="34" charset="0"/>
              </a:rPr>
              <a:t>– Seminar </a:t>
            </a:r>
            <a:r>
              <a:rPr lang="en-US" altLang="en-US" sz="3000" b="1" cap="none" dirty="0" smtClean="0">
                <a:latin typeface="Arial" panose="020B0604020202020204" pitchFamily="34" charset="0"/>
              </a:rPr>
              <a:t>#</a:t>
            </a:r>
            <a:r>
              <a:rPr lang="en-US" altLang="en-US" sz="3000" b="1" cap="none" dirty="0">
                <a:latin typeface="Arial" panose="020B0604020202020204" pitchFamily="34" charset="0"/>
              </a:rPr>
              <a:t>3 of </a:t>
            </a:r>
            <a:r>
              <a:rPr lang="en-US" altLang="en-US" sz="3000" b="1" cap="none" dirty="0">
                <a:latin typeface="Arial" panose="020B0604020202020204" pitchFamily="34" charset="0"/>
              </a:rPr>
              <a:t>6</a:t>
            </a:r>
            <a:r>
              <a:rPr lang="en-US" altLang="en-US" sz="3000" cap="none" dirty="0" smtClean="0">
                <a:latin typeface="Arial" panose="020B0604020202020204" pitchFamily="34" charset="0"/>
              </a:rPr>
              <a:t>:</a:t>
            </a:r>
            <a:endParaRPr lang="en-US" altLang="en-US" sz="30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r>
              <a:rPr lang="en-US" altLang="en-US" sz="3000" cap="none" dirty="0" smtClean="0">
                <a:latin typeface="Arial" panose="020B0604020202020204" pitchFamily="34" charset="0"/>
              </a:rPr>
              <a:t>Team </a:t>
            </a:r>
            <a:r>
              <a:rPr lang="en-US" altLang="en-US" sz="3000" cap="none" dirty="0">
                <a:latin typeface="Arial" panose="020B0604020202020204" pitchFamily="34" charset="0"/>
              </a:rPr>
              <a:t>Project Assignment</a:t>
            </a: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p:txBody>
      </p:sp>
      <p:sp>
        <p:nvSpPr>
          <p:cNvPr id="23556"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355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93C46295-D909-4DB4-8C8C-89B3637E280E}"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1</a:t>
            </a:fld>
            <a:endParaRPr lang="en-US" altLang="en-US" sz="1200" b="1">
              <a:solidFill>
                <a:srgbClr val="000000"/>
              </a:solidFill>
              <a:latin typeface="Arial" panose="020B0604020202020204" pitchFamily="34" charset="0"/>
              <a:ea typeface="ＭＳ Ｐゴシック" panose="020B0600070205080204" pitchFamily="34" charset="-128"/>
            </a:endParaRPr>
          </a:p>
        </p:txBody>
      </p:sp>
      <p:pic>
        <p:nvPicPr>
          <p:cNvPr id="2355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050" y="4076700"/>
            <a:ext cx="20193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
          <p:cNvPicPr>
            <a:picLocks noChangeAspect="1"/>
          </p:cNvPicPr>
          <p:nvPr/>
        </p:nvPicPr>
        <p:blipFill>
          <a:blip r:embed="rId4">
            <a:extLst>
              <a:ext uri="{28A0092B-C50C-407E-A947-70E740481C1C}">
                <a14:useLocalDpi xmlns:a14="http://schemas.microsoft.com/office/drawing/2010/main" val="0"/>
              </a:ext>
            </a:extLst>
          </a:blip>
          <a:srcRect b="5457"/>
          <a:stretch>
            <a:fillRect/>
          </a:stretch>
        </p:blipFill>
        <p:spPr bwMode="auto">
          <a:xfrm>
            <a:off x="6216650" y="4303713"/>
            <a:ext cx="2667000"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391745" cy="461665"/>
          </a:xfrm>
          <a:prstGeom prst="rect">
            <a:avLst/>
          </a:prstGeom>
          <a:noFill/>
        </p:spPr>
        <p:txBody>
          <a:bodyPr wrap="none" rtlCol="0">
            <a:spAutoFit/>
          </a:bodyPr>
          <a:lstStyle/>
          <a:p>
            <a:r>
              <a:rPr lang="en-US" sz="2400" dirty="0">
                <a:solidFill>
                  <a:schemeClr val="bg1">
                    <a:lumMod val="50000"/>
                  </a:schemeClr>
                </a:solidFill>
              </a:rPr>
              <a:t>Working in Teams</a:t>
            </a:r>
          </a:p>
        </p:txBody>
      </p:sp>
      <p:sp>
        <p:nvSpPr>
          <p:cNvPr id="3" name="TextBox 2"/>
          <p:cNvSpPr txBox="1"/>
          <p:nvPr/>
        </p:nvSpPr>
        <p:spPr>
          <a:xfrm>
            <a:off x="109728" y="6360652"/>
            <a:ext cx="1619354" cy="461665"/>
          </a:xfrm>
          <a:prstGeom prst="rect">
            <a:avLst/>
          </a:prstGeom>
          <a:noFill/>
        </p:spPr>
        <p:txBody>
          <a:bodyPr wrap="none" rtlCol="0">
            <a:spAutoFit/>
          </a:bodyPr>
          <a:lstStyle/>
          <a:p>
            <a:r>
              <a:rPr lang="en-US" dirty="0" smtClean="0">
                <a:solidFill>
                  <a:schemeClr val="bg1">
                    <a:lumMod val="50000"/>
                  </a:schemeClr>
                </a:solidFill>
              </a:rPr>
              <a:t>Chapter 6.5</a:t>
            </a:r>
            <a:endParaRPr lang="en-US" dirty="0">
              <a:solidFill>
                <a:schemeClr val="bg1">
                  <a:lumMod val="50000"/>
                </a:schemeClr>
              </a:solidFill>
            </a:endParaRPr>
          </a:p>
        </p:txBody>
      </p:sp>
      <p:sp>
        <p:nvSpPr>
          <p:cNvPr id="6" name="TextBox 5">
            <a:extLst>
              <a:ext uri="{FF2B5EF4-FFF2-40B4-BE49-F238E27FC236}">
                <a16:creationId xmlns:a16="http://schemas.microsoft.com/office/drawing/2014/main" id="{4B999FC0-CFEF-284F-B063-4C3B9CF71BA4}"/>
              </a:ext>
            </a:extLst>
          </p:cNvPr>
          <p:cNvSpPr txBox="1"/>
          <p:nvPr/>
        </p:nvSpPr>
        <p:spPr>
          <a:xfrm>
            <a:off x="571500" y="845820"/>
            <a:ext cx="7498080" cy="2554545"/>
          </a:xfrm>
          <a:prstGeom prst="rect">
            <a:avLst/>
          </a:prstGeom>
          <a:noFill/>
        </p:spPr>
        <p:txBody>
          <a:bodyPr wrap="square" rtlCol="0">
            <a:spAutoFit/>
          </a:bodyPr>
          <a:lstStyle/>
          <a:p>
            <a:r>
              <a:rPr lang="en-CA" dirty="0"/>
              <a:t>A way forward for successful teams:</a:t>
            </a:r>
          </a:p>
          <a:p>
            <a:endParaRPr lang="en-CA" dirty="0"/>
          </a:p>
          <a:p>
            <a:r>
              <a:rPr lang="en-CA" dirty="0"/>
              <a:t>Need to implement a system that improves:</a:t>
            </a:r>
          </a:p>
          <a:p>
            <a:r>
              <a:rPr lang="en-CA" b="1" dirty="0">
                <a:solidFill>
                  <a:srgbClr val="FF0000"/>
                </a:solidFill>
              </a:rPr>
              <a:t>Communication, Coordination and Collaboration</a:t>
            </a:r>
            <a:endParaRPr lang="en-CA" dirty="0"/>
          </a:p>
          <a:p>
            <a:r>
              <a:rPr lang="en-CA" dirty="0"/>
              <a:t>The three Cs of team effectiveness. </a:t>
            </a:r>
          </a:p>
          <a:p>
            <a:endParaRPr lang="en-CA" sz="2000" dirty="0"/>
          </a:p>
          <a:p>
            <a:r>
              <a:rPr lang="en-CA" sz="2000" dirty="0"/>
              <a:t>Others are Cooperation, Comforting, Conflict Resolution, Cohesion</a:t>
            </a:r>
            <a:endParaRPr lang="en-US" sz="2000" dirty="0"/>
          </a:p>
        </p:txBody>
      </p:sp>
      <p:pic>
        <p:nvPicPr>
          <p:cNvPr id="5" name="Picture 4">
            <a:extLst>
              <a:ext uri="{FF2B5EF4-FFF2-40B4-BE49-F238E27FC236}">
                <a16:creationId xmlns:a16="http://schemas.microsoft.com/office/drawing/2014/main" id="{6FD51939-64F8-714B-9508-45C8176C6009}"/>
              </a:ext>
            </a:extLst>
          </p:cNvPr>
          <p:cNvPicPr>
            <a:picLocks noChangeAspect="1"/>
          </p:cNvPicPr>
          <p:nvPr/>
        </p:nvPicPr>
        <p:blipFill>
          <a:blip r:embed="rId2"/>
          <a:stretch>
            <a:fillRect/>
          </a:stretch>
        </p:blipFill>
        <p:spPr>
          <a:xfrm>
            <a:off x="381000" y="4572000"/>
            <a:ext cx="8293100" cy="1104900"/>
          </a:xfrm>
          <a:prstGeom prst="rect">
            <a:avLst/>
          </a:prstGeom>
        </p:spPr>
      </p:pic>
      <p:sp>
        <p:nvSpPr>
          <p:cNvPr id="7" name="TextBox 6"/>
          <p:cNvSpPr txBox="1"/>
          <p:nvPr/>
        </p:nvSpPr>
        <p:spPr>
          <a:xfrm>
            <a:off x="457200" y="3886200"/>
            <a:ext cx="4648200" cy="461665"/>
          </a:xfrm>
          <a:prstGeom prst="rect">
            <a:avLst/>
          </a:prstGeom>
          <a:noFill/>
        </p:spPr>
        <p:txBody>
          <a:bodyPr wrap="square" rtlCol="0">
            <a:spAutoFit/>
          </a:bodyPr>
          <a:lstStyle/>
          <a:p>
            <a:r>
              <a:rPr lang="en-CA" dirty="0">
                <a:solidFill>
                  <a:srgbClr val="FF0000"/>
                </a:solidFill>
              </a:rPr>
              <a:t>What should a good team look like?</a:t>
            </a:r>
          </a:p>
        </p:txBody>
      </p:sp>
    </p:spTree>
    <p:extLst>
      <p:ext uri="{BB962C8B-B14F-4D97-AF65-F5344CB8AC3E}">
        <p14:creationId xmlns:p14="http://schemas.microsoft.com/office/powerpoint/2010/main" val="882548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914400"/>
            <a:ext cx="8229600" cy="5486400"/>
          </a:xfrm>
          <a:solidFill>
            <a:schemeClr val="bg1">
              <a:alpha val="50000"/>
            </a:schemeClr>
          </a:solidFill>
          <a:ln>
            <a:solidFill>
              <a:schemeClr val="tx2"/>
            </a:solidFill>
          </a:ln>
        </p:spPr>
        <p:txBody>
          <a:bodyPr>
            <a:normAutofit/>
          </a:bodyPr>
          <a:lstStyle/>
          <a:p>
            <a:pPr>
              <a:lnSpc>
                <a:spcPct val="100000"/>
              </a:lnSpc>
              <a:spcBef>
                <a:spcPts val="0"/>
              </a:spcBef>
            </a:pPr>
            <a:r>
              <a:rPr lang="en-US" sz="2000" cap="none" dirty="0" smtClean="0"/>
              <a:t>Tuckman’s </a:t>
            </a:r>
            <a:r>
              <a:rPr lang="en-US" sz="2000" cap="none" dirty="0"/>
              <a:t>Model for Leadership Style and Team Development:</a:t>
            </a:r>
            <a:endParaRPr lang="en-CA" sz="2000" cap="none" dirty="0"/>
          </a:p>
          <a:p>
            <a:pPr marL="342900" indent="-342900">
              <a:lnSpc>
                <a:spcPct val="100000"/>
              </a:lnSpc>
              <a:spcBef>
                <a:spcPts val="0"/>
              </a:spcBef>
              <a:buFont typeface="Wingdings" panose="05000000000000000000" pitchFamily="2" charset="2"/>
              <a:buChar char="Ø"/>
            </a:pPr>
            <a:r>
              <a:rPr lang="en-CA" sz="2000" cap="none" dirty="0"/>
              <a:t>Leadership style varies with each stage of team development</a:t>
            </a:r>
          </a:p>
          <a:p>
            <a:pPr marL="342900" indent="-342900">
              <a:lnSpc>
                <a:spcPct val="100000"/>
              </a:lnSpc>
              <a:spcBef>
                <a:spcPts val="0"/>
              </a:spcBef>
              <a:buFont typeface="Wingdings" panose="05000000000000000000" pitchFamily="2" charset="2"/>
              <a:buChar char="Ø"/>
            </a:pPr>
            <a:endParaRPr lang="en-CA" sz="2000" cap="none" dirty="0"/>
          </a:p>
          <a:p>
            <a:pPr marL="342900" indent="-342900">
              <a:lnSpc>
                <a:spcPct val="100000"/>
              </a:lnSpc>
              <a:spcBef>
                <a:spcPts val="0"/>
              </a:spcBef>
              <a:buFont typeface="Wingdings" panose="05000000000000000000" pitchFamily="2" charset="2"/>
              <a:buChar char="Ø"/>
            </a:pPr>
            <a:r>
              <a:rPr lang="en-CA" sz="2000" cap="none" dirty="0"/>
              <a:t>With team evolution, </a:t>
            </a:r>
            <a:r>
              <a:rPr lang="en-CA" sz="2000" u="sng" cap="none" dirty="0"/>
              <a:t>commitment</a:t>
            </a:r>
            <a:r>
              <a:rPr lang="en-CA" sz="2000" cap="none" dirty="0"/>
              <a:t> level rises (improved </a:t>
            </a:r>
            <a:r>
              <a:rPr lang="en-CA" sz="2000" u="sng" cap="none" dirty="0"/>
              <a:t>culture</a:t>
            </a:r>
            <a:r>
              <a:rPr lang="en-CA" sz="2000" cap="none" dirty="0"/>
              <a:t>) and performance level and team output increases. </a:t>
            </a:r>
          </a:p>
        </p:txBody>
      </p:sp>
      <p:sp>
        <p:nvSpPr>
          <p:cNvPr id="4" name="Footer Placeholder 3"/>
          <p:cNvSpPr txBox="1">
            <a:spLocks noGrp="1"/>
          </p:cNvSpPr>
          <p:nvPr/>
        </p:nvSpPr>
        <p:spPr bwMode="auto">
          <a:xfrm>
            <a:off x="3683490" y="6461760"/>
            <a:ext cx="1776549" cy="25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CA" altLang="en-US" sz="1200" b="1"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ESRM - LRM</a:t>
            </a:r>
            <a:endPar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2" name="Picture 1"/>
          <p:cNvPicPr>
            <a:picLocks noChangeAspect="1"/>
          </p:cNvPicPr>
          <p:nvPr/>
        </p:nvPicPr>
        <p:blipFill>
          <a:blip r:embed="rId3"/>
          <a:stretch>
            <a:fillRect/>
          </a:stretch>
        </p:blipFill>
        <p:spPr>
          <a:xfrm>
            <a:off x="1909610" y="2508777"/>
            <a:ext cx="5405120" cy="3840480"/>
          </a:xfrm>
          <a:prstGeom prst="rect">
            <a:avLst/>
          </a:prstGeom>
        </p:spPr>
      </p:pic>
      <p:sp>
        <p:nvSpPr>
          <p:cNvPr id="7" name="Title 1"/>
          <p:cNvSpPr txBox="1">
            <a:spLocks/>
          </p:cNvSpPr>
          <p:nvPr/>
        </p:nvSpPr>
        <p:spPr>
          <a:xfrm>
            <a:off x="457200" y="182880"/>
            <a:ext cx="8229600" cy="565848"/>
          </a:xfrm>
          <a:prstGeom prst="rect">
            <a:avLst/>
          </a:prstGeom>
          <a:solidFill>
            <a:schemeClr val="bg1">
              <a:alpha val="7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2400" b="1" i="1" kern="1200" cap="all" baseline="0">
                <a:solidFill>
                  <a:schemeClr val="tx1"/>
                </a:solidFill>
                <a:effectLst/>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2000" b="1" i="1"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Effectiveness, Engagement, and Collaboration for High-Performance Teams</a:t>
            </a:r>
            <a:endParaRPr kumimoji="0" lang="en-US" sz="2000" b="1" i="1"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8434679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914400"/>
            <a:ext cx="8229600" cy="5486400"/>
          </a:xfrm>
          <a:solidFill>
            <a:schemeClr val="bg1">
              <a:alpha val="50000"/>
            </a:schemeClr>
          </a:solidFill>
          <a:ln>
            <a:solidFill>
              <a:schemeClr val="tx2"/>
            </a:solidFill>
          </a:ln>
        </p:spPr>
        <p:txBody>
          <a:bodyPr>
            <a:normAutofit/>
          </a:bodyPr>
          <a:lstStyle/>
          <a:p>
            <a:pPr>
              <a:lnSpc>
                <a:spcPct val="100000"/>
              </a:lnSpc>
              <a:spcBef>
                <a:spcPts val="0"/>
              </a:spcBef>
            </a:pPr>
            <a:r>
              <a:rPr lang="en-CA" sz="2000" cap="none" smtClean="0"/>
              <a:t>The </a:t>
            </a:r>
            <a:r>
              <a:rPr lang="en-CA" sz="2000" cap="none" dirty="0"/>
              <a:t>Five Stages of Team Development:</a:t>
            </a:r>
            <a:endParaRPr lang="en-US" sz="2000" cap="none" dirty="0"/>
          </a:p>
          <a:p>
            <a:pPr marL="342900" indent="-342900">
              <a:lnSpc>
                <a:spcPct val="100000"/>
              </a:lnSpc>
              <a:spcBef>
                <a:spcPts val="0"/>
              </a:spcBef>
              <a:buFont typeface="Wingdings" panose="05000000000000000000" pitchFamily="2" charset="2"/>
              <a:buChar char="Ø"/>
            </a:pPr>
            <a:r>
              <a:rPr lang="en-US" sz="2000" cap="none" dirty="0"/>
              <a:t>Tuckman &amp; Jensen (1977)</a:t>
            </a:r>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a:p>
            <a:pPr marL="342900" indent="-342900">
              <a:lnSpc>
                <a:spcPct val="100000"/>
              </a:lnSpc>
              <a:spcBef>
                <a:spcPts val="0"/>
              </a:spcBef>
              <a:buFont typeface="Wingdings" panose="05000000000000000000" pitchFamily="2" charset="2"/>
              <a:buChar char="Ø"/>
            </a:pPr>
            <a:endParaRPr lang="en-US" sz="2000" cap="none" dirty="0"/>
          </a:p>
        </p:txBody>
      </p:sp>
      <p:sp>
        <p:nvSpPr>
          <p:cNvPr id="4" name="Footer Placeholder 3"/>
          <p:cNvSpPr txBox="1">
            <a:spLocks noGrp="1"/>
          </p:cNvSpPr>
          <p:nvPr/>
        </p:nvSpPr>
        <p:spPr bwMode="auto">
          <a:xfrm>
            <a:off x="3683490" y="6461760"/>
            <a:ext cx="1776549" cy="25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CA" altLang="en-US" sz="1200" b="1"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ESRM - LRM</a:t>
            </a:r>
            <a:endPar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 name="Title 1"/>
          <p:cNvSpPr txBox="1">
            <a:spLocks/>
          </p:cNvSpPr>
          <p:nvPr/>
        </p:nvSpPr>
        <p:spPr>
          <a:xfrm>
            <a:off x="457200" y="182880"/>
            <a:ext cx="8229600" cy="565848"/>
          </a:xfrm>
          <a:prstGeom prst="rect">
            <a:avLst/>
          </a:prstGeom>
          <a:solidFill>
            <a:schemeClr val="bg1">
              <a:alpha val="7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2400" b="1" i="1" kern="1200" cap="all" baseline="0">
                <a:solidFill>
                  <a:schemeClr val="tx1"/>
                </a:solidFill>
                <a:effectLst/>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2000" b="1" i="1"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Effectiveness, Engagement, and Collaboration for High-Performance Teams</a:t>
            </a:r>
            <a:endParaRPr kumimoji="0" lang="en-US" sz="2000" b="1" i="1"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endParaRPr>
          </a:p>
        </p:txBody>
      </p:sp>
      <p:pic>
        <p:nvPicPr>
          <p:cNvPr id="2" name="Picture 1"/>
          <p:cNvPicPr>
            <a:picLocks noChangeAspect="1"/>
          </p:cNvPicPr>
          <p:nvPr/>
        </p:nvPicPr>
        <p:blipFill>
          <a:blip r:embed="rId2"/>
          <a:stretch>
            <a:fillRect/>
          </a:stretch>
        </p:blipFill>
        <p:spPr>
          <a:xfrm>
            <a:off x="514885" y="1661423"/>
            <a:ext cx="8065093" cy="2688365"/>
          </a:xfrm>
          <a:prstGeom prst="rect">
            <a:avLst/>
          </a:prstGeom>
        </p:spPr>
      </p:pic>
    </p:spTree>
    <p:extLst>
      <p:ext uri="{BB962C8B-B14F-4D97-AF65-F5344CB8AC3E}">
        <p14:creationId xmlns:p14="http://schemas.microsoft.com/office/powerpoint/2010/main" val="14133638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4294967295"/>
          </p:nvPr>
        </p:nvSpPr>
        <p:spPr>
          <a:xfrm>
            <a:off x="457200" y="822325"/>
            <a:ext cx="8226425" cy="5575300"/>
          </a:xfrm>
          <a:solidFill>
            <a:srgbClr val="FFFFFF">
              <a:alpha val="69804"/>
            </a:srgbClr>
          </a:solidFill>
          <a:ln>
            <a:solidFill>
              <a:srgbClr val="000000"/>
            </a:solidFill>
            <a:miter lim="800000"/>
            <a:headEnd/>
            <a:tailEnd/>
          </a:ln>
        </p:spPr>
        <p:txBody>
          <a:bodyPr>
            <a:noAutofit/>
          </a:bodyPr>
          <a:lstStyle/>
          <a:p>
            <a:pPr marL="0" indent="0" eaLnBrk="1" fontAlgn="auto" hangingPunct="1">
              <a:lnSpc>
                <a:spcPct val="100000"/>
              </a:lnSpc>
              <a:spcAft>
                <a:spcPts val="0"/>
              </a:spcAft>
              <a:buNone/>
              <a:defRPr/>
            </a:pPr>
            <a:r>
              <a:rPr lang="en-US" altLang="en-US" sz="1800" cap="none" dirty="0" smtClean="0">
                <a:latin typeface="Arial" panose="020B0604020202020204" pitchFamily="34" charset="0"/>
              </a:rPr>
              <a:t>The </a:t>
            </a:r>
            <a:r>
              <a:rPr lang="en-US" altLang="en-US" sz="1800" cap="none" dirty="0">
                <a:latin typeface="Arial" panose="020B0604020202020204" pitchFamily="34" charset="0"/>
              </a:rPr>
              <a:t>Process for the ITP Metrics Peer Feedback Survey </a:t>
            </a:r>
          </a:p>
          <a:p>
            <a:pPr marL="609600" lvl="0" indent="-609600" eaLnBrk="1" hangingPunct="1">
              <a:lnSpc>
                <a:spcPct val="100000"/>
              </a:lnSpc>
              <a:spcBef>
                <a:spcPts val="0"/>
              </a:spcBef>
              <a:buFont typeface="Wingdings" panose="05000000000000000000" pitchFamily="2" charset="2"/>
              <a:buChar char="Ø"/>
              <a:defRPr/>
            </a:pPr>
            <a:endParaRPr lang="en-US" altLang="en-US" sz="1800" cap="none" dirty="0">
              <a:latin typeface="Arial" panose="020B0604020202020204" pitchFamily="34" charset="0"/>
              <a:cs typeface="Arial" panose="020B0604020202020204" pitchFamily="34" charset="0"/>
            </a:endParaRPr>
          </a:p>
          <a:p>
            <a:pPr marL="609600" lvl="0" indent="-609600" eaLnBrk="1" hangingPunct="1">
              <a:lnSpc>
                <a:spcPct val="100000"/>
              </a:lnSpc>
              <a:spcBef>
                <a:spcPts val="0"/>
              </a:spcBef>
              <a:buFont typeface="Wingdings" panose="05000000000000000000" pitchFamily="2" charset="2"/>
              <a:buChar char="Ø"/>
              <a:defRPr/>
            </a:pPr>
            <a:r>
              <a:rPr lang="en-US" altLang="en-US" sz="1800" cap="none" dirty="0" smtClean="0">
                <a:latin typeface="Arial" panose="020B0604020202020204" pitchFamily="34" charset="0"/>
                <a:cs typeface="Arial" panose="020B0604020202020204" pitchFamily="34" charset="0"/>
              </a:rPr>
              <a:t>You now </a:t>
            </a:r>
            <a:r>
              <a:rPr lang="en-US" altLang="en-US" sz="1800" cap="none" dirty="0">
                <a:latin typeface="Arial" panose="020B0604020202020204" pitchFamily="34" charset="0"/>
                <a:cs typeface="Arial" panose="020B0604020202020204" pitchFamily="34" charset="0"/>
              </a:rPr>
              <a:t>have an opportunity to informally apply the ITP Process.</a:t>
            </a:r>
          </a:p>
          <a:p>
            <a:pPr marL="609600" lvl="0" indent="-609600" eaLnBrk="1" hangingPunct="1">
              <a:lnSpc>
                <a:spcPct val="100000"/>
              </a:lnSpc>
              <a:spcBef>
                <a:spcPts val="0"/>
              </a:spcBef>
              <a:buFont typeface="Wingdings" panose="05000000000000000000" pitchFamily="2" charset="2"/>
              <a:buChar char="Ø"/>
              <a:defRPr/>
            </a:pPr>
            <a:endParaRPr lang="en-US" altLang="en-US" sz="1800" cap="none" dirty="0">
              <a:latin typeface="Arial" panose="020B0604020202020204" pitchFamily="34" charset="0"/>
              <a:cs typeface="Arial" panose="020B0604020202020204" pitchFamily="34" charset="0"/>
            </a:endParaRPr>
          </a:p>
          <a:p>
            <a:pPr marL="609600" indent="-609600"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cs typeface="Arial" panose="020B0604020202020204" pitchFamily="34" charset="0"/>
            </a:endParaRPr>
          </a:p>
          <a:p>
            <a:pPr marL="609600" indent="-609600"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cs typeface="Arial" panose="020B0604020202020204" pitchFamily="34" charset="0"/>
            </a:endParaRPr>
          </a:p>
          <a:p>
            <a:pPr marL="609600" indent="-609600"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cs typeface="Arial" panose="020B0604020202020204" pitchFamily="34" charset="0"/>
            </a:endParaRPr>
          </a:p>
          <a:p>
            <a:pPr marL="609600" indent="-609600"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cs typeface="Arial" panose="020B0604020202020204" pitchFamily="34" charset="0"/>
            </a:endParaRPr>
          </a:p>
          <a:p>
            <a:pPr marL="609600" indent="-609600"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cs typeface="Arial" panose="020B0604020202020204" pitchFamily="34" charset="0"/>
            </a:endParaRPr>
          </a:p>
          <a:p>
            <a:pPr marL="609600" indent="-609600"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cs typeface="Arial" panose="020B0604020202020204" pitchFamily="34" charset="0"/>
            </a:endParaRPr>
          </a:p>
          <a:p>
            <a:pPr marL="609600" indent="-609600"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cs typeface="Arial" panose="020B0604020202020204" pitchFamily="34" charset="0"/>
            </a:endParaRPr>
          </a:p>
          <a:p>
            <a:pPr marL="609600" indent="-609600"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cs typeface="Arial" panose="020B0604020202020204" pitchFamily="34" charset="0"/>
            </a:endParaRPr>
          </a:p>
          <a:p>
            <a:pPr marL="609600" indent="-609600"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cs typeface="Arial" panose="020B0604020202020204" pitchFamily="34" charset="0"/>
            </a:endParaRPr>
          </a:p>
          <a:p>
            <a:pPr marL="609600" indent="-609600" eaLnBrk="1" hangingPunct="1">
              <a:lnSpc>
                <a:spcPct val="100000"/>
              </a:lnSpc>
              <a:spcBef>
                <a:spcPts val="0"/>
              </a:spcBef>
              <a:buFont typeface="Wingdings" panose="05000000000000000000" pitchFamily="2" charset="2"/>
              <a:buChar char="Ø"/>
              <a:defRPr/>
            </a:pPr>
            <a:r>
              <a:rPr lang="en-US" altLang="en-US" sz="1800" cap="none" dirty="0">
                <a:latin typeface="Arial" panose="020B0604020202020204" pitchFamily="34" charset="0"/>
                <a:cs typeface="Arial" panose="020B0604020202020204" pitchFamily="34" charset="0"/>
              </a:rPr>
              <a:t>Five Gauge Points of Effectiveness in ITP Metrics:</a:t>
            </a:r>
          </a:p>
          <a:p>
            <a:pPr marL="914400" lvl="2" indent="0" eaLnBrk="1" hangingPunct="1">
              <a:lnSpc>
                <a:spcPct val="100000"/>
              </a:lnSpc>
              <a:spcBef>
                <a:spcPts val="0"/>
              </a:spcBef>
              <a:buNone/>
              <a:defRPr/>
            </a:pPr>
            <a:r>
              <a:rPr lang="en-US" altLang="en-US" sz="1800" dirty="0">
                <a:latin typeface="Arial" panose="020B0604020202020204" pitchFamily="34" charset="0"/>
                <a:cs typeface="Arial" panose="020B0604020202020204" pitchFamily="34" charset="0"/>
              </a:rPr>
              <a:t>4.5 to 5.0 = Outstanding</a:t>
            </a:r>
          </a:p>
          <a:p>
            <a:pPr marL="914400" lvl="2" indent="0" eaLnBrk="1" hangingPunct="1">
              <a:lnSpc>
                <a:spcPct val="100000"/>
              </a:lnSpc>
              <a:spcBef>
                <a:spcPts val="0"/>
              </a:spcBef>
              <a:buNone/>
              <a:defRPr/>
            </a:pPr>
            <a:r>
              <a:rPr lang="en-US" altLang="en-US" sz="1800" dirty="0">
                <a:latin typeface="Arial" panose="020B0604020202020204" pitchFamily="34" charset="0"/>
                <a:cs typeface="Arial" panose="020B0604020202020204" pitchFamily="34" charset="0"/>
              </a:rPr>
              <a:t>3.5 to 4.5 = Strong</a:t>
            </a:r>
          </a:p>
          <a:p>
            <a:pPr marL="914400" lvl="2" indent="0" eaLnBrk="1" hangingPunct="1">
              <a:lnSpc>
                <a:spcPct val="100000"/>
              </a:lnSpc>
              <a:spcBef>
                <a:spcPts val="0"/>
              </a:spcBef>
              <a:buNone/>
              <a:defRPr/>
            </a:pPr>
            <a:r>
              <a:rPr lang="en-US" altLang="en-US" sz="1800" dirty="0">
                <a:latin typeface="Arial" panose="020B0604020202020204" pitchFamily="34" charset="0"/>
                <a:cs typeface="Arial" panose="020B0604020202020204" pitchFamily="34" charset="0"/>
              </a:rPr>
              <a:t>2.5 to 3.5 = Moderate</a:t>
            </a:r>
          </a:p>
          <a:p>
            <a:pPr marL="914400" lvl="2" indent="0" eaLnBrk="1" hangingPunct="1">
              <a:lnSpc>
                <a:spcPct val="100000"/>
              </a:lnSpc>
              <a:spcBef>
                <a:spcPts val="0"/>
              </a:spcBef>
              <a:buNone/>
              <a:defRPr/>
            </a:pPr>
            <a:r>
              <a:rPr lang="en-US" altLang="en-US" sz="1800" dirty="0">
                <a:latin typeface="Arial" panose="020B0604020202020204" pitchFamily="34" charset="0"/>
                <a:cs typeface="Arial" panose="020B0604020202020204" pitchFamily="34" charset="0"/>
              </a:rPr>
              <a:t>1.5 to 2.5 = Bare Minimum</a:t>
            </a:r>
          </a:p>
          <a:p>
            <a:pPr marL="914400" lvl="2" indent="0" eaLnBrk="1" hangingPunct="1">
              <a:lnSpc>
                <a:spcPct val="100000"/>
              </a:lnSpc>
              <a:spcBef>
                <a:spcPts val="0"/>
              </a:spcBef>
              <a:buNone/>
              <a:defRPr/>
            </a:pPr>
            <a:r>
              <a:rPr lang="en-US" altLang="en-US" sz="1800" dirty="0">
                <a:latin typeface="Arial" panose="020B0604020202020204" pitchFamily="34" charset="0"/>
                <a:cs typeface="Arial" panose="020B0604020202020204" pitchFamily="34" charset="0"/>
              </a:rPr>
              <a:t>1.0 to 1.5 = Unsatisfactory</a:t>
            </a:r>
          </a:p>
        </p:txBody>
      </p:sp>
      <p:sp>
        <p:nvSpPr>
          <p:cNvPr id="4198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E0DB34B4-5BF1-4D7B-8E75-0FBD9CD0B1C6}"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13</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8"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9"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a:t>
            </a:r>
            <a:r>
              <a:rPr lang="en-CA" altLang="en-US" b="1" i="1" dirty="0">
                <a:solidFill>
                  <a:srgbClr val="000000"/>
                </a:solidFill>
                <a:latin typeface="Arial" panose="020B0604020202020204" pitchFamily="34" charset="0"/>
              </a:rPr>
              <a:t>Project Assignment for ENGG404</a:t>
            </a:r>
          </a:p>
        </p:txBody>
      </p:sp>
      <p:pic>
        <p:nvPicPr>
          <p:cNvPr id="2" name="Picture 1"/>
          <p:cNvPicPr>
            <a:picLocks noChangeAspect="1"/>
          </p:cNvPicPr>
          <p:nvPr/>
        </p:nvPicPr>
        <p:blipFill>
          <a:blip r:embed="rId3"/>
          <a:stretch>
            <a:fillRect/>
          </a:stretch>
        </p:blipFill>
        <p:spPr>
          <a:xfrm>
            <a:off x="1219200" y="1828800"/>
            <a:ext cx="4871126" cy="2475191"/>
          </a:xfrm>
          <a:prstGeom prst="rect">
            <a:avLst/>
          </a:prstGeom>
        </p:spPr>
      </p:pic>
    </p:spTree>
    <p:extLst>
      <p:ext uri="{BB962C8B-B14F-4D97-AF65-F5344CB8AC3E}">
        <p14:creationId xmlns:p14="http://schemas.microsoft.com/office/powerpoint/2010/main" val="40113621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4294967295"/>
          </p:nvPr>
        </p:nvSpPr>
        <p:spPr>
          <a:xfrm>
            <a:off x="457200" y="822325"/>
            <a:ext cx="8226425" cy="5575300"/>
          </a:xfrm>
          <a:solidFill>
            <a:srgbClr val="FFFFFF">
              <a:alpha val="69804"/>
            </a:srgbClr>
          </a:solidFill>
          <a:ln>
            <a:solidFill>
              <a:srgbClr val="000000"/>
            </a:solidFill>
            <a:miter lim="800000"/>
            <a:headEnd/>
            <a:tailEnd/>
          </a:ln>
        </p:spPr>
        <p:txBody>
          <a:bodyPr>
            <a:normAutofit/>
          </a:bodyPr>
          <a:lstStyle/>
          <a:p>
            <a:pPr marL="0" indent="0" eaLnBrk="1" fontAlgn="auto" hangingPunct="1">
              <a:lnSpc>
                <a:spcPct val="100000"/>
              </a:lnSpc>
              <a:spcAft>
                <a:spcPts val="0"/>
              </a:spcAft>
              <a:buNone/>
              <a:defRPr/>
            </a:pPr>
            <a:r>
              <a:rPr lang="en-US" altLang="en-US" sz="1800" cap="none" dirty="0" smtClean="0">
                <a:latin typeface="Arial" panose="020B0604020202020204" pitchFamily="34" charset="0"/>
              </a:rPr>
              <a:t>The </a:t>
            </a:r>
            <a:r>
              <a:rPr lang="en-US" altLang="en-US" sz="1800" cap="none" dirty="0">
                <a:latin typeface="Arial" panose="020B0604020202020204" pitchFamily="34" charset="0"/>
              </a:rPr>
              <a:t>Process for the ITP Metrics Peer Feedback Survey </a:t>
            </a:r>
          </a:p>
          <a:p>
            <a:pPr marL="609600" lvl="0" indent="-609600" eaLnBrk="1" hangingPunct="1">
              <a:lnSpc>
                <a:spcPct val="100000"/>
              </a:lnSpc>
              <a:spcBef>
                <a:spcPts val="0"/>
              </a:spcBef>
              <a:buFont typeface="Wingdings" panose="05000000000000000000" pitchFamily="2" charset="2"/>
              <a:buChar char="Ø"/>
              <a:defRPr/>
            </a:pPr>
            <a:endParaRPr lang="en-US" altLang="en-US" sz="1800" cap="none" dirty="0">
              <a:latin typeface="Arial" panose="020B0604020202020204" pitchFamily="34" charset="0"/>
              <a:cs typeface="Arial" panose="020B0604020202020204" pitchFamily="34" charset="0"/>
            </a:endParaRPr>
          </a:p>
          <a:p>
            <a:pPr marL="609600" lvl="0" indent="-609600" eaLnBrk="1" hangingPunct="1">
              <a:lnSpc>
                <a:spcPct val="100000"/>
              </a:lnSpc>
              <a:spcBef>
                <a:spcPts val="0"/>
              </a:spcBef>
              <a:buFont typeface="Wingdings" panose="05000000000000000000" pitchFamily="2" charset="2"/>
              <a:buChar char="Ø"/>
              <a:defRPr/>
            </a:pPr>
            <a:r>
              <a:rPr lang="en-US" altLang="en-US" sz="1800" cap="none" dirty="0">
                <a:latin typeface="Arial" panose="020B0604020202020204" pitchFamily="34" charset="0"/>
                <a:cs typeface="Arial" panose="020B0604020202020204" pitchFamily="34" charset="0"/>
              </a:rPr>
              <a:t>Using the table below as was just described, </a:t>
            </a:r>
            <a:r>
              <a:rPr lang="en-US" altLang="en-US" sz="1800" b="1" cap="none" dirty="0" smtClean="0">
                <a:latin typeface="Arial" panose="020B0604020202020204" pitchFamily="34" charset="0"/>
                <a:cs typeface="Arial" panose="020B0604020202020204" pitchFamily="34" charset="0"/>
              </a:rPr>
              <a:t>make sure you provide</a:t>
            </a:r>
            <a:r>
              <a:rPr lang="en-US" altLang="en-US" sz="1800" cap="none" dirty="0" smtClean="0">
                <a:latin typeface="Arial" panose="020B0604020202020204" pitchFamily="34" charset="0"/>
                <a:cs typeface="Arial" panose="020B0604020202020204" pitchFamily="34" charset="0"/>
              </a:rPr>
              <a:t>:</a:t>
            </a:r>
            <a:endParaRPr lang="en-US" altLang="en-US" sz="1800" cap="none" dirty="0">
              <a:latin typeface="Arial" panose="020B0604020202020204" pitchFamily="34" charset="0"/>
              <a:cs typeface="Arial" panose="020B0604020202020204" pitchFamily="34" charset="0"/>
            </a:endParaRPr>
          </a:p>
          <a:p>
            <a:pPr marL="1066800" lvl="1" indent="-609600" eaLnBrk="1" hangingPunct="1">
              <a:lnSpc>
                <a:spcPct val="100000"/>
              </a:lnSpc>
              <a:spcBef>
                <a:spcPts val="0"/>
              </a:spcBef>
              <a:buFont typeface="Wingdings" panose="05000000000000000000" pitchFamily="2" charset="2"/>
              <a:buChar char="Ø"/>
              <a:defRPr/>
            </a:pPr>
            <a:r>
              <a:rPr lang="en-US" altLang="en-US" cap="none" dirty="0">
                <a:latin typeface="Arial" panose="020B0604020202020204" pitchFamily="34" charset="0"/>
                <a:cs typeface="Arial" panose="020B0604020202020204" pitchFamily="34" charset="0"/>
              </a:rPr>
              <a:t>“</a:t>
            </a:r>
            <a:r>
              <a:rPr lang="en-US" altLang="en-US" b="1" cap="none" dirty="0">
                <a:latin typeface="Arial" panose="020B0604020202020204" pitchFamily="34" charset="0"/>
                <a:cs typeface="Arial" panose="020B0604020202020204" pitchFamily="34" charset="0"/>
              </a:rPr>
              <a:t>one or two positives</a:t>
            </a:r>
            <a:r>
              <a:rPr lang="en-US" altLang="en-US" cap="none" dirty="0">
                <a:latin typeface="Arial" panose="020B0604020202020204" pitchFamily="34" charset="0"/>
                <a:cs typeface="Arial" panose="020B0604020202020204" pitchFamily="34" charset="0"/>
              </a:rPr>
              <a:t>” for each of your team-mates, AND</a:t>
            </a:r>
          </a:p>
          <a:p>
            <a:pPr marL="1066800" lvl="1" indent="-609600" eaLnBrk="1" hangingPunct="1">
              <a:lnSpc>
                <a:spcPct val="100000"/>
              </a:lnSpc>
              <a:spcBef>
                <a:spcPts val="0"/>
              </a:spcBef>
              <a:buFont typeface="Wingdings" panose="05000000000000000000" pitchFamily="2" charset="2"/>
              <a:buChar char="Ø"/>
              <a:defRPr/>
            </a:pPr>
            <a:r>
              <a:rPr lang="en-US" altLang="en-US" cap="none" dirty="0">
                <a:latin typeface="Arial" panose="020B0604020202020204" pitchFamily="34" charset="0"/>
                <a:cs typeface="Arial" panose="020B0604020202020204" pitchFamily="34" charset="0"/>
              </a:rPr>
              <a:t>“</a:t>
            </a:r>
            <a:r>
              <a:rPr lang="en-US" altLang="en-US" b="1" cap="none" dirty="0">
                <a:latin typeface="Arial" panose="020B0604020202020204" pitchFamily="34" charset="0"/>
                <a:cs typeface="Arial" panose="020B0604020202020204" pitchFamily="34" charset="0"/>
              </a:rPr>
              <a:t>one opportunity for improvement</a:t>
            </a:r>
            <a:r>
              <a:rPr lang="en-US" altLang="en-US" cap="none" dirty="0">
                <a:latin typeface="Arial" panose="020B0604020202020204" pitchFamily="34" charset="0"/>
                <a:cs typeface="Arial" panose="020B0604020202020204" pitchFamily="34" charset="0"/>
              </a:rPr>
              <a:t>” for each of your team </a:t>
            </a:r>
            <a:r>
              <a:rPr lang="en-US" altLang="en-US" cap="none" dirty="0" smtClean="0">
                <a:latin typeface="Arial" panose="020B0604020202020204" pitchFamily="34" charset="0"/>
                <a:cs typeface="Arial" panose="020B0604020202020204" pitchFamily="34" charset="0"/>
              </a:rPr>
              <a:t>mates</a:t>
            </a:r>
            <a:r>
              <a:rPr lang="en-US" altLang="en-US" cap="none" dirty="0">
                <a:latin typeface="Arial" panose="020B0604020202020204" pitchFamily="34" charset="0"/>
                <a:cs typeface="Arial" panose="020B0604020202020204" pitchFamily="34" charset="0"/>
              </a:rPr>
              <a:t> </a:t>
            </a:r>
            <a:r>
              <a:rPr lang="en-US" altLang="en-US" cap="none" dirty="0" smtClean="0">
                <a:latin typeface="Arial" panose="020B0604020202020204" pitchFamily="34" charset="0"/>
                <a:cs typeface="Arial" panose="020B0604020202020204" pitchFamily="34" charset="0"/>
              </a:rPr>
              <a:t>(constructive criticism)</a:t>
            </a:r>
            <a:endParaRPr lang="en-US" altLang="en-US" cap="none" dirty="0">
              <a:solidFill>
                <a:prstClr val="black"/>
              </a:solidFill>
              <a:latin typeface="Arial" panose="020B0604020202020204" pitchFamily="34" charset="0"/>
              <a:cs typeface="Arial" panose="020B0604020202020204" pitchFamily="34" charset="0"/>
            </a:endParaRPr>
          </a:p>
          <a:p>
            <a:pPr marL="1066800" lvl="1" indent="-609600" eaLnBrk="1" hangingPunct="1">
              <a:lnSpc>
                <a:spcPct val="100000"/>
              </a:lnSpc>
              <a:spcBef>
                <a:spcPts val="0"/>
              </a:spcBef>
              <a:buFont typeface="Wingdings" panose="05000000000000000000" pitchFamily="2" charset="2"/>
              <a:buChar char="Ø"/>
              <a:defRPr/>
            </a:pPr>
            <a:endParaRPr lang="en-US" altLang="en-US" cap="none" dirty="0">
              <a:latin typeface="Arial" panose="020B0604020202020204" pitchFamily="34" charset="0"/>
              <a:cs typeface="Arial" panose="020B0604020202020204" pitchFamily="34" charset="0"/>
            </a:endParaRPr>
          </a:p>
          <a:p>
            <a:pPr marL="609600" indent="-609600"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cs typeface="Arial" panose="020B0604020202020204" pitchFamily="34" charset="0"/>
            </a:endParaRPr>
          </a:p>
        </p:txBody>
      </p:sp>
      <p:sp>
        <p:nvSpPr>
          <p:cNvPr id="4198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E0DB34B4-5BF1-4D7B-8E75-0FBD9CD0B1C6}"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14</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8"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9"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a:t>
            </a:r>
            <a:r>
              <a:rPr lang="en-CA" altLang="en-US" b="1" i="1" dirty="0">
                <a:solidFill>
                  <a:srgbClr val="000000"/>
                </a:solidFill>
                <a:latin typeface="Arial" panose="020B0604020202020204" pitchFamily="34" charset="0"/>
              </a:rPr>
              <a:t>Project Assignment for ENGG404</a:t>
            </a:r>
          </a:p>
        </p:txBody>
      </p:sp>
      <p:pic>
        <p:nvPicPr>
          <p:cNvPr id="6" name="Picture 5"/>
          <p:cNvPicPr>
            <a:picLocks noChangeAspect="1"/>
          </p:cNvPicPr>
          <p:nvPr/>
        </p:nvPicPr>
        <p:blipFill>
          <a:blip r:embed="rId3"/>
          <a:stretch>
            <a:fillRect/>
          </a:stretch>
        </p:blipFill>
        <p:spPr>
          <a:xfrm>
            <a:off x="1219200" y="2667000"/>
            <a:ext cx="6598243" cy="3352800"/>
          </a:xfrm>
          <a:prstGeom prst="rect">
            <a:avLst/>
          </a:prstGeom>
        </p:spPr>
      </p:pic>
    </p:spTree>
    <p:extLst>
      <p:ext uri="{BB962C8B-B14F-4D97-AF65-F5344CB8AC3E}">
        <p14:creationId xmlns:p14="http://schemas.microsoft.com/office/powerpoint/2010/main" val="37163338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4294967295"/>
          </p:nvPr>
        </p:nvSpPr>
        <p:spPr>
          <a:xfrm>
            <a:off x="457200" y="822325"/>
            <a:ext cx="8226425" cy="5575300"/>
          </a:xfrm>
          <a:solidFill>
            <a:srgbClr val="FFFFFF">
              <a:alpha val="69804"/>
            </a:srgbClr>
          </a:solidFill>
          <a:ln>
            <a:solidFill>
              <a:srgbClr val="000000"/>
            </a:solidFill>
            <a:miter lim="800000"/>
            <a:headEnd/>
            <a:tailEnd/>
          </a:ln>
        </p:spPr>
        <p:txBody>
          <a:bodyPr>
            <a:normAutofit/>
          </a:bodyPr>
          <a:lstStyle/>
          <a:p>
            <a:pPr marL="0" indent="0" eaLnBrk="1" fontAlgn="auto" hangingPunct="1">
              <a:lnSpc>
                <a:spcPct val="100000"/>
              </a:lnSpc>
              <a:spcAft>
                <a:spcPts val="0"/>
              </a:spcAft>
              <a:buNone/>
              <a:defRPr/>
            </a:pPr>
            <a:r>
              <a:rPr lang="en-US" altLang="en-US" sz="1800" cap="none" dirty="0" smtClean="0">
                <a:latin typeface="Arial" panose="020B0604020202020204" pitchFamily="34" charset="0"/>
              </a:rPr>
              <a:t>The </a:t>
            </a:r>
            <a:r>
              <a:rPr lang="en-US" altLang="en-US" sz="1800" cap="none" dirty="0">
                <a:latin typeface="Arial" panose="020B0604020202020204" pitchFamily="34" charset="0"/>
              </a:rPr>
              <a:t>Process for the ITP Metrics Peer Feedback Survey </a:t>
            </a:r>
          </a:p>
          <a:p>
            <a:pPr marL="1066800" lvl="1" indent="-609600" eaLnBrk="1" hangingPunct="1">
              <a:lnSpc>
                <a:spcPct val="100000"/>
              </a:lnSpc>
              <a:spcBef>
                <a:spcPts val="0"/>
              </a:spcBef>
              <a:buFont typeface="Wingdings" panose="05000000000000000000" pitchFamily="2" charset="2"/>
              <a:buChar char="Ø"/>
              <a:defRPr/>
            </a:pPr>
            <a:endParaRPr lang="en-US" altLang="en-US" cap="none" dirty="0">
              <a:latin typeface="Arial" panose="020B0604020202020204" pitchFamily="34" charset="0"/>
              <a:cs typeface="Arial" panose="020B0604020202020204" pitchFamily="34" charset="0"/>
            </a:endParaRPr>
          </a:p>
          <a:p>
            <a:pPr marL="609600" lvl="0" indent="-609600" eaLnBrk="1" hangingPunct="1">
              <a:lnSpc>
                <a:spcPct val="100000"/>
              </a:lnSpc>
              <a:spcBef>
                <a:spcPts val="0"/>
              </a:spcBef>
              <a:buClr>
                <a:prstClr val="black"/>
              </a:buClr>
              <a:buFont typeface="Wingdings" panose="05000000000000000000" pitchFamily="2" charset="2"/>
              <a:buChar char="Ø"/>
              <a:defRPr/>
            </a:pPr>
            <a:r>
              <a:rPr lang="en-US" altLang="en-US" sz="1800" cap="none" dirty="0">
                <a:solidFill>
                  <a:prstClr val="black"/>
                </a:solidFill>
                <a:latin typeface="Arial" panose="020B0604020202020204" pitchFamily="34" charset="0"/>
                <a:cs typeface="Arial" panose="020B0604020202020204" pitchFamily="34" charset="0"/>
              </a:rPr>
              <a:t>Practice “valuable and constructive feedback”:</a:t>
            </a:r>
          </a:p>
          <a:p>
            <a:pPr marL="1066800" lvl="1" indent="-609600" eaLnBrk="1" hangingPunct="1">
              <a:lnSpc>
                <a:spcPct val="110000"/>
              </a:lnSpc>
              <a:spcBef>
                <a:spcPts val="0"/>
              </a:spcBef>
              <a:buClr>
                <a:prstClr val="black"/>
              </a:buClr>
              <a:buFont typeface="Wingdings" panose="05000000000000000000" pitchFamily="2" charset="2"/>
              <a:buChar char="Ø"/>
              <a:defRPr/>
            </a:pPr>
            <a:endParaRPr lang="en-US" altLang="en-US" cap="none" dirty="0">
              <a:solidFill>
                <a:prstClr val="black"/>
              </a:solidFill>
              <a:latin typeface="Arial" panose="020B0604020202020204" pitchFamily="34" charset="0"/>
              <a:cs typeface="Arial" panose="020B0604020202020204" pitchFamily="34" charset="0"/>
            </a:endParaRPr>
          </a:p>
          <a:p>
            <a:pPr marL="1066800" lvl="1" indent="-609600" eaLnBrk="1" hangingPunct="1">
              <a:lnSpc>
                <a:spcPct val="110000"/>
              </a:lnSpc>
              <a:spcBef>
                <a:spcPts val="0"/>
              </a:spcBef>
              <a:buClrTx/>
              <a:buFont typeface="Wingdings" panose="05000000000000000000" pitchFamily="2" charset="2"/>
              <a:buChar char="Ø"/>
              <a:defRPr/>
            </a:pPr>
            <a:r>
              <a:rPr lang="en-US" altLang="en-US" cap="none" dirty="0">
                <a:solidFill>
                  <a:prstClr val="black"/>
                </a:solidFill>
                <a:latin typeface="Arial" panose="020B0604020202020204" pitchFamily="34" charset="0"/>
                <a:cs typeface="Arial" panose="020B0604020202020204" pitchFamily="34" charset="0"/>
              </a:rPr>
              <a:t>Specific, Accurate, and Constructive:</a:t>
            </a:r>
          </a:p>
          <a:p>
            <a:pPr marL="1524000" lvl="2" indent="-609600" eaLnBrk="1" hangingPunct="1">
              <a:lnSpc>
                <a:spcPct val="100000"/>
              </a:lnSpc>
              <a:spcBef>
                <a:spcPts val="0"/>
              </a:spcBef>
              <a:buClrTx/>
              <a:buFont typeface="Wingdings" panose="05000000000000000000" pitchFamily="2" charset="2"/>
              <a:buChar char="Ø"/>
              <a:defRPr/>
            </a:pPr>
            <a:r>
              <a:rPr lang="en-US" altLang="en-US" cap="none" dirty="0">
                <a:solidFill>
                  <a:prstClr val="black"/>
                </a:solidFill>
                <a:latin typeface="Arial" panose="020B0604020202020204" pitchFamily="34" charset="0"/>
                <a:cs typeface="Arial" panose="020B0604020202020204" pitchFamily="34" charset="0"/>
              </a:rPr>
              <a:t>DO SAY “To avoid duplication of work, it would be beneficial if you could upload documents to the </a:t>
            </a:r>
            <a:r>
              <a:rPr lang="en-US" altLang="en-US" cap="none" dirty="0" err="1" smtClean="0">
                <a:solidFill>
                  <a:prstClr val="black"/>
                </a:solidFill>
                <a:latin typeface="Arial" panose="020B0604020202020204" pitchFamily="34" charset="0"/>
                <a:cs typeface="Arial" panose="020B0604020202020204" pitchFamily="34" charset="0"/>
              </a:rPr>
              <a:t>dropbox</a:t>
            </a:r>
            <a:r>
              <a:rPr lang="en-US" altLang="en-US" cap="none" dirty="0" smtClean="0">
                <a:solidFill>
                  <a:prstClr val="black"/>
                </a:solidFill>
                <a:latin typeface="Arial" panose="020B0604020202020204" pitchFamily="34" charset="0"/>
                <a:cs typeface="Arial" panose="020B0604020202020204" pitchFamily="34" charset="0"/>
              </a:rPr>
              <a:t> </a:t>
            </a:r>
            <a:r>
              <a:rPr lang="en-US" altLang="en-US" cap="none" dirty="0">
                <a:solidFill>
                  <a:prstClr val="black"/>
                </a:solidFill>
                <a:latin typeface="Arial" panose="020B0604020202020204" pitchFamily="34" charset="0"/>
                <a:cs typeface="Arial" panose="020B0604020202020204" pitchFamily="34" charset="0"/>
              </a:rPr>
              <a:t>when you first create a new file, and use more specific file names.” </a:t>
            </a:r>
          </a:p>
          <a:p>
            <a:pPr marL="1524000" lvl="2" indent="-609600" eaLnBrk="1" hangingPunct="1">
              <a:lnSpc>
                <a:spcPct val="100000"/>
              </a:lnSpc>
              <a:spcBef>
                <a:spcPts val="0"/>
              </a:spcBef>
              <a:buClrTx/>
              <a:buFont typeface="Wingdings" panose="05000000000000000000" pitchFamily="2" charset="2"/>
              <a:buChar char="Ø"/>
              <a:defRPr/>
            </a:pPr>
            <a:endParaRPr lang="en-US" altLang="en-US" cap="none" dirty="0">
              <a:solidFill>
                <a:prstClr val="black"/>
              </a:solidFill>
              <a:latin typeface="Arial" panose="020B0604020202020204" pitchFamily="34" charset="0"/>
              <a:cs typeface="Arial" panose="020B0604020202020204" pitchFamily="34" charset="0"/>
            </a:endParaRPr>
          </a:p>
          <a:p>
            <a:pPr marL="1066800" lvl="1" indent="-609600" eaLnBrk="1" hangingPunct="1">
              <a:lnSpc>
                <a:spcPct val="100000"/>
              </a:lnSpc>
              <a:spcBef>
                <a:spcPts val="0"/>
              </a:spcBef>
              <a:buClrTx/>
              <a:buFont typeface="Wingdings" panose="05000000000000000000" pitchFamily="2" charset="2"/>
              <a:buChar char="Ø"/>
              <a:defRPr/>
            </a:pPr>
            <a:r>
              <a:rPr lang="en-US" altLang="en-US" cap="none" dirty="0">
                <a:solidFill>
                  <a:prstClr val="black"/>
                </a:solidFill>
                <a:latin typeface="Arial" panose="020B0604020202020204" pitchFamily="34" charset="0"/>
                <a:cs typeface="Arial" panose="020B0604020202020204" pitchFamily="34" charset="0"/>
              </a:rPr>
              <a:t>Future-Oriented: </a:t>
            </a:r>
          </a:p>
          <a:p>
            <a:pPr marL="1524000" lvl="2" indent="-609600" eaLnBrk="1" hangingPunct="1">
              <a:lnSpc>
                <a:spcPct val="100000"/>
              </a:lnSpc>
              <a:spcBef>
                <a:spcPts val="0"/>
              </a:spcBef>
              <a:buClrTx/>
              <a:buFont typeface="Wingdings" panose="05000000000000000000" pitchFamily="2" charset="2"/>
              <a:buChar char="Ø"/>
              <a:defRPr/>
            </a:pPr>
            <a:r>
              <a:rPr lang="en-US" altLang="en-US" cap="none" dirty="0">
                <a:solidFill>
                  <a:prstClr val="black"/>
                </a:solidFill>
                <a:latin typeface="Arial" panose="020B0604020202020204" pitchFamily="34" charset="0"/>
                <a:cs typeface="Arial" panose="020B0604020202020204" pitchFamily="34" charset="0"/>
              </a:rPr>
              <a:t>DO SAY “Team meetings would be more productive if you are able to prepare for them beforehand and come to the meeting with your assigned work completed and ready for review by others.”</a:t>
            </a:r>
          </a:p>
          <a:p>
            <a:pPr marL="1524000" lvl="2" indent="-609600" eaLnBrk="1" hangingPunct="1">
              <a:lnSpc>
                <a:spcPct val="100000"/>
              </a:lnSpc>
              <a:spcBef>
                <a:spcPts val="0"/>
              </a:spcBef>
              <a:buClrTx/>
              <a:buFont typeface="Wingdings" panose="05000000000000000000" pitchFamily="2" charset="2"/>
              <a:buChar char="Ø"/>
              <a:defRPr/>
            </a:pPr>
            <a:endParaRPr lang="en-US" altLang="en-US" cap="none" dirty="0">
              <a:solidFill>
                <a:prstClr val="black"/>
              </a:solidFill>
              <a:latin typeface="Arial" panose="020B0604020202020204" pitchFamily="34" charset="0"/>
              <a:cs typeface="Arial" panose="020B0604020202020204" pitchFamily="34" charset="0"/>
            </a:endParaRPr>
          </a:p>
          <a:p>
            <a:pPr marL="1066800" lvl="1" indent="-609600" eaLnBrk="1" hangingPunct="1">
              <a:lnSpc>
                <a:spcPct val="100000"/>
              </a:lnSpc>
              <a:spcBef>
                <a:spcPts val="0"/>
              </a:spcBef>
              <a:buClrTx/>
              <a:buFont typeface="Wingdings" panose="05000000000000000000" pitchFamily="2" charset="2"/>
              <a:buChar char="Ø"/>
              <a:defRPr/>
            </a:pPr>
            <a:r>
              <a:rPr lang="en-US" altLang="en-US" cap="none" dirty="0">
                <a:solidFill>
                  <a:prstClr val="black"/>
                </a:solidFill>
                <a:latin typeface="Arial" panose="020B0604020202020204" pitchFamily="34" charset="0"/>
                <a:cs typeface="Arial" panose="020B0604020202020204" pitchFamily="34" charset="0"/>
              </a:rPr>
              <a:t>Target Behaviour: </a:t>
            </a:r>
          </a:p>
          <a:p>
            <a:pPr marL="1524000" lvl="2" indent="-609600" eaLnBrk="1" hangingPunct="1">
              <a:lnSpc>
                <a:spcPct val="100000"/>
              </a:lnSpc>
              <a:spcBef>
                <a:spcPts val="0"/>
              </a:spcBef>
              <a:buClrTx/>
              <a:buFont typeface="Wingdings" panose="05000000000000000000" pitchFamily="2" charset="2"/>
              <a:buChar char="Ø"/>
              <a:defRPr/>
            </a:pPr>
            <a:r>
              <a:rPr lang="en-US" altLang="en-US" cap="none" dirty="0">
                <a:solidFill>
                  <a:prstClr val="black"/>
                </a:solidFill>
                <a:latin typeface="Arial" panose="020B0604020202020204" pitchFamily="34" charset="0"/>
                <a:cs typeface="Arial" panose="020B0604020202020204" pitchFamily="34" charset="0"/>
              </a:rPr>
              <a:t>DO SAY “I feel that the team really benefits from your ideas, in future meetings we would love to hear more from you. Your opinions are valuable so it would be great to see you become more involved in these conversations”. </a:t>
            </a:r>
          </a:p>
          <a:p>
            <a:pPr marL="1066800" lvl="1" indent="-609600" eaLnBrk="1" hangingPunct="1">
              <a:lnSpc>
                <a:spcPct val="100000"/>
              </a:lnSpc>
              <a:spcBef>
                <a:spcPts val="0"/>
              </a:spcBef>
              <a:buClr>
                <a:prstClr val="black"/>
              </a:buClr>
              <a:buFont typeface="Wingdings" panose="05000000000000000000" pitchFamily="2" charset="2"/>
              <a:buChar char="Ø"/>
              <a:defRPr/>
            </a:pPr>
            <a:endParaRPr lang="en-US" altLang="en-US" cap="none" dirty="0">
              <a:solidFill>
                <a:prstClr val="black"/>
              </a:solidFill>
              <a:latin typeface="Arial" panose="020B0604020202020204" pitchFamily="34" charset="0"/>
              <a:cs typeface="Arial" panose="020B0604020202020204" pitchFamily="34" charset="0"/>
            </a:endParaRPr>
          </a:p>
          <a:p>
            <a:pPr marL="1066800" lvl="1" indent="-609600" eaLnBrk="1" hangingPunct="1">
              <a:lnSpc>
                <a:spcPct val="100000"/>
              </a:lnSpc>
              <a:spcBef>
                <a:spcPts val="0"/>
              </a:spcBef>
              <a:buFont typeface="Wingdings" panose="05000000000000000000" pitchFamily="2" charset="2"/>
              <a:buChar char="Ø"/>
              <a:defRPr/>
            </a:pPr>
            <a:endParaRPr lang="en-US" altLang="en-US" cap="none" dirty="0">
              <a:latin typeface="Arial" panose="020B0604020202020204" pitchFamily="34" charset="0"/>
              <a:cs typeface="Arial" panose="020B0604020202020204" pitchFamily="34" charset="0"/>
            </a:endParaRPr>
          </a:p>
          <a:p>
            <a:pPr marL="609600" indent="-609600" eaLnBrk="1" hangingPunct="1">
              <a:lnSpc>
                <a:spcPct val="100000"/>
              </a:lnSpc>
              <a:spcBef>
                <a:spcPts val="0"/>
              </a:spcBef>
              <a:buFont typeface="Wingdings" panose="05000000000000000000" pitchFamily="2" charset="2"/>
              <a:buChar char="Ø"/>
              <a:defRPr/>
            </a:pPr>
            <a:endParaRPr lang="en-US" altLang="en-US" sz="1800" dirty="0">
              <a:latin typeface="Arial" panose="020B0604020202020204" pitchFamily="34" charset="0"/>
              <a:cs typeface="Arial" panose="020B0604020202020204" pitchFamily="34" charset="0"/>
            </a:endParaRPr>
          </a:p>
        </p:txBody>
      </p:sp>
      <p:sp>
        <p:nvSpPr>
          <p:cNvPr id="4198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E0DB34B4-5BF1-4D7B-8E75-0FBD9CD0B1C6}"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15</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8"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9"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Project</a:t>
            </a:r>
            <a:endParaRPr lang="en-CA" altLang="en-US" b="1" i="1" dirty="0">
              <a:solidFill>
                <a:srgbClr val="000000"/>
              </a:solidFill>
              <a:latin typeface="Arial" panose="020B0604020202020204" pitchFamily="34" charset="0"/>
            </a:endParaRPr>
          </a:p>
        </p:txBody>
      </p:sp>
    </p:spTree>
    <p:extLst>
      <p:ext uri="{BB962C8B-B14F-4D97-AF65-F5344CB8AC3E}">
        <p14:creationId xmlns:p14="http://schemas.microsoft.com/office/powerpoint/2010/main" val="29856825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344487" y="891636"/>
            <a:ext cx="8226425" cy="5575300"/>
          </a:xfrm>
          <a:prstGeom prst="rect">
            <a:avLst/>
          </a:prstGeom>
          <a:solidFill>
            <a:srgbClr val="FFFFFF">
              <a:alpha val="69803"/>
            </a:srgbClr>
          </a:solidFill>
          <a:ln w="9525">
            <a:solidFill>
              <a:srgbClr val="000000"/>
            </a:solidFill>
            <a:miter lim="800000"/>
            <a:headEnd/>
            <a:tailEnd/>
          </a:ln>
        </p:spPr>
        <p:txBody>
          <a:bodyPr/>
          <a:lstStyle>
            <a:lvl1pPr marL="609600" indent="-6096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ts val="0"/>
              </a:spcBef>
              <a:buClr>
                <a:schemeClr val="bg2"/>
              </a:buClr>
              <a:buFont typeface="Wingdings" panose="05000000000000000000" pitchFamily="2" charset="2"/>
              <a:buNone/>
              <a:defRPr/>
            </a:pPr>
            <a:r>
              <a:rPr lang="en-US" altLang="en-US" sz="1600" b="1" dirty="0" smtClean="0">
                <a:latin typeface="Arial" panose="020B0604020202020204" pitchFamily="34" charset="0"/>
              </a:rPr>
              <a:t>Root </a:t>
            </a:r>
            <a:r>
              <a:rPr lang="en-US" altLang="en-US" sz="1600" b="1" dirty="0">
                <a:latin typeface="Arial" panose="020B0604020202020204" pitchFamily="34" charset="0"/>
              </a:rPr>
              <a:t>Cause </a:t>
            </a:r>
            <a:r>
              <a:rPr lang="en-US" altLang="en-US" sz="1600" b="1" dirty="0" smtClean="0">
                <a:latin typeface="Arial" panose="020B0604020202020204" pitchFamily="34" charset="0"/>
              </a:rPr>
              <a:t>Analysis and the Cause &amp; Effect Model</a:t>
            </a:r>
          </a:p>
          <a:p>
            <a:pPr eaLnBrk="1" hangingPunct="1">
              <a:spcBef>
                <a:spcPts val="0"/>
              </a:spcBef>
              <a:buClr>
                <a:schemeClr val="bg2"/>
              </a:buClr>
              <a:buFont typeface="Wingdings" panose="05000000000000000000" pitchFamily="2" charset="2"/>
              <a:buNone/>
              <a:defRPr/>
            </a:pPr>
            <a:endParaRPr lang="en-US" altLang="en-US" sz="1600" b="1" dirty="0">
              <a:latin typeface="Arial" panose="020B0604020202020204" pitchFamily="34" charset="0"/>
            </a:endParaRPr>
          </a:p>
          <a:p>
            <a:pPr marL="0" indent="0" eaLnBrk="1" hangingPunct="1">
              <a:spcBef>
                <a:spcPts val="0"/>
              </a:spcBef>
              <a:buClr>
                <a:schemeClr val="bg2"/>
              </a:buClr>
              <a:defRPr/>
            </a:pPr>
            <a:r>
              <a:rPr lang="en-US" altLang="en-US" sz="1600" dirty="0" smtClean="0">
                <a:latin typeface="Arial" panose="020B0604020202020204" pitchFamily="34" charset="0"/>
              </a:rPr>
              <a:t>The cause and effect model aids in the development of the root cause analysis for your project.</a:t>
            </a:r>
          </a:p>
          <a:p>
            <a:pPr marL="0" indent="0" eaLnBrk="1" hangingPunct="1">
              <a:spcBef>
                <a:spcPts val="0"/>
              </a:spcBef>
              <a:buClr>
                <a:schemeClr val="bg2"/>
              </a:buClr>
              <a:defRPr/>
            </a:pPr>
            <a:endParaRPr lang="en-US" altLang="en-US" sz="1600" dirty="0">
              <a:latin typeface="Arial" panose="020B0604020202020204" pitchFamily="34" charset="0"/>
            </a:endParaRPr>
          </a:p>
          <a:p>
            <a:pPr marL="0" indent="0" eaLnBrk="1" hangingPunct="1">
              <a:spcBef>
                <a:spcPts val="0"/>
              </a:spcBef>
              <a:buClr>
                <a:schemeClr val="bg2"/>
              </a:buClr>
              <a:defRPr/>
            </a:pPr>
            <a:r>
              <a:rPr lang="en-US" altLang="en-US" sz="1600" dirty="0" smtClean="0">
                <a:latin typeface="Arial" panose="020B0604020202020204" pitchFamily="34" charset="0"/>
              </a:rPr>
              <a:t>The </a:t>
            </a:r>
            <a:r>
              <a:rPr lang="en-US" altLang="en-US" sz="1600" b="1" u="sng" dirty="0">
                <a:latin typeface="Arial" panose="020B0604020202020204" pitchFamily="34" charset="0"/>
              </a:rPr>
              <a:t>cause and effect model helps to identify and ‘drill down’ to the latent </a:t>
            </a:r>
            <a:r>
              <a:rPr lang="en-US" altLang="en-US" sz="1600" b="1" u="sng" dirty="0" smtClean="0">
                <a:latin typeface="Arial" panose="020B0604020202020204" pitchFamily="34" charset="0"/>
              </a:rPr>
              <a:t>causes</a:t>
            </a:r>
            <a:r>
              <a:rPr lang="en-US" altLang="en-US" sz="1600" dirty="0" smtClean="0">
                <a:latin typeface="Arial" panose="020B0604020202020204" pitchFamily="34" charset="0"/>
              </a:rPr>
              <a:t>, including:</a:t>
            </a:r>
            <a:endParaRPr lang="en-US" altLang="en-US" sz="1600" dirty="0">
              <a:latin typeface="Arial" panose="020B0604020202020204" pitchFamily="34" charset="0"/>
            </a:endParaRPr>
          </a:p>
          <a:p>
            <a:pPr marL="819150" lvl="2" eaLnBrk="1" hangingPunct="1">
              <a:spcBef>
                <a:spcPts val="0"/>
              </a:spcBef>
              <a:buClr>
                <a:schemeClr val="bg2"/>
              </a:buClr>
              <a:buFont typeface="Wingdings" panose="05000000000000000000" pitchFamily="2" charset="2"/>
              <a:buChar char="Ø"/>
              <a:defRPr/>
            </a:pPr>
            <a:r>
              <a:rPr lang="en-US" altLang="en-US" sz="1600" dirty="0">
                <a:latin typeface="Arial" panose="020B0604020202020204" pitchFamily="34" charset="0"/>
              </a:rPr>
              <a:t>Immediate causes</a:t>
            </a:r>
          </a:p>
          <a:p>
            <a:pPr marL="819150" lvl="2" eaLnBrk="1" hangingPunct="1">
              <a:spcBef>
                <a:spcPts val="0"/>
              </a:spcBef>
              <a:buClr>
                <a:schemeClr val="bg2"/>
              </a:buClr>
              <a:buFont typeface="Wingdings" panose="05000000000000000000" pitchFamily="2" charset="2"/>
              <a:buChar char="Ø"/>
              <a:defRPr/>
            </a:pPr>
            <a:r>
              <a:rPr lang="en-US" altLang="en-US" sz="1600" dirty="0">
                <a:latin typeface="Arial" panose="020B0604020202020204" pitchFamily="34" charset="0"/>
              </a:rPr>
              <a:t>Intermediate immediate causes</a:t>
            </a:r>
          </a:p>
          <a:p>
            <a:pPr marL="819150" lvl="2" eaLnBrk="1" hangingPunct="1">
              <a:spcBef>
                <a:spcPts val="0"/>
              </a:spcBef>
              <a:buClr>
                <a:schemeClr val="bg2"/>
              </a:buClr>
              <a:buFont typeface="Wingdings" panose="05000000000000000000" pitchFamily="2" charset="2"/>
              <a:buChar char="Ø"/>
              <a:defRPr/>
            </a:pPr>
            <a:r>
              <a:rPr lang="en-US" altLang="en-US" sz="1600" dirty="0">
                <a:latin typeface="Arial" panose="020B0604020202020204" pitchFamily="34" charset="0"/>
              </a:rPr>
              <a:t>Basic causes</a:t>
            </a:r>
          </a:p>
          <a:p>
            <a:pPr marL="819150" lvl="2" eaLnBrk="1" hangingPunct="1">
              <a:spcBef>
                <a:spcPts val="0"/>
              </a:spcBef>
              <a:buClr>
                <a:schemeClr val="bg2"/>
              </a:buClr>
              <a:buFont typeface="Wingdings" panose="05000000000000000000" pitchFamily="2" charset="2"/>
              <a:buChar char="Ø"/>
              <a:defRPr/>
            </a:pPr>
            <a:r>
              <a:rPr lang="en-US" altLang="en-US" sz="1600" dirty="0">
                <a:latin typeface="Arial" panose="020B0604020202020204" pitchFamily="34" charset="0"/>
              </a:rPr>
              <a:t>Intermediate basic causes</a:t>
            </a:r>
          </a:p>
          <a:p>
            <a:pPr marL="819150" lvl="2" eaLnBrk="1" hangingPunct="1">
              <a:spcBef>
                <a:spcPts val="0"/>
              </a:spcBef>
              <a:buClr>
                <a:schemeClr val="bg2"/>
              </a:buClr>
              <a:buFont typeface="Wingdings" panose="05000000000000000000" pitchFamily="2" charset="2"/>
              <a:buChar char="Ø"/>
              <a:defRPr/>
            </a:pPr>
            <a:r>
              <a:rPr lang="en-US" altLang="en-US" sz="1600" dirty="0">
                <a:latin typeface="Arial" panose="020B0604020202020204" pitchFamily="34" charset="0"/>
              </a:rPr>
              <a:t>Latent </a:t>
            </a:r>
            <a:r>
              <a:rPr lang="en-US" altLang="en-US" sz="1600" dirty="0" smtClean="0">
                <a:latin typeface="Arial" panose="020B0604020202020204" pitchFamily="34" charset="0"/>
              </a:rPr>
              <a:t>causes</a:t>
            </a:r>
          </a:p>
          <a:p>
            <a:pPr eaLnBrk="1" hangingPunct="1">
              <a:spcBef>
                <a:spcPts val="0"/>
              </a:spcBef>
              <a:buClr>
                <a:schemeClr val="bg2"/>
              </a:buClr>
              <a:buFont typeface="Wingdings" panose="05000000000000000000" pitchFamily="2" charset="2"/>
              <a:buNone/>
              <a:defRPr/>
            </a:pPr>
            <a:endParaRPr lang="en-US" altLang="en-US" sz="1600" dirty="0" smtClean="0">
              <a:latin typeface="Arial" panose="020B0604020202020204" pitchFamily="34" charset="0"/>
            </a:endParaRPr>
          </a:p>
          <a:p>
            <a:pPr marL="0" indent="0" eaLnBrk="1" hangingPunct="1">
              <a:spcBef>
                <a:spcPts val="0"/>
              </a:spcBef>
              <a:buClr>
                <a:schemeClr val="bg2"/>
              </a:buClr>
              <a:defRPr/>
            </a:pPr>
            <a:r>
              <a:rPr lang="en-US" altLang="en-US" sz="1600" b="1" u="sng" dirty="0">
                <a:latin typeface="Arial" panose="020B0604020202020204" pitchFamily="34" charset="0"/>
              </a:rPr>
              <a:t>If you </a:t>
            </a:r>
            <a:r>
              <a:rPr lang="en-US" altLang="en-US" sz="1600" b="1" u="sng" dirty="0" smtClean="0">
                <a:latin typeface="Arial" panose="020B0604020202020204" pitchFamily="34" charset="0"/>
              </a:rPr>
              <a:t>can still </a:t>
            </a:r>
            <a:r>
              <a:rPr lang="en-US" altLang="en-US" sz="1600" b="1" u="sng" dirty="0">
                <a:latin typeface="Arial" panose="020B0604020202020204" pitchFamily="34" charset="0"/>
              </a:rPr>
              <a:t>answer the question ‘why</a:t>
            </a:r>
            <a:r>
              <a:rPr lang="en-US" altLang="en-US" sz="1600" b="1" u="sng" dirty="0" smtClean="0">
                <a:latin typeface="Arial" panose="020B0604020202020204" pitchFamily="34" charset="0"/>
              </a:rPr>
              <a:t>’, </a:t>
            </a:r>
            <a:r>
              <a:rPr lang="en-US" altLang="en-US" sz="1600" b="1" u="sng" dirty="0">
                <a:latin typeface="Arial" panose="020B0604020202020204" pitchFamily="34" charset="0"/>
              </a:rPr>
              <a:t>you are </a:t>
            </a:r>
            <a:r>
              <a:rPr lang="en-US" altLang="en-US" sz="1600" b="1" u="sng" dirty="0" smtClean="0">
                <a:latin typeface="Arial" panose="020B0604020202020204" pitchFamily="34" charset="0"/>
              </a:rPr>
              <a:t>NOT at </a:t>
            </a:r>
            <a:r>
              <a:rPr lang="en-US" altLang="en-US" sz="1600" b="1" u="sng" dirty="0">
                <a:latin typeface="Arial" panose="020B0604020202020204" pitchFamily="34" charset="0"/>
              </a:rPr>
              <a:t>a latent cause!</a:t>
            </a:r>
          </a:p>
          <a:p>
            <a:pPr marL="0" indent="0" eaLnBrk="1" hangingPunct="1">
              <a:spcBef>
                <a:spcPts val="0"/>
              </a:spcBef>
              <a:buClr>
                <a:schemeClr val="bg2"/>
              </a:buClr>
              <a:defRPr/>
            </a:pPr>
            <a:endParaRPr lang="en-US" altLang="en-US" sz="1600" dirty="0">
              <a:latin typeface="Arial" panose="020B0604020202020204" pitchFamily="34" charset="0"/>
            </a:endParaRPr>
          </a:p>
          <a:p>
            <a:pPr eaLnBrk="1" hangingPunct="1">
              <a:spcBef>
                <a:spcPts val="0"/>
              </a:spcBef>
              <a:buClr>
                <a:schemeClr val="bg2"/>
              </a:buClr>
              <a:buFont typeface="Wingdings" panose="05000000000000000000" pitchFamily="2" charset="2"/>
              <a:buNone/>
              <a:defRPr/>
            </a:pPr>
            <a:r>
              <a:rPr lang="en-US" altLang="en-US" sz="1600" dirty="0" smtClean="0">
                <a:latin typeface="Arial" panose="020B0604020202020204" pitchFamily="34" charset="0"/>
              </a:rPr>
              <a:t>Once identified, the latent causes need to be linked to an element of the Risk Management System Elements (RMEs)</a:t>
            </a:r>
          </a:p>
          <a:p>
            <a:pPr lvl="1" eaLnBrk="1" hangingPunct="1">
              <a:spcBef>
                <a:spcPts val="0"/>
              </a:spcBef>
              <a:buClr>
                <a:schemeClr val="bg2"/>
              </a:buClr>
              <a:buFont typeface="Wingdings" panose="05000000000000000000" pitchFamily="2" charset="2"/>
              <a:buChar char="Ø"/>
              <a:defRPr/>
            </a:pPr>
            <a:r>
              <a:rPr lang="en-US" altLang="en-US" sz="1600" b="1" u="sng" dirty="0" smtClean="0">
                <a:latin typeface="Arial" panose="020B0604020202020204" pitchFamily="34" charset="0"/>
              </a:rPr>
              <a:t>The latent causes reflect weaknesses or inadequacies in the Risk Management System Elements</a:t>
            </a:r>
          </a:p>
          <a:p>
            <a:pPr lvl="1" eaLnBrk="1" hangingPunct="1">
              <a:spcBef>
                <a:spcPts val="0"/>
              </a:spcBef>
              <a:buClr>
                <a:schemeClr val="bg2"/>
              </a:buClr>
              <a:buFont typeface="Wingdings" panose="05000000000000000000" pitchFamily="2" charset="2"/>
              <a:buChar char="Ø"/>
              <a:defRPr/>
            </a:pPr>
            <a:r>
              <a:rPr lang="en-US" altLang="en-US" sz="1600" dirty="0" smtClean="0">
                <a:latin typeface="Arial" panose="020B0604020202020204" pitchFamily="34" charset="0"/>
              </a:rPr>
              <a:t>The latent causes show areas where meaningful management action can be taken relative to the Risk Management System (i.e. recommendations)</a:t>
            </a:r>
          </a:p>
          <a:p>
            <a:pPr eaLnBrk="1" hangingPunct="1">
              <a:spcBef>
                <a:spcPts val="0"/>
              </a:spcBef>
              <a:buClr>
                <a:schemeClr val="bg2"/>
              </a:buClr>
              <a:buFont typeface="Wingdings" panose="05000000000000000000" pitchFamily="2" charset="2"/>
              <a:buChar char="Ø"/>
              <a:defRPr/>
            </a:pPr>
            <a:endParaRPr lang="en-US" altLang="en-US" sz="1600" dirty="0">
              <a:latin typeface="Arial" panose="020B0604020202020204" pitchFamily="34" charset="0"/>
            </a:endParaRPr>
          </a:p>
        </p:txBody>
      </p:sp>
      <p:sp>
        <p:nvSpPr>
          <p:cNvPr id="43011"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6AE1A524-2342-4615-B529-1227CFA1EE21}"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16</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3012"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3013" name="Rectangle 2"/>
          <p:cNvSpPr>
            <a:spLocks noChangeArrowheads="1"/>
          </p:cNvSpPr>
          <p:nvPr/>
        </p:nvSpPr>
        <p:spPr bwMode="auto">
          <a:xfrm>
            <a:off x="227013" y="227013"/>
            <a:ext cx="8688387"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en-US" b="1" i="1" dirty="0" smtClean="0">
                <a:solidFill>
                  <a:srgbClr val="000000"/>
                </a:solidFill>
                <a:latin typeface="Arial" panose="020B0604020202020204" pitchFamily="34" charset="0"/>
              </a:rPr>
              <a:t>ENGG404 </a:t>
            </a:r>
            <a:r>
              <a:rPr lang="en-US" altLang="en-US" b="1" i="1" dirty="0">
                <a:solidFill>
                  <a:srgbClr val="000000"/>
                </a:solidFill>
                <a:latin typeface="Arial" panose="020B0604020202020204" pitchFamily="34" charset="0"/>
              </a:rPr>
              <a:t>Team </a:t>
            </a:r>
            <a:r>
              <a:rPr lang="en-US" altLang="en-US" b="1" i="1" dirty="0" smtClean="0">
                <a:solidFill>
                  <a:srgbClr val="000000"/>
                </a:solidFill>
                <a:latin typeface="Arial" panose="020B0604020202020204" pitchFamily="34" charset="0"/>
              </a:rPr>
              <a:t>Project</a:t>
            </a:r>
            <a:endParaRPr lang="en-US" altLang="en-US" b="1" i="1" dirty="0">
              <a:solidFill>
                <a:srgbClr val="000000"/>
              </a:solidFill>
              <a:latin typeface="Arial" panose="020B0604020202020204" pitchFamily="34" charset="0"/>
            </a:endParaRPr>
          </a:p>
        </p:txBody>
      </p:sp>
    </p:spTree>
    <p:extLst>
      <p:ext uri="{BB962C8B-B14F-4D97-AF65-F5344CB8AC3E}">
        <p14:creationId xmlns:p14="http://schemas.microsoft.com/office/powerpoint/2010/main" val="22372415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455613" y="822325"/>
            <a:ext cx="8226425" cy="5575300"/>
          </a:xfrm>
          <a:prstGeom prst="rect">
            <a:avLst/>
          </a:prstGeom>
          <a:solidFill>
            <a:srgbClr val="FFFFFF">
              <a:alpha val="69803"/>
            </a:srgbClr>
          </a:solidFill>
          <a:ln w="9525">
            <a:solidFill>
              <a:srgbClr val="000000"/>
            </a:solidFill>
            <a:miter lim="800000"/>
            <a:headEnd/>
            <a:tailEnd/>
          </a:ln>
        </p:spPr>
        <p:txBody>
          <a:bodyPr/>
          <a:lstStyle>
            <a:lvl1pPr marL="609600" indent="-6096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ts val="0"/>
              </a:spcBef>
              <a:buClr>
                <a:schemeClr val="bg2"/>
              </a:buClr>
              <a:buFont typeface="Wingdings" panose="05000000000000000000" pitchFamily="2" charset="2"/>
              <a:buNone/>
              <a:defRPr/>
            </a:pPr>
            <a:r>
              <a:rPr lang="en-CA" altLang="en-US" sz="1600" dirty="0" smtClean="0">
                <a:latin typeface="Arial" panose="020B0604020202020204" pitchFamily="34" charset="0"/>
              </a:rPr>
              <a:t>Team </a:t>
            </a:r>
            <a:r>
              <a:rPr lang="en-CA" altLang="en-US" sz="1600" dirty="0">
                <a:latin typeface="Arial" panose="020B0604020202020204" pitchFamily="34" charset="0"/>
              </a:rPr>
              <a:t>Project Progress Report: </a:t>
            </a:r>
            <a:endParaRPr lang="en-CA" altLang="en-US" sz="1600" dirty="0" smtClean="0">
              <a:latin typeface="Arial" panose="020B0604020202020204" pitchFamily="34" charset="0"/>
            </a:endParaRPr>
          </a:p>
          <a:p>
            <a:pPr eaLnBrk="1" hangingPunct="1">
              <a:spcBef>
                <a:spcPts val="0"/>
              </a:spcBef>
              <a:buFont typeface="Wingdings" panose="05000000000000000000" pitchFamily="2" charset="2"/>
              <a:buChar char="Ø"/>
              <a:defRPr/>
            </a:pPr>
            <a:r>
              <a:rPr lang="en-CA" altLang="en-US" sz="1600" dirty="0" smtClean="0">
                <a:latin typeface="Arial" panose="020B0604020202020204" pitchFamily="34" charset="0"/>
              </a:rPr>
              <a:t>Application </a:t>
            </a:r>
            <a:r>
              <a:rPr lang="en-CA" altLang="en-US" sz="1600" dirty="0">
                <a:latin typeface="Arial" panose="020B0604020202020204" pitchFamily="34" charset="0"/>
              </a:rPr>
              <a:t>of the Cause and Effect Model - Discussion: </a:t>
            </a:r>
          </a:p>
          <a:p>
            <a:pPr marL="0" indent="0" eaLnBrk="1" hangingPunct="1">
              <a:spcBef>
                <a:spcPts val="0"/>
              </a:spcBef>
              <a:defRPr/>
            </a:pPr>
            <a:endParaRPr lang="en-US" altLang="en-US" sz="1600" dirty="0">
              <a:latin typeface="Arial" panose="020B0604020202020204" pitchFamily="34" charset="0"/>
            </a:endParaRPr>
          </a:p>
        </p:txBody>
      </p:sp>
      <p:sp>
        <p:nvSpPr>
          <p:cNvPr id="45059"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B248A1D9-0059-4A2D-A3C5-694CD7D166FF}"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17</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5060"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5061" name="Rectangle 2"/>
          <p:cNvSpPr>
            <a:spLocks noChangeArrowheads="1"/>
          </p:cNvSpPr>
          <p:nvPr/>
        </p:nvSpPr>
        <p:spPr bwMode="auto">
          <a:xfrm>
            <a:off x="227013" y="227013"/>
            <a:ext cx="8688387"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en-US" b="1" i="1" dirty="0" smtClean="0">
                <a:solidFill>
                  <a:srgbClr val="000000"/>
                </a:solidFill>
                <a:latin typeface="Arial" panose="020B0604020202020204" pitchFamily="34" charset="0"/>
              </a:rPr>
              <a:t>ENGG404 </a:t>
            </a:r>
            <a:r>
              <a:rPr lang="en-US" altLang="en-US" b="1" i="1" dirty="0">
                <a:solidFill>
                  <a:srgbClr val="000000"/>
                </a:solidFill>
                <a:latin typeface="Arial" panose="020B0604020202020204" pitchFamily="34" charset="0"/>
              </a:rPr>
              <a:t>Team </a:t>
            </a:r>
            <a:r>
              <a:rPr lang="en-US" altLang="en-US" b="1" i="1" dirty="0" smtClean="0">
                <a:solidFill>
                  <a:srgbClr val="000000"/>
                </a:solidFill>
                <a:latin typeface="Arial" panose="020B0604020202020204" pitchFamily="34" charset="0"/>
              </a:rPr>
              <a:t>Project</a:t>
            </a:r>
            <a:endParaRPr lang="en-US" altLang="en-US" b="1" i="1" dirty="0">
              <a:solidFill>
                <a:srgbClr val="000000"/>
              </a:solidFill>
              <a:latin typeface="Arial" panose="020B0604020202020204" pitchFamily="34" charset="0"/>
            </a:endParaRPr>
          </a:p>
        </p:txBody>
      </p:sp>
      <p:sp>
        <p:nvSpPr>
          <p:cNvPr id="30" name="TextBox 29"/>
          <p:cNvSpPr txBox="1"/>
          <p:nvPr/>
        </p:nvSpPr>
        <p:spPr>
          <a:xfrm>
            <a:off x="498475" y="1676400"/>
            <a:ext cx="2419350" cy="4616450"/>
          </a:xfrm>
          <a:prstGeom prst="rect">
            <a:avLst/>
          </a:prstGeom>
          <a:solidFill>
            <a:schemeClr val="accent2">
              <a:lumMod val="40000"/>
              <a:lumOff val="60000"/>
            </a:schemeClr>
          </a:solidFill>
        </p:spPr>
        <p:txBody>
          <a:bodyPr/>
          <a:lstStyle/>
          <a:p>
            <a:pPr algn="ctr">
              <a:defRPr/>
            </a:pPr>
            <a:r>
              <a:rPr lang="en-CA" sz="1400" u="sng" dirty="0">
                <a:latin typeface="Arial" panose="020B0604020202020204" pitchFamily="34" charset="0"/>
              </a:rPr>
              <a:t>Your RCA Chart</a:t>
            </a:r>
          </a:p>
        </p:txBody>
      </p:sp>
      <p:pic>
        <p:nvPicPr>
          <p:cNvPr id="45063" name="Picture 2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363" y="2133600"/>
            <a:ext cx="2208212"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363" y="3429000"/>
            <a:ext cx="2208212"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p:cNvCxnSpPr/>
          <p:nvPr/>
        </p:nvCxnSpPr>
        <p:spPr>
          <a:xfrm>
            <a:off x="1219200" y="2819400"/>
            <a:ext cx="1793875" cy="23813"/>
          </a:xfrm>
          <a:prstGeom prst="straightConnector1">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0" y="2876550"/>
            <a:ext cx="498475" cy="696913"/>
          </a:xfrm>
          <a:prstGeom prst="straightConnector1">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292350" y="4481513"/>
            <a:ext cx="720725" cy="500062"/>
          </a:xfrm>
          <a:prstGeom prst="straightConnector1">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45070" idx="1"/>
          </p:cNvCxnSpPr>
          <p:nvPr/>
        </p:nvCxnSpPr>
        <p:spPr>
          <a:xfrm flipV="1">
            <a:off x="1384300" y="4986338"/>
            <a:ext cx="1628775" cy="234950"/>
          </a:xfrm>
          <a:prstGeom prst="straightConnector1">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pic>
        <p:nvPicPr>
          <p:cNvPr id="45069"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13075" y="1752600"/>
            <a:ext cx="153828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13075" y="3813175"/>
            <a:ext cx="1692275"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69622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455613" y="822325"/>
            <a:ext cx="8226425" cy="5575300"/>
          </a:xfrm>
          <a:prstGeom prst="rect">
            <a:avLst/>
          </a:prstGeom>
          <a:solidFill>
            <a:srgbClr val="FFFFFF">
              <a:alpha val="69803"/>
            </a:srgbClr>
          </a:solidFill>
          <a:ln w="9525">
            <a:solidFill>
              <a:srgbClr val="000000"/>
            </a:solidFill>
            <a:miter lim="800000"/>
            <a:headEnd/>
            <a:tailEnd/>
          </a:ln>
        </p:spPr>
        <p:txBody>
          <a:bodyPr/>
          <a:lstStyle>
            <a:lvl1pPr marL="609600" indent="-6096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ts val="0"/>
              </a:spcBef>
              <a:buClr>
                <a:schemeClr val="bg2"/>
              </a:buClr>
              <a:buFont typeface="Wingdings" panose="05000000000000000000" pitchFamily="2" charset="2"/>
              <a:buNone/>
              <a:defRPr/>
            </a:pPr>
            <a:r>
              <a:rPr lang="en-CA" altLang="en-US" sz="1600" dirty="0" smtClean="0">
                <a:latin typeface="Arial" panose="020B0604020202020204" pitchFamily="34" charset="0"/>
              </a:rPr>
              <a:t>Team </a:t>
            </a:r>
            <a:r>
              <a:rPr lang="en-CA" altLang="en-US" sz="1600" dirty="0">
                <a:latin typeface="Arial" panose="020B0604020202020204" pitchFamily="34" charset="0"/>
              </a:rPr>
              <a:t>Project Progress Report: </a:t>
            </a:r>
          </a:p>
          <a:p>
            <a:pPr eaLnBrk="1" hangingPunct="1">
              <a:spcBef>
                <a:spcPts val="0"/>
              </a:spcBef>
              <a:buFont typeface="Wingdings" panose="05000000000000000000" pitchFamily="2" charset="2"/>
              <a:buChar char="Ø"/>
              <a:defRPr/>
            </a:pPr>
            <a:r>
              <a:rPr lang="en-CA" altLang="en-US" sz="1600" dirty="0" smtClean="0">
                <a:latin typeface="Arial" panose="020B0604020202020204" pitchFamily="34" charset="0"/>
              </a:rPr>
              <a:t>Application </a:t>
            </a:r>
            <a:r>
              <a:rPr lang="en-CA" altLang="en-US" sz="1600" dirty="0">
                <a:latin typeface="Arial" panose="020B0604020202020204" pitchFamily="34" charset="0"/>
              </a:rPr>
              <a:t>of the Cause and Effect Model - Discussion: </a:t>
            </a:r>
          </a:p>
          <a:p>
            <a:pPr marL="0" indent="0" eaLnBrk="1" hangingPunct="1">
              <a:spcBef>
                <a:spcPts val="0"/>
              </a:spcBef>
              <a:defRPr/>
            </a:pPr>
            <a:endParaRPr lang="en-US" altLang="en-US" sz="1600" dirty="0">
              <a:latin typeface="Arial" panose="020B0604020202020204" pitchFamily="34" charset="0"/>
            </a:endParaRPr>
          </a:p>
        </p:txBody>
      </p:sp>
      <p:sp>
        <p:nvSpPr>
          <p:cNvPr id="4710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DE441302-3CDC-4647-845D-F7CB915E4401}"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18</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7108"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7109" name="Rectangle 2"/>
          <p:cNvSpPr>
            <a:spLocks noChangeArrowheads="1"/>
          </p:cNvSpPr>
          <p:nvPr/>
        </p:nvSpPr>
        <p:spPr bwMode="auto">
          <a:xfrm>
            <a:off x="227013" y="227013"/>
            <a:ext cx="8688387"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en-US" b="1" i="1" dirty="0" smtClean="0">
                <a:solidFill>
                  <a:srgbClr val="000000"/>
                </a:solidFill>
                <a:latin typeface="Arial" panose="020B0604020202020204" pitchFamily="34" charset="0"/>
              </a:rPr>
              <a:t>ENGG404 </a:t>
            </a:r>
            <a:r>
              <a:rPr lang="en-US" altLang="en-US" b="1" i="1" dirty="0">
                <a:solidFill>
                  <a:srgbClr val="000000"/>
                </a:solidFill>
                <a:latin typeface="Arial" panose="020B0604020202020204" pitchFamily="34" charset="0"/>
              </a:rPr>
              <a:t>Team Project </a:t>
            </a:r>
          </a:p>
        </p:txBody>
      </p:sp>
      <p:sp>
        <p:nvSpPr>
          <p:cNvPr id="25" name="TextBox 24"/>
          <p:cNvSpPr txBox="1"/>
          <p:nvPr/>
        </p:nvSpPr>
        <p:spPr>
          <a:xfrm>
            <a:off x="4800600" y="1676400"/>
            <a:ext cx="3725863" cy="4616450"/>
          </a:xfrm>
          <a:prstGeom prst="rect">
            <a:avLst/>
          </a:prstGeom>
          <a:solidFill>
            <a:schemeClr val="accent2">
              <a:lumMod val="40000"/>
              <a:lumOff val="60000"/>
            </a:schemeClr>
          </a:solidFill>
        </p:spPr>
        <p:txBody>
          <a:bodyPr/>
          <a:lstStyle/>
          <a:p>
            <a:pPr>
              <a:defRPr/>
            </a:pPr>
            <a:r>
              <a:rPr lang="en-CA" sz="1400" dirty="0" smtClean="0">
                <a:latin typeface="Arial" panose="020B0604020202020204" pitchFamily="34" charset="0"/>
              </a:rPr>
              <a:t>Chapter 4.2: </a:t>
            </a:r>
            <a:r>
              <a:rPr lang="en-CA" sz="1400" dirty="0">
                <a:latin typeface="Arial" panose="020B0604020202020204" pitchFamily="34" charset="0"/>
              </a:rPr>
              <a:t>The Cause and Effect Model for Incident Analysis- An Example</a:t>
            </a:r>
          </a:p>
        </p:txBody>
      </p:sp>
      <p:pic>
        <p:nvPicPr>
          <p:cNvPr id="4711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4738" y="2209800"/>
            <a:ext cx="3481387"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0175" y="4191000"/>
            <a:ext cx="315595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498475" y="1676400"/>
            <a:ext cx="2419350" cy="4616450"/>
          </a:xfrm>
          <a:prstGeom prst="rect">
            <a:avLst/>
          </a:prstGeom>
          <a:solidFill>
            <a:schemeClr val="accent2">
              <a:lumMod val="40000"/>
              <a:lumOff val="60000"/>
            </a:schemeClr>
          </a:solidFill>
        </p:spPr>
        <p:txBody>
          <a:bodyPr/>
          <a:lstStyle/>
          <a:p>
            <a:pPr algn="ctr">
              <a:defRPr/>
            </a:pPr>
            <a:r>
              <a:rPr lang="en-CA" sz="1400" u="sng" dirty="0">
                <a:latin typeface="Arial" panose="020B0604020202020204" pitchFamily="34" charset="0"/>
              </a:rPr>
              <a:t>Your RCA Chart</a:t>
            </a:r>
          </a:p>
        </p:txBody>
      </p:sp>
      <p:pic>
        <p:nvPicPr>
          <p:cNvPr id="47114" name="Picture 2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363" y="2133600"/>
            <a:ext cx="2208212"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5" name="Picture 2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4363" y="3429000"/>
            <a:ext cx="2208212"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p:cNvCxnSpPr/>
          <p:nvPr/>
        </p:nvCxnSpPr>
        <p:spPr>
          <a:xfrm>
            <a:off x="1219200" y="2819400"/>
            <a:ext cx="1793875" cy="23813"/>
          </a:xfrm>
          <a:prstGeom prst="straightConnector1">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0" y="2876550"/>
            <a:ext cx="498475" cy="696913"/>
          </a:xfrm>
          <a:prstGeom prst="straightConnector1">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292350" y="4481513"/>
            <a:ext cx="720725" cy="500062"/>
          </a:xfrm>
          <a:prstGeom prst="straightConnector1">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47121" idx="1"/>
          </p:cNvCxnSpPr>
          <p:nvPr/>
        </p:nvCxnSpPr>
        <p:spPr>
          <a:xfrm flipV="1">
            <a:off x="1384300" y="4986338"/>
            <a:ext cx="1628775" cy="234950"/>
          </a:xfrm>
          <a:prstGeom prst="straightConnector1">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pic>
        <p:nvPicPr>
          <p:cNvPr id="47120"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13075" y="1752600"/>
            <a:ext cx="153828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1" name="Picture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13075" y="3813175"/>
            <a:ext cx="1692275"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p:cNvCxnSpPr/>
          <p:nvPr/>
        </p:nvCxnSpPr>
        <p:spPr>
          <a:xfrm flipV="1">
            <a:off x="4267200" y="3275013"/>
            <a:ext cx="942975" cy="29845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176713" y="2578100"/>
            <a:ext cx="1033462" cy="18732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267200" y="4495800"/>
            <a:ext cx="1219200" cy="6350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57700" y="4919663"/>
            <a:ext cx="1028700" cy="40005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5294313" y="3187700"/>
            <a:ext cx="1447800" cy="228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788672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455613" y="822325"/>
            <a:ext cx="8226425" cy="5575300"/>
          </a:xfrm>
          <a:prstGeom prst="rect">
            <a:avLst/>
          </a:prstGeom>
          <a:solidFill>
            <a:srgbClr val="FFFFFF">
              <a:alpha val="69803"/>
            </a:srgbClr>
          </a:solidFill>
          <a:ln w="9525">
            <a:solidFill>
              <a:srgbClr val="000000"/>
            </a:solidFill>
            <a:miter lim="800000"/>
            <a:headEnd/>
            <a:tailEnd/>
          </a:ln>
        </p:spPr>
        <p:txBody>
          <a:bodyPr/>
          <a:lstStyle>
            <a:lvl1pPr marL="609600" indent="-6096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ts val="0"/>
              </a:spcBef>
              <a:buClr>
                <a:schemeClr val="bg2"/>
              </a:buClr>
              <a:buFont typeface="Wingdings" panose="05000000000000000000" pitchFamily="2" charset="2"/>
              <a:buNone/>
              <a:defRPr/>
            </a:pPr>
            <a:r>
              <a:rPr lang="en-CA" altLang="en-US" sz="1600" dirty="0" smtClean="0">
                <a:latin typeface="Arial" panose="020B0604020202020204" pitchFamily="34" charset="0"/>
              </a:rPr>
              <a:t>Team </a:t>
            </a:r>
            <a:r>
              <a:rPr lang="en-CA" altLang="en-US" sz="1600" dirty="0">
                <a:latin typeface="Arial" panose="020B0604020202020204" pitchFamily="34" charset="0"/>
              </a:rPr>
              <a:t>Project Progress Report: </a:t>
            </a:r>
          </a:p>
          <a:p>
            <a:pPr eaLnBrk="1" hangingPunct="1">
              <a:spcBef>
                <a:spcPts val="0"/>
              </a:spcBef>
              <a:buFont typeface="Wingdings" panose="05000000000000000000" pitchFamily="2" charset="2"/>
              <a:buChar char="Ø"/>
              <a:defRPr/>
            </a:pPr>
            <a:r>
              <a:rPr lang="en-CA" altLang="en-US" sz="1600" dirty="0" smtClean="0">
                <a:latin typeface="Arial" panose="020B0604020202020204" pitchFamily="34" charset="0"/>
              </a:rPr>
              <a:t>Application </a:t>
            </a:r>
            <a:r>
              <a:rPr lang="en-CA" altLang="en-US" sz="1600" dirty="0">
                <a:latin typeface="Arial" panose="020B0604020202020204" pitchFamily="34" charset="0"/>
              </a:rPr>
              <a:t>of the Cause and Effect Model - Discussion: </a:t>
            </a:r>
          </a:p>
          <a:p>
            <a:pPr marL="0" indent="0" eaLnBrk="1" hangingPunct="1">
              <a:spcBef>
                <a:spcPts val="0"/>
              </a:spcBef>
              <a:defRPr/>
            </a:pPr>
            <a:endParaRPr lang="en-US" altLang="en-US" sz="1600" dirty="0">
              <a:latin typeface="Arial" panose="020B0604020202020204" pitchFamily="34" charset="0"/>
            </a:endParaRPr>
          </a:p>
        </p:txBody>
      </p:sp>
      <p:sp>
        <p:nvSpPr>
          <p:cNvPr id="49155"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353CE4A0-54F5-487E-82D6-2BE8555C1CC2}"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19</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9156"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9157" name="Rectangle 2"/>
          <p:cNvSpPr>
            <a:spLocks noChangeArrowheads="1"/>
          </p:cNvSpPr>
          <p:nvPr/>
        </p:nvSpPr>
        <p:spPr bwMode="auto">
          <a:xfrm>
            <a:off x="227013" y="227013"/>
            <a:ext cx="8688387"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en-US" b="1" i="1" dirty="0" smtClean="0">
                <a:solidFill>
                  <a:srgbClr val="000000"/>
                </a:solidFill>
                <a:latin typeface="Arial" panose="020B0604020202020204" pitchFamily="34" charset="0"/>
              </a:rPr>
              <a:t>ENGG404 </a:t>
            </a:r>
            <a:r>
              <a:rPr lang="en-US" altLang="en-US" b="1" i="1" dirty="0">
                <a:solidFill>
                  <a:srgbClr val="000000"/>
                </a:solidFill>
                <a:latin typeface="Arial" panose="020B0604020202020204" pitchFamily="34" charset="0"/>
              </a:rPr>
              <a:t>Team Project Assignment</a:t>
            </a:r>
          </a:p>
        </p:txBody>
      </p:sp>
      <p:sp>
        <p:nvSpPr>
          <p:cNvPr id="25" name="TextBox 24"/>
          <p:cNvSpPr txBox="1"/>
          <p:nvPr/>
        </p:nvSpPr>
        <p:spPr>
          <a:xfrm>
            <a:off x="4800600" y="1676400"/>
            <a:ext cx="3725863" cy="4616450"/>
          </a:xfrm>
          <a:prstGeom prst="rect">
            <a:avLst/>
          </a:prstGeom>
          <a:solidFill>
            <a:schemeClr val="accent2">
              <a:lumMod val="40000"/>
              <a:lumOff val="60000"/>
            </a:schemeClr>
          </a:solidFill>
        </p:spPr>
        <p:txBody>
          <a:bodyPr/>
          <a:lstStyle/>
          <a:p>
            <a:pPr>
              <a:defRPr/>
            </a:pPr>
            <a:r>
              <a:rPr lang="en-CA" sz="1400" dirty="0">
                <a:latin typeface="Arial" panose="020B0604020202020204" pitchFamily="34" charset="0"/>
              </a:rPr>
              <a:t>Module 4-05: The Cause and Effect Model for Incident Analysis- An Example</a:t>
            </a:r>
          </a:p>
        </p:txBody>
      </p:sp>
      <p:pic>
        <p:nvPicPr>
          <p:cNvPr id="4915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4738" y="2209800"/>
            <a:ext cx="3481387"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0175" y="4191000"/>
            <a:ext cx="315595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498475" y="1676400"/>
            <a:ext cx="2419350" cy="4616450"/>
          </a:xfrm>
          <a:prstGeom prst="rect">
            <a:avLst/>
          </a:prstGeom>
          <a:solidFill>
            <a:schemeClr val="accent2">
              <a:lumMod val="40000"/>
              <a:lumOff val="60000"/>
            </a:schemeClr>
          </a:solidFill>
        </p:spPr>
        <p:txBody>
          <a:bodyPr/>
          <a:lstStyle/>
          <a:p>
            <a:pPr algn="ctr">
              <a:defRPr/>
            </a:pPr>
            <a:r>
              <a:rPr lang="en-CA" sz="1400" u="sng" dirty="0">
                <a:latin typeface="Arial" panose="020B0604020202020204" pitchFamily="34" charset="0"/>
              </a:rPr>
              <a:t>Your RCA Chart</a:t>
            </a:r>
          </a:p>
        </p:txBody>
      </p:sp>
      <p:pic>
        <p:nvPicPr>
          <p:cNvPr id="49162" name="Picture 2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363" y="2133600"/>
            <a:ext cx="2208212"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3" name="Picture 2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4363" y="3429000"/>
            <a:ext cx="2208212"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p:cNvCxnSpPr/>
          <p:nvPr/>
        </p:nvCxnSpPr>
        <p:spPr>
          <a:xfrm>
            <a:off x="1219200" y="2819400"/>
            <a:ext cx="1793875" cy="23813"/>
          </a:xfrm>
          <a:prstGeom prst="straightConnector1">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0" y="2876550"/>
            <a:ext cx="498475" cy="696913"/>
          </a:xfrm>
          <a:prstGeom prst="straightConnector1">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292350" y="4481513"/>
            <a:ext cx="720725" cy="500062"/>
          </a:xfrm>
          <a:prstGeom prst="straightConnector1">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49169" idx="1"/>
          </p:cNvCxnSpPr>
          <p:nvPr/>
        </p:nvCxnSpPr>
        <p:spPr>
          <a:xfrm flipV="1">
            <a:off x="1384300" y="4986338"/>
            <a:ext cx="1628775" cy="234950"/>
          </a:xfrm>
          <a:prstGeom prst="straightConnector1">
            <a:avLst/>
          </a:prstGeom>
          <a:ln w="3810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pic>
        <p:nvPicPr>
          <p:cNvPr id="49168"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13075" y="1752600"/>
            <a:ext cx="153828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9" name="Picture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13075" y="3813175"/>
            <a:ext cx="1692275"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p:cNvCxnSpPr/>
          <p:nvPr/>
        </p:nvCxnSpPr>
        <p:spPr>
          <a:xfrm flipV="1">
            <a:off x="4267200" y="3275013"/>
            <a:ext cx="942975" cy="29845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176713" y="2578100"/>
            <a:ext cx="1033462" cy="18732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267200" y="4495800"/>
            <a:ext cx="1219200" cy="6350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57700" y="4919663"/>
            <a:ext cx="1028700" cy="40005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Circular Arrow 3"/>
          <p:cNvSpPr/>
          <p:nvPr/>
        </p:nvSpPr>
        <p:spPr>
          <a:xfrm rot="5400000">
            <a:off x="1734344" y="1483519"/>
            <a:ext cx="4502150" cy="4500562"/>
          </a:xfrm>
          <a:prstGeom prst="circularArrow">
            <a:avLst>
              <a:gd name="adj1" fmla="val 12500"/>
              <a:gd name="adj2" fmla="val 1142319"/>
              <a:gd name="adj3" fmla="val 20457681"/>
              <a:gd name="adj4" fmla="val 1311017"/>
              <a:gd name="adj5" fmla="val 12500"/>
            </a:avLst>
          </a:prstGeom>
          <a:solidFill>
            <a:srgbClr val="66FF33">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solidFill>
                <a:schemeClr val="tx1"/>
              </a:solidFill>
            </a:endParaRPr>
          </a:p>
        </p:txBody>
      </p:sp>
    </p:spTree>
    <p:extLst>
      <p:ext uri="{BB962C8B-B14F-4D97-AF65-F5344CB8AC3E}">
        <p14:creationId xmlns:p14="http://schemas.microsoft.com/office/powerpoint/2010/main" val="21551244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821" y="415366"/>
            <a:ext cx="2652136" cy="416909"/>
          </a:xfrm>
          <a:prstGeom prst="rect">
            <a:avLst/>
          </a:prstGeom>
          <a:noFill/>
        </p:spPr>
        <p:txBody>
          <a:bodyPr wrap="none" rtlCol="0">
            <a:spAutoFit/>
          </a:bodyPr>
          <a:lstStyle/>
          <a:p>
            <a:pPr defTabSz="803702"/>
            <a:r>
              <a:rPr lang="en-US" sz="2109" dirty="0">
                <a:solidFill>
                  <a:prstClr val="white">
                    <a:lumMod val="50000"/>
                  </a:prstClr>
                </a:solidFill>
                <a:latin typeface="Calibri" panose="020F0502020204030204"/>
              </a:rPr>
              <a:t>Seminar: Team project</a:t>
            </a:r>
          </a:p>
        </p:txBody>
      </p:sp>
      <p:sp>
        <p:nvSpPr>
          <p:cNvPr id="3" name="TextBox 2"/>
          <p:cNvSpPr txBox="1"/>
          <p:nvPr/>
        </p:nvSpPr>
        <p:spPr>
          <a:xfrm>
            <a:off x="650258" y="6005532"/>
            <a:ext cx="2593531" cy="335798"/>
          </a:xfrm>
          <a:prstGeom prst="rect">
            <a:avLst/>
          </a:prstGeom>
          <a:noFill/>
        </p:spPr>
        <p:txBody>
          <a:bodyPr wrap="none" rtlCol="0">
            <a:spAutoFit/>
          </a:bodyPr>
          <a:lstStyle/>
          <a:p>
            <a:pPr defTabSz="803702"/>
            <a:r>
              <a:rPr lang="en-CA" sz="1582" dirty="0">
                <a:solidFill>
                  <a:prstClr val="white">
                    <a:lumMod val="50000"/>
                  </a:prstClr>
                </a:solidFill>
                <a:latin typeface="Calibri" panose="020F0502020204030204"/>
              </a:rPr>
              <a:t>Team Project Seminar #1 of 8</a:t>
            </a:r>
            <a:endParaRPr lang="en-US" sz="1582" dirty="0">
              <a:solidFill>
                <a:prstClr val="white">
                  <a:lumMod val="50000"/>
                </a:prstClr>
              </a:solidFill>
              <a:latin typeface="Calibri" panose="020F0502020204030204"/>
            </a:endParaRPr>
          </a:p>
        </p:txBody>
      </p:sp>
      <p:sp>
        <p:nvSpPr>
          <p:cNvPr id="2" name="TextBox 1"/>
          <p:cNvSpPr txBox="1"/>
          <p:nvPr/>
        </p:nvSpPr>
        <p:spPr>
          <a:xfrm>
            <a:off x="762000" y="922529"/>
            <a:ext cx="7772400" cy="4961615"/>
          </a:xfrm>
          <a:prstGeom prst="rect">
            <a:avLst/>
          </a:prstGeom>
          <a:noFill/>
        </p:spPr>
        <p:txBody>
          <a:bodyPr wrap="square" rtlCol="0">
            <a:spAutoFit/>
          </a:bodyPr>
          <a:lstStyle/>
          <a:p>
            <a:pPr defTabSz="803702"/>
            <a:r>
              <a:rPr lang="en-CA" sz="3164" dirty="0">
                <a:solidFill>
                  <a:prstClr val="black"/>
                </a:solidFill>
                <a:latin typeface="Calibri" panose="020F0502020204030204"/>
              </a:rPr>
              <a:t>Today:</a:t>
            </a:r>
          </a:p>
          <a:p>
            <a:pPr defTabSz="803702"/>
            <a:endParaRPr lang="en-CA" sz="3164" dirty="0">
              <a:solidFill>
                <a:prstClr val="black"/>
              </a:solidFill>
              <a:latin typeface="Calibri" panose="020F0502020204030204"/>
            </a:endParaRP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Team Contributions &amp; Deductions</a:t>
            </a: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Effectiveness, Engagement, and Collaboration for High Performance Teams</a:t>
            </a: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ITP Metrics Midterm Peer Feedback Process</a:t>
            </a: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Progress Report Chapters:</a:t>
            </a:r>
          </a:p>
          <a:p>
            <a:pPr marL="708357" lvl="1" indent="-251157" defTabSz="803702">
              <a:buFont typeface="Arial" panose="020B0604020202020204" pitchFamily="34" charset="0"/>
              <a:buChar char="•"/>
            </a:pPr>
            <a:r>
              <a:rPr lang="en-CA" sz="3164" dirty="0" smtClean="0">
                <a:solidFill>
                  <a:prstClr val="black"/>
                </a:solidFill>
                <a:latin typeface="Calibri" panose="020F0502020204030204"/>
              </a:rPr>
              <a:t>Cause and Effect Model</a:t>
            </a:r>
          </a:p>
          <a:p>
            <a:pPr marL="708357" lvl="1" indent="-251157" defTabSz="803702">
              <a:buFont typeface="Arial" panose="020B0604020202020204" pitchFamily="34" charset="0"/>
              <a:buChar char="•"/>
            </a:pPr>
            <a:r>
              <a:rPr lang="en-CA" sz="3164" dirty="0" smtClean="0">
                <a:solidFill>
                  <a:prstClr val="black"/>
                </a:solidFill>
                <a:latin typeface="Calibri" panose="020F0502020204030204"/>
              </a:rPr>
              <a:t>Executive Summary</a:t>
            </a:r>
            <a:endParaRPr lang="en-CA" sz="3164" dirty="0">
              <a:solidFill>
                <a:prstClr val="black"/>
              </a:solidFill>
              <a:latin typeface="Calibri" panose="020F0502020204030204"/>
            </a:endParaRPr>
          </a:p>
          <a:p>
            <a:pPr marL="251157" indent="-251157" defTabSz="803702">
              <a:buFont typeface="Arial" panose="020B0604020202020204" pitchFamily="34" charset="0"/>
              <a:buChar char="•"/>
            </a:pPr>
            <a:endParaRPr lang="en-CA" sz="3164" dirty="0">
              <a:solidFill>
                <a:prstClr val="black"/>
              </a:solidFill>
              <a:latin typeface="Calibri" panose="020F0502020204030204"/>
            </a:endParaRPr>
          </a:p>
        </p:txBody>
      </p:sp>
    </p:spTree>
    <p:extLst>
      <p:ext uri="{BB962C8B-B14F-4D97-AF65-F5344CB8AC3E}">
        <p14:creationId xmlns:p14="http://schemas.microsoft.com/office/powerpoint/2010/main" val="37887659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455613" y="822325"/>
            <a:ext cx="8226425" cy="5575300"/>
          </a:xfrm>
          <a:prstGeom prst="rect">
            <a:avLst/>
          </a:prstGeom>
          <a:solidFill>
            <a:srgbClr val="FFFFFF">
              <a:alpha val="69803"/>
            </a:srgbClr>
          </a:solidFill>
          <a:ln w="9525">
            <a:solidFill>
              <a:srgbClr val="000000"/>
            </a:solidFill>
            <a:miter lim="800000"/>
            <a:headEnd/>
            <a:tailEnd/>
          </a:ln>
        </p:spPr>
        <p:txBody>
          <a:bodyPr/>
          <a:lstStyle>
            <a:lvl1pPr marL="609600" indent="-6096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ts val="0"/>
              </a:spcBef>
              <a:buClr>
                <a:schemeClr val="bg2"/>
              </a:buClr>
              <a:buFont typeface="Wingdings" panose="05000000000000000000" pitchFamily="2" charset="2"/>
              <a:buNone/>
              <a:defRPr/>
            </a:pPr>
            <a:r>
              <a:rPr lang="en-CA" altLang="en-US" sz="1600" b="1" dirty="0" smtClean="0">
                <a:latin typeface="Arial" panose="020B0604020202020204" pitchFamily="34" charset="0"/>
              </a:rPr>
              <a:t>Team </a:t>
            </a:r>
            <a:r>
              <a:rPr lang="en-CA" altLang="en-US" sz="1600" b="1" dirty="0">
                <a:latin typeface="Arial" panose="020B0604020202020204" pitchFamily="34" charset="0"/>
              </a:rPr>
              <a:t>Project Progress Report: </a:t>
            </a:r>
            <a:r>
              <a:rPr lang="en-CA" altLang="en-US" sz="1600" b="1" dirty="0" smtClean="0">
                <a:latin typeface="Arial" panose="020B0604020202020204" pitchFamily="34" charset="0"/>
              </a:rPr>
              <a:t>Executive Summary</a:t>
            </a:r>
          </a:p>
          <a:p>
            <a:pPr eaLnBrk="1" hangingPunct="1">
              <a:spcBef>
                <a:spcPts val="0"/>
              </a:spcBef>
              <a:buClr>
                <a:schemeClr val="bg2"/>
              </a:buClr>
              <a:buFont typeface="Wingdings" panose="05000000000000000000" pitchFamily="2" charset="2"/>
              <a:buNone/>
              <a:defRPr/>
            </a:pPr>
            <a:endParaRPr lang="en-CA" altLang="en-US" sz="1600" b="1" dirty="0">
              <a:latin typeface="Arial" panose="020B0604020202020204" pitchFamily="34" charset="0"/>
            </a:endParaRPr>
          </a:p>
          <a:p>
            <a:pPr eaLnBrk="1" hangingPunct="1">
              <a:spcBef>
                <a:spcPts val="0"/>
              </a:spcBef>
              <a:buClr>
                <a:schemeClr val="bg2"/>
              </a:buClr>
              <a:buFont typeface="Wingdings" panose="05000000000000000000" pitchFamily="2" charset="2"/>
              <a:buNone/>
              <a:defRPr/>
            </a:pPr>
            <a:r>
              <a:rPr lang="en-CA" altLang="en-US" sz="1600" b="1" dirty="0" smtClean="0">
                <a:latin typeface="Arial" panose="020B0604020202020204" pitchFamily="34" charset="0"/>
              </a:rPr>
              <a:t>The </a:t>
            </a:r>
            <a:r>
              <a:rPr lang="en-CA" altLang="en-US" sz="1600" b="1" dirty="0">
                <a:latin typeface="Arial" panose="020B0604020202020204" pitchFamily="34" charset="0"/>
              </a:rPr>
              <a:t>Executive Summary is a summary. It is better to create and complete the chapters first, and then summarize your chapters </a:t>
            </a:r>
            <a:endParaRPr lang="en-CA" altLang="en-US" sz="1600" b="1" dirty="0" smtClean="0">
              <a:latin typeface="Arial" panose="020B0604020202020204" pitchFamily="34" charset="0"/>
            </a:endParaRPr>
          </a:p>
          <a:p>
            <a:pPr eaLnBrk="1" hangingPunct="1">
              <a:spcBef>
                <a:spcPts val="0"/>
              </a:spcBef>
              <a:buClr>
                <a:schemeClr val="bg2"/>
              </a:buClr>
              <a:buFont typeface="Wingdings" panose="05000000000000000000" pitchFamily="2" charset="2"/>
              <a:buNone/>
              <a:defRPr/>
            </a:pPr>
            <a:endParaRPr lang="en-CA" altLang="en-US" sz="1600" b="1" dirty="0">
              <a:latin typeface="Arial" panose="020B0604020202020204" pitchFamily="34" charset="0"/>
            </a:endParaRPr>
          </a:p>
          <a:p>
            <a:pPr eaLnBrk="1" hangingPunct="1">
              <a:spcBef>
                <a:spcPts val="0"/>
              </a:spcBef>
              <a:buClr>
                <a:schemeClr val="bg2"/>
              </a:buClr>
              <a:buFont typeface="Wingdings" panose="05000000000000000000" pitchFamily="2" charset="2"/>
              <a:buNone/>
              <a:defRPr/>
            </a:pPr>
            <a:r>
              <a:rPr lang="en-CA" altLang="en-US" sz="1600" b="1" dirty="0" smtClean="0">
                <a:latin typeface="Arial" panose="020B0604020202020204" pitchFamily="34" charset="0"/>
              </a:rPr>
              <a:t>Each </a:t>
            </a:r>
            <a:r>
              <a:rPr lang="en-CA" altLang="en-US" sz="1600" b="1" dirty="0">
                <a:latin typeface="Arial" panose="020B0604020202020204" pitchFamily="34" charset="0"/>
              </a:rPr>
              <a:t>section of the executive summary should summarize the corresponding appendix and provide key points of information, depending on the context and nature of the section. The executive summary must include:</a:t>
            </a:r>
          </a:p>
          <a:p>
            <a:pPr eaLnBrk="1" hangingPunct="1">
              <a:spcBef>
                <a:spcPts val="0"/>
              </a:spcBef>
              <a:buClr>
                <a:schemeClr val="bg2"/>
              </a:buClr>
              <a:buFont typeface="Wingdings" panose="05000000000000000000" pitchFamily="2" charset="2"/>
              <a:buNone/>
              <a:defRPr/>
            </a:pPr>
            <a:endParaRPr lang="en-CA" altLang="en-US" sz="1600" b="1" dirty="0">
              <a:latin typeface="Arial" panose="020B0604020202020204" pitchFamily="34" charset="0"/>
            </a:endParaRPr>
          </a:p>
          <a:p>
            <a:pPr eaLnBrk="1" hangingPunct="1">
              <a:spcBef>
                <a:spcPts val="0"/>
              </a:spcBef>
              <a:buClr>
                <a:schemeClr val="bg2"/>
              </a:buClr>
              <a:buFont typeface="Wingdings" panose="05000000000000000000" pitchFamily="2" charset="2"/>
              <a:buChar char="Ø"/>
              <a:defRPr/>
            </a:pPr>
            <a:r>
              <a:rPr lang="en-CA" altLang="en-US" sz="1600" dirty="0">
                <a:latin typeface="Arial" panose="020B0604020202020204" pitchFamily="34" charset="0"/>
              </a:rPr>
              <a:t>The </a:t>
            </a:r>
            <a:r>
              <a:rPr lang="en-CA" altLang="en-US" sz="1600" b="1" dirty="0">
                <a:latin typeface="Arial" panose="020B0604020202020204" pitchFamily="34" charset="0"/>
              </a:rPr>
              <a:t>Loss Incident and the Losses </a:t>
            </a:r>
            <a:r>
              <a:rPr lang="en-CA" altLang="en-US" sz="1600" dirty="0">
                <a:latin typeface="Arial" panose="020B0604020202020204" pitchFamily="34" charset="0"/>
              </a:rPr>
              <a:t>With Respect To PEAP.</a:t>
            </a:r>
          </a:p>
          <a:p>
            <a:pPr eaLnBrk="1" hangingPunct="1">
              <a:spcBef>
                <a:spcPts val="0"/>
              </a:spcBef>
              <a:buClr>
                <a:schemeClr val="bg2"/>
              </a:buClr>
              <a:buFont typeface="Wingdings" panose="05000000000000000000" pitchFamily="2" charset="2"/>
              <a:buChar char="Ø"/>
              <a:defRPr/>
            </a:pPr>
            <a:r>
              <a:rPr lang="en-CA" altLang="en-US" sz="1600" dirty="0">
                <a:latin typeface="Arial" panose="020B0604020202020204" pitchFamily="34" charset="0"/>
              </a:rPr>
              <a:t>The </a:t>
            </a:r>
            <a:r>
              <a:rPr lang="en-CA" altLang="en-US" sz="1600" b="1" dirty="0">
                <a:latin typeface="Arial" panose="020B0604020202020204" pitchFamily="34" charset="0"/>
              </a:rPr>
              <a:t>Context and Purpose </a:t>
            </a:r>
            <a:r>
              <a:rPr lang="en-CA" altLang="en-US" sz="1600" dirty="0">
                <a:latin typeface="Arial" panose="020B0604020202020204" pitchFamily="34" charset="0"/>
              </a:rPr>
              <a:t>of your Incident Investigation Report.</a:t>
            </a:r>
          </a:p>
          <a:p>
            <a:pPr eaLnBrk="1" hangingPunct="1">
              <a:spcBef>
                <a:spcPts val="0"/>
              </a:spcBef>
              <a:buClr>
                <a:schemeClr val="bg2"/>
              </a:buClr>
              <a:buFont typeface="Wingdings" panose="05000000000000000000" pitchFamily="2" charset="2"/>
              <a:buChar char="Ø"/>
              <a:defRPr/>
            </a:pPr>
            <a:r>
              <a:rPr lang="en-CA" altLang="en-US" sz="1600" b="1" dirty="0">
                <a:latin typeface="Arial" panose="020B0604020202020204" pitchFamily="34" charset="0"/>
              </a:rPr>
              <a:t>Root Cause Analysis</a:t>
            </a:r>
            <a:r>
              <a:rPr lang="en-CA" altLang="en-US" sz="1600" dirty="0">
                <a:latin typeface="Arial" panose="020B0604020202020204" pitchFamily="34" charset="0"/>
              </a:rPr>
              <a:t>: The scope and boundaries of the root cause analysis, and two specific key latent causes that each clearly shows alignment to a risk management system element. </a:t>
            </a:r>
          </a:p>
          <a:p>
            <a:pPr eaLnBrk="1" hangingPunct="1">
              <a:spcBef>
                <a:spcPts val="0"/>
              </a:spcBef>
              <a:buClr>
                <a:schemeClr val="bg2"/>
              </a:buClr>
              <a:buFont typeface="Wingdings" panose="05000000000000000000" pitchFamily="2" charset="2"/>
              <a:buChar char="Ø"/>
              <a:defRPr/>
            </a:pPr>
            <a:r>
              <a:rPr lang="en-CA" altLang="en-US" sz="1600" b="1" dirty="0">
                <a:latin typeface="Arial" panose="020B0604020202020204" pitchFamily="34" charset="0"/>
              </a:rPr>
              <a:t>List of Latent Causes</a:t>
            </a:r>
            <a:r>
              <a:rPr lang="en-CA" altLang="en-US" sz="1600" dirty="0">
                <a:latin typeface="Arial" panose="020B0604020202020204" pitchFamily="34" charset="0"/>
              </a:rPr>
              <a:t>: </a:t>
            </a:r>
            <a:r>
              <a:rPr lang="en-CA" altLang="en-US" sz="1600" dirty="0" smtClean="0">
                <a:latin typeface="Arial" panose="020B0604020202020204" pitchFamily="34" charset="0"/>
              </a:rPr>
              <a:t>Aligned with the </a:t>
            </a:r>
            <a:r>
              <a:rPr lang="en-CA" altLang="en-US" sz="1600" dirty="0">
                <a:latin typeface="Arial" panose="020B0604020202020204" pitchFamily="34" charset="0"/>
              </a:rPr>
              <a:t>applicable Risk Management System </a:t>
            </a:r>
            <a:r>
              <a:rPr lang="en-CA" altLang="en-US" sz="1600" dirty="0" smtClean="0">
                <a:latin typeface="Arial" panose="020B0604020202020204" pitchFamily="34" charset="0"/>
              </a:rPr>
              <a:t>Elements, </a:t>
            </a:r>
            <a:r>
              <a:rPr lang="en-CA" altLang="en-US" sz="1600" dirty="0">
                <a:latin typeface="Arial" panose="020B0604020202020204" pitchFamily="34" charset="0"/>
              </a:rPr>
              <a:t>as found from your RCA and your applied C&amp;E </a:t>
            </a:r>
            <a:r>
              <a:rPr lang="en-CA" altLang="en-US" sz="1600" dirty="0" smtClean="0">
                <a:latin typeface="Arial" panose="020B0604020202020204" pitchFamily="34" charset="0"/>
              </a:rPr>
              <a:t>Model. </a:t>
            </a:r>
            <a:r>
              <a:rPr lang="en-CA" altLang="en-US" sz="1600" dirty="0">
                <a:latin typeface="Arial" panose="020B0604020202020204" pitchFamily="34" charset="0"/>
              </a:rPr>
              <a:t>You must provide at least different 18 latent causes in bullet point or table format.</a:t>
            </a:r>
          </a:p>
          <a:p>
            <a:pPr eaLnBrk="1" hangingPunct="1">
              <a:spcBef>
                <a:spcPts val="0"/>
              </a:spcBef>
              <a:buClr>
                <a:schemeClr val="bg2"/>
              </a:buClr>
              <a:buFont typeface="Wingdings" panose="05000000000000000000" pitchFamily="2" charset="2"/>
              <a:buNone/>
              <a:defRPr/>
            </a:pPr>
            <a:endParaRPr lang="en-CA" altLang="en-US" sz="1600" b="1" dirty="0">
              <a:latin typeface="Arial" panose="020B0604020202020204" pitchFamily="34" charset="0"/>
            </a:endParaRPr>
          </a:p>
          <a:p>
            <a:pPr eaLnBrk="1" hangingPunct="1">
              <a:spcBef>
                <a:spcPts val="0"/>
              </a:spcBef>
              <a:buClr>
                <a:schemeClr val="bg2"/>
              </a:buClr>
              <a:buFont typeface="Wingdings" panose="05000000000000000000" pitchFamily="2" charset="2"/>
              <a:buNone/>
              <a:defRPr/>
            </a:pPr>
            <a:r>
              <a:rPr lang="en-CA" altLang="en-US" sz="1600" b="1" dirty="0" smtClean="0">
                <a:latin typeface="Arial" panose="020B0604020202020204" pitchFamily="34" charset="0"/>
              </a:rPr>
              <a:t>Two </a:t>
            </a:r>
            <a:r>
              <a:rPr lang="en-CA" altLang="en-US" sz="1600" b="1" dirty="0">
                <a:latin typeface="Arial" panose="020B0604020202020204" pitchFamily="34" charset="0"/>
              </a:rPr>
              <a:t>(2) pages maximum for the Executive Summary. A penalty will apply for exceeding 2 pages</a:t>
            </a:r>
            <a:r>
              <a:rPr lang="en-CA" altLang="en-US" sz="1600" b="1" dirty="0" smtClean="0">
                <a:latin typeface="Arial" panose="020B0604020202020204" pitchFamily="34" charset="0"/>
              </a:rPr>
              <a:t>! </a:t>
            </a:r>
            <a:endParaRPr lang="en-CA" altLang="en-US" sz="1600" b="1" dirty="0">
              <a:latin typeface="Arial" panose="020B0604020202020204" pitchFamily="34" charset="0"/>
            </a:endParaRPr>
          </a:p>
          <a:p>
            <a:pPr eaLnBrk="1" hangingPunct="1">
              <a:spcBef>
                <a:spcPts val="0"/>
              </a:spcBef>
              <a:buClr>
                <a:schemeClr val="bg2"/>
              </a:buClr>
              <a:buFont typeface="Wingdings" panose="05000000000000000000" pitchFamily="2" charset="2"/>
              <a:buNone/>
              <a:defRPr/>
            </a:pPr>
            <a:endParaRPr lang="en-CA" altLang="en-US" sz="1600" b="1" dirty="0">
              <a:latin typeface="Arial" panose="020B0604020202020204" pitchFamily="34" charset="0"/>
            </a:endParaRPr>
          </a:p>
          <a:p>
            <a:pPr marL="0" indent="0" eaLnBrk="1" hangingPunct="1">
              <a:spcBef>
                <a:spcPts val="0"/>
              </a:spcBef>
              <a:defRPr/>
            </a:pPr>
            <a:endParaRPr lang="en-US" altLang="en-US" sz="1600" dirty="0">
              <a:latin typeface="Arial" panose="020B0604020202020204" pitchFamily="34" charset="0"/>
            </a:endParaRPr>
          </a:p>
        </p:txBody>
      </p:sp>
      <p:sp>
        <p:nvSpPr>
          <p:cNvPr id="43011"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6AE1A524-2342-4615-B529-1227CFA1EE21}"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20</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3012"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3013" name="Rectangle 2"/>
          <p:cNvSpPr>
            <a:spLocks noChangeArrowheads="1"/>
          </p:cNvSpPr>
          <p:nvPr/>
        </p:nvSpPr>
        <p:spPr bwMode="auto">
          <a:xfrm>
            <a:off x="227013" y="227013"/>
            <a:ext cx="8688387"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en-US" b="1" i="1" dirty="0" smtClean="0">
                <a:solidFill>
                  <a:srgbClr val="000000"/>
                </a:solidFill>
                <a:latin typeface="Arial" panose="020B0604020202020204" pitchFamily="34" charset="0"/>
              </a:rPr>
              <a:t>ENGG404 </a:t>
            </a:r>
            <a:r>
              <a:rPr lang="en-US" altLang="en-US" b="1" i="1" dirty="0">
                <a:solidFill>
                  <a:srgbClr val="000000"/>
                </a:solidFill>
                <a:latin typeface="Arial" panose="020B0604020202020204" pitchFamily="34" charset="0"/>
              </a:rPr>
              <a:t>Team Project Assignment</a:t>
            </a:r>
          </a:p>
        </p:txBody>
      </p:sp>
    </p:spTree>
    <p:extLst>
      <p:ext uri="{BB962C8B-B14F-4D97-AF65-F5344CB8AC3E}">
        <p14:creationId xmlns:p14="http://schemas.microsoft.com/office/powerpoint/2010/main" val="6079916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455613" y="822325"/>
            <a:ext cx="8226425" cy="5575300"/>
          </a:xfrm>
          <a:prstGeom prst="rect">
            <a:avLst/>
          </a:prstGeom>
          <a:solidFill>
            <a:srgbClr val="FFFFFF">
              <a:alpha val="69803"/>
            </a:srgbClr>
          </a:solidFill>
          <a:ln w="9525">
            <a:solidFill>
              <a:srgbClr val="000000"/>
            </a:solidFill>
            <a:miter lim="800000"/>
            <a:headEnd/>
            <a:tailEnd/>
          </a:ln>
        </p:spPr>
        <p:txBody>
          <a:bodyPr/>
          <a:lstStyle>
            <a:lvl1pPr marL="609600" indent="-6096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
                <a:schemeClr val="bg2"/>
              </a:buClr>
              <a:buFont typeface="Wingdings" panose="05000000000000000000" pitchFamily="2" charset="2"/>
              <a:buNone/>
            </a:pPr>
            <a:r>
              <a:rPr lang="en-CA" altLang="en-US" sz="1600">
                <a:latin typeface="Arial" panose="020B0604020202020204" pitchFamily="34" charset="0"/>
              </a:rPr>
              <a:t>At the end of this seminar, you should be at this stage of the project:</a:t>
            </a:r>
            <a:endParaRPr lang="en-US" altLang="en-US" sz="1600">
              <a:latin typeface="Arial" panose="020B0604020202020204" pitchFamily="34" charset="0"/>
            </a:endParaRPr>
          </a:p>
        </p:txBody>
      </p:sp>
      <p:sp>
        <p:nvSpPr>
          <p:cNvPr id="33795"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70918CA3-83CC-4136-8DBD-4C11590E0092}"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3</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33796"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ENGG406</a:t>
            </a:r>
            <a:endParaRPr lang="en-US" altLang="en-US" sz="1200" b="1">
              <a:solidFill>
                <a:srgbClr val="000000"/>
              </a:solidFill>
              <a:latin typeface="Arial" panose="020B0604020202020204" pitchFamily="34" charset="0"/>
              <a:ea typeface="ＭＳ Ｐゴシック" panose="020B060007020508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466876054"/>
              </p:ext>
            </p:extLst>
          </p:nvPr>
        </p:nvGraphicFramePr>
        <p:xfrm>
          <a:off x="455613" y="1265238"/>
          <a:ext cx="8226425" cy="4341663"/>
        </p:xfrm>
        <a:graphic>
          <a:graphicData uri="http://schemas.openxmlformats.org/drawingml/2006/table">
            <a:tbl>
              <a:tblPr firstRow="1" firstCol="1" lastRow="1" lastCol="1" bandRow="1" bandCol="1"/>
              <a:tblGrid>
                <a:gridCol w="5945187">
                  <a:extLst>
                    <a:ext uri="{9D8B030D-6E8A-4147-A177-3AD203B41FA5}">
                      <a16:colId xmlns:a16="http://schemas.microsoft.com/office/drawing/2014/main" val="20000"/>
                    </a:ext>
                  </a:extLst>
                </a:gridCol>
                <a:gridCol w="2281238">
                  <a:extLst>
                    <a:ext uri="{9D8B030D-6E8A-4147-A177-3AD203B41FA5}">
                      <a16:colId xmlns:a16="http://schemas.microsoft.com/office/drawing/2014/main" val="20001"/>
                    </a:ext>
                  </a:extLst>
                </a:gridCol>
              </a:tblGrid>
              <a:tr h="277957">
                <a:tc>
                  <a:txBody>
                    <a:bodyPr/>
                    <a:lstStyle/>
                    <a:p>
                      <a:pPr>
                        <a:lnSpc>
                          <a:spcPct val="107000"/>
                        </a:lnSpc>
                        <a:spcBef>
                          <a:spcPts val="400"/>
                        </a:spcBef>
                        <a:spcAft>
                          <a:spcPts val="400"/>
                        </a:spcAft>
                      </a:pPr>
                      <a:r>
                        <a:rPr lang="en-US" sz="1400" b="1" dirty="0">
                          <a:effectLst/>
                          <a:latin typeface="Arial" panose="020B0604020202020204" pitchFamily="34" charset="0"/>
                          <a:ea typeface="Times New Roman" panose="02020603050405020304" pitchFamily="18" charset="0"/>
                          <a:cs typeface="Times New Roman" panose="02020603050405020304" pitchFamily="18" charset="0"/>
                        </a:rPr>
                        <a:t>Item in Progress Report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07000"/>
                        </a:lnSpc>
                        <a:spcBef>
                          <a:spcPts val="400"/>
                        </a:spcBef>
                        <a:spcAft>
                          <a:spcPts val="400"/>
                        </a:spcAft>
                      </a:pPr>
                      <a:r>
                        <a:rPr lang="en-US" sz="1400" b="1">
                          <a:effectLst/>
                          <a:latin typeface="Arial" panose="020B0604020202020204" pitchFamily="34" charset="0"/>
                          <a:ea typeface="Times New Roman" panose="02020603050405020304" pitchFamily="18" charset="0"/>
                          <a:cs typeface="Times New Roman" panose="02020603050405020304" pitchFamily="18" charset="0"/>
                        </a:rPr>
                        <a:t>Expected Progress</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77957">
                <a:tc>
                  <a:txBody>
                    <a:bodyPr/>
                    <a:lstStyle/>
                    <a:p>
                      <a:pP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Cover Page and Table of Contents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Done</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7957">
                <a:tc>
                  <a:txBody>
                    <a:bodyPr/>
                    <a:lstStyle/>
                    <a:p>
                      <a:pPr>
                        <a:lnSpc>
                          <a:spcPct val="107000"/>
                        </a:lnSpc>
                        <a:spcBef>
                          <a:spcPts val="400"/>
                        </a:spcBef>
                        <a:spcAft>
                          <a:spcPts val="400"/>
                        </a:spcAft>
                      </a:pPr>
                      <a:r>
                        <a:rPr lang="en-US" sz="1400" b="1">
                          <a:effectLst/>
                          <a:latin typeface="Arial" panose="020B0604020202020204" pitchFamily="34" charset="0"/>
                          <a:ea typeface="Times New Roman" panose="02020603050405020304" pitchFamily="18" charset="0"/>
                          <a:cs typeface="Times New Roman" panose="02020603050405020304" pitchFamily="18" charset="0"/>
                        </a:rPr>
                        <a:t>Executive Summary:</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277957">
                <a:tc>
                  <a:txBody>
                    <a:bodyPr/>
                    <a:lstStyle/>
                    <a:p>
                      <a:pPr>
                        <a:lnSpc>
                          <a:spcPct val="107000"/>
                        </a:lnSpc>
                        <a:spcBef>
                          <a:spcPts val="400"/>
                        </a:spcBef>
                        <a:spcAft>
                          <a:spcPts val="4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ES: Incident Description and Losses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  Starting</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7957">
                <a:tc>
                  <a:txBody>
                    <a:bodyPr/>
                    <a:lstStyle/>
                    <a:p>
                      <a:pP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ES: Context and Purpose of Your Incident Investigation</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Starting</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7957">
                <a:tc>
                  <a:txBody>
                    <a:bodyPr/>
                    <a:lstStyle/>
                    <a:p>
                      <a:pP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ES: Root Cause Analysis Summary</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Starting</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7957">
                <a:tc>
                  <a:txBody>
                    <a:bodyPr/>
                    <a:lstStyle/>
                    <a:p>
                      <a:pP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ES: List of the Latent Causes</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Starting</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7957">
                <a:tc>
                  <a:txBody>
                    <a:bodyPr/>
                    <a:lstStyle/>
                    <a:p>
                      <a:pPr>
                        <a:lnSpc>
                          <a:spcPct val="107000"/>
                        </a:lnSpc>
                        <a:spcBef>
                          <a:spcPts val="400"/>
                        </a:spcBef>
                        <a:spcAft>
                          <a:spcPts val="400"/>
                        </a:spcAft>
                      </a:pPr>
                      <a:r>
                        <a:rPr lang="en-US" sz="1400" b="1">
                          <a:effectLst/>
                          <a:latin typeface="Arial" panose="020B0604020202020204" pitchFamily="34" charset="0"/>
                          <a:ea typeface="Times New Roman" panose="02020603050405020304" pitchFamily="18" charset="0"/>
                          <a:cs typeface="Times New Roman" panose="02020603050405020304" pitchFamily="18" charset="0"/>
                        </a:rPr>
                        <a:t>Appendices:</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07000"/>
                        </a:lnSpc>
                        <a:spcBef>
                          <a:spcPts val="400"/>
                        </a:spcBef>
                        <a:spcAft>
                          <a:spcPts val="400"/>
                        </a:spcAft>
                      </a:pPr>
                      <a:r>
                        <a:rPr lang="en-US" sz="1400" b="1">
                          <a:effectLst/>
                          <a:latin typeface="Arial" panose="020B0604020202020204" pitchFamily="34" charset="0"/>
                          <a:ea typeface="Times New Roman" panose="02020603050405020304" pitchFamily="18" charset="0"/>
                          <a:cs typeface="Times New Roman" panose="02020603050405020304" pitchFamily="18" charset="0"/>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7"/>
                  </a:ext>
                </a:extLst>
              </a:tr>
              <a:tr h="277957">
                <a:tc>
                  <a:txBody>
                    <a:bodyPr/>
                    <a:lstStyle/>
                    <a:p>
                      <a:pPr>
                        <a:lnSpc>
                          <a:spcPct val="107000"/>
                        </a:lnSpc>
                        <a:spcBef>
                          <a:spcPts val="400"/>
                        </a:spcBef>
                        <a:spcAft>
                          <a:spcPts val="40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Chapter 1: </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Incident Description and Losses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7000"/>
                        </a:lnSpc>
                        <a:spcBef>
                          <a:spcPts val="400"/>
                        </a:spcBef>
                        <a:spcAft>
                          <a:spcPts val="400"/>
                        </a:spcAft>
                      </a:pPr>
                      <a:r>
                        <a:rPr lang="en-US" sz="1400"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Done</a:t>
                      </a:r>
                      <a:endParaRPr lang="en-CA" sz="1400"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1562">
                <a:tc>
                  <a:txBody>
                    <a:bodyPr/>
                    <a:lstStyle/>
                    <a:p>
                      <a:pPr>
                        <a:lnSpc>
                          <a:spcPct val="107000"/>
                        </a:lnSpc>
                        <a:spcBef>
                          <a:spcPts val="400"/>
                        </a:spcBef>
                        <a:spcAft>
                          <a:spcPts val="40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Chapter 2: </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Context and Purpose of Your Incident Investigation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7000"/>
                        </a:lnSpc>
                        <a:spcBef>
                          <a:spcPts val="400"/>
                        </a:spcBef>
                        <a:spcAft>
                          <a:spcPts val="400"/>
                        </a:spcAft>
                      </a:pPr>
                      <a:r>
                        <a:rPr lang="en-US" sz="1400"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Done</a:t>
                      </a:r>
                      <a:endParaRPr lang="en-CA" sz="1400"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7957">
                <a:tc>
                  <a:txBody>
                    <a:bodyPr/>
                    <a:lstStyle/>
                    <a:p>
                      <a:pPr>
                        <a:lnSpc>
                          <a:spcPct val="107000"/>
                        </a:lnSpc>
                        <a:spcBef>
                          <a:spcPts val="400"/>
                        </a:spcBef>
                        <a:spcAft>
                          <a:spcPts val="40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Chapter 3: </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Root Cause Analysis – Discussion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7000"/>
                        </a:lnSpc>
                        <a:spcBef>
                          <a:spcPts val="400"/>
                        </a:spcBef>
                        <a:spcAft>
                          <a:spcPts val="400"/>
                        </a:spcAft>
                      </a:pPr>
                      <a:r>
                        <a:rPr lang="en-US" sz="1400"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Developing, almost done</a:t>
                      </a:r>
                      <a:endParaRPr lang="en-CA" sz="1400"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7957">
                <a:tc>
                  <a:txBody>
                    <a:bodyPr/>
                    <a:lstStyle/>
                    <a:p>
                      <a:pPr>
                        <a:lnSpc>
                          <a:spcPct val="107000"/>
                        </a:lnSpc>
                        <a:spcBef>
                          <a:spcPts val="400"/>
                        </a:spcBef>
                        <a:spcAft>
                          <a:spcPts val="40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Chapter 4: </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Application of the Cause and Effect Model</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7000"/>
                        </a:lnSpc>
                        <a:spcBef>
                          <a:spcPts val="400"/>
                        </a:spcBef>
                        <a:spcAft>
                          <a:spcPts val="400"/>
                        </a:spcAft>
                      </a:pPr>
                      <a:r>
                        <a:rPr lang="en-CA" sz="1400"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Starting</a:t>
                      </a: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7957">
                <a:tc>
                  <a:txBody>
                    <a:bodyPr/>
                    <a:lstStyle/>
                    <a:p>
                      <a:pPr>
                        <a:lnSpc>
                          <a:spcPct val="107000"/>
                        </a:lnSpc>
                        <a:spcBef>
                          <a:spcPts val="400"/>
                        </a:spcBef>
                        <a:spcAft>
                          <a:spcPts val="40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References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7000"/>
                        </a:lnSpc>
                        <a:spcBef>
                          <a:spcPts val="400"/>
                        </a:spcBef>
                        <a:spcAft>
                          <a:spcPts val="400"/>
                        </a:spcAft>
                      </a:pPr>
                      <a:r>
                        <a:rPr lang="en-US" sz="1400"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CA" sz="1400"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7957">
                <a:tc>
                  <a:txBody>
                    <a:bodyPr/>
                    <a:lstStyle/>
                    <a:p>
                      <a:pPr>
                        <a:lnSpc>
                          <a:spcPct val="107000"/>
                        </a:lnSpc>
                        <a:spcBef>
                          <a:spcPts val="400"/>
                        </a:spcBef>
                        <a:spcAft>
                          <a:spcPts val="4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Appendix </a:t>
                      </a: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A: </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Root Cause Analysis – Chart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400"/>
                        </a:spcBef>
                        <a:spcAft>
                          <a:spcPts val="400"/>
                        </a:spcAft>
                        <a:buClrTx/>
                        <a:buSzTx/>
                        <a:buFontTx/>
                        <a:buNone/>
                        <a:tabLst/>
                        <a:defRPr/>
                      </a:pPr>
                      <a:r>
                        <a:rPr lang="en-US" sz="1400"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Developing, almost done</a:t>
                      </a:r>
                      <a:endParaRPr lang="en-CA" sz="1400"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456660">
                <a:tc>
                  <a:txBody>
                    <a:bodyPr/>
                    <a:lstStyle/>
                    <a:p>
                      <a:pPr>
                        <a:lnSpc>
                          <a:spcPct val="107000"/>
                        </a:lnSpc>
                        <a:spcBef>
                          <a:spcPts val="400"/>
                        </a:spcBef>
                        <a:spcAft>
                          <a:spcPts val="4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Spelling, Grammar, Format, Organization, Presentation, Rational and Logic; Overall Flow</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7000"/>
                        </a:lnSpc>
                        <a:spcBef>
                          <a:spcPts val="400"/>
                        </a:spcBef>
                        <a:spcAft>
                          <a:spcPts val="400"/>
                        </a:spcAft>
                      </a:pPr>
                      <a:r>
                        <a:rPr lang="en-US" sz="1400"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CA" sz="1400"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33850"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a:t>
            </a:r>
            <a:r>
              <a:rPr lang="en-CA" altLang="en-US" b="1" i="1" dirty="0">
                <a:solidFill>
                  <a:srgbClr val="000000"/>
                </a:solidFill>
                <a:latin typeface="Arial" panose="020B0604020202020204" pitchFamily="34" charset="0"/>
              </a:rPr>
              <a:t>Project Assignment for ENGG404</a:t>
            </a:r>
          </a:p>
        </p:txBody>
      </p:sp>
    </p:spTree>
    <p:extLst>
      <p:ext uri="{BB962C8B-B14F-4D97-AF65-F5344CB8AC3E}">
        <p14:creationId xmlns:p14="http://schemas.microsoft.com/office/powerpoint/2010/main" val="14089190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455613" y="822325"/>
            <a:ext cx="8226425" cy="5273675"/>
          </a:xfrm>
          <a:prstGeom prst="rect">
            <a:avLst/>
          </a:prstGeom>
          <a:solidFill>
            <a:srgbClr val="FFFFFF">
              <a:alpha val="69803"/>
            </a:srgbClr>
          </a:solidFill>
          <a:ln w="9525">
            <a:solidFill>
              <a:srgbClr val="000000"/>
            </a:solidFill>
            <a:miter lim="800000"/>
            <a:headEnd/>
            <a:tailEnd/>
          </a:ln>
        </p:spPr>
        <p:txBody>
          <a:bodyPr/>
          <a:lstStyle>
            <a:lvl1pPr marL="609600" indent="-6096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indent="0" eaLnBrk="1" hangingPunct="1">
              <a:spcBef>
                <a:spcPts val="0"/>
              </a:spcBef>
              <a:defRPr/>
            </a:pPr>
            <a:r>
              <a:rPr lang="fr-FR" altLang="en-US" sz="1600" b="1" dirty="0" smtClean="0">
                <a:latin typeface="Arial" panose="020B0604020202020204" pitchFamily="34" charset="0"/>
              </a:rPr>
              <a:t>ENGG404 </a:t>
            </a:r>
            <a:r>
              <a:rPr lang="fr-FR" altLang="en-US" sz="1600" b="1" dirty="0">
                <a:latin typeface="Arial" panose="020B0604020202020204" pitchFamily="34" charset="0"/>
              </a:rPr>
              <a:t>Course </a:t>
            </a:r>
            <a:r>
              <a:rPr lang="fr-FR" altLang="en-US" sz="1600" b="1" dirty="0" smtClean="0">
                <a:latin typeface="Arial" panose="020B0604020202020204" pitchFamily="34" charset="0"/>
              </a:rPr>
              <a:t>Syllabus: </a:t>
            </a:r>
            <a:r>
              <a:rPr lang="en-CA" altLang="en-US" sz="1600" b="1" dirty="0" smtClean="0">
                <a:latin typeface="Arial" panose="020B0604020202020204" pitchFamily="34" charset="0"/>
              </a:rPr>
              <a:t>Seminar Attendance</a:t>
            </a:r>
            <a:endParaRPr lang="en-CA" altLang="en-US" sz="1600" b="1" dirty="0">
              <a:latin typeface="Arial" panose="020B0604020202020204" pitchFamily="34" charset="0"/>
            </a:endParaRPr>
          </a:p>
          <a:p>
            <a:pPr marL="0" indent="0" eaLnBrk="1" hangingPunct="1">
              <a:spcBef>
                <a:spcPts val="0"/>
              </a:spcBef>
              <a:defRPr/>
            </a:pPr>
            <a:endParaRPr lang="en-CA" altLang="en-US" sz="1600" b="1" dirty="0">
              <a:latin typeface="Arial" panose="020B0604020202020204" pitchFamily="34" charset="0"/>
            </a:endParaRPr>
          </a:p>
          <a:p>
            <a:pPr marL="0" indent="0" eaLnBrk="1" hangingPunct="1">
              <a:spcBef>
                <a:spcPts val="0"/>
              </a:spcBef>
              <a:defRPr/>
            </a:pPr>
            <a:r>
              <a:rPr lang="en-CA" altLang="en-US" sz="1600" dirty="0" smtClean="0">
                <a:latin typeface="Arial" panose="020B0604020202020204" pitchFamily="34" charset="0"/>
              </a:rPr>
              <a:t>Portions </a:t>
            </a:r>
            <a:r>
              <a:rPr lang="en-CA" altLang="en-US" sz="1600" dirty="0">
                <a:latin typeface="Arial" panose="020B0604020202020204" pitchFamily="34" charset="0"/>
              </a:rPr>
              <a:t>of each seminar are mandatory attendance beginning with the first of the Team Project seminars, the Week 3 Seminar unless stated otherwise in the Course Plan. </a:t>
            </a: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r>
              <a:rPr lang="en-CA" altLang="en-US" sz="1600" dirty="0" smtClean="0">
                <a:latin typeface="Arial" panose="020B0604020202020204" pitchFamily="34" charset="0"/>
              </a:rPr>
              <a:t>No </a:t>
            </a:r>
            <a:r>
              <a:rPr lang="en-CA" altLang="en-US" sz="1600" dirty="0">
                <a:latin typeface="Arial" panose="020B0604020202020204" pitchFamily="34" charset="0"/>
              </a:rPr>
              <a:t>marks are awarded for attendance; however, failure to attend may result in a </a:t>
            </a:r>
            <a:r>
              <a:rPr lang="en-CA" altLang="en-US" sz="1600" b="1" dirty="0">
                <a:latin typeface="Arial" panose="020B0604020202020204" pitchFamily="34" charset="0"/>
              </a:rPr>
              <a:t>deduction of 2% per seminar </a:t>
            </a:r>
            <a:r>
              <a:rPr lang="en-CA" altLang="en-US" sz="1600" dirty="0">
                <a:latin typeface="Arial" panose="020B0604020202020204" pitchFamily="34" charset="0"/>
              </a:rPr>
              <a:t>on your final mark e.g. if you miss 3 seminars, the deduction on your final mark is potentially 6%. </a:t>
            </a: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r>
              <a:rPr lang="en-CA" altLang="en-US" sz="1600" dirty="0" smtClean="0">
                <a:latin typeface="Arial" panose="020B0604020202020204" pitchFamily="34" charset="0"/>
              </a:rPr>
              <a:t>If </a:t>
            </a:r>
            <a:r>
              <a:rPr lang="en-CA" altLang="en-US" sz="1600" dirty="0">
                <a:latin typeface="Arial" panose="020B0604020202020204" pitchFamily="34" charset="0"/>
              </a:rPr>
              <a:t>you have a conflict, talk to the professor well in advance of the seminar so that alternate arrangements can be made.</a:t>
            </a: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r>
              <a:rPr lang="en-CA" altLang="en-US" sz="1600" dirty="0" smtClean="0">
                <a:latin typeface="Arial" panose="020B0604020202020204" pitchFamily="34" charset="0"/>
              </a:rPr>
              <a:t>If </a:t>
            </a:r>
            <a:r>
              <a:rPr lang="en-CA" altLang="en-US" sz="1600" dirty="0">
                <a:latin typeface="Arial" panose="020B0604020202020204" pitchFamily="34" charset="0"/>
              </a:rPr>
              <a:t>you miss a seminar, consult with your professor to resolve for excusable reasons. </a:t>
            </a: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r>
              <a:rPr lang="en-CA" altLang="en-US" sz="1600" dirty="0" smtClean="0">
                <a:latin typeface="Arial" panose="020B0604020202020204" pitchFamily="34" charset="0"/>
              </a:rPr>
              <a:t>In </a:t>
            </a:r>
            <a:r>
              <a:rPr lang="en-CA" altLang="en-US" sz="1600" dirty="0">
                <a:latin typeface="Arial" panose="020B0604020202020204" pitchFamily="34" charset="0"/>
              </a:rPr>
              <a:t>all cases, consult with your team to ensure that you are not neglecting your responsibilities towards fair and equitable contributions to your team. </a:t>
            </a:r>
          </a:p>
          <a:p>
            <a:pPr marL="0" indent="0" eaLnBrk="1" hangingPunct="1">
              <a:spcBef>
                <a:spcPts val="0"/>
              </a:spcBef>
              <a:defRPr/>
            </a:pPr>
            <a:endParaRPr lang="fr-FR" altLang="en-US" sz="1600" b="1" dirty="0">
              <a:latin typeface="Arial" panose="020B0604020202020204" pitchFamily="34" charset="0"/>
            </a:endParaRPr>
          </a:p>
          <a:p>
            <a:pPr marL="0" indent="0" eaLnBrk="1" hangingPunct="1">
              <a:spcBef>
                <a:spcPts val="0"/>
              </a:spcBef>
              <a:defRPr/>
            </a:pPr>
            <a:endParaRPr lang="fr-FR" altLang="en-US" sz="1600" dirty="0">
              <a:latin typeface="Arial" panose="020B0604020202020204" pitchFamily="34" charset="0"/>
            </a:endParaRPr>
          </a:p>
        </p:txBody>
      </p:sp>
      <p:sp>
        <p:nvSpPr>
          <p:cNvPr id="29699"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EB71FB23-D8CF-42A6-8A59-0B34D79CF389}"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4</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9700"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9713"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a:t>
            </a:r>
            <a:r>
              <a:rPr lang="en-CA" altLang="en-US" b="1" i="1" dirty="0">
                <a:solidFill>
                  <a:srgbClr val="000000"/>
                </a:solidFill>
                <a:latin typeface="Arial" panose="020B0604020202020204" pitchFamily="34" charset="0"/>
              </a:rPr>
              <a:t>Project Assignment for ENGG404</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455613" y="822325"/>
            <a:ext cx="8226425" cy="5273675"/>
          </a:xfrm>
          <a:prstGeom prst="rect">
            <a:avLst/>
          </a:prstGeom>
          <a:solidFill>
            <a:srgbClr val="FFFFFF">
              <a:alpha val="69803"/>
            </a:srgbClr>
          </a:solidFill>
          <a:ln w="9525">
            <a:solidFill>
              <a:srgbClr val="000000"/>
            </a:solidFill>
            <a:miter lim="800000"/>
            <a:headEnd/>
            <a:tailEnd/>
          </a:ln>
        </p:spPr>
        <p:txBody>
          <a:bodyPr/>
          <a:lstStyle>
            <a:lvl1pPr marL="609600" indent="-6096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indent="0" eaLnBrk="1" hangingPunct="1">
              <a:spcBef>
                <a:spcPts val="0"/>
              </a:spcBef>
              <a:defRPr/>
            </a:pPr>
            <a:r>
              <a:rPr lang="fr-FR" altLang="en-US" sz="1600" b="1" dirty="0" smtClean="0">
                <a:latin typeface="Arial" panose="020B0604020202020204" pitchFamily="34" charset="0"/>
              </a:rPr>
              <a:t>ENGG404 </a:t>
            </a:r>
            <a:r>
              <a:rPr lang="fr-FR" altLang="en-US" sz="1600" b="1" dirty="0">
                <a:latin typeface="Arial" panose="020B0604020202020204" pitchFamily="34" charset="0"/>
              </a:rPr>
              <a:t>Course </a:t>
            </a:r>
            <a:r>
              <a:rPr lang="fr-FR" altLang="en-US" sz="1600" b="1" dirty="0" smtClean="0">
                <a:latin typeface="Arial" panose="020B0604020202020204" pitchFamily="34" charset="0"/>
              </a:rPr>
              <a:t>Syllabus: Peer Feedback </a:t>
            </a:r>
            <a:r>
              <a:rPr lang="fr-FR" altLang="en-US" sz="1600" b="1" dirty="0" err="1" smtClean="0">
                <a:latin typeface="Arial" panose="020B0604020202020204" pitchFamily="34" charset="0"/>
              </a:rPr>
              <a:t>Surveys</a:t>
            </a:r>
            <a:endParaRPr lang="fr-FR" altLang="en-US" sz="1600" b="1" dirty="0" smtClean="0">
              <a:latin typeface="Arial" panose="020B0604020202020204" pitchFamily="34" charset="0"/>
            </a:endParaRPr>
          </a:p>
          <a:p>
            <a:pPr marL="0" indent="0" eaLnBrk="1" hangingPunct="1">
              <a:spcBef>
                <a:spcPts val="0"/>
              </a:spcBef>
              <a:defRPr/>
            </a:pPr>
            <a:endParaRPr lang="fr-FR" altLang="en-US" sz="1600" b="1" dirty="0" smtClean="0">
              <a:latin typeface="Arial" panose="020B0604020202020204" pitchFamily="34" charset="0"/>
            </a:endParaRPr>
          </a:p>
          <a:p>
            <a:pPr marL="0" indent="0" eaLnBrk="1" hangingPunct="1">
              <a:spcBef>
                <a:spcPts val="0"/>
              </a:spcBef>
              <a:defRPr/>
            </a:pPr>
            <a:r>
              <a:rPr lang="en-CA" altLang="en-US" sz="1600" dirty="0" smtClean="0">
                <a:latin typeface="Arial" panose="020B0604020202020204" pitchFamily="34" charset="0"/>
              </a:rPr>
              <a:t>The </a:t>
            </a:r>
            <a:r>
              <a:rPr lang="en-CA" altLang="en-US" sz="1600" dirty="0">
                <a:latin typeface="Arial" panose="020B0604020202020204" pitchFamily="34" charset="0"/>
              </a:rPr>
              <a:t>Peer Feedback Surveys, or comparable method, is the preferred academic survey process for peer evaluation and feedback. </a:t>
            </a: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r>
              <a:rPr lang="en-CA" altLang="en-US" sz="1600" dirty="0" smtClean="0">
                <a:latin typeface="Arial" panose="020B0604020202020204" pitchFamily="34" charset="0"/>
              </a:rPr>
              <a:t>The </a:t>
            </a:r>
            <a:r>
              <a:rPr lang="en-CA" altLang="en-US" sz="1600" dirty="0">
                <a:latin typeface="Arial" panose="020B0604020202020204" pitchFamily="34" charset="0"/>
              </a:rPr>
              <a:t>survey will be formally used in this course two times, mid-term and at the end of the course. </a:t>
            </a: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r>
              <a:rPr lang="en-CA" altLang="en-US" sz="1600" dirty="0" smtClean="0">
                <a:latin typeface="Arial" panose="020B0604020202020204" pitchFamily="34" charset="0"/>
              </a:rPr>
              <a:t>Your </a:t>
            </a:r>
            <a:r>
              <a:rPr lang="en-CA" altLang="en-US" sz="1600" dirty="0">
                <a:latin typeface="Arial" panose="020B0604020202020204" pitchFamily="34" charset="0"/>
              </a:rPr>
              <a:t>completion of the surveys is mandatory. No marks are awarded for completing the survey; however, failure to complete the survey as required may result in a deduction of </a:t>
            </a:r>
            <a:r>
              <a:rPr lang="en-CA" altLang="en-US" sz="1600" b="1" dirty="0">
                <a:latin typeface="Arial" panose="020B0604020202020204" pitchFamily="34" charset="0"/>
              </a:rPr>
              <a:t>3% per non-completion</a:t>
            </a:r>
            <a:r>
              <a:rPr lang="en-CA" altLang="en-US" sz="1600" dirty="0">
                <a:latin typeface="Arial" panose="020B0604020202020204" pitchFamily="34" charset="0"/>
              </a:rPr>
              <a:t> on your final mark e.g. if you do not complete both surveys, the deduction on your final mark is potentially 6%.</a:t>
            </a: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r>
              <a:rPr lang="en-CA" altLang="en-US" sz="1600" dirty="0" smtClean="0">
                <a:latin typeface="Arial" panose="020B0604020202020204" pitchFamily="34" charset="0"/>
              </a:rPr>
              <a:t>If </a:t>
            </a:r>
            <a:r>
              <a:rPr lang="en-CA" altLang="en-US" sz="1600" dirty="0">
                <a:latin typeface="Arial" panose="020B0604020202020204" pitchFamily="34" charset="0"/>
              </a:rPr>
              <a:t>you miss completing a survey, consult with your professor to resolve for excusable reasons.</a:t>
            </a: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r>
              <a:rPr lang="en-CA" altLang="en-US" sz="1600" dirty="0" smtClean="0">
                <a:latin typeface="Arial" panose="020B0604020202020204" pitchFamily="34" charset="0"/>
              </a:rPr>
              <a:t>The </a:t>
            </a:r>
            <a:r>
              <a:rPr lang="en-CA" altLang="en-US" sz="1600" dirty="0">
                <a:latin typeface="Arial" panose="020B0604020202020204" pitchFamily="34" charset="0"/>
              </a:rPr>
              <a:t>feedback will be anonymous and only seen by the instructor. The feedback will be used to assess fair allocation of marks in the Team Project.</a:t>
            </a:r>
          </a:p>
          <a:p>
            <a:pPr marL="0" indent="0" eaLnBrk="1" hangingPunct="1">
              <a:spcBef>
                <a:spcPts val="0"/>
              </a:spcBef>
              <a:defRPr/>
            </a:pPr>
            <a:endParaRPr lang="fr-FR" altLang="en-US" sz="1600" dirty="0">
              <a:latin typeface="Arial" panose="020B0604020202020204" pitchFamily="34" charset="0"/>
            </a:endParaRPr>
          </a:p>
        </p:txBody>
      </p:sp>
      <p:sp>
        <p:nvSpPr>
          <p:cNvPr id="29699"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EB71FB23-D8CF-42A6-8A59-0B34D79CF389}"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5</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9700"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9713"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a:t>
            </a:r>
            <a:r>
              <a:rPr lang="en-CA" altLang="en-US" b="1" i="1" dirty="0">
                <a:solidFill>
                  <a:srgbClr val="000000"/>
                </a:solidFill>
                <a:latin typeface="Arial" panose="020B0604020202020204" pitchFamily="34" charset="0"/>
              </a:rPr>
              <a:t>Project Assignment for ENGG404</a:t>
            </a:r>
          </a:p>
        </p:txBody>
      </p:sp>
    </p:spTree>
    <p:extLst>
      <p:ext uri="{BB962C8B-B14F-4D97-AF65-F5344CB8AC3E}">
        <p14:creationId xmlns:p14="http://schemas.microsoft.com/office/powerpoint/2010/main" val="27989049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455613" y="822325"/>
            <a:ext cx="8226425" cy="5273675"/>
          </a:xfrm>
          <a:prstGeom prst="rect">
            <a:avLst/>
          </a:prstGeom>
          <a:solidFill>
            <a:srgbClr val="FFFFFF">
              <a:alpha val="69803"/>
            </a:srgbClr>
          </a:solidFill>
          <a:ln w="9525">
            <a:solidFill>
              <a:srgbClr val="000000"/>
            </a:solidFill>
            <a:miter lim="800000"/>
            <a:headEnd/>
            <a:tailEnd/>
          </a:ln>
        </p:spPr>
        <p:txBody>
          <a:bodyPr/>
          <a:lstStyle>
            <a:lvl1pPr marL="609600" indent="-6096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indent="0" eaLnBrk="1" hangingPunct="1">
              <a:spcBef>
                <a:spcPts val="0"/>
              </a:spcBef>
              <a:defRPr/>
            </a:pPr>
            <a:r>
              <a:rPr lang="fr-FR" altLang="en-US" sz="1600" b="1" dirty="0" smtClean="0">
                <a:latin typeface="Arial" panose="020B0604020202020204" pitchFamily="34" charset="0"/>
              </a:rPr>
              <a:t>ENGG404 </a:t>
            </a:r>
            <a:r>
              <a:rPr lang="fr-FR" altLang="en-US" sz="1600" b="1" dirty="0">
                <a:latin typeface="Arial" panose="020B0604020202020204" pitchFamily="34" charset="0"/>
              </a:rPr>
              <a:t>Course </a:t>
            </a:r>
            <a:r>
              <a:rPr lang="fr-FR" altLang="en-US" sz="1600" b="1" dirty="0" smtClean="0">
                <a:latin typeface="Arial" panose="020B0604020202020204" pitchFamily="34" charset="0"/>
              </a:rPr>
              <a:t>Syllabus: Peer Feedback </a:t>
            </a:r>
            <a:r>
              <a:rPr lang="fr-FR" altLang="en-US" sz="1600" b="1" dirty="0" err="1" smtClean="0">
                <a:latin typeface="Arial" panose="020B0604020202020204" pitchFamily="34" charset="0"/>
              </a:rPr>
              <a:t>Surveys</a:t>
            </a:r>
            <a:endParaRPr lang="fr-FR" altLang="en-US" sz="1600" b="1" dirty="0" smtClean="0">
              <a:latin typeface="Arial" panose="020B0604020202020204" pitchFamily="34" charset="0"/>
            </a:endParaRPr>
          </a:p>
          <a:p>
            <a:pPr marL="0" indent="0" eaLnBrk="1" hangingPunct="1">
              <a:spcBef>
                <a:spcPts val="0"/>
              </a:spcBef>
              <a:defRPr/>
            </a:pPr>
            <a:endParaRPr lang="fr-FR" altLang="en-US" sz="1600" b="1" dirty="0">
              <a:latin typeface="Arial" panose="020B0604020202020204" pitchFamily="34" charset="0"/>
            </a:endParaRPr>
          </a:p>
          <a:p>
            <a:pPr marL="0" indent="0" eaLnBrk="1" hangingPunct="1">
              <a:spcBef>
                <a:spcPts val="0"/>
              </a:spcBef>
              <a:defRPr/>
            </a:pPr>
            <a:r>
              <a:rPr lang="en-CA" altLang="en-US" sz="1600" dirty="0">
                <a:latin typeface="Arial" panose="020B0604020202020204" pitchFamily="34" charset="0"/>
              </a:rPr>
              <a:t>Full participation and contribution by all team members on the team project is not only encouraged BUT ALSO EXPECTED. Lack of participation and/or contribution may result in a deduction on an individual’s total team project score.</a:t>
            </a: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r>
              <a:rPr lang="en-CA" altLang="en-US" sz="1600" dirty="0">
                <a:latin typeface="Arial" panose="020B0604020202020204" pitchFamily="34" charset="0"/>
              </a:rPr>
              <a:t>If team management issues arise and the team cannot self-manage it, the concerned team members should contact the professor for guidance, and perhaps intervention. Please do not wait until it is too late to ask for help from the professor to help resolve dysfunction within the team.</a:t>
            </a: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r>
              <a:rPr lang="en-CA" altLang="en-US" sz="1600" dirty="0">
                <a:latin typeface="Arial" panose="020B0604020202020204" pitchFamily="34" charset="0"/>
              </a:rPr>
              <a:t>Two behaviours: “</a:t>
            </a:r>
            <a:r>
              <a:rPr lang="en-CA" altLang="en-US" sz="1600" b="1" dirty="0">
                <a:latin typeface="Arial" panose="020B0604020202020204" pitchFamily="34" charset="0"/>
              </a:rPr>
              <a:t>Reap benefits without the effort</a:t>
            </a:r>
            <a:r>
              <a:rPr lang="en-CA" altLang="en-US" sz="1600" dirty="0">
                <a:latin typeface="Arial" panose="020B0604020202020204" pitchFamily="34" charset="0"/>
              </a:rPr>
              <a:t>” and “</a:t>
            </a:r>
            <a:r>
              <a:rPr lang="en-CA" altLang="en-US" sz="1600" b="1" dirty="0">
                <a:latin typeface="Arial" panose="020B0604020202020204" pitchFamily="34" charset="0"/>
              </a:rPr>
              <a:t>Control by one or more members to the exclusion of the individual</a:t>
            </a:r>
            <a:r>
              <a:rPr lang="en-CA" altLang="en-US" sz="1600" dirty="0">
                <a:latin typeface="Arial" panose="020B0604020202020204" pitchFamily="34" charset="0"/>
              </a:rPr>
              <a:t>” may result in a negative adjustment of an individual’s mark on the team project i.e. a deduction. Adjustments may be made on either of two latter cases.</a:t>
            </a: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endParaRPr lang="fr-FR" altLang="en-US" sz="1600" dirty="0">
              <a:latin typeface="Arial" panose="020B0604020202020204" pitchFamily="34" charset="0"/>
            </a:endParaRPr>
          </a:p>
        </p:txBody>
      </p:sp>
      <p:sp>
        <p:nvSpPr>
          <p:cNvPr id="29699"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EB71FB23-D8CF-42A6-8A59-0B34D79CF389}"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6</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9700"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9713"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a:solidFill>
                  <a:srgbClr val="000000"/>
                </a:solidFill>
                <a:latin typeface="Arial" panose="020B0604020202020204" pitchFamily="34" charset="0"/>
              </a:rPr>
              <a:t>Chapter 3: Team Project Assignment for ENGG404</a:t>
            </a:r>
          </a:p>
        </p:txBody>
      </p:sp>
    </p:spTree>
    <p:extLst>
      <p:ext uri="{BB962C8B-B14F-4D97-AF65-F5344CB8AC3E}">
        <p14:creationId xmlns:p14="http://schemas.microsoft.com/office/powerpoint/2010/main" val="7811419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455613" y="822325"/>
            <a:ext cx="8226425" cy="5654675"/>
          </a:xfrm>
          <a:prstGeom prst="rect">
            <a:avLst/>
          </a:prstGeom>
          <a:solidFill>
            <a:srgbClr val="FFFFFF">
              <a:alpha val="69803"/>
            </a:srgbClr>
          </a:solidFill>
          <a:ln w="9525">
            <a:solidFill>
              <a:srgbClr val="000000"/>
            </a:solidFill>
            <a:miter lim="800000"/>
            <a:headEnd/>
            <a:tailEnd/>
          </a:ln>
        </p:spPr>
        <p:txBody>
          <a:bodyPr/>
          <a:lstStyle>
            <a:lvl1pPr marL="609600" indent="-6096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indent="0" eaLnBrk="1" hangingPunct="1">
              <a:spcBef>
                <a:spcPts val="0"/>
              </a:spcBef>
              <a:defRPr/>
            </a:pPr>
            <a:r>
              <a:rPr lang="fr-FR" altLang="en-US" sz="1600" b="1" dirty="0" smtClean="0">
                <a:latin typeface="Arial" panose="020B0604020202020204" pitchFamily="34" charset="0"/>
              </a:rPr>
              <a:t>ENGG404 </a:t>
            </a:r>
            <a:r>
              <a:rPr lang="fr-FR" altLang="en-US" sz="1600" b="1" dirty="0">
                <a:latin typeface="Arial" panose="020B0604020202020204" pitchFamily="34" charset="0"/>
              </a:rPr>
              <a:t>Course </a:t>
            </a:r>
            <a:r>
              <a:rPr lang="fr-FR" altLang="en-US" sz="1600" b="1" dirty="0" smtClean="0">
                <a:latin typeface="Arial" panose="020B0604020202020204" pitchFamily="34" charset="0"/>
              </a:rPr>
              <a:t>Syllabus: Peer Feedback </a:t>
            </a:r>
            <a:r>
              <a:rPr lang="fr-FR" altLang="en-US" sz="1600" b="1" dirty="0" err="1" smtClean="0">
                <a:latin typeface="Arial" panose="020B0604020202020204" pitchFamily="34" charset="0"/>
              </a:rPr>
              <a:t>Surveys</a:t>
            </a:r>
            <a:endParaRPr lang="fr-FR" altLang="en-US" sz="1600" b="1" dirty="0" smtClean="0">
              <a:latin typeface="Arial" panose="020B0604020202020204" pitchFamily="34" charset="0"/>
            </a:endParaRPr>
          </a:p>
          <a:p>
            <a:pPr marL="0" indent="0" eaLnBrk="1" hangingPunct="1">
              <a:spcBef>
                <a:spcPts val="0"/>
              </a:spcBef>
              <a:defRPr/>
            </a:pPr>
            <a:endParaRPr lang="fr-FR" altLang="en-US" sz="1600" b="1" dirty="0">
              <a:latin typeface="Arial" panose="020B0604020202020204" pitchFamily="34" charset="0"/>
            </a:endParaRPr>
          </a:p>
          <a:p>
            <a:pPr marL="0" indent="0" eaLnBrk="1" hangingPunct="1">
              <a:spcBef>
                <a:spcPts val="0"/>
              </a:spcBef>
              <a:defRPr/>
            </a:pPr>
            <a:r>
              <a:rPr lang="en-CA" altLang="en-US" sz="1600" dirty="0">
                <a:latin typeface="Arial" panose="020B0604020202020204" pitchFamily="34" charset="0"/>
              </a:rPr>
              <a:t>A sliding scale on the Peer Feedback Survey combined with students’ comments/feedback and instructors’ observations are used to apply the deduction for non-participation and/or non-contribution:</a:t>
            </a:r>
          </a:p>
          <a:p>
            <a:pPr marL="0" indent="0" eaLnBrk="1" hangingPunct="1">
              <a:spcBef>
                <a:spcPts val="0"/>
              </a:spcBef>
              <a:defRPr/>
            </a:pPr>
            <a:endParaRPr lang="en-CA" altLang="en-US" sz="1600" dirty="0" smtClean="0">
              <a:latin typeface="Arial" panose="020B0604020202020204" pitchFamily="34" charset="0"/>
            </a:endParaRP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endParaRPr lang="en-CA" altLang="en-US" sz="1600" dirty="0" smtClean="0">
              <a:latin typeface="Arial" panose="020B0604020202020204" pitchFamily="34" charset="0"/>
            </a:endParaRP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endParaRPr lang="en-CA" altLang="en-US" sz="1600" dirty="0">
              <a:latin typeface="Arial" panose="020B0604020202020204" pitchFamily="34" charset="0"/>
            </a:endParaRPr>
          </a:p>
          <a:p>
            <a:pPr marL="0" indent="0" eaLnBrk="1" hangingPunct="1">
              <a:spcBef>
                <a:spcPts val="0"/>
              </a:spcBef>
              <a:defRPr/>
            </a:pPr>
            <a:r>
              <a:rPr lang="en-CA" altLang="en-US" sz="1600" dirty="0" smtClean="0">
                <a:latin typeface="Arial" panose="020B0604020202020204" pitchFamily="34" charset="0"/>
              </a:rPr>
              <a:t>The </a:t>
            </a:r>
            <a:r>
              <a:rPr lang="en-CA" altLang="en-US" sz="1600" dirty="0">
                <a:latin typeface="Arial" panose="020B0604020202020204" pitchFamily="34" charset="0"/>
              </a:rPr>
              <a:t>range of deduction takes into account the feedback comments and allows for either a) differentiating between one student who scores 2.5 and another who scores 3.4, or b) the extent of comments given by team-mates e.g. the deduction for a score of 4.4 may be as little as 1% if no supporting comments.</a:t>
            </a:r>
          </a:p>
          <a:p>
            <a:pPr marL="285750" indent="-285750" eaLnBrk="1" hangingPunct="1">
              <a:spcBef>
                <a:spcPts val="0"/>
              </a:spcBef>
              <a:buFont typeface="Arial" panose="020B0604020202020204" pitchFamily="34" charset="0"/>
              <a:buChar char="•"/>
              <a:defRPr/>
            </a:pPr>
            <a:r>
              <a:rPr lang="en-CA" altLang="en-US" sz="1200" dirty="0" smtClean="0">
                <a:latin typeface="Arial" panose="020B0604020202020204" pitchFamily="34" charset="0"/>
              </a:rPr>
              <a:t>Example </a:t>
            </a:r>
            <a:r>
              <a:rPr lang="en-CA" altLang="en-US" sz="1200" dirty="0">
                <a:latin typeface="Arial" panose="020B0604020202020204" pitchFamily="34" charset="0"/>
              </a:rPr>
              <a:t>1: The individual’s total score on the team project is calculated as (1 - %Deduction) times the Total Team Project Score. If a team scored a Total Team Project Score of 25% out of 30%, and an individual’s deduction is 10%, the individual receives a score of (1 – 10%) times 25%, or 22.5% out of a possible 30%. </a:t>
            </a:r>
          </a:p>
          <a:p>
            <a:pPr marL="285750" indent="-285750" eaLnBrk="1" hangingPunct="1">
              <a:spcBef>
                <a:spcPts val="0"/>
              </a:spcBef>
              <a:buFont typeface="Arial" panose="020B0604020202020204" pitchFamily="34" charset="0"/>
              <a:buChar char="•"/>
              <a:defRPr/>
            </a:pPr>
            <a:r>
              <a:rPr lang="en-CA" altLang="en-US" sz="1200" dirty="0" smtClean="0">
                <a:latin typeface="Arial" panose="020B0604020202020204" pitchFamily="34" charset="0"/>
              </a:rPr>
              <a:t>Example </a:t>
            </a:r>
            <a:r>
              <a:rPr lang="en-CA" altLang="en-US" sz="1200" dirty="0">
                <a:latin typeface="Arial" panose="020B0604020202020204" pitchFamily="34" charset="0"/>
              </a:rPr>
              <a:t>2: For the lowest range, there will be a detailed review of all concerned. The deduction ranges between 50% and 100% i.e. a deduction of 100% of the team project component may apply if it has been verified that the student in question did not contribute at all to the team project i.e. the student earns 0% on the team project component of their final mark.</a:t>
            </a:r>
          </a:p>
          <a:p>
            <a:pPr marL="0" indent="0" eaLnBrk="1" hangingPunct="1">
              <a:spcBef>
                <a:spcPts val="0"/>
              </a:spcBef>
              <a:defRPr/>
            </a:pPr>
            <a:endParaRPr lang="fr-FR" altLang="en-US" sz="1600" dirty="0">
              <a:latin typeface="Arial" panose="020B0604020202020204" pitchFamily="34" charset="0"/>
            </a:endParaRPr>
          </a:p>
        </p:txBody>
      </p:sp>
      <p:sp>
        <p:nvSpPr>
          <p:cNvPr id="29699"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EB71FB23-D8CF-42A6-8A59-0B34D79CF389}"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7</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9700"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9713"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Project </a:t>
            </a:r>
            <a:r>
              <a:rPr lang="en-CA" altLang="en-US" b="1" i="1" dirty="0">
                <a:solidFill>
                  <a:srgbClr val="000000"/>
                </a:solidFill>
                <a:latin typeface="Arial" panose="020B0604020202020204" pitchFamily="34" charset="0"/>
              </a:rPr>
              <a:t>Assignment for ENGG404</a:t>
            </a:r>
          </a:p>
        </p:txBody>
      </p:sp>
      <p:pic>
        <p:nvPicPr>
          <p:cNvPr id="2" name="Picture 1"/>
          <p:cNvPicPr>
            <a:picLocks noChangeAspect="1"/>
          </p:cNvPicPr>
          <p:nvPr/>
        </p:nvPicPr>
        <p:blipFill>
          <a:blip r:embed="rId3"/>
          <a:stretch>
            <a:fillRect/>
          </a:stretch>
        </p:blipFill>
        <p:spPr>
          <a:xfrm>
            <a:off x="838200" y="2209800"/>
            <a:ext cx="6493886" cy="1141757"/>
          </a:xfrm>
          <a:prstGeom prst="rect">
            <a:avLst/>
          </a:prstGeom>
        </p:spPr>
      </p:pic>
    </p:spTree>
    <p:extLst>
      <p:ext uri="{BB962C8B-B14F-4D97-AF65-F5344CB8AC3E}">
        <p14:creationId xmlns:p14="http://schemas.microsoft.com/office/powerpoint/2010/main" val="17374627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4229" y="1594485"/>
            <a:ext cx="6517482" cy="1676399"/>
          </a:xfrm>
        </p:spPr>
        <p:txBody>
          <a:bodyPr anchor="t">
            <a:noAutofit/>
          </a:bodyPr>
          <a:lstStyle/>
          <a:p>
            <a:r>
              <a:rPr lang="en-CA" sz="3600" b="1" cap="none" dirty="0" smtClean="0"/>
              <a:t>Chapter 6.5: </a:t>
            </a:r>
            <a:r>
              <a:rPr lang="en-CA" sz="3600" b="1" cap="none" dirty="0"/>
              <a:t>Effectiveness, Engagement, and Collaboration for High-Performance Teams</a:t>
            </a:r>
            <a:endParaRPr lang="en-US" sz="3600" b="1" cap="none"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87679" y="3886200"/>
            <a:ext cx="8168640" cy="1828799"/>
          </a:xfrm>
        </p:spPr>
        <p:txBody>
          <a:bodyPr vert="horz" lIns="91440" tIns="45720" rIns="91440" bIns="45720" rtlCol="0" anchor="ctr">
            <a:normAutofit fontScale="97500"/>
          </a:bodyPr>
          <a:lstStyle/>
          <a:p>
            <a:pPr>
              <a:lnSpc>
                <a:spcPct val="90000"/>
              </a:lnSpc>
              <a:spcBef>
                <a:spcPct val="0"/>
              </a:spcBef>
            </a:pPr>
            <a:r>
              <a:rPr lang="en-US" sz="2500" b="1" i="1" dirty="0">
                <a:solidFill>
                  <a:srgbClr val="000099"/>
                </a:solidFill>
                <a:latin typeface="Arial" panose="020B0604020202020204" pitchFamily="34" charset="0"/>
                <a:ea typeface="+mj-ea"/>
                <a:cs typeface="Arial" panose="020B0604020202020204" pitchFamily="34" charset="0"/>
              </a:rPr>
              <a:t>On becoming a leader in </a:t>
            </a:r>
            <a:br>
              <a:rPr lang="en-US" sz="2500" b="1" i="1" dirty="0">
                <a:solidFill>
                  <a:srgbClr val="000099"/>
                </a:solidFill>
                <a:latin typeface="Arial" panose="020B0604020202020204" pitchFamily="34" charset="0"/>
                <a:ea typeface="+mj-ea"/>
                <a:cs typeface="Arial" panose="020B0604020202020204" pitchFamily="34" charset="0"/>
              </a:rPr>
            </a:br>
            <a:r>
              <a:rPr lang="en-US" sz="2500" b="1" i="1" dirty="0">
                <a:solidFill>
                  <a:srgbClr val="000099"/>
                </a:solidFill>
                <a:latin typeface="Arial" panose="020B0604020202020204" pitchFamily="34" charset="0"/>
                <a:ea typeface="+mj-ea"/>
                <a:cs typeface="Arial" panose="020B0604020202020204" pitchFamily="34" charset="0"/>
              </a:rPr>
              <a:t>Risk Management</a:t>
            </a:r>
          </a:p>
          <a:p>
            <a:pPr>
              <a:lnSpc>
                <a:spcPct val="90000"/>
              </a:lnSpc>
              <a:spcBef>
                <a:spcPct val="0"/>
              </a:spcBef>
            </a:pPr>
            <a:endParaRPr lang="en-US" sz="1600" b="1" i="1" dirty="0">
              <a:solidFill>
                <a:srgbClr val="000099"/>
              </a:solidFill>
              <a:latin typeface="Arial" panose="020B0604020202020204" pitchFamily="34" charset="0"/>
              <a:ea typeface="+mj-ea"/>
              <a:cs typeface="Arial" panose="020B0604020202020204" pitchFamily="34" charset="0"/>
            </a:endParaRPr>
          </a:p>
          <a:p>
            <a:pPr>
              <a:lnSpc>
                <a:spcPct val="90000"/>
              </a:lnSpc>
              <a:spcBef>
                <a:spcPct val="0"/>
              </a:spcBef>
            </a:pPr>
            <a:endParaRPr lang="en-US" sz="1600" b="1" i="1" dirty="0">
              <a:solidFill>
                <a:srgbClr val="000099"/>
              </a:solidFill>
              <a:latin typeface="Arial" panose="020B0604020202020204" pitchFamily="34" charset="0"/>
              <a:ea typeface="+mj-ea"/>
              <a:cs typeface="Arial" panose="020B0604020202020204" pitchFamily="34" charset="0"/>
            </a:endParaRPr>
          </a:p>
          <a:p>
            <a:pPr>
              <a:lnSpc>
                <a:spcPct val="90000"/>
              </a:lnSpc>
              <a:spcBef>
                <a:spcPct val="0"/>
              </a:spcBef>
            </a:pPr>
            <a:endParaRPr lang="en-US" sz="1600" b="1" i="1" dirty="0">
              <a:solidFill>
                <a:srgbClr val="000099"/>
              </a:solidFill>
              <a:latin typeface="Arial" panose="020B0604020202020204" pitchFamily="34" charset="0"/>
              <a:ea typeface="+mj-ea"/>
              <a:cs typeface="Arial" panose="020B0604020202020204" pitchFamily="34" charset="0"/>
            </a:endParaRPr>
          </a:p>
          <a:p>
            <a:pPr algn="r">
              <a:lnSpc>
                <a:spcPct val="90000"/>
              </a:lnSpc>
              <a:spcBef>
                <a:spcPct val="0"/>
              </a:spcBef>
            </a:pPr>
            <a:r>
              <a:rPr lang="en-US" sz="1600" b="1" i="1" cap="none" dirty="0">
                <a:solidFill>
                  <a:srgbClr val="000099"/>
                </a:solidFill>
                <a:latin typeface="Arial" panose="020B0604020202020204" pitchFamily="34" charset="0"/>
                <a:ea typeface="+mj-ea"/>
                <a:cs typeface="Arial" panose="020B0604020202020204" pitchFamily="34" charset="0"/>
              </a:rPr>
              <a:t> </a:t>
            </a:r>
          </a:p>
        </p:txBody>
      </p:sp>
      <p:graphicFrame>
        <p:nvGraphicFramePr>
          <p:cNvPr id="6" name="Object 6"/>
          <p:cNvGraphicFramePr>
            <a:graphicFrameLocks/>
          </p:cNvGraphicFramePr>
          <p:nvPr>
            <p:extLst/>
          </p:nvPr>
        </p:nvGraphicFramePr>
        <p:xfrm>
          <a:off x="512071" y="4799512"/>
          <a:ext cx="3113542" cy="1556295"/>
        </p:xfrm>
        <a:graphic>
          <a:graphicData uri="http://schemas.openxmlformats.org/presentationml/2006/ole">
            <mc:AlternateContent xmlns:mc="http://schemas.openxmlformats.org/markup-compatibility/2006">
              <mc:Choice xmlns:v="urn:schemas-microsoft-com:vml" Requires="v">
                <p:oleObj spid="_x0000_s1044" name="Clip" r:id="rId3" imgW="4039263" imgH="2534876" progId="MS_ClipArt_Gallery.2">
                  <p:embed/>
                </p:oleObj>
              </mc:Choice>
              <mc:Fallback>
                <p:oleObj name="Clip" r:id="rId3" imgW="4039263" imgH="2534876" progId="MS_ClipArt_Gallery.2">
                  <p:embed/>
                  <p:pic>
                    <p:nvPicPr>
                      <p:cNvPr id="6"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071" y="4799512"/>
                        <a:ext cx="3113542" cy="1556295"/>
                      </a:xfrm>
                      <a:prstGeom prst="rect">
                        <a:avLst/>
                      </a:prstGeom>
                      <a:noFill/>
                      <a:ln>
                        <a:noFill/>
                      </a:ln>
                      <a:effectLst/>
                    </p:spPr>
                  </p:pic>
                </p:oleObj>
              </mc:Fallback>
            </mc:AlternateContent>
          </a:graphicData>
        </a:graphic>
      </p:graphicFrame>
      <p:sp>
        <p:nvSpPr>
          <p:cNvPr id="8" name="Footer Placeholder 3"/>
          <p:cNvSpPr txBox="1">
            <a:spLocks noGrp="1"/>
          </p:cNvSpPr>
          <p:nvPr/>
        </p:nvSpPr>
        <p:spPr bwMode="auto">
          <a:xfrm>
            <a:off x="3683725" y="6426925"/>
            <a:ext cx="1776549" cy="25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CA" altLang="en-US" sz="1200" b="1"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ESRM - LRM</a:t>
            </a:r>
            <a:endPar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1711" y="72539"/>
            <a:ext cx="1596638" cy="1596638"/>
          </a:xfrm>
          <a:prstGeom prst="rect">
            <a:avLst/>
          </a:prstGeom>
        </p:spPr>
      </p:pic>
    </p:spTree>
    <p:extLst>
      <p:ext uri="{BB962C8B-B14F-4D97-AF65-F5344CB8AC3E}">
        <p14:creationId xmlns:p14="http://schemas.microsoft.com/office/powerpoint/2010/main" val="14334723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391745" cy="461665"/>
          </a:xfrm>
          <a:prstGeom prst="rect">
            <a:avLst/>
          </a:prstGeom>
          <a:noFill/>
        </p:spPr>
        <p:txBody>
          <a:bodyPr wrap="none" rtlCol="0">
            <a:spAutoFit/>
          </a:bodyPr>
          <a:lstStyle/>
          <a:p>
            <a:r>
              <a:rPr lang="en-US" sz="2400" dirty="0">
                <a:solidFill>
                  <a:schemeClr val="bg1">
                    <a:lumMod val="50000"/>
                  </a:schemeClr>
                </a:solidFill>
              </a:rPr>
              <a:t>Working in Teams</a:t>
            </a:r>
          </a:p>
        </p:txBody>
      </p:sp>
      <p:sp>
        <p:nvSpPr>
          <p:cNvPr id="3" name="TextBox 2"/>
          <p:cNvSpPr txBox="1"/>
          <p:nvPr/>
        </p:nvSpPr>
        <p:spPr>
          <a:xfrm>
            <a:off x="109728" y="6360652"/>
            <a:ext cx="1619354" cy="461665"/>
          </a:xfrm>
          <a:prstGeom prst="rect">
            <a:avLst/>
          </a:prstGeom>
          <a:noFill/>
        </p:spPr>
        <p:txBody>
          <a:bodyPr wrap="none" rtlCol="0">
            <a:spAutoFit/>
          </a:bodyPr>
          <a:lstStyle/>
          <a:p>
            <a:r>
              <a:rPr lang="en-US" dirty="0" smtClean="0">
                <a:solidFill>
                  <a:schemeClr val="bg1">
                    <a:lumMod val="50000"/>
                  </a:schemeClr>
                </a:solidFill>
              </a:rPr>
              <a:t>Chapter 6.5</a:t>
            </a:r>
            <a:endParaRPr lang="en-US" dirty="0">
              <a:solidFill>
                <a:schemeClr val="bg1">
                  <a:lumMod val="50000"/>
                </a:schemeClr>
              </a:solidFill>
            </a:endParaRPr>
          </a:p>
        </p:txBody>
      </p:sp>
      <p:pic>
        <p:nvPicPr>
          <p:cNvPr id="2" name="Picture 1">
            <a:extLst>
              <a:ext uri="{FF2B5EF4-FFF2-40B4-BE49-F238E27FC236}">
                <a16:creationId xmlns:a16="http://schemas.microsoft.com/office/drawing/2014/main" id="{8EA0BD8E-E270-3B4B-84DE-F82A5F794849}"/>
              </a:ext>
            </a:extLst>
          </p:cNvPr>
          <p:cNvPicPr>
            <a:picLocks noChangeAspect="1"/>
          </p:cNvPicPr>
          <p:nvPr/>
        </p:nvPicPr>
        <p:blipFill>
          <a:blip r:embed="rId2"/>
          <a:stretch>
            <a:fillRect/>
          </a:stretch>
        </p:blipFill>
        <p:spPr>
          <a:xfrm>
            <a:off x="546918" y="2093124"/>
            <a:ext cx="4047490" cy="1331411"/>
          </a:xfrm>
          <a:prstGeom prst="rect">
            <a:avLst/>
          </a:prstGeom>
        </p:spPr>
      </p:pic>
      <p:sp>
        <p:nvSpPr>
          <p:cNvPr id="6" name="TextBox 5">
            <a:extLst>
              <a:ext uri="{FF2B5EF4-FFF2-40B4-BE49-F238E27FC236}">
                <a16:creationId xmlns:a16="http://schemas.microsoft.com/office/drawing/2014/main" id="{4B999FC0-CFEF-284F-B063-4C3B9CF71BA4}"/>
              </a:ext>
            </a:extLst>
          </p:cNvPr>
          <p:cNvSpPr txBox="1"/>
          <p:nvPr/>
        </p:nvSpPr>
        <p:spPr>
          <a:xfrm>
            <a:off x="546918" y="1335876"/>
            <a:ext cx="7225482" cy="461665"/>
          </a:xfrm>
          <a:prstGeom prst="rect">
            <a:avLst/>
          </a:prstGeom>
          <a:noFill/>
        </p:spPr>
        <p:txBody>
          <a:bodyPr wrap="square" rtlCol="0">
            <a:spAutoFit/>
          </a:bodyPr>
          <a:lstStyle/>
          <a:p>
            <a:r>
              <a:rPr lang="en-CA" dirty="0"/>
              <a:t>What have your past team project experiences been like?</a:t>
            </a:r>
            <a:endParaRPr lang="en-US" dirty="0"/>
          </a:p>
        </p:txBody>
      </p:sp>
      <p:pic>
        <p:nvPicPr>
          <p:cNvPr id="7" name="Picture 6">
            <a:extLst>
              <a:ext uri="{FF2B5EF4-FFF2-40B4-BE49-F238E27FC236}">
                <a16:creationId xmlns:a16="http://schemas.microsoft.com/office/drawing/2014/main" id="{0B672E0F-9728-1546-A069-5E6CF6170ECD}"/>
              </a:ext>
            </a:extLst>
          </p:cNvPr>
          <p:cNvPicPr>
            <a:picLocks noChangeAspect="1"/>
          </p:cNvPicPr>
          <p:nvPr/>
        </p:nvPicPr>
        <p:blipFill>
          <a:blip r:embed="rId3"/>
          <a:stretch>
            <a:fillRect/>
          </a:stretch>
        </p:blipFill>
        <p:spPr>
          <a:xfrm>
            <a:off x="0" y="4618409"/>
            <a:ext cx="9144000" cy="1742243"/>
          </a:xfrm>
          <a:prstGeom prst="rect">
            <a:avLst/>
          </a:prstGeom>
        </p:spPr>
      </p:pic>
      <p:sp>
        <p:nvSpPr>
          <p:cNvPr id="5" name="TextBox 4"/>
          <p:cNvSpPr txBox="1"/>
          <p:nvPr/>
        </p:nvSpPr>
        <p:spPr>
          <a:xfrm>
            <a:off x="457200" y="3886200"/>
            <a:ext cx="4648200" cy="461665"/>
          </a:xfrm>
          <a:prstGeom prst="rect">
            <a:avLst/>
          </a:prstGeom>
          <a:noFill/>
        </p:spPr>
        <p:txBody>
          <a:bodyPr wrap="square" rtlCol="0">
            <a:spAutoFit/>
          </a:bodyPr>
          <a:lstStyle/>
          <a:p>
            <a:r>
              <a:rPr lang="en-CA" dirty="0">
                <a:solidFill>
                  <a:srgbClr val="FF0000"/>
                </a:solidFill>
              </a:rPr>
              <a:t>What should a good team look like?</a:t>
            </a:r>
          </a:p>
        </p:txBody>
      </p:sp>
    </p:spTree>
    <p:extLst>
      <p:ext uri="{BB962C8B-B14F-4D97-AF65-F5344CB8AC3E}">
        <p14:creationId xmlns:p14="http://schemas.microsoft.com/office/powerpoint/2010/main" val="618000952"/>
      </p:ext>
    </p:extLst>
  </p:cSld>
  <p:clrMapOvr>
    <a:masterClrMapping/>
  </p:clrMapOvr>
  <p:transition>
    <p:fade/>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3030</TotalTime>
  <Words>1951</Words>
  <Application>Microsoft Office PowerPoint</Application>
  <PresentationFormat>On-screen Show (4:3)</PresentationFormat>
  <Paragraphs>283</Paragraphs>
  <Slides>20</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ＭＳ Ｐゴシック</vt:lpstr>
      <vt:lpstr>Arial</vt:lpstr>
      <vt:lpstr>Calibri</vt:lpstr>
      <vt:lpstr>Times New Roman</vt:lpstr>
      <vt:lpstr>Tw Cen MT</vt:lpstr>
      <vt:lpstr>Wingdings</vt:lpstr>
      <vt:lpstr>Droplet</vt:lpstr>
      <vt:lpstr>Clip</vt:lpstr>
      <vt:lpstr>Engineering Safety and  Risk Management Program</vt:lpstr>
      <vt:lpstr>PowerPoint Presentation</vt:lpstr>
      <vt:lpstr>PowerPoint Presentation</vt:lpstr>
      <vt:lpstr>PowerPoint Presentation</vt:lpstr>
      <vt:lpstr>PowerPoint Presentation</vt:lpstr>
      <vt:lpstr>PowerPoint Presentation</vt:lpstr>
      <vt:lpstr>PowerPoint Presentation</vt:lpstr>
      <vt:lpstr>Chapter 6.5: Effectiveness, Engagement, and Collaboration for High-Performance Teams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ESRM</dc:title>
  <dc:creator>Cocchio</dc:creator>
  <cp:lastModifiedBy>Lisa White</cp:lastModifiedBy>
  <cp:revision>254</cp:revision>
  <cp:lastPrinted>2018-09-30T22:13:36Z</cp:lastPrinted>
  <dcterms:created xsi:type="dcterms:W3CDTF">2005-10-11T15:58:53Z</dcterms:created>
  <dcterms:modified xsi:type="dcterms:W3CDTF">2020-02-04T19:25:36Z</dcterms:modified>
</cp:coreProperties>
</file>