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4116" r:id="rId2"/>
  </p:sldMasterIdLst>
  <p:notesMasterIdLst>
    <p:notesMasterId r:id="rId22"/>
  </p:notesMasterIdLst>
  <p:handoutMasterIdLst>
    <p:handoutMasterId r:id="rId23"/>
  </p:handoutMasterIdLst>
  <p:sldIdLst>
    <p:sldId id="328" r:id="rId3"/>
    <p:sldId id="552" r:id="rId4"/>
    <p:sldId id="526" r:id="rId5"/>
    <p:sldId id="527" r:id="rId6"/>
    <p:sldId id="535" r:id="rId7"/>
    <p:sldId id="536" r:id="rId8"/>
    <p:sldId id="537" r:id="rId9"/>
    <p:sldId id="555" r:id="rId10"/>
    <p:sldId id="558" r:id="rId11"/>
    <p:sldId id="559" r:id="rId12"/>
    <p:sldId id="560" r:id="rId13"/>
    <p:sldId id="563" r:id="rId14"/>
    <p:sldId id="564" r:id="rId15"/>
    <p:sldId id="565" r:id="rId16"/>
    <p:sldId id="566" r:id="rId17"/>
    <p:sldId id="567" r:id="rId18"/>
    <p:sldId id="568" r:id="rId19"/>
    <p:sldId id="551" r:id="rId20"/>
    <p:sldId id="550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00FF"/>
    <a:srgbClr val="08B3CA"/>
    <a:srgbClr val="000000"/>
    <a:srgbClr val="66FF33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6305" autoAdjust="0"/>
  </p:normalViewPr>
  <p:slideViewPr>
    <p:cSldViewPr>
      <p:cViewPr varScale="1">
        <p:scale>
          <a:sx n="111" d="100"/>
          <a:sy n="111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64"/>
    </p:cViewPr>
  </p:sorterViewPr>
  <p:notesViewPr>
    <p:cSldViewPr>
      <p:cViewPr varScale="1">
        <p:scale>
          <a:sx n="81" d="100"/>
          <a:sy n="81" d="100"/>
        </p:scale>
        <p:origin x="3144" y="10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t" anchorCtr="0" compatLnSpc="1">
            <a:prstTxWarp prst="textNoShape">
              <a:avLst/>
            </a:prstTxWarp>
          </a:bodyPr>
          <a:lstStyle>
            <a:lvl1pPr defTabSz="969815" eaLnBrk="1" hangingPunct="1">
              <a:defRPr sz="1200" dirty="0" smtClean="0"/>
            </a:lvl1pPr>
          </a:lstStyle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6" y="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t" anchorCtr="0" compatLnSpc="1">
            <a:prstTxWarp prst="textNoShape">
              <a:avLst/>
            </a:prstTxWarp>
          </a:bodyPr>
          <a:lstStyle>
            <a:lvl1pPr algn="r" defTabSz="969815" eaLnBrk="1" hangingPunct="1">
              <a:defRPr sz="1200"/>
            </a:lvl1pPr>
          </a:lstStyle>
          <a:p>
            <a:pPr>
              <a:defRPr/>
            </a:pPr>
            <a:fld id="{7A9E4ED9-FA2C-4E0B-8F9B-E408FD6C9602}" type="datetimeFigureOut">
              <a:rPr lang="en-CA" altLang="en-US"/>
              <a:pPr>
                <a:defRPr/>
              </a:pPr>
              <a:t>2020-02-12</a:t>
            </a:fld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b" anchorCtr="0" compatLnSpc="1">
            <a:prstTxWarp prst="textNoShape">
              <a:avLst/>
            </a:prstTxWarp>
          </a:bodyPr>
          <a:lstStyle>
            <a:lvl1pPr defTabSz="96981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b" anchorCtr="0" compatLnSpc="1">
            <a:prstTxWarp prst="textNoShape">
              <a:avLst/>
            </a:prstTxWarp>
          </a:bodyPr>
          <a:lstStyle>
            <a:lvl1pPr algn="r" defTabSz="969815" eaLnBrk="1" hangingPunct="1">
              <a:defRPr sz="1200"/>
            </a:lvl1pPr>
          </a:lstStyle>
          <a:p>
            <a:pPr>
              <a:defRPr/>
            </a:pPr>
            <a:fld id="{B068F649-5422-449A-B049-BADDA34D59C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77933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t" anchorCtr="0" compatLnSpc="1">
            <a:prstTxWarp prst="textNoShape">
              <a:avLst/>
            </a:prstTxWarp>
          </a:bodyPr>
          <a:lstStyle>
            <a:lvl1pPr defTabSz="96981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6" y="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t" anchorCtr="0" compatLnSpc="1">
            <a:prstTxWarp prst="textNoShape">
              <a:avLst/>
            </a:prstTxWarp>
          </a:bodyPr>
          <a:lstStyle>
            <a:lvl1pPr algn="r" defTabSz="96981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59301"/>
            <a:ext cx="58515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b" anchorCtr="0" compatLnSpc="1">
            <a:prstTxWarp prst="textNoShape">
              <a:avLst/>
            </a:prstTxWarp>
          </a:bodyPr>
          <a:lstStyle>
            <a:lvl1pPr defTabSz="96981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011" tIns="48506" rIns="97011" bIns="48506" numCol="1" anchor="b" anchorCtr="0" compatLnSpc="1">
            <a:prstTxWarp prst="textNoShape">
              <a:avLst/>
            </a:prstTxWarp>
          </a:bodyPr>
          <a:lstStyle>
            <a:lvl1pPr algn="r" defTabSz="96981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31A8AA-3795-4C75-A7F1-CEE0EFC28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4025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1" tIns="48506" rIns="97011" bIns="4850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ENGG404 Lecture 00 - Day 1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1" tIns="48506" rIns="97011" bIns="4850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2012 Fall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1" tIns="48506" rIns="97011" bIns="4850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080E1670-0A3B-470E-B318-C9CEC2D9A743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1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fld id="{41E6B344-29A3-48F3-A2D9-8037806CFEC2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Ø"/>
              </a:pPr>
              <a:t>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1"/>
            <a:ext cx="5365750" cy="4321175"/>
          </a:xfrm>
          <a:noFill/>
        </p:spPr>
        <p:txBody>
          <a:bodyPr tIns="48317" bIns="48317"/>
          <a:lstStyle/>
          <a:p>
            <a:pPr>
              <a:lnSpc>
                <a:spcPct val="15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8801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14711-6A08-403D-AFB8-41F0B628A91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49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BDE7A2-0B1B-4839-83B9-9A121F1410B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17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3" tIns="46633" rIns="93263" bIns="46633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56284-4432-44FB-ADFC-63FD712429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86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BDE7A2-0B1B-4839-83B9-9A121F1410B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17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3" tIns="46633" rIns="93263" bIns="46633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56284-4432-44FB-ADFC-63FD712429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30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A3324-F9BA-404B-8F5E-C60F00F7CCC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08" tIns="46455" rIns="92908" bIns="46455" anchor="b"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C7272-8B7C-46FA-A2BF-BB0A5A14D3E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2908" tIns="46455" rIns="92908" bIns="4645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520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ED9C2-61BA-434F-8203-D2DB9B4F3C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3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08" tIns="46455" rIns="92908" bIns="46455" anchor="b"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A401BB-E08E-4932-AAF7-20B9205AE5A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2908" tIns="46455" rIns="92908" bIns="4645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97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BDE7A2-0B1B-4839-83B9-9A121F1410B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17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3" tIns="46633" rIns="93263" bIns="46633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56284-4432-44FB-ADFC-63FD712429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Main question would be how</a:t>
            </a:r>
            <a:r>
              <a:rPr lang="en-US" altLang="en-US" baseline="0" dirty="0" smtClean="0"/>
              <a:t> to translate improved production into a $ value (differing units of measurement)</a:t>
            </a:r>
          </a:p>
          <a:p>
            <a:r>
              <a:rPr lang="en-US" altLang="en-US" baseline="0" dirty="0" smtClean="0"/>
              <a:t>Improved values are less than the current values! Net gains are positive however.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13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ED9C2-61BA-434F-8203-D2DB9B4F3C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3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08" tIns="46455" rIns="92908" bIns="46455" anchor="b"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A401BB-E08E-4932-AAF7-20B9205AE5A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2908" tIns="46455" rIns="92908" bIns="4645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84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6641" tIns="48321" rIns="96641" bIns="48321"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84638BC-09DC-449B-AAE8-A556CF8955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18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5548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6641" tIns="48321" rIns="96641" bIns="48321"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84638BC-09DC-449B-AAE8-A556CF8955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0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39266" y="8842725"/>
            <a:ext cx="3014065" cy="46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2" tIns="46632" rIns="93262" bIns="4663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578FB6-0637-4AA7-9F1B-D393BFB3D41F}" type="slidenum">
              <a:rPr lang="en-US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708" y="4420593"/>
            <a:ext cx="5101422" cy="4189711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4224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39266" y="8842725"/>
            <a:ext cx="3014065" cy="46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2" tIns="46632" rIns="93262" bIns="4663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578FB6-0637-4AA7-9F1B-D393BFB3D41F}" type="slidenum">
              <a:rPr lang="en-US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708" y="4420593"/>
            <a:ext cx="5101422" cy="4189711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107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6641" tIns="48321" rIns="96641" bIns="48321"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84638BC-09DC-449B-AAE8-A556CF8955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477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6641" tIns="48321" rIns="96641" bIns="48321"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84638BC-09DC-449B-AAE8-A556CF8955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05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6641" tIns="48321" rIns="96641" bIns="48321"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4144964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84638BC-09DC-449B-AAE8-A556CF8955A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2018-2019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141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ED9C2-61BA-434F-8203-D2DB9B4F3C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3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08" tIns="46455" rIns="92908" bIns="46455" anchor="b"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A401BB-E08E-4932-AAF7-20B9205AE5A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2908" tIns="46455" rIns="92908" bIns="46455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003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16C93-1725-44B9-BDF7-D30D916DA83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269" name="Rectangle 7"/>
          <p:cNvSpPr txBox="1">
            <a:spLocks noGrp="1" noChangeArrowheads="1"/>
          </p:cNvSpPr>
          <p:nvPr/>
        </p:nvSpPr>
        <p:spPr bwMode="auto">
          <a:xfrm>
            <a:off x="3941789" y="8845333"/>
            <a:ext cx="3013050" cy="4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3" tIns="46633" rIns="93263" bIns="46633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27A61-8F47-482F-A5F2-46364A3AD55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73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406 2015W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0914" indent="-284967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9869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815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1763" indent="-227974" defTabSz="9308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7711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3658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9606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5552" indent="-227974" defTabSz="93089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8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4428F-826E-40B7-833A-8EC5FC476FF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8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947726" y="8775767"/>
            <a:ext cx="3016613" cy="45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3" tIns="46633" rIns="93263" bIns="46633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3688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47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446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4550" indent="-2349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7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9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61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3350" indent="-23495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2038A6-ED8F-4B96-8F87-CED7800B058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0563"/>
            <a:ext cx="4618038" cy="3465512"/>
          </a:xfrm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4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5766E-5091-4AFF-9E56-861A57DBB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83818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0338-910B-4FCE-9014-6B037E506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1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DB67F-08B2-4DA6-A198-E15811946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50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188" y="887413"/>
            <a:ext cx="5461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0188" y="3119438"/>
            <a:ext cx="554037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A54A-854B-4AB8-A649-F6D5C3A47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61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88F65-F548-4937-BC24-FEC86F1A5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13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BA8C5-5563-421A-AC84-102210419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76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04F1-F94C-471E-91EC-A80FBC917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4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8C212-DC4B-4496-94A8-2F8774E4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069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15ACC-392F-4F46-B0DE-8D39E079A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5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4FAF-0EE4-43DE-BE78-9237D18DB544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17FF7-BB28-4E54-AFB6-2CE81A71EC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9717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4947E-F8BF-4987-812D-A9995945BABB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BD59-E013-4A50-B197-948BDE51B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1128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8D56-8504-4CC2-A857-235C4686B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98436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93D1-DB6C-445D-8E30-1A8FE4B54B50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29FA8-C061-4692-88C1-EE19CC493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6142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D608-A186-44CC-A615-0B2581660A5C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6E24A-E4DF-441B-AB74-C329684BA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1067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17B5-FF23-449D-A112-7B6BAE035675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AC2CF-93B8-4931-801E-F92CDF31F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0257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DDDA-2E7D-4B5F-AFC6-B786E37B16DA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FA9A-5211-4880-968C-0E6D6B60D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9933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9A438-F99D-4AD3-97E2-3971EAED1767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137DA-3339-4D35-B903-37C1415E1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1809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9CFF3-E92D-4A65-812F-E9289A35955D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B1621-736C-4C4D-9ACC-D41851CCB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9334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013B7-8176-4000-A517-B256B06AA919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0B612-0DE1-46DA-82BD-9D19A51386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775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00B5-268D-45A0-98C0-2CB5A8823F00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E676-1619-4989-B35C-46C2E7EB0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048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850B-75B2-40B8-AAE2-FBC7C018A173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E0009-B147-4D19-9538-1BE0B0F9A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13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D5B3-4781-47E2-9DEB-375BA5486720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DA384-C28A-4FDD-837F-D7715A7CA2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6579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8CF06-F800-4CAE-B09A-A7CDAF626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5053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CA624-FEFC-46F6-994F-5D117BE27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293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B5762-0239-4533-A9CA-D36136966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3192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E80B4-6FDA-472D-89C5-85AD09DD2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61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6CCDE-EFFB-44CC-AF7E-8A82536E0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2562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EA269-DF22-4441-8D66-A934730D8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4890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E7188-5AAF-45CB-9423-ABB28E4F9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0140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0F546B-ACE2-4EE3-BD5D-3E055A417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B186F22-8800-4B7D-9D48-1467DCBB9D70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47D49E-9986-4294-BFFA-95A7CDEB1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3050" y="1068388"/>
            <a:ext cx="8610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i="1" cap="none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Becoming A </a:t>
            </a:r>
            <a:br>
              <a:rPr lang="en-US" altLang="en-US" b="1" i="1" cap="none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i="1" cap="none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In Risk Management</a:t>
            </a:r>
            <a:endParaRPr lang="en-US" altLang="en-US" sz="5400" i="1" cap="none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3050" y="2439988"/>
            <a:ext cx="8610600" cy="3581400"/>
          </a:xfrm>
        </p:spPr>
        <p:txBody>
          <a:bodyPr/>
          <a:lstStyle/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000" b="1" dirty="0" smtClean="0">
                <a:latin typeface="Arial" panose="020B0604020202020204" pitchFamily="34" charset="0"/>
              </a:rPr>
              <a:t>ENGG404 – </a:t>
            </a:r>
            <a:r>
              <a:rPr lang="en-US" altLang="en-US" sz="3000" b="1" smtClean="0">
                <a:latin typeface="Arial" panose="020B0604020202020204" pitchFamily="34" charset="0"/>
              </a:rPr>
              <a:t>Seminar </a:t>
            </a:r>
            <a:r>
              <a:rPr lang="en-US" altLang="en-US" sz="3000" b="1" cap="none" smtClean="0">
                <a:latin typeface="Arial" panose="020B0604020202020204" pitchFamily="34" charset="0"/>
              </a:rPr>
              <a:t>#5 of 6</a:t>
            </a:r>
            <a:r>
              <a:rPr lang="en-US" altLang="en-US" sz="3000" cap="none" smtClean="0">
                <a:latin typeface="Arial" panose="020B0604020202020204" pitchFamily="34" charset="0"/>
              </a:rPr>
              <a:t>:</a:t>
            </a:r>
            <a:endParaRPr lang="en-US" altLang="en-US" sz="3000" cap="none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000" cap="none" dirty="0" smtClean="0">
                <a:latin typeface="Arial" panose="020B0604020202020204" pitchFamily="34" charset="0"/>
              </a:rPr>
              <a:t>Team Project Assignment</a:t>
            </a: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cap="none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cap="none" dirty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cap="none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cap="none" dirty="0" smtClean="0">
              <a:latin typeface="Arial" panose="020B0604020202020204" pitchFamily="34" charset="0"/>
            </a:endParaRPr>
          </a:p>
          <a:p>
            <a:pPr marL="0" indent="0"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300" cap="none" dirty="0" smtClean="0">
              <a:latin typeface="Arial" panose="020B0604020202020204" pitchFamily="34" charset="0"/>
            </a:endParaRPr>
          </a:p>
        </p:txBody>
      </p:sp>
      <p:sp>
        <p:nvSpPr>
          <p:cNvPr id="23556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C46295-D909-4DB4-8C8C-89B3637E280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35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076700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>
            <a:fillRect/>
          </a:stretch>
        </p:blipFill>
        <p:spPr bwMode="auto">
          <a:xfrm>
            <a:off x="6216650" y="4303713"/>
            <a:ext cx="2667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772399" y="557299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051320-0127-4575-A055-D15E82F9E81A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199" y="731520"/>
            <a:ext cx="8229600" cy="48310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 Management Program is incurred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managed to prevent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 safety loss incidents.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aka “Cost of safety”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Involves weighing the cost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the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 program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vs cost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loss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incidents</a:t>
            </a: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 of a risk management program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highly certain.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cost of a loss incident is not certain at all.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bad will it be?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will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the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 and indirect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costs?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ever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quantified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 (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Exxon-Valdez litigation was resolved just in the past few years!)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Cost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of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RM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Program versus Cost of Loss Incidents:</a:t>
            </a:r>
          </a:p>
        </p:txBody>
      </p:sp>
      <p:pic>
        <p:nvPicPr>
          <p:cNvPr id="2" name="Picture 1" descr="File:Johnny-automatic-scales-of-justice.svg - Wikimedia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2137759" cy="198120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1816" y="5562600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7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AF2C01-30B9-4B0A-BF30-17BBFCF8A6A9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57200" y="731838"/>
            <a:ext cx="8229600" cy="5668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funds are spent on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Risk Management Program (RMP),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likelihood of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severe-consequence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loss incidents is less,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therefore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potential costs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loss incidents is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less.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Sweet-spot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a challenge for every organization.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 is the “right amount” to spend on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Driver for an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ESRM Program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0" y="15192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709738" y="2697163"/>
            <a:ext cx="3271837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1676400" y="2508464"/>
            <a:ext cx="5562600" cy="3733956"/>
            <a:chOff x="960" y="1450"/>
            <a:chExt cx="3918" cy="2630"/>
          </a:xfrm>
        </p:grpSpPr>
        <p:sp>
          <p:nvSpPr>
            <p:cNvPr id="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60" y="1450"/>
              <a:ext cx="3918" cy="2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962" y="1452"/>
              <a:ext cx="3907" cy="2619"/>
              <a:chOff x="962" y="1452"/>
              <a:chExt cx="3907" cy="2619"/>
            </a:xfrm>
          </p:grpSpPr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962" y="1452"/>
                <a:ext cx="3907" cy="26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962" y="1452"/>
                <a:ext cx="3907" cy="2619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279" y="1558"/>
              <a:ext cx="33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Investment in Risk Management vs Cost </a:t>
              </a: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of Incidents</a:t>
              </a:r>
              <a:r>
                <a:rPr kumimoji="0" lang="en-US" altLang="en-US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: </a:t>
              </a:r>
              <a:endPara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1038" y="1718"/>
              <a:ext cx="3452" cy="2241"/>
              <a:chOff x="1038" y="1718"/>
              <a:chExt cx="3452" cy="2241"/>
            </a:xfrm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1038" y="1718"/>
                <a:ext cx="3452" cy="2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1038" y="1718"/>
                <a:ext cx="3452" cy="2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1353" y="1834"/>
                <a:ext cx="3009" cy="1646"/>
              </a:xfrm>
              <a:prstGeom prst="rect">
                <a:avLst/>
              </a:prstGeom>
              <a:solidFill>
                <a:srgbClr val="FFFF99"/>
              </a:solidFill>
              <a:ln w="111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1535" y="2017"/>
                <a:ext cx="2735" cy="1280"/>
              </a:xfrm>
              <a:custGeom>
                <a:avLst/>
                <a:gdLst>
                  <a:gd name="T0" fmla="*/ 2735 w 2735"/>
                  <a:gd name="T1" fmla="*/ 0 h 1280"/>
                  <a:gd name="T2" fmla="*/ 2733 w 2735"/>
                  <a:gd name="T3" fmla="*/ 52 h 1280"/>
                  <a:gd name="T4" fmla="*/ 2726 w 2735"/>
                  <a:gd name="T5" fmla="*/ 106 h 1280"/>
                  <a:gd name="T6" fmla="*/ 2715 w 2735"/>
                  <a:gd name="T7" fmla="*/ 158 h 1280"/>
                  <a:gd name="T8" fmla="*/ 2698 w 2735"/>
                  <a:gd name="T9" fmla="*/ 211 h 1280"/>
                  <a:gd name="T10" fmla="*/ 2677 w 2735"/>
                  <a:gd name="T11" fmla="*/ 262 h 1280"/>
                  <a:gd name="T12" fmla="*/ 2652 w 2735"/>
                  <a:gd name="T13" fmla="*/ 314 h 1280"/>
                  <a:gd name="T14" fmla="*/ 2621 w 2735"/>
                  <a:gd name="T15" fmla="*/ 364 h 1280"/>
                  <a:gd name="T16" fmla="*/ 2587 w 2735"/>
                  <a:gd name="T17" fmla="*/ 415 h 1280"/>
                  <a:gd name="T18" fmla="*/ 2548 w 2735"/>
                  <a:gd name="T19" fmla="*/ 465 h 1280"/>
                  <a:gd name="T20" fmla="*/ 2505 w 2735"/>
                  <a:gd name="T21" fmla="*/ 514 h 1280"/>
                  <a:gd name="T22" fmla="*/ 2457 w 2735"/>
                  <a:gd name="T23" fmla="*/ 562 h 1280"/>
                  <a:gd name="T24" fmla="*/ 2406 w 2735"/>
                  <a:gd name="T25" fmla="*/ 609 h 1280"/>
                  <a:gd name="T26" fmla="*/ 2350 w 2735"/>
                  <a:gd name="T27" fmla="*/ 654 h 1280"/>
                  <a:gd name="T28" fmla="*/ 2289 w 2735"/>
                  <a:gd name="T29" fmla="*/ 700 h 1280"/>
                  <a:gd name="T30" fmla="*/ 2226 w 2735"/>
                  <a:gd name="T31" fmla="*/ 743 h 1280"/>
                  <a:gd name="T32" fmla="*/ 2158 w 2735"/>
                  <a:gd name="T33" fmla="*/ 786 h 1280"/>
                  <a:gd name="T34" fmla="*/ 2088 w 2735"/>
                  <a:gd name="T35" fmla="*/ 828 h 1280"/>
                  <a:gd name="T36" fmla="*/ 2012 w 2735"/>
                  <a:gd name="T37" fmla="*/ 867 h 1280"/>
                  <a:gd name="T38" fmla="*/ 1935 w 2735"/>
                  <a:gd name="T39" fmla="*/ 904 h 1280"/>
                  <a:gd name="T40" fmla="*/ 1853 w 2735"/>
                  <a:gd name="T41" fmla="*/ 942 h 1280"/>
                  <a:gd name="T42" fmla="*/ 1768 w 2735"/>
                  <a:gd name="T43" fmla="*/ 976 h 1280"/>
                  <a:gd name="T44" fmla="*/ 1681 w 2735"/>
                  <a:gd name="T45" fmla="*/ 1010 h 1280"/>
                  <a:gd name="T46" fmla="*/ 1590 w 2735"/>
                  <a:gd name="T47" fmla="*/ 1042 h 1280"/>
                  <a:gd name="T48" fmla="*/ 1496 w 2735"/>
                  <a:gd name="T49" fmla="*/ 1071 h 1280"/>
                  <a:gd name="T50" fmla="*/ 1400 w 2735"/>
                  <a:gd name="T51" fmla="*/ 1099 h 1280"/>
                  <a:gd name="T52" fmla="*/ 1302 w 2735"/>
                  <a:gd name="T53" fmla="*/ 1126 h 1280"/>
                  <a:gd name="T54" fmla="*/ 1202 w 2735"/>
                  <a:gd name="T55" fmla="*/ 1149 h 1280"/>
                  <a:gd name="T56" fmla="*/ 1099 w 2735"/>
                  <a:gd name="T57" fmla="*/ 1173 h 1280"/>
                  <a:gd name="T58" fmla="*/ 994 w 2735"/>
                  <a:gd name="T59" fmla="*/ 1192 h 1280"/>
                  <a:gd name="T60" fmla="*/ 888 w 2735"/>
                  <a:gd name="T61" fmla="*/ 1210 h 1280"/>
                  <a:gd name="T62" fmla="*/ 780 w 2735"/>
                  <a:gd name="T63" fmla="*/ 1226 h 1280"/>
                  <a:gd name="T64" fmla="*/ 672 w 2735"/>
                  <a:gd name="T65" fmla="*/ 1241 h 1280"/>
                  <a:gd name="T66" fmla="*/ 562 w 2735"/>
                  <a:gd name="T67" fmla="*/ 1253 h 1280"/>
                  <a:gd name="T68" fmla="*/ 451 w 2735"/>
                  <a:gd name="T69" fmla="*/ 1263 h 1280"/>
                  <a:gd name="T70" fmla="*/ 339 w 2735"/>
                  <a:gd name="T71" fmla="*/ 1270 h 1280"/>
                  <a:gd name="T72" fmla="*/ 226 w 2735"/>
                  <a:gd name="T73" fmla="*/ 1276 h 1280"/>
                  <a:gd name="T74" fmla="*/ 113 w 2735"/>
                  <a:gd name="T75" fmla="*/ 1279 h 1280"/>
                  <a:gd name="T76" fmla="*/ 0 w 2735"/>
                  <a:gd name="T77" fmla="*/ 128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5" h="1280">
                    <a:moveTo>
                      <a:pt x="2735" y="0"/>
                    </a:moveTo>
                    <a:lnTo>
                      <a:pt x="2733" y="52"/>
                    </a:lnTo>
                    <a:lnTo>
                      <a:pt x="2726" y="106"/>
                    </a:lnTo>
                    <a:lnTo>
                      <a:pt x="2715" y="158"/>
                    </a:lnTo>
                    <a:lnTo>
                      <a:pt x="2698" y="211"/>
                    </a:lnTo>
                    <a:lnTo>
                      <a:pt x="2677" y="262"/>
                    </a:lnTo>
                    <a:lnTo>
                      <a:pt x="2652" y="314"/>
                    </a:lnTo>
                    <a:lnTo>
                      <a:pt x="2621" y="364"/>
                    </a:lnTo>
                    <a:lnTo>
                      <a:pt x="2587" y="415"/>
                    </a:lnTo>
                    <a:lnTo>
                      <a:pt x="2548" y="465"/>
                    </a:lnTo>
                    <a:lnTo>
                      <a:pt x="2505" y="514"/>
                    </a:lnTo>
                    <a:lnTo>
                      <a:pt x="2457" y="562"/>
                    </a:lnTo>
                    <a:lnTo>
                      <a:pt x="2406" y="609"/>
                    </a:lnTo>
                    <a:lnTo>
                      <a:pt x="2350" y="654"/>
                    </a:lnTo>
                    <a:lnTo>
                      <a:pt x="2289" y="700"/>
                    </a:lnTo>
                    <a:lnTo>
                      <a:pt x="2226" y="743"/>
                    </a:lnTo>
                    <a:lnTo>
                      <a:pt x="2158" y="786"/>
                    </a:lnTo>
                    <a:lnTo>
                      <a:pt x="2088" y="828"/>
                    </a:lnTo>
                    <a:lnTo>
                      <a:pt x="2012" y="867"/>
                    </a:lnTo>
                    <a:lnTo>
                      <a:pt x="1935" y="904"/>
                    </a:lnTo>
                    <a:lnTo>
                      <a:pt x="1853" y="942"/>
                    </a:lnTo>
                    <a:lnTo>
                      <a:pt x="1768" y="976"/>
                    </a:lnTo>
                    <a:lnTo>
                      <a:pt x="1681" y="1010"/>
                    </a:lnTo>
                    <a:lnTo>
                      <a:pt x="1590" y="1042"/>
                    </a:lnTo>
                    <a:lnTo>
                      <a:pt x="1496" y="1071"/>
                    </a:lnTo>
                    <a:lnTo>
                      <a:pt x="1400" y="1099"/>
                    </a:lnTo>
                    <a:lnTo>
                      <a:pt x="1302" y="1126"/>
                    </a:lnTo>
                    <a:lnTo>
                      <a:pt x="1202" y="1149"/>
                    </a:lnTo>
                    <a:lnTo>
                      <a:pt x="1099" y="1173"/>
                    </a:lnTo>
                    <a:lnTo>
                      <a:pt x="994" y="1192"/>
                    </a:lnTo>
                    <a:lnTo>
                      <a:pt x="888" y="1210"/>
                    </a:lnTo>
                    <a:lnTo>
                      <a:pt x="780" y="1226"/>
                    </a:lnTo>
                    <a:lnTo>
                      <a:pt x="672" y="1241"/>
                    </a:lnTo>
                    <a:lnTo>
                      <a:pt x="562" y="1253"/>
                    </a:lnTo>
                    <a:lnTo>
                      <a:pt x="451" y="1263"/>
                    </a:lnTo>
                    <a:lnTo>
                      <a:pt x="339" y="1270"/>
                    </a:lnTo>
                    <a:lnTo>
                      <a:pt x="226" y="1276"/>
                    </a:lnTo>
                    <a:lnTo>
                      <a:pt x="113" y="1279"/>
                    </a:lnTo>
                    <a:lnTo>
                      <a:pt x="0" y="12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1626" y="2017"/>
                <a:ext cx="12" cy="116"/>
              </a:xfrm>
              <a:custGeom>
                <a:avLst/>
                <a:gdLst>
                  <a:gd name="T0" fmla="*/ 0 w 10"/>
                  <a:gd name="T1" fmla="*/ 0 h 95"/>
                  <a:gd name="T2" fmla="*/ 2 w 10"/>
                  <a:gd name="T3" fmla="*/ 43 h 95"/>
                  <a:gd name="T4" fmla="*/ 8 w 10"/>
                  <a:gd name="T5" fmla="*/ 87 h 95"/>
                  <a:gd name="T6" fmla="*/ 10 w 10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5">
                    <a:moveTo>
                      <a:pt x="0" y="0"/>
                    </a:moveTo>
                    <a:lnTo>
                      <a:pt x="2" y="43"/>
                    </a:lnTo>
                    <a:lnTo>
                      <a:pt x="8" y="87"/>
                    </a:lnTo>
                    <a:lnTo>
                      <a:pt x="10" y="9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1654" y="2196"/>
                <a:ext cx="43" cy="108"/>
              </a:xfrm>
              <a:custGeom>
                <a:avLst/>
                <a:gdLst>
                  <a:gd name="T0" fmla="*/ 0 w 35"/>
                  <a:gd name="T1" fmla="*/ 0 h 89"/>
                  <a:gd name="T2" fmla="*/ 8 w 35"/>
                  <a:gd name="T3" fmla="*/ 26 h 89"/>
                  <a:gd name="T4" fmla="*/ 25 w 35"/>
                  <a:gd name="T5" fmla="*/ 68 h 89"/>
                  <a:gd name="T6" fmla="*/ 35 w 35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89">
                    <a:moveTo>
                      <a:pt x="0" y="0"/>
                    </a:moveTo>
                    <a:lnTo>
                      <a:pt x="8" y="26"/>
                    </a:lnTo>
                    <a:lnTo>
                      <a:pt x="25" y="68"/>
                    </a:lnTo>
                    <a:lnTo>
                      <a:pt x="35" y="8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1728" y="2362"/>
                <a:ext cx="66" cy="96"/>
              </a:xfrm>
              <a:custGeom>
                <a:avLst/>
                <a:gdLst>
                  <a:gd name="T0" fmla="*/ 0 w 54"/>
                  <a:gd name="T1" fmla="*/ 0 h 79"/>
                  <a:gd name="T2" fmla="*/ 10 w 54"/>
                  <a:gd name="T3" fmla="*/ 16 h 79"/>
                  <a:gd name="T4" fmla="*/ 38 w 54"/>
                  <a:gd name="T5" fmla="*/ 58 h 79"/>
                  <a:gd name="T6" fmla="*/ 54 w 54"/>
                  <a:gd name="T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79">
                    <a:moveTo>
                      <a:pt x="0" y="0"/>
                    </a:moveTo>
                    <a:lnTo>
                      <a:pt x="10" y="16"/>
                    </a:lnTo>
                    <a:lnTo>
                      <a:pt x="38" y="58"/>
                    </a:lnTo>
                    <a:lnTo>
                      <a:pt x="54" y="7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27"/>
              <p:cNvSpPr>
                <a:spLocks/>
              </p:cNvSpPr>
              <p:nvPr/>
            </p:nvSpPr>
            <p:spPr bwMode="auto">
              <a:xfrm>
                <a:off x="1836" y="2508"/>
                <a:ext cx="82" cy="83"/>
              </a:xfrm>
              <a:custGeom>
                <a:avLst/>
                <a:gdLst>
                  <a:gd name="T0" fmla="*/ 0 w 67"/>
                  <a:gd name="T1" fmla="*/ 0 h 68"/>
                  <a:gd name="T2" fmla="*/ 17 w 67"/>
                  <a:gd name="T3" fmla="*/ 19 h 68"/>
                  <a:gd name="T4" fmla="*/ 56 w 67"/>
                  <a:gd name="T5" fmla="*/ 58 h 68"/>
                  <a:gd name="T6" fmla="*/ 67 w 67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68">
                    <a:moveTo>
                      <a:pt x="0" y="0"/>
                    </a:moveTo>
                    <a:lnTo>
                      <a:pt x="17" y="19"/>
                    </a:lnTo>
                    <a:lnTo>
                      <a:pt x="56" y="58"/>
                    </a:lnTo>
                    <a:lnTo>
                      <a:pt x="67" y="6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>
                <a:off x="1967" y="2635"/>
                <a:ext cx="92" cy="72"/>
              </a:xfrm>
              <a:custGeom>
                <a:avLst/>
                <a:gdLst>
                  <a:gd name="T0" fmla="*/ 0 w 76"/>
                  <a:gd name="T1" fmla="*/ 0 h 59"/>
                  <a:gd name="T2" fmla="*/ 37 w 76"/>
                  <a:gd name="T3" fmla="*/ 30 h 59"/>
                  <a:gd name="T4" fmla="*/ 76 w 76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59">
                    <a:moveTo>
                      <a:pt x="0" y="0"/>
                    </a:moveTo>
                    <a:lnTo>
                      <a:pt x="37" y="30"/>
                    </a:lnTo>
                    <a:lnTo>
                      <a:pt x="76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>
                <a:off x="2112" y="2745"/>
                <a:ext cx="99" cy="63"/>
              </a:xfrm>
              <a:custGeom>
                <a:avLst/>
                <a:gdLst>
                  <a:gd name="T0" fmla="*/ 0 w 81"/>
                  <a:gd name="T1" fmla="*/ 0 h 52"/>
                  <a:gd name="T2" fmla="*/ 19 w 81"/>
                  <a:gd name="T3" fmla="*/ 13 h 52"/>
                  <a:gd name="T4" fmla="*/ 75 w 81"/>
                  <a:gd name="T5" fmla="*/ 48 h 52"/>
                  <a:gd name="T6" fmla="*/ 81 w 81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52">
                    <a:moveTo>
                      <a:pt x="0" y="0"/>
                    </a:moveTo>
                    <a:lnTo>
                      <a:pt x="19" y="13"/>
                    </a:lnTo>
                    <a:lnTo>
                      <a:pt x="75" y="48"/>
                    </a:lnTo>
                    <a:lnTo>
                      <a:pt x="81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>
                <a:off x="2268" y="2841"/>
                <a:ext cx="103" cy="53"/>
              </a:xfrm>
              <a:custGeom>
                <a:avLst/>
                <a:gdLst>
                  <a:gd name="T0" fmla="*/ 0 w 85"/>
                  <a:gd name="T1" fmla="*/ 0 h 44"/>
                  <a:gd name="T2" fmla="*/ 5 w 85"/>
                  <a:gd name="T3" fmla="*/ 3 h 44"/>
                  <a:gd name="T4" fmla="*/ 67 w 85"/>
                  <a:gd name="T5" fmla="*/ 35 h 44"/>
                  <a:gd name="T6" fmla="*/ 85 w 85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44">
                    <a:moveTo>
                      <a:pt x="0" y="0"/>
                    </a:moveTo>
                    <a:lnTo>
                      <a:pt x="5" y="3"/>
                    </a:lnTo>
                    <a:lnTo>
                      <a:pt x="67" y="35"/>
                    </a:lnTo>
                    <a:lnTo>
                      <a:pt x="85" y="4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2431" y="2923"/>
                <a:ext cx="107" cy="47"/>
              </a:xfrm>
              <a:custGeom>
                <a:avLst/>
                <a:gdLst>
                  <a:gd name="T0" fmla="*/ 0 w 88"/>
                  <a:gd name="T1" fmla="*/ 0 h 39"/>
                  <a:gd name="T2" fmla="*/ 65 w 88"/>
                  <a:gd name="T3" fmla="*/ 30 h 39"/>
                  <a:gd name="T4" fmla="*/ 88 w 88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" h="39">
                    <a:moveTo>
                      <a:pt x="0" y="0"/>
                    </a:moveTo>
                    <a:lnTo>
                      <a:pt x="65" y="30"/>
                    </a:lnTo>
                    <a:lnTo>
                      <a:pt x="88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2598" y="2996"/>
                <a:ext cx="110" cy="40"/>
              </a:xfrm>
              <a:custGeom>
                <a:avLst/>
                <a:gdLst>
                  <a:gd name="T0" fmla="*/ 0 w 90"/>
                  <a:gd name="T1" fmla="*/ 0 h 33"/>
                  <a:gd name="T2" fmla="*/ 69 w 90"/>
                  <a:gd name="T3" fmla="*/ 26 h 33"/>
                  <a:gd name="T4" fmla="*/ 90 w 90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33">
                    <a:moveTo>
                      <a:pt x="0" y="0"/>
                    </a:moveTo>
                    <a:lnTo>
                      <a:pt x="69" y="26"/>
                    </a:lnTo>
                    <a:lnTo>
                      <a:pt x="90" y="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2770" y="3058"/>
                <a:ext cx="112" cy="35"/>
              </a:xfrm>
              <a:custGeom>
                <a:avLst/>
                <a:gdLst>
                  <a:gd name="T0" fmla="*/ 0 w 92"/>
                  <a:gd name="T1" fmla="*/ 0 h 29"/>
                  <a:gd name="T2" fmla="*/ 2 w 92"/>
                  <a:gd name="T3" fmla="*/ 1 h 29"/>
                  <a:gd name="T4" fmla="*/ 79 w 92"/>
                  <a:gd name="T5" fmla="*/ 25 h 29"/>
                  <a:gd name="T6" fmla="*/ 92 w 92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9">
                    <a:moveTo>
                      <a:pt x="0" y="0"/>
                    </a:moveTo>
                    <a:lnTo>
                      <a:pt x="2" y="1"/>
                    </a:lnTo>
                    <a:lnTo>
                      <a:pt x="79" y="25"/>
                    </a:lnTo>
                    <a:lnTo>
                      <a:pt x="92" y="2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2945" y="3112"/>
                <a:ext cx="113" cy="30"/>
              </a:xfrm>
              <a:custGeom>
                <a:avLst/>
                <a:gdLst>
                  <a:gd name="T0" fmla="*/ 0 w 93"/>
                  <a:gd name="T1" fmla="*/ 0 h 25"/>
                  <a:gd name="T2" fmla="*/ 14 w 93"/>
                  <a:gd name="T3" fmla="*/ 4 h 25"/>
                  <a:gd name="T4" fmla="*/ 93 w 93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0"/>
                    </a:moveTo>
                    <a:lnTo>
                      <a:pt x="14" y="4"/>
                    </a:lnTo>
                    <a:lnTo>
                      <a:pt x="93" y="2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 35"/>
              <p:cNvSpPr>
                <a:spLocks/>
              </p:cNvSpPr>
              <p:nvPr/>
            </p:nvSpPr>
            <p:spPr bwMode="auto">
              <a:xfrm>
                <a:off x="3121" y="3158"/>
                <a:ext cx="114" cy="25"/>
              </a:xfrm>
              <a:custGeom>
                <a:avLst/>
                <a:gdLst>
                  <a:gd name="T0" fmla="*/ 0 w 94"/>
                  <a:gd name="T1" fmla="*/ 0 h 21"/>
                  <a:gd name="T2" fmla="*/ 32 w 94"/>
                  <a:gd name="T3" fmla="*/ 7 h 21"/>
                  <a:gd name="T4" fmla="*/ 94 w 94"/>
                  <a:gd name="T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21">
                    <a:moveTo>
                      <a:pt x="0" y="0"/>
                    </a:moveTo>
                    <a:lnTo>
                      <a:pt x="32" y="7"/>
                    </a:lnTo>
                    <a:lnTo>
                      <a:pt x="94" y="2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 36"/>
              <p:cNvSpPr>
                <a:spLocks/>
              </p:cNvSpPr>
              <p:nvPr/>
            </p:nvSpPr>
            <p:spPr bwMode="auto">
              <a:xfrm>
                <a:off x="3300" y="3197"/>
                <a:ext cx="115" cy="21"/>
              </a:xfrm>
              <a:custGeom>
                <a:avLst/>
                <a:gdLst>
                  <a:gd name="T0" fmla="*/ 0 w 95"/>
                  <a:gd name="T1" fmla="*/ 0 h 17"/>
                  <a:gd name="T2" fmla="*/ 56 w 95"/>
                  <a:gd name="T3" fmla="*/ 10 h 17"/>
                  <a:gd name="T4" fmla="*/ 95 w 95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17">
                    <a:moveTo>
                      <a:pt x="0" y="0"/>
                    </a:moveTo>
                    <a:lnTo>
                      <a:pt x="56" y="10"/>
                    </a:lnTo>
                    <a:lnTo>
                      <a:pt x="95" y="1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4" name="Freeform 37"/>
              <p:cNvSpPr>
                <a:spLocks/>
              </p:cNvSpPr>
              <p:nvPr/>
            </p:nvSpPr>
            <p:spPr bwMode="auto">
              <a:xfrm>
                <a:off x="3479" y="3229"/>
                <a:ext cx="116" cy="15"/>
              </a:xfrm>
              <a:custGeom>
                <a:avLst/>
                <a:gdLst>
                  <a:gd name="T0" fmla="*/ 0 w 95"/>
                  <a:gd name="T1" fmla="*/ 0 h 13"/>
                  <a:gd name="T2" fmla="*/ 84 w 95"/>
                  <a:gd name="T3" fmla="*/ 12 h 13"/>
                  <a:gd name="T4" fmla="*/ 95 w 95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13">
                    <a:moveTo>
                      <a:pt x="0" y="0"/>
                    </a:moveTo>
                    <a:lnTo>
                      <a:pt x="84" y="12"/>
                    </a:lnTo>
                    <a:lnTo>
                      <a:pt x="95" y="1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 38"/>
              <p:cNvSpPr>
                <a:spLocks/>
              </p:cNvSpPr>
              <p:nvPr/>
            </p:nvSpPr>
            <p:spPr bwMode="auto">
              <a:xfrm>
                <a:off x="3659" y="3254"/>
                <a:ext cx="116" cy="14"/>
              </a:xfrm>
              <a:custGeom>
                <a:avLst/>
                <a:gdLst>
                  <a:gd name="T0" fmla="*/ 0 w 95"/>
                  <a:gd name="T1" fmla="*/ 0 h 11"/>
                  <a:gd name="T2" fmla="*/ 25 w 95"/>
                  <a:gd name="T3" fmla="*/ 3 h 11"/>
                  <a:gd name="T4" fmla="*/ 95 w 95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11">
                    <a:moveTo>
                      <a:pt x="0" y="0"/>
                    </a:moveTo>
                    <a:lnTo>
                      <a:pt x="25" y="3"/>
                    </a:lnTo>
                    <a:lnTo>
                      <a:pt x="95" y="1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840" y="3274"/>
                <a:ext cx="117" cy="8"/>
              </a:xfrm>
              <a:custGeom>
                <a:avLst/>
                <a:gdLst>
                  <a:gd name="T0" fmla="*/ 0 w 96"/>
                  <a:gd name="T1" fmla="*/ 0 h 7"/>
                  <a:gd name="T2" fmla="*/ 58 w 96"/>
                  <a:gd name="T3" fmla="*/ 5 h 7"/>
                  <a:gd name="T4" fmla="*/ 96 w 9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7">
                    <a:moveTo>
                      <a:pt x="0" y="0"/>
                    </a:moveTo>
                    <a:lnTo>
                      <a:pt x="58" y="5"/>
                    </a:lnTo>
                    <a:lnTo>
                      <a:pt x="96" y="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 40"/>
              <p:cNvSpPr>
                <a:spLocks/>
              </p:cNvSpPr>
              <p:nvPr/>
            </p:nvSpPr>
            <p:spPr bwMode="auto">
              <a:xfrm>
                <a:off x="4023" y="3287"/>
                <a:ext cx="116" cy="6"/>
              </a:xfrm>
              <a:custGeom>
                <a:avLst/>
                <a:gdLst>
                  <a:gd name="T0" fmla="*/ 0 w 96"/>
                  <a:gd name="T1" fmla="*/ 0 h 5"/>
                  <a:gd name="T2" fmla="*/ 1 w 96"/>
                  <a:gd name="T3" fmla="*/ 0 h 5"/>
                  <a:gd name="T4" fmla="*/ 93 w 96"/>
                  <a:gd name="T5" fmla="*/ 5 h 5"/>
                  <a:gd name="T6" fmla="*/ 96 w 9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5">
                    <a:moveTo>
                      <a:pt x="0" y="0"/>
                    </a:moveTo>
                    <a:lnTo>
                      <a:pt x="1" y="0"/>
                    </a:lnTo>
                    <a:lnTo>
                      <a:pt x="93" y="5"/>
                    </a:lnTo>
                    <a:lnTo>
                      <a:pt x="96" y="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8" name="Freeform 41"/>
              <p:cNvSpPr>
                <a:spLocks/>
              </p:cNvSpPr>
              <p:nvPr/>
            </p:nvSpPr>
            <p:spPr bwMode="auto">
              <a:xfrm>
                <a:off x="4205" y="3294"/>
                <a:ext cx="116" cy="3"/>
              </a:xfrm>
              <a:custGeom>
                <a:avLst/>
                <a:gdLst>
                  <a:gd name="T0" fmla="*/ 0 w 96"/>
                  <a:gd name="T1" fmla="*/ 0 h 2"/>
                  <a:gd name="T2" fmla="*/ 36 w 96"/>
                  <a:gd name="T3" fmla="*/ 1 h 2"/>
                  <a:gd name="T4" fmla="*/ 96 w 9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2">
                    <a:moveTo>
                      <a:pt x="0" y="0"/>
                    </a:moveTo>
                    <a:lnTo>
                      <a:pt x="36" y="1"/>
                    </a:lnTo>
                    <a:lnTo>
                      <a:pt x="96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1140" y="2120"/>
                <a:ext cx="182" cy="1006"/>
              </a:xfrm>
              <a:prstGeom prst="rect">
                <a:avLst/>
              </a:prstGeom>
              <a:solidFill>
                <a:srgbClr val="CCFFCC"/>
              </a:solidFill>
              <a:ln w="111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 rot="16200000">
                <a:off x="885" y="2518"/>
                <a:ext cx="70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Relative Cost</a:t>
                </a: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1444" y="2107"/>
                <a:ext cx="2736" cy="1281"/>
              </a:xfrm>
              <a:custGeom>
                <a:avLst/>
                <a:gdLst>
                  <a:gd name="T0" fmla="*/ 0 w 2736"/>
                  <a:gd name="T1" fmla="*/ 0 h 1281"/>
                  <a:gd name="T2" fmla="*/ 0 w 2736"/>
                  <a:gd name="T3" fmla="*/ 1281 h 1281"/>
                  <a:gd name="T4" fmla="*/ 2736 w 2736"/>
                  <a:gd name="T5" fmla="*/ 1281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36" h="1281">
                    <a:moveTo>
                      <a:pt x="0" y="0"/>
                    </a:moveTo>
                    <a:lnTo>
                      <a:pt x="0" y="1281"/>
                    </a:lnTo>
                    <a:lnTo>
                      <a:pt x="2736" y="1281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6" name="Freeform 49"/>
              <p:cNvSpPr>
                <a:spLocks/>
              </p:cNvSpPr>
              <p:nvPr/>
            </p:nvSpPr>
            <p:spPr bwMode="auto">
              <a:xfrm>
                <a:off x="1411" y="2017"/>
                <a:ext cx="66" cy="98"/>
              </a:xfrm>
              <a:custGeom>
                <a:avLst/>
                <a:gdLst>
                  <a:gd name="T0" fmla="*/ 0 w 66"/>
                  <a:gd name="T1" fmla="*/ 98 h 98"/>
                  <a:gd name="T2" fmla="*/ 33 w 66"/>
                  <a:gd name="T3" fmla="*/ 0 h 98"/>
                  <a:gd name="T4" fmla="*/ 66 w 66"/>
                  <a:gd name="T5" fmla="*/ 98 h 98"/>
                  <a:gd name="T6" fmla="*/ 0 w 66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98">
                    <a:moveTo>
                      <a:pt x="0" y="98"/>
                    </a:moveTo>
                    <a:lnTo>
                      <a:pt x="33" y="0"/>
                    </a:lnTo>
                    <a:lnTo>
                      <a:pt x="66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7" name="Freeform 50"/>
              <p:cNvSpPr>
                <a:spLocks/>
              </p:cNvSpPr>
              <p:nvPr/>
            </p:nvSpPr>
            <p:spPr bwMode="auto">
              <a:xfrm>
                <a:off x="4172" y="3355"/>
                <a:ext cx="98" cy="66"/>
              </a:xfrm>
              <a:custGeom>
                <a:avLst/>
                <a:gdLst>
                  <a:gd name="T0" fmla="*/ 0 w 98"/>
                  <a:gd name="T1" fmla="*/ 0 h 66"/>
                  <a:gd name="T2" fmla="*/ 98 w 98"/>
                  <a:gd name="T3" fmla="*/ 33 h 66"/>
                  <a:gd name="T4" fmla="*/ 0 w 98"/>
                  <a:gd name="T5" fmla="*/ 66 h 66"/>
                  <a:gd name="T6" fmla="*/ 0 w 98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66">
                    <a:moveTo>
                      <a:pt x="0" y="0"/>
                    </a:moveTo>
                    <a:lnTo>
                      <a:pt x="98" y="33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1597" y="3571"/>
                <a:ext cx="2608" cy="274"/>
              </a:xfrm>
              <a:prstGeom prst="rect">
                <a:avLst/>
              </a:prstGeom>
              <a:solidFill>
                <a:srgbClr val="CCFFCC"/>
              </a:solidFill>
              <a:ln w="111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1728" y="3632"/>
                <a:ext cx="219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5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Level of Effort &amp; Emphasis on ES&amp;RM</a:t>
                </a:r>
                <a:endParaRPr kumimoji="0" lang="en-US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636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4"/>
            <p:cNvSpPr>
              <a:spLocks noEditPoints="1"/>
            </p:cNvSpPr>
            <p:nvPr/>
          </p:nvSpPr>
          <p:spPr bwMode="auto">
            <a:xfrm>
              <a:off x="2925" y="3008"/>
              <a:ext cx="19" cy="399"/>
            </a:xfrm>
            <a:custGeom>
              <a:avLst/>
              <a:gdLst>
                <a:gd name="T0" fmla="*/ 19 w 19"/>
                <a:gd name="T1" fmla="*/ 0 h 399"/>
                <a:gd name="T2" fmla="*/ 19 w 19"/>
                <a:gd name="T3" fmla="*/ 19 h 399"/>
                <a:gd name="T4" fmla="*/ 0 w 19"/>
                <a:gd name="T5" fmla="*/ 19 h 399"/>
                <a:gd name="T6" fmla="*/ 0 w 19"/>
                <a:gd name="T7" fmla="*/ 0 h 399"/>
                <a:gd name="T8" fmla="*/ 19 w 19"/>
                <a:gd name="T9" fmla="*/ 0 h 399"/>
                <a:gd name="T10" fmla="*/ 19 w 19"/>
                <a:gd name="T11" fmla="*/ 38 h 399"/>
                <a:gd name="T12" fmla="*/ 19 w 19"/>
                <a:gd name="T13" fmla="*/ 57 h 399"/>
                <a:gd name="T14" fmla="*/ 0 w 19"/>
                <a:gd name="T15" fmla="*/ 57 h 399"/>
                <a:gd name="T16" fmla="*/ 0 w 19"/>
                <a:gd name="T17" fmla="*/ 38 h 399"/>
                <a:gd name="T18" fmla="*/ 19 w 19"/>
                <a:gd name="T19" fmla="*/ 38 h 399"/>
                <a:gd name="T20" fmla="*/ 19 w 19"/>
                <a:gd name="T21" fmla="*/ 76 h 399"/>
                <a:gd name="T22" fmla="*/ 19 w 19"/>
                <a:gd name="T23" fmla="*/ 95 h 399"/>
                <a:gd name="T24" fmla="*/ 0 w 19"/>
                <a:gd name="T25" fmla="*/ 95 h 399"/>
                <a:gd name="T26" fmla="*/ 0 w 19"/>
                <a:gd name="T27" fmla="*/ 76 h 399"/>
                <a:gd name="T28" fmla="*/ 19 w 19"/>
                <a:gd name="T29" fmla="*/ 76 h 399"/>
                <a:gd name="T30" fmla="*/ 19 w 19"/>
                <a:gd name="T31" fmla="*/ 114 h 399"/>
                <a:gd name="T32" fmla="*/ 19 w 19"/>
                <a:gd name="T33" fmla="*/ 133 h 399"/>
                <a:gd name="T34" fmla="*/ 0 w 19"/>
                <a:gd name="T35" fmla="*/ 133 h 399"/>
                <a:gd name="T36" fmla="*/ 0 w 19"/>
                <a:gd name="T37" fmla="*/ 114 h 399"/>
                <a:gd name="T38" fmla="*/ 19 w 19"/>
                <a:gd name="T39" fmla="*/ 114 h 399"/>
                <a:gd name="T40" fmla="*/ 19 w 19"/>
                <a:gd name="T41" fmla="*/ 152 h 399"/>
                <a:gd name="T42" fmla="*/ 19 w 19"/>
                <a:gd name="T43" fmla="*/ 171 h 399"/>
                <a:gd name="T44" fmla="*/ 0 w 19"/>
                <a:gd name="T45" fmla="*/ 171 h 399"/>
                <a:gd name="T46" fmla="*/ 0 w 19"/>
                <a:gd name="T47" fmla="*/ 152 h 399"/>
                <a:gd name="T48" fmla="*/ 19 w 19"/>
                <a:gd name="T49" fmla="*/ 152 h 399"/>
                <a:gd name="T50" fmla="*/ 19 w 19"/>
                <a:gd name="T51" fmla="*/ 190 h 399"/>
                <a:gd name="T52" fmla="*/ 19 w 19"/>
                <a:gd name="T53" fmla="*/ 209 h 399"/>
                <a:gd name="T54" fmla="*/ 0 w 19"/>
                <a:gd name="T55" fmla="*/ 209 h 399"/>
                <a:gd name="T56" fmla="*/ 0 w 19"/>
                <a:gd name="T57" fmla="*/ 190 h 399"/>
                <a:gd name="T58" fmla="*/ 19 w 19"/>
                <a:gd name="T59" fmla="*/ 190 h 399"/>
                <a:gd name="T60" fmla="*/ 19 w 19"/>
                <a:gd name="T61" fmla="*/ 228 h 399"/>
                <a:gd name="T62" fmla="*/ 19 w 19"/>
                <a:gd name="T63" fmla="*/ 247 h 399"/>
                <a:gd name="T64" fmla="*/ 0 w 19"/>
                <a:gd name="T65" fmla="*/ 247 h 399"/>
                <a:gd name="T66" fmla="*/ 0 w 19"/>
                <a:gd name="T67" fmla="*/ 228 h 399"/>
                <a:gd name="T68" fmla="*/ 19 w 19"/>
                <a:gd name="T69" fmla="*/ 228 h 399"/>
                <a:gd name="T70" fmla="*/ 19 w 19"/>
                <a:gd name="T71" fmla="*/ 266 h 399"/>
                <a:gd name="T72" fmla="*/ 19 w 19"/>
                <a:gd name="T73" fmla="*/ 285 h 399"/>
                <a:gd name="T74" fmla="*/ 0 w 19"/>
                <a:gd name="T75" fmla="*/ 285 h 399"/>
                <a:gd name="T76" fmla="*/ 0 w 19"/>
                <a:gd name="T77" fmla="*/ 266 h 399"/>
                <a:gd name="T78" fmla="*/ 19 w 19"/>
                <a:gd name="T79" fmla="*/ 266 h 399"/>
                <a:gd name="T80" fmla="*/ 19 w 19"/>
                <a:gd name="T81" fmla="*/ 304 h 399"/>
                <a:gd name="T82" fmla="*/ 19 w 19"/>
                <a:gd name="T83" fmla="*/ 323 h 399"/>
                <a:gd name="T84" fmla="*/ 0 w 19"/>
                <a:gd name="T85" fmla="*/ 323 h 399"/>
                <a:gd name="T86" fmla="*/ 0 w 19"/>
                <a:gd name="T87" fmla="*/ 304 h 399"/>
                <a:gd name="T88" fmla="*/ 19 w 19"/>
                <a:gd name="T89" fmla="*/ 304 h 399"/>
                <a:gd name="T90" fmla="*/ 19 w 19"/>
                <a:gd name="T91" fmla="*/ 342 h 399"/>
                <a:gd name="T92" fmla="*/ 19 w 19"/>
                <a:gd name="T93" fmla="*/ 361 h 399"/>
                <a:gd name="T94" fmla="*/ 0 w 19"/>
                <a:gd name="T95" fmla="*/ 361 h 399"/>
                <a:gd name="T96" fmla="*/ 0 w 19"/>
                <a:gd name="T97" fmla="*/ 342 h 399"/>
                <a:gd name="T98" fmla="*/ 19 w 19"/>
                <a:gd name="T99" fmla="*/ 342 h 399"/>
                <a:gd name="T100" fmla="*/ 19 w 19"/>
                <a:gd name="T101" fmla="*/ 380 h 399"/>
                <a:gd name="T102" fmla="*/ 19 w 19"/>
                <a:gd name="T103" fmla="*/ 399 h 399"/>
                <a:gd name="T104" fmla="*/ 0 w 19"/>
                <a:gd name="T105" fmla="*/ 399 h 399"/>
                <a:gd name="T106" fmla="*/ 0 w 19"/>
                <a:gd name="T107" fmla="*/ 380 h 399"/>
                <a:gd name="T108" fmla="*/ 19 w 19"/>
                <a:gd name="T10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" h="399">
                  <a:moveTo>
                    <a:pt x="19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close/>
                  <a:moveTo>
                    <a:pt x="19" y="38"/>
                  </a:moveTo>
                  <a:lnTo>
                    <a:pt x="19" y="57"/>
                  </a:lnTo>
                  <a:lnTo>
                    <a:pt x="0" y="57"/>
                  </a:lnTo>
                  <a:lnTo>
                    <a:pt x="0" y="38"/>
                  </a:lnTo>
                  <a:lnTo>
                    <a:pt x="19" y="38"/>
                  </a:lnTo>
                  <a:close/>
                  <a:moveTo>
                    <a:pt x="19" y="76"/>
                  </a:moveTo>
                  <a:lnTo>
                    <a:pt x="19" y="95"/>
                  </a:lnTo>
                  <a:lnTo>
                    <a:pt x="0" y="95"/>
                  </a:lnTo>
                  <a:lnTo>
                    <a:pt x="0" y="76"/>
                  </a:lnTo>
                  <a:lnTo>
                    <a:pt x="19" y="76"/>
                  </a:lnTo>
                  <a:close/>
                  <a:moveTo>
                    <a:pt x="19" y="114"/>
                  </a:moveTo>
                  <a:lnTo>
                    <a:pt x="19" y="133"/>
                  </a:ln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close/>
                  <a:moveTo>
                    <a:pt x="19" y="152"/>
                  </a:moveTo>
                  <a:lnTo>
                    <a:pt x="19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9" y="152"/>
                  </a:lnTo>
                  <a:close/>
                  <a:moveTo>
                    <a:pt x="19" y="190"/>
                  </a:moveTo>
                  <a:lnTo>
                    <a:pt x="19" y="209"/>
                  </a:lnTo>
                  <a:lnTo>
                    <a:pt x="0" y="209"/>
                  </a:lnTo>
                  <a:lnTo>
                    <a:pt x="0" y="190"/>
                  </a:lnTo>
                  <a:lnTo>
                    <a:pt x="19" y="190"/>
                  </a:lnTo>
                  <a:close/>
                  <a:moveTo>
                    <a:pt x="19" y="228"/>
                  </a:moveTo>
                  <a:lnTo>
                    <a:pt x="19" y="247"/>
                  </a:lnTo>
                  <a:lnTo>
                    <a:pt x="0" y="247"/>
                  </a:lnTo>
                  <a:lnTo>
                    <a:pt x="0" y="228"/>
                  </a:lnTo>
                  <a:lnTo>
                    <a:pt x="19" y="228"/>
                  </a:lnTo>
                  <a:close/>
                  <a:moveTo>
                    <a:pt x="19" y="266"/>
                  </a:moveTo>
                  <a:lnTo>
                    <a:pt x="19" y="285"/>
                  </a:lnTo>
                  <a:lnTo>
                    <a:pt x="0" y="285"/>
                  </a:lnTo>
                  <a:lnTo>
                    <a:pt x="0" y="266"/>
                  </a:lnTo>
                  <a:lnTo>
                    <a:pt x="19" y="266"/>
                  </a:lnTo>
                  <a:close/>
                  <a:moveTo>
                    <a:pt x="19" y="304"/>
                  </a:moveTo>
                  <a:lnTo>
                    <a:pt x="19" y="323"/>
                  </a:lnTo>
                  <a:lnTo>
                    <a:pt x="0" y="323"/>
                  </a:lnTo>
                  <a:lnTo>
                    <a:pt x="0" y="304"/>
                  </a:lnTo>
                  <a:lnTo>
                    <a:pt x="19" y="304"/>
                  </a:lnTo>
                  <a:close/>
                  <a:moveTo>
                    <a:pt x="19" y="342"/>
                  </a:moveTo>
                  <a:lnTo>
                    <a:pt x="19" y="361"/>
                  </a:lnTo>
                  <a:lnTo>
                    <a:pt x="0" y="361"/>
                  </a:lnTo>
                  <a:lnTo>
                    <a:pt x="0" y="342"/>
                  </a:lnTo>
                  <a:lnTo>
                    <a:pt x="19" y="342"/>
                  </a:lnTo>
                  <a:close/>
                  <a:moveTo>
                    <a:pt x="19" y="380"/>
                  </a:moveTo>
                  <a:lnTo>
                    <a:pt x="19" y="399"/>
                  </a:lnTo>
                  <a:lnTo>
                    <a:pt x="0" y="399"/>
                  </a:lnTo>
                  <a:lnTo>
                    <a:pt x="0" y="380"/>
                  </a:lnTo>
                  <a:lnTo>
                    <a:pt x="19" y="380"/>
                  </a:lnTo>
                  <a:close/>
                </a:path>
              </a:pathLst>
            </a:custGeom>
            <a:solidFill>
              <a:srgbClr val="463634"/>
            </a:solidFill>
            <a:ln w="1588" cap="flat">
              <a:solidFill>
                <a:srgbClr val="46363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Freeform 55"/>
            <p:cNvSpPr>
              <a:spLocks noEditPoints="1"/>
            </p:cNvSpPr>
            <p:nvPr/>
          </p:nvSpPr>
          <p:spPr bwMode="auto">
            <a:xfrm>
              <a:off x="3522" y="3036"/>
              <a:ext cx="29" cy="371"/>
            </a:xfrm>
            <a:custGeom>
              <a:avLst/>
              <a:gdLst>
                <a:gd name="T0" fmla="*/ 19 w 19"/>
                <a:gd name="T1" fmla="*/ 19 h 626"/>
                <a:gd name="T2" fmla="*/ 0 w 19"/>
                <a:gd name="T3" fmla="*/ 0 h 626"/>
                <a:gd name="T4" fmla="*/ 19 w 19"/>
                <a:gd name="T5" fmla="*/ 38 h 626"/>
                <a:gd name="T6" fmla="*/ 0 w 19"/>
                <a:gd name="T7" fmla="*/ 57 h 626"/>
                <a:gd name="T8" fmla="*/ 19 w 19"/>
                <a:gd name="T9" fmla="*/ 38 h 626"/>
                <a:gd name="T10" fmla="*/ 19 w 19"/>
                <a:gd name="T11" fmla="*/ 94 h 626"/>
                <a:gd name="T12" fmla="*/ 0 w 19"/>
                <a:gd name="T13" fmla="*/ 76 h 626"/>
                <a:gd name="T14" fmla="*/ 19 w 19"/>
                <a:gd name="T15" fmla="*/ 113 h 626"/>
                <a:gd name="T16" fmla="*/ 0 w 19"/>
                <a:gd name="T17" fmla="*/ 132 h 626"/>
                <a:gd name="T18" fmla="*/ 19 w 19"/>
                <a:gd name="T19" fmla="*/ 113 h 626"/>
                <a:gd name="T20" fmla="*/ 19 w 19"/>
                <a:gd name="T21" fmla="*/ 170 h 626"/>
                <a:gd name="T22" fmla="*/ 0 w 19"/>
                <a:gd name="T23" fmla="*/ 151 h 626"/>
                <a:gd name="T24" fmla="*/ 19 w 19"/>
                <a:gd name="T25" fmla="*/ 189 h 626"/>
                <a:gd name="T26" fmla="*/ 0 w 19"/>
                <a:gd name="T27" fmla="*/ 208 h 626"/>
                <a:gd name="T28" fmla="*/ 19 w 19"/>
                <a:gd name="T29" fmla="*/ 189 h 626"/>
                <a:gd name="T30" fmla="*/ 19 w 19"/>
                <a:gd name="T31" fmla="*/ 246 h 626"/>
                <a:gd name="T32" fmla="*/ 0 w 19"/>
                <a:gd name="T33" fmla="*/ 227 h 626"/>
                <a:gd name="T34" fmla="*/ 19 w 19"/>
                <a:gd name="T35" fmla="*/ 265 h 626"/>
                <a:gd name="T36" fmla="*/ 0 w 19"/>
                <a:gd name="T37" fmla="*/ 284 h 626"/>
                <a:gd name="T38" fmla="*/ 19 w 19"/>
                <a:gd name="T39" fmla="*/ 265 h 626"/>
                <a:gd name="T40" fmla="*/ 19 w 19"/>
                <a:gd name="T41" fmla="*/ 322 h 626"/>
                <a:gd name="T42" fmla="*/ 0 w 19"/>
                <a:gd name="T43" fmla="*/ 303 h 626"/>
                <a:gd name="T44" fmla="*/ 19 w 19"/>
                <a:gd name="T45" fmla="*/ 341 h 626"/>
                <a:gd name="T46" fmla="*/ 0 w 19"/>
                <a:gd name="T47" fmla="*/ 360 h 626"/>
                <a:gd name="T48" fmla="*/ 19 w 19"/>
                <a:gd name="T49" fmla="*/ 341 h 626"/>
                <a:gd name="T50" fmla="*/ 19 w 19"/>
                <a:gd name="T51" fmla="*/ 398 h 626"/>
                <a:gd name="T52" fmla="*/ 0 w 19"/>
                <a:gd name="T53" fmla="*/ 379 h 626"/>
                <a:gd name="T54" fmla="*/ 19 w 19"/>
                <a:gd name="T55" fmla="*/ 417 h 626"/>
                <a:gd name="T56" fmla="*/ 0 w 19"/>
                <a:gd name="T57" fmla="*/ 436 h 626"/>
                <a:gd name="T58" fmla="*/ 19 w 19"/>
                <a:gd name="T59" fmla="*/ 417 h 626"/>
                <a:gd name="T60" fmla="*/ 19 w 19"/>
                <a:gd name="T61" fmla="*/ 474 h 626"/>
                <a:gd name="T62" fmla="*/ 0 w 19"/>
                <a:gd name="T63" fmla="*/ 455 h 626"/>
                <a:gd name="T64" fmla="*/ 19 w 19"/>
                <a:gd name="T65" fmla="*/ 493 h 626"/>
                <a:gd name="T66" fmla="*/ 0 w 19"/>
                <a:gd name="T67" fmla="*/ 512 h 626"/>
                <a:gd name="T68" fmla="*/ 19 w 19"/>
                <a:gd name="T69" fmla="*/ 493 h 626"/>
                <a:gd name="T70" fmla="*/ 19 w 19"/>
                <a:gd name="T71" fmla="*/ 550 h 626"/>
                <a:gd name="T72" fmla="*/ 0 w 19"/>
                <a:gd name="T73" fmla="*/ 531 h 626"/>
                <a:gd name="T74" fmla="*/ 19 w 19"/>
                <a:gd name="T75" fmla="*/ 569 h 626"/>
                <a:gd name="T76" fmla="*/ 0 w 19"/>
                <a:gd name="T77" fmla="*/ 588 h 626"/>
                <a:gd name="T78" fmla="*/ 19 w 19"/>
                <a:gd name="T79" fmla="*/ 569 h 626"/>
                <a:gd name="T80" fmla="*/ 19 w 19"/>
                <a:gd name="T81" fmla="*/ 626 h 626"/>
                <a:gd name="T82" fmla="*/ 0 w 19"/>
                <a:gd name="T83" fmla="*/ 6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" h="626">
                  <a:moveTo>
                    <a:pt x="19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close/>
                  <a:moveTo>
                    <a:pt x="19" y="38"/>
                  </a:moveTo>
                  <a:lnTo>
                    <a:pt x="19" y="57"/>
                  </a:lnTo>
                  <a:lnTo>
                    <a:pt x="0" y="57"/>
                  </a:lnTo>
                  <a:lnTo>
                    <a:pt x="0" y="38"/>
                  </a:lnTo>
                  <a:lnTo>
                    <a:pt x="19" y="38"/>
                  </a:lnTo>
                  <a:close/>
                  <a:moveTo>
                    <a:pt x="19" y="76"/>
                  </a:moveTo>
                  <a:lnTo>
                    <a:pt x="19" y="94"/>
                  </a:lnTo>
                  <a:lnTo>
                    <a:pt x="0" y="94"/>
                  </a:lnTo>
                  <a:lnTo>
                    <a:pt x="0" y="76"/>
                  </a:lnTo>
                  <a:lnTo>
                    <a:pt x="19" y="76"/>
                  </a:lnTo>
                  <a:close/>
                  <a:moveTo>
                    <a:pt x="19" y="113"/>
                  </a:moveTo>
                  <a:lnTo>
                    <a:pt x="19" y="132"/>
                  </a:lnTo>
                  <a:lnTo>
                    <a:pt x="0" y="132"/>
                  </a:lnTo>
                  <a:lnTo>
                    <a:pt x="0" y="113"/>
                  </a:lnTo>
                  <a:lnTo>
                    <a:pt x="19" y="113"/>
                  </a:lnTo>
                  <a:close/>
                  <a:moveTo>
                    <a:pt x="19" y="151"/>
                  </a:moveTo>
                  <a:lnTo>
                    <a:pt x="19" y="170"/>
                  </a:lnTo>
                  <a:lnTo>
                    <a:pt x="0" y="170"/>
                  </a:lnTo>
                  <a:lnTo>
                    <a:pt x="0" y="151"/>
                  </a:lnTo>
                  <a:lnTo>
                    <a:pt x="19" y="151"/>
                  </a:lnTo>
                  <a:close/>
                  <a:moveTo>
                    <a:pt x="19" y="189"/>
                  </a:moveTo>
                  <a:lnTo>
                    <a:pt x="19" y="208"/>
                  </a:lnTo>
                  <a:lnTo>
                    <a:pt x="0" y="208"/>
                  </a:lnTo>
                  <a:lnTo>
                    <a:pt x="0" y="189"/>
                  </a:lnTo>
                  <a:lnTo>
                    <a:pt x="19" y="189"/>
                  </a:lnTo>
                  <a:close/>
                  <a:moveTo>
                    <a:pt x="19" y="227"/>
                  </a:moveTo>
                  <a:lnTo>
                    <a:pt x="19" y="246"/>
                  </a:ln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close/>
                  <a:moveTo>
                    <a:pt x="19" y="265"/>
                  </a:moveTo>
                  <a:lnTo>
                    <a:pt x="19" y="284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9" y="265"/>
                  </a:lnTo>
                  <a:close/>
                  <a:moveTo>
                    <a:pt x="19" y="303"/>
                  </a:moveTo>
                  <a:lnTo>
                    <a:pt x="19" y="322"/>
                  </a:lnTo>
                  <a:lnTo>
                    <a:pt x="0" y="322"/>
                  </a:lnTo>
                  <a:lnTo>
                    <a:pt x="0" y="303"/>
                  </a:lnTo>
                  <a:lnTo>
                    <a:pt x="19" y="303"/>
                  </a:lnTo>
                  <a:close/>
                  <a:moveTo>
                    <a:pt x="19" y="341"/>
                  </a:moveTo>
                  <a:lnTo>
                    <a:pt x="19" y="360"/>
                  </a:ln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close/>
                  <a:moveTo>
                    <a:pt x="19" y="379"/>
                  </a:moveTo>
                  <a:lnTo>
                    <a:pt x="19" y="398"/>
                  </a:lnTo>
                  <a:lnTo>
                    <a:pt x="0" y="398"/>
                  </a:lnTo>
                  <a:lnTo>
                    <a:pt x="0" y="379"/>
                  </a:lnTo>
                  <a:lnTo>
                    <a:pt x="19" y="379"/>
                  </a:lnTo>
                  <a:close/>
                  <a:moveTo>
                    <a:pt x="19" y="417"/>
                  </a:moveTo>
                  <a:lnTo>
                    <a:pt x="19" y="436"/>
                  </a:lnTo>
                  <a:lnTo>
                    <a:pt x="0" y="436"/>
                  </a:lnTo>
                  <a:lnTo>
                    <a:pt x="0" y="417"/>
                  </a:lnTo>
                  <a:lnTo>
                    <a:pt x="19" y="417"/>
                  </a:lnTo>
                  <a:close/>
                  <a:moveTo>
                    <a:pt x="19" y="455"/>
                  </a:moveTo>
                  <a:lnTo>
                    <a:pt x="19" y="474"/>
                  </a:ln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close/>
                  <a:moveTo>
                    <a:pt x="19" y="493"/>
                  </a:moveTo>
                  <a:lnTo>
                    <a:pt x="19" y="512"/>
                  </a:lnTo>
                  <a:lnTo>
                    <a:pt x="0" y="512"/>
                  </a:lnTo>
                  <a:lnTo>
                    <a:pt x="0" y="493"/>
                  </a:lnTo>
                  <a:lnTo>
                    <a:pt x="19" y="493"/>
                  </a:lnTo>
                  <a:close/>
                  <a:moveTo>
                    <a:pt x="19" y="531"/>
                  </a:moveTo>
                  <a:lnTo>
                    <a:pt x="19" y="550"/>
                  </a:lnTo>
                  <a:lnTo>
                    <a:pt x="0" y="550"/>
                  </a:lnTo>
                  <a:lnTo>
                    <a:pt x="0" y="531"/>
                  </a:lnTo>
                  <a:lnTo>
                    <a:pt x="19" y="531"/>
                  </a:lnTo>
                  <a:close/>
                  <a:moveTo>
                    <a:pt x="19" y="569"/>
                  </a:moveTo>
                  <a:lnTo>
                    <a:pt x="19" y="588"/>
                  </a:lnTo>
                  <a:lnTo>
                    <a:pt x="0" y="588"/>
                  </a:lnTo>
                  <a:lnTo>
                    <a:pt x="0" y="569"/>
                  </a:lnTo>
                  <a:lnTo>
                    <a:pt x="19" y="569"/>
                  </a:lnTo>
                  <a:close/>
                  <a:moveTo>
                    <a:pt x="19" y="607"/>
                  </a:moveTo>
                  <a:lnTo>
                    <a:pt x="19" y="626"/>
                  </a:lnTo>
                  <a:lnTo>
                    <a:pt x="0" y="626"/>
                  </a:lnTo>
                  <a:lnTo>
                    <a:pt x="0" y="607"/>
                  </a:lnTo>
                  <a:lnTo>
                    <a:pt x="19" y="607"/>
                  </a:lnTo>
                  <a:close/>
                </a:path>
              </a:pathLst>
            </a:custGeom>
            <a:solidFill>
              <a:srgbClr val="463634"/>
            </a:solidFill>
            <a:ln w="1588" cap="flat">
              <a:solidFill>
                <a:srgbClr val="46363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Freeform 69"/>
            <p:cNvSpPr>
              <a:spLocks/>
            </p:cNvSpPr>
            <p:nvPr/>
          </p:nvSpPr>
          <p:spPr bwMode="auto">
            <a:xfrm>
              <a:off x="2989" y="2905"/>
              <a:ext cx="515" cy="152"/>
            </a:xfrm>
            <a:custGeom>
              <a:avLst/>
              <a:gdLst>
                <a:gd name="T0" fmla="*/ 5425 w 5425"/>
                <a:gd name="T1" fmla="*/ 1600 h 1600"/>
                <a:gd name="T2" fmla="*/ 5152 w 5425"/>
                <a:gd name="T3" fmla="*/ 800 h 1600"/>
                <a:gd name="T4" fmla="*/ 2939 w 5425"/>
                <a:gd name="T5" fmla="*/ 800 h 1600"/>
                <a:gd name="T6" fmla="*/ 2666 w 5425"/>
                <a:gd name="T7" fmla="*/ 0 h 1600"/>
                <a:gd name="T8" fmla="*/ 2393 w 5425"/>
                <a:gd name="T9" fmla="*/ 800 h 1600"/>
                <a:gd name="T10" fmla="*/ 273 w 5425"/>
                <a:gd name="T11" fmla="*/ 800 h 1600"/>
                <a:gd name="T12" fmla="*/ 0 w 5425"/>
                <a:gd name="T13" fmla="*/ 16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5" h="1600">
                  <a:moveTo>
                    <a:pt x="5425" y="1600"/>
                  </a:moveTo>
                  <a:cubicBezTo>
                    <a:pt x="5425" y="1158"/>
                    <a:pt x="5303" y="800"/>
                    <a:pt x="5152" y="800"/>
                  </a:cubicBezTo>
                  <a:lnTo>
                    <a:pt x="2939" y="800"/>
                  </a:lnTo>
                  <a:cubicBezTo>
                    <a:pt x="2789" y="800"/>
                    <a:pt x="2666" y="442"/>
                    <a:pt x="2666" y="0"/>
                  </a:cubicBezTo>
                  <a:cubicBezTo>
                    <a:pt x="2666" y="442"/>
                    <a:pt x="2544" y="800"/>
                    <a:pt x="2393" y="800"/>
                  </a:cubicBezTo>
                  <a:lnTo>
                    <a:pt x="273" y="800"/>
                  </a:lnTo>
                  <a:cubicBezTo>
                    <a:pt x="123" y="800"/>
                    <a:pt x="0" y="1158"/>
                    <a:pt x="0" y="1600"/>
                  </a:cubicBezTo>
                </a:path>
              </a:pathLst>
            </a:custGeom>
            <a:noFill/>
            <a:ln w="25400" cap="flat">
              <a:solidFill>
                <a:srgbClr val="46363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62" name="Rectangular Callout 61"/>
          <p:cNvSpPr/>
          <p:nvPr/>
        </p:nvSpPr>
        <p:spPr bwMode="auto">
          <a:xfrm>
            <a:off x="2844801" y="2987677"/>
            <a:ext cx="1743076" cy="330200"/>
          </a:xfrm>
          <a:prstGeom prst="wedgeRectCallout">
            <a:avLst>
              <a:gd name="adj1" fmla="val -51347"/>
              <a:gd name="adj2" fmla="val 20829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Loss Incident Costs</a:t>
            </a:r>
          </a:p>
        </p:txBody>
      </p:sp>
      <p:sp>
        <p:nvSpPr>
          <p:cNvPr id="71" name="Rectangular Callout 70"/>
          <p:cNvSpPr/>
          <p:nvPr/>
        </p:nvSpPr>
        <p:spPr bwMode="auto">
          <a:xfrm>
            <a:off x="4856906" y="2987677"/>
            <a:ext cx="1743076" cy="330200"/>
          </a:xfrm>
          <a:prstGeom prst="wedgeRectCallout">
            <a:avLst>
              <a:gd name="adj1" fmla="val 48673"/>
              <a:gd name="adj2" fmla="val 192765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 Costs</a:t>
            </a:r>
          </a:p>
        </p:txBody>
      </p:sp>
      <p:sp>
        <p:nvSpPr>
          <p:cNvPr id="72" name="Rectangular Callout 71"/>
          <p:cNvSpPr/>
          <p:nvPr/>
        </p:nvSpPr>
        <p:spPr bwMode="auto">
          <a:xfrm>
            <a:off x="3620635" y="3689729"/>
            <a:ext cx="1389857" cy="594593"/>
          </a:xfrm>
          <a:prstGeom prst="wedgeRectCallout">
            <a:avLst>
              <a:gd name="adj1" fmla="val 54863"/>
              <a:gd name="adj2" fmla="val 106791"/>
            </a:avLst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the 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“right” amount?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57200" y="6400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</p:spTree>
    <p:extLst>
      <p:ext uri="{BB962C8B-B14F-4D97-AF65-F5344CB8AC3E}">
        <p14:creationId xmlns:p14="http://schemas.microsoft.com/office/powerpoint/2010/main" val="4195540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 txBox="1">
            <a:spLocks noGrp="1"/>
          </p:cNvSpPr>
          <p:nvPr/>
        </p:nvSpPr>
        <p:spPr bwMode="auto">
          <a:xfrm>
            <a:off x="7779327" y="46863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EDDCB-A82E-44A8-A7C5-8957B6A3015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731838"/>
            <a:ext cx="82296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 Chemical Industry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AIChE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found these 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beneficial outcomes in organizations with effective RMP: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 increase in productivity.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5% reduction in maintenance cost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3% reduction in production cost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1% reduction in capital costs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20% reduction in insurance premiums.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of these in addition to the saving of incident costs!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Creating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Positive Stakeholder Value –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AIChE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Ratios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45720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6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 txBox="1">
            <a:spLocks noGrp="1"/>
          </p:cNvSpPr>
          <p:nvPr/>
        </p:nvSpPr>
        <p:spPr bwMode="auto">
          <a:xfrm>
            <a:off x="7747000" y="550718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EDDCB-A82E-44A8-A7C5-8957B6A3015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731838"/>
            <a:ext cx="8229600" cy="475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an </a:t>
            </a:r>
            <a:r>
              <a:rPr kumimoji="0" lang="en-US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empirical approach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on the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AIChE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Ratios: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apply in an </a:t>
            </a:r>
            <a:r>
              <a:rPr kumimoji="0" lang="en-US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actual facility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would require: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Actual cost data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Ratios more pertinent to your facility or operation.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May require some data collection and analysis to determine those ratios.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Before Implementation vs. After Implementation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should be analyzed to quantify and validate the actual improvements in order to further develop the model for the organization.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work through an example …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Creating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Positive Stakeholder Value –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 Empirical Approach: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5410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7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9" y="1615689"/>
            <a:ext cx="8040688" cy="2614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6737" y="638738"/>
            <a:ext cx="3811587" cy="12795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Given: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AIChE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data, and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 data, and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simple table to use.</a:t>
            </a:r>
          </a:p>
        </p:txBody>
      </p:sp>
      <p:sp>
        <p:nvSpPr>
          <p:cNvPr id="39940" name="Slide Number Placeholder 1"/>
          <p:cNvSpPr txBox="1">
            <a:spLocks noGrp="1"/>
          </p:cNvSpPr>
          <p:nvPr/>
        </p:nvSpPr>
        <p:spPr bwMode="auto">
          <a:xfrm>
            <a:off x="7563067" y="586884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F2722C-AC2F-443C-8ECC-820224433F84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46779" y="638737"/>
            <a:ext cx="4230688" cy="12795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able to: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the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AIChE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Factors,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potential savings,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a recommendation. </a:t>
            </a:r>
          </a:p>
        </p:txBody>
      </p:sp>
      <p:sp>
        <p:nvSpPr>
          <p:cNvPr id="39944" name="Rectangle 3"/>
          <p:cNvSpPr>
            <a:spLocks noChangeArrowheads="1"/>
          </p:cNvSpPr>
          <p:nvPr/>
        </p:nvSpPr>
        <p:spPr bwMode="auto">
          <a:xfrm>
            <a:off x="457200" y="4230302"/>
            <a:ext cx="4725987" cy="16004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AIChE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Ratios: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5% increase in productivity.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5% reduction in maintenance cost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3% reduction in production cost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1% reduction in capital costs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20% reduction in insurance premiums.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of these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addition to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saving of incident costs!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5053" y="29131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Creating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Positive Stakeholder Value –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 Empirical Approach: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5830740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8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2819400" y="2861476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819400" y="3306675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819400" y="3739873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669263" y="3744355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669263" y="3287155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1669263" y="2829955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029200" y="5562600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683537" y="4642936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826537" y="4191000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676400" y="4195482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826537" y="2393721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676400" y="2362200"/>
            <a:ext cx="389210" cy="45720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332000"/>
            <a:ext cx="8280000" cy="5148651"/>
          </a:xfrm>
          <a:prstGeom prst="rect">
            <a:avLst/>
          </a:prstGeom>
        </p:spPr>
      </p:pic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5781955" y="271744"/>
            <a:ext cx="2973388" cy="1219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AIChE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Ratios: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5% increase in productivity.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5% reduction in maintenance cost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3% reduction in production cost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1% reduction in capital costs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20% reduction in insurance premiums.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of these </a:t>
            </a:r>
            <a:r>
              <a:rPr kumimoji="0" lang="en-US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addition to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saving of incident costs!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523" y="229671"/>
            <a:ext cx="4622077" cy="1207574"/>
          </a:xfrm>
          <a:prstGeom prst="rect">
            <a:avLst/>
          </a:prstGeom>
          <a:solidFill>
            <a:srgbClr val="000000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 Potential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Savings can be estimated using the </a:t>
            </a:r>
            <a:r>
              <a:rPr kumimoji="0" lang="en-US" sz="1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AICHhE</a:t>
            </a:r>
            <a:r>
              <a:rPr kumimoji="0" lang="en-US" sz="1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Ratios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b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</a:t>
            </a:r>
            <a:r>
              <a:rPr kumimoji="0" lang="en-US" sz="1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Values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may be provided.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work through an example.</a:t>
            </a:r>
          </a:p>
        </p:txBody>
      </p:sp>
      <p:sp>
        <p:nvSpPr>
          <p:cNvPr id="5" name="Down Arrow 4"/>
          <p:cNvSpPr/>
          <p:nvPr/>
        </p:nvSpPr>
        <p:spPr bwMode="auto">
          <a:xfrm rot="3185309">
            <a:off x="4772622" y="364354"/>
            <a:ext cx="304800" cy="2213354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0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</p:spTree>
    <p:extLst>
      <p:ext uri="{BB962C8B-B14F-4D97-AF65-F5344CB8AC3E}">
        <p14:creationId xmlns:p14="http://schemas.microsoft.com/office/powerpoint/2010/main" val="13103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EDDCB-A82E-44A8-A7C5-8957B6A3015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5229202"/>
            <a:ext cx="2862220" cy="1066800"/>
          </a:xfrm>
          <a:prstGeom prst="rect">
            <a:avLst/>
          </a:prstGeom>
          <a:solidFill>
            <a:srgbClr val="000099"/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the ROI?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Annual basis: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$870,000 / $500,000 = 1.74 (174%)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including production gains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23863" y="1331913"/>
            <a:ext cx="8375650" cy="5156199"/>
            <a:chOff x="267" y="839"/>
            <a:chExt cx="5276" cy="324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2" y="839"/>
              <a:ext cx="5216" cy="3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2" y="2905"/>
              <a:ext cx="810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77" y="2905"/>
              <a:ext cx="955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27" y="2905"/>
              <a:ext cx="1489" cy="29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11" y="2905"/>
              <a:ext cx="1977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2" y="3198"/>
              <a:ext cx="5216" cy="8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2" y="937"/>
              <a:ext cx="3063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Business Case for Investing in ESRM Program for The ABC Conglomerate: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318" y="1255"/>
              <a:ext cx="53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Current Values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123" y="1209"/>
              <a:ext cx="6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Estimated Gains, %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138" y="1291"/>
              <a:ext cx="65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(per AIChE Ratios)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898" y="1255"/>
              <a:ext cx="5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Improved Values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607" y="1235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Net Gains</a:t>
              </a:r>
              <a:endPara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729" y="1255"/>
              <a:ext cx="21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Units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87" y="1548"/>
              <a:ext cx="60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Production Rate: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588" y="1549"/>
              <a:ext cx="41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20 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Mkg</a:t>
              </a: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/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yr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471" y="1543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5%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65" y="1543"/>
              <a:ext cx="29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Mkg/yr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140" y="1543"/>
              <a:ext cx="109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million kg per year increase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87" y="1841"/>
              <a:ext cx="6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Maintenance Costs: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444" y="1830"/>
              <a:ext cx="56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$5,000,000 /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yr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471" y="1836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5%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345" y="1836"/>
              <a:ext cx="1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$/yr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88" name="Rectangle 27"/>
            <p:cNvSpPr>
              <a:spLocks noChangeArrowheads="1"/>
            </p:cNvSpPr>
            <p:nvPr/>
          </p:nvSpPr>
          <p:spPr bwMode="auto">
            <a:xfrm>
              <a:off x="4140" y="1841"/>
              <a:ext cx="134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maintenance cost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89" name="Rectangle 28"/>
            <p:cNvSpPr>
              <a:spLocks noChangeArrowheads="1"/>
            </p:cNvSpPr>
            <p:nvPr/>
          </p:nvSpPr>
          <p:spPr bwMode="auto">
            <a:xfrm>
              <a:off x="287" y="2134"/>
              <a:ext cx="66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Production Costs: 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1" name="Rectangle 29"/>
            <p:cNvSpPr>
              <a:spLocks noChangeArrowheads="1"/>
            </p:cNvSpPr>
            <p:nvPr/>
          </p:nvSpPr>
          <p:spPr bwMode="auto">
            <a:xfrm>
              <a:off x="1396" y="2129"/>
              <a:ext cx="60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$30,000,000 /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yr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2" name="Rectangle 30"/>
            <p:cNvSpPr>
              <a:spLocks noChangeArrowheads="1"/>
            </p:cNvSpPr>
            <p:nvPr/>
          </p:nvSpPr>
          <p:spPr bwMode="auto">
            <a:xfrm>
              <a:off x="2471" y="2129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3%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4" name="Rectangle 31"/>
            <p:cNvSpPr>
              <a:spLocks noChangeArrowheads="1"/>
            </p:cNvSpPr>
            <p:nvPr/>
          </p:nvSpPr>
          <p:spPr bwMode="auto">
            <a:xfrm>
              <a:off x="3345" y="2129"/>
              <a:ext cx="1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$/yr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5" name="Rectangle 32"/>
            <p:cNvSpPr>
              <a:spLocks noChangeArrowheads="1"/>
            </p:cNvSpPr>
            <p:nvPr/>
          </p:nvSpPr>
          <p:spPr bwMode="auto">
            <a:xfrm>
              <a:off x="4140" y="2134"/>
              <a:ext cx="1263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production cost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6" name="Rectangle 33"/>
            <p:cNvSpPr>
              <a:spLocks noChangeArrowheads="1"/>
            </p:cNvSpPr>
            <p:nvPr/>
          </p:nvSpPr>
          <p:spPr bwMode="auto">
            <a:xfrm>
              <a:off x="287" y="2427"/>
              <a:ext cx="52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Capital Costs: 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7" name="Rectangle 34"/>
            <p:cNvSpPr>
              <a:spLocks noChangeArrowheads="1"/>
            </p:cNvSpPr>
            <p:nvPr/>
          </p:nvSpPr>
          <p:spPr bwMode="auto">
            <a:xfrm>
              <a:off x="1442" y="2427"/>
              <a:ext cx="56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$2,000,000 /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yr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8" name="Rectangle 35"/>
            <p:cNvSpPr>
              <a:spLocks noChangeArrowheads="1"/>
            </p:cNvSpPr>
            <p:nvPr/>
          </p:nvSpPr>
          <p:spPr bwMode="auto">
            <a:xfrm>
              <a:off x="2471" y="2422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1%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9" name="Rectangle 36"/>
            <p:cNvSpPr>
              <a:spLocks noChangeArrowheads="1"/>
            </p:cNvSpPr>
            <p:nvPr/>
          </p:nvSpPr>
          <p:spPr bwMode="auto">
            <a:xfrm>
              <a:off x="3345" y="2422"/>
              <a:ext cx="1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$/yr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0" name="Rectangle 37"/>
            <p:cNvSpPr>
              <a:spLocks noChangeArrowheads="1"/>
            </p:cNvSpPr>
            <p:nvPr/>
          </p:nvSpPr>
          <p:spPr bwMode="auto">
            <a:xfrm>
              <a:off x="4140" y="2427"/>
              <a:ext cx="111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capital cost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1" name="Rectangle 38"/>
            <p:cNvSpPr>
              <a:spLocks noChangeArrowheads="1"/>
            </p:cNvSpPr>
            <p:nvPr/>
          </p:nvSpPr>
          <p:spPr bwMode="auto">
            <a:xfrm>
              <a:off x="287" y="2720"/>
              <a:ext cx="74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Insurance Premiums: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2" name="Rectangle 39"/>
            <p:cNvSpPr>
              <a:spLocks noChangeArrowheads="1"/>
            </p:cNvSpPr>
            <p:nvPr/>
          </p:nvSpPr>
          <p:spPr bwMode="auto">
            <a:xfrm>
              <a:off x="1516" y="2716"/>
              <a:ext cx="49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$500,000 /</a:t>
              </a:r>
              <a:r>
                <a:rPr kumimoji="0" lang="en-US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yr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3" name="Rectangle 40"/>
            <p:cNvSpPr>
              <a:spLocks noChangeArrowheads="1"/>
            </p:cNvSpPr>
            <p:nvPr/>
          </p:nvSpPr>
          <p:spPr bwMode="auto">
            <a:xfrm>
              <a:off x="2430" y="2703"/>
              <a:ext cx="1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20%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4" name="Rectangle 41"/>
            <p:cNvSpPr>
              <a:spLocks noChangeArrowheads="1"/>
            </p:cNvSpPr>
            <p:nvPr/>
          </p:nvSpPr>
          <p:spPr bwMode="auto">
            <a:xfrm>
              <a:off x="3345" y="2715"/>
              <a:ext cx="1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$/yr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5" name="Rectangle 42"/>
            <p:cNvSpPr>
              <a:spLocks noChangeArrowheads="1"/>
            </p:cNvSpPr>
            <p:nvPr/>
          </p:nvSpPr>
          <p:spPr bwMode="auto">
            <a:xfrm>
              <a:off x="4140" y="2720"/>
              <a:ext cx="1403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insurance premium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6" name="Rectangle 43"/>
            <p:cNvSpPr>
              <a:spLocks noChangeArrowheads="1"/>
            </p:cNvSpPr>
            <p:nvPr/>
          </p:nvSpPr>
          <p:spPr bwMode="auto">
            <a:xfrm>
              <a:off x="287" y="3013"/>
              <a:ext cx="79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Incident Cost Savings: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7" name="Rectangle 44"/>
            <p:cNvSpPr>
              <a:spLocks noChangeArrowheads="1"/>
            </p:cNvSpPr>
            <p:nvPr/>
          </p:nvSpPr>
          <p:spPr bwMode="auto">
            <a:xfrm>
              <a:off x="1184" y="2970"/>
              <a:ext cx="8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$25K / LI</a:t>
              </a: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, </a:t>
              </a: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at </a:t>
              </a:r>
              <a:b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</a:b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 </a:t>
              </a: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LI’s avoided / year </a:t>
              </a:r>
              <a:r>
                <a:rPr kumimoji="0" lang="en-US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9" name="Rectangle 46"/>
            <p:cNvSpPr>
              <a:spLocks noChangeArrowheads="1"/>
            </p:cNvSpPr>
            <p:nvPr/>
          </p:nvSpPr>
          <p:spPr bwMode="auto">
            <a:xfrm>
              <a:off x="4140" y="3013"/>
              <a:ext cx="12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in incident cost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0" name="Rectangle 47"/>
            <p:cNvSpPr>
              <a:spLocks noChangeArrowheads="1"/>
            </p:cNvSpPr>
            <p:nvPr/>
          </p:nvSpPr>
          <p:spPr bwMode="auto">
            <a:xfrm>
              <a:off x="2742" y="3306"/>
              <a:ext cx="83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Total Potential Savings: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1" name="Rectangle 48"/>
            <p:cNvSpPr>
              <a:spLocks noChangeArrowheads="1"/>
            </p:cNvSpPr>
            <p:nvPr/>
          </p:nvSpPr>
          <p:spPr bwMode="auto">
            <a:xfrm>
              <a:off x="4140" y="3306"/>
              <a:ext cx="86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total savings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2" name="Rectangle 49"/>
            <p:cNvSpPr>
              <a:spLocks noChangeArrowheads="1"/>
            </p:cNvSpPr>
            <p:nvPr/>
          </p:nvSpPr>
          <p:spPr bwMode="auto">
            <a:xfrm>
              <a:off x="2375" y="3599"/>
              <a:ext cx="125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Estimated Costs for ESRM Program: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3723" y="3583"/>
              <a:ext cx="4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500,000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4" name="Rectangle 51"/>
            <p:cNvSpPr>
              <a:spLocks noChangeArrowheads="1"/>
            </p:cNvSpPr>
            <p:nvPr/>
          </p:nvSpPr>
          <p:spPr bwMode="auto">
            <a:xfrm>
              <a:off x="3567" y="3583"/>
              <a:ext cx="2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   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5" name="Rectangle 52"/>
            <p:cNvSpPr>
              <a:spLocks noChangeArrowheads="1"/>
            </p:cNvSpPr>
            <p:nvPr/>
          </p:nvSpPr>
          <p:spPr bwMode="auto">
            <a:xfrm>
              <a:off x="3723" y="35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6" name="Rectangle 53"/>
            <p:cNvSpPr>
              <a:spLocks noChangeArrowheads="1"/>
            </p:cNvSpPr>
            <p:nvPr/>
          </p:nvSpPr>
          <p:spPr bwMode="auto">
            <a:xfrm>
              <a:off x="4140" y="3599"/>
              <a:ext cx="120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of the ESRM Program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7" name="Rectangle 54"/>
            <p:cNvSpPr>
              <a:spLocks noChangeArrowheads="1"/>
            </p:cNvSpPr>
            <p:nvPr/>
          </p:nvSpPr>
          <p:spPr bwMode="auto">
            <a:xfrm>
              <a:off x="2284" y="3892"/>
              <a:ext cx="13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NET POTENTIAL SAVINGS, ESTIMATE: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8" name="Rectangle 55"/>
            <p:cNvSpPr>
              <a:spLocks noChangeArrowheads="1"/>
            </p:cNvSpPr>
            <p:nvPr/>
          </p:nvSpPr>
          <p:spPr bwMode="auto">
            <a:xfrm>
              <a:off x="4141" y="3892"/>
              <a:ext cx="128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$ per year net savings, estimate</a:t>
              </a:r>
              <a:endPara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9" name="Line 56"/>
            <p:cNvSpPr>
              <a:spLocks noChangeShapeType="1"/>
            </p:cNvSpPr>
            <p:nvPr/>
          </p:nvSpPr>
          <p:spPr bwMode="auto">
            <a:xfrm>
              <a:off x="272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0" name="Rectangle 57"/>
            <p:cNvSpPr>
              <a:spLocks noChangeArrowheads="1"/>
            </p:cNvSpPr>
            <p:nvPr/>
          </p:nvSpPr>
          <p:spPr bwMode="auto">
            <a:xfrm>
              <a:off x="272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1" name="Line 58"/>
            <p:cNvSpPr>
              <a:spLocks noChangeShapeType="1"/>
            </p:cNvSpPr>
            <p:nvPr/>
          </p:nvSpPr>
          <p:spPr bwMode="auto">
            <a:xfrm>
              <a:off x="1077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2" name="Rectangle 59"/>
            <p:cNvSpPr>
              <a:spLocks noChangeArrowheads="1"/>
            </p:cNvSpPr>
            <p:nvPr/>
          </p:nvSpPr>
          <p:spPr bwMode="auto">
            <a:xfrm>
              <a:off x="1077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3" name="Line 60"/>
            <p:cNvSpPr>
              <a:spLocks noChangeShapeType="1"/>
            </p:cNvSpPr>
            <p:nvPr/>
          </p:nvSpPr>
          <p:spPr bwMode="auto">
            <a:xfrm>
              <a:off x="2027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4" name="Rectangle 61"/>
            <p:cNvSpPr>
              <a:spLocks noChangeArrowheads="1"/>
            </p:cNvSpPr>
            <p:nvPr/>
          </p:nvSpPr>
          <p:spPr bwMode="auto">
            <a:xfrm>
              <a:off x="2027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5" name="Line 62"/>
            <p:cNvSpPr>
              <a:spLocks noChangeShapeType="1"/>
            </p:cNvSpPr>
            <p:nvPr/>
          </p:nvSpPr>
          <p:spPr bwMode="auto">
            <a:xfrm>
              <a:off x="2822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6" name="Rectangle 63"/>
            <p:cNvSpPr>
              <a:spLocks noChangeArrowheads="1"/>
            </p:cNvSpPr>
            <p:nvPr/>
          </p:nvSpPr>
          <p:spPr bwMode="auto">
            <a:xfrm>
              <a:off x="2822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7" name="Line 64"/>
            <p:cNvSpPr>
              <a:spLocks noChangeShapeType="1"/>
            </p:cNvSpPr>
            <p:nvPr/>
          </p:nvSpPr>
          <p:spPr bwMode="auto">
            <a:xfrm>
              <a:off x="3511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8" name="Rectangle 65"/>
            <p:cNvSpPr>
              <a:spLocks noChangeArrowheads="1"/>
            </p:cNvSpPr>
            <p:nvPr/>
          </p:nvSpPr>
          <p:spPr bwMode="auto">
            <a:xfrm>
              <a:off x="3511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29" name="Line 66"/>
            <p:cNvSpPr>
              <a:spLocks noChangeShapeType="1"/>
            </p:cNvSpPr>
            <p:nvPr/>
          </p:nvSpPr>
          <p:spPr bwMode="auto">
            <a:xfrm>
              <a:off x="4125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0" name="Rectangle 67"/>
            <p:cNvSpPr>
              <a:spLocks noChangeArrowheads="1"/>
            </p:cNvSpPr>
            <p:nvPr/>
          </p:nvSpPr>
          <p:spPr bwMode="auto">
            <a:xfrm>
              <a:off x="4125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1" name="Line 68"/>
            <p:cNvSpPr>
              <a:spLocks noChangeShapeType="1"/>
            </p:cNvSpPr>
            <p:nvPr/>
          </p:nvSpPr>
          <p:spPr bwMode="auto">
            <a:xfrm>
              <a:off x="5483" y="839"/>
              <a:ext cx="0" cy="87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2" name="Rectangle 69"/>
            <p:cNvSpPr>
              <a:spLocks noChangeArrowheads="1"/>
            </p:cNvSpPr>
            <p:nvPr/>
          </p:nvSpPr>
          <p:spPr bwMode="auto">
            <a:xfrm>
              <a:off x="5483" y="839"/>
              <a:ext cx="5" cy="8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3" name="Rectangle 70"/>
            <p:cNvSpPr>
              <a:spLocks noChangeArrowheads="1"/>
            </p:cNvSpPr>
            <p:nvPr/>
          </p:nvSpPr>
          <p:spPr bwMode="auto">
            <a:xfrm>
              <a:off x="277" y="1142"/>
              <a:ext cx="52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4" name="Line 71"/>
            <p:cNvSpPr>
              <a:spLocks noChangeShapeType="1"/>
            </p:cNvSpPr>
            <p:nvPr/>
          </p:nvSpPr>
          <p:spPr bwMode="auto">
            <a:xfrm>
              <a:off x="277" y="1440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5" name="Rectangle 72"/>
            <p:cNvSpPr>
              <a:spLocks noChangeArrowheads="1"/>
            </p:cNvSpPr>
            <p:nvPr/>
          </p:nvSpPr>
          <p:spPr bwMode="auto">
            <a:xfrm>
              <a:off x="277" y="1440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6" name="Line 73"/>
            <p:cNvSpPr>
              <a:spLocks noChangeShapeType="1"/>
            </p:cNvSpPr>
            <p:nvPr/>
          </p:nvSpPr>
          <p:spPr bwMode="auto">
            <a:xfrm>
              <a:off x="277" y="1733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7" name="Rectangle 74"/>
            <p:cNvSpPr>
              <a:spLocks noChangeArrowheads="1"/>
            </p:cNvSpPr>
            <p:nvPr/>
          </p:nvSpPr>
          <p:spPr bwMode="auto">
            <a:xfrm>
              <a:off x="277" y="1733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8" name="Line 75"/>
            <p:cNvSpPr>
              <a:spLocks noChangeShapeType="1"/>
            </p:cNvSpPr>
            <p:nvPr/>
          </p:nvSpPr>
          <p:spPr bwMode="auto">
            <a:xfrm>
              <a:off x="277" y="2026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39" name="Rectangle 76"/>
            <p:cNvSpPr>
              <a:spLocks noChangeArrowheads="1"/>
            </p:cNvSpPr>
            <p:nvPr/>
          </p:nvSpPr>
          <p:spPr bwMode="auto">
            <a:xfrm>
              <a:off x="277" y="2026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0" name="Line 77"/>
            <p:cNvSpPr>
              <a:spLocks noChangeShapeType="1"/>
            </p:cNvSpPr>
            <p:nvPr/>
          </p:nvSpPr>
          <p:spPr bwMode="auto">
            <a:xfrm>
              <a:off x="277" y="2319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1" name="Rectangle 78"/>
            <p:cNvSpPr>
              <a:spLocks noChangeArrowheads="1"/>
            </p:cNvSpPr>
            <p:nvPr/>
          </p:nvSpPr>
          <p:spPr bwMode="auto">
            <a:xfrm>
              <a:off x="277" y="2319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2" name="Line 79"/>
            <p:cNvSpPr>
              <a:spLocks noChangeShapeType="1"/>
            </p:cNvSpPr>
            <p:nvPr/>
          </p:nvSpPr>
          <p:spPr bwMode="auto">
            <a:xfrm>
              <a:off x="277" y="2612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3" name="Rectangle 80"/>
            <p:cNvSpPr>
              <a:spLocks noChangeArrowheads="1"/>
            </p:cNvSpPr>
            <p:nvPr/>
          </p:nvSpPr>
          <p:spPr bwMode="auto">
            <a:xfrm>
              <a:off x="277" y="2612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4" name="Line 81"/>
            <p:cNvSpPr>
              <a:spLocks noChangeShapeType="1"/>
            </p:cNvSpPr>
            <p:nvPr/>
          </p:nvSpPr>
          <p:spPr bwMode="auto">
            <a:xfrm>
              <a:off x="277" y="2905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5" name="Rectangle 82"/>
            <p:cNvSpPr>
              <a:spLocks noChangeArrowheads="1"/>
            </p:cNvSpPr>
            <p:nvPr/>
          </p:nvSpPr>
          <p:spPr bwMode="auto">
            <a:xfrm>
              <a:off x="277" y="2905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6" name="Line 83"/>
            <p:cNvSpPr>
              <a:spLocks noChangeShapeType="1"/>
            </p:cNvSpPr>
            <p:nvPr/>
          </p:nvSpPr>
          <p:spPr bwMode="auto">
            <a:xfrm>
              <a:off x="1077" y="1152"/>
              <a:ext cx="0" cy="20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7" name="Rectangle 84"/>
            <p:cNvSpPr>
              <a:spLocks noChangeArrowheads="1"/>
            </p:cNvSpPr>
            <p:nvPr/>
          </p:nvSpPr>
          <p:spPr bwMode="auto">
            <a:xfrm>
              <a:off x="1077" y="1152"/>
              <a:ext cx="5" cy="20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8" name="Line 85"/>
            <p:cNvSpPr>
              <a:spLocks noChangeShapeType="1"/>
            </p:cNvSpPr>
            <p:nvPr/>
          </p:nvSpPr>
          <p:spPr bwMode="auto">
            <a:xfrm>
              <a:off x="2027" y="1152"/>
              <a:ext cx="0" cy="20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49" name="Rectangle 86"/>
            <p:cNvSpPr>
              <a:spLocks noChangeArrowheads="1"/>
            </p:cNvSpPr>
            <p:nvPr/>
          </p:nvSpPr>
          <p:spPr bwMode="auto">
            <a:xfrm>
              <a:off x="2027" y="1152"/>
              <a:ext cx="5" cy="20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1" name="Rectangle 88"/>
            <p:cNvSpPr>
              <a:spLocks noChangeArrowheads="1"/>
            </p:cNvSpPr>
            <p:nvPr/>
          </p:nvSpPr>
          <p:spPr bwMode="auto">
            <a:xfrm>
              <a:off x="2822" y="1152"/>
              <a:ext cx="5" cy="20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2" name="Line 89"/>
            <p:cNvSpPr>
              <a:spLocks noChangeShapeType="1"/>
            </p:cNvSpPr>
            <p:nvPr/>
          </p:nvSpPr>
          <p:spPr bwMode="auto">
            <a:xfrm>
              <a:off x="277" y="3198"/>
              <a:ext cx="5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3" name="Rectangle 90"/>
            <p:cNvSpPr>
              <a:spLocks noChangeArrowheads="1"/>
            </p:cNvSpPr>
            <p:nvPr/>
          </p:nvSpPr>
          <p:spPr bwMode="auto">
            <a:xfrm>
              <a:off x="277" y="3198"/>
              <a:ext cx="5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4" name="Line 91"/>
            <p:cNvSpPr>
              <a:spLocks noChangeShapeType="1"/>
            </p:cNvSpPr>
            <p:nvPr/>
          </p:nvSpPr>
          <p:spPr bwMode="auto">
            <a:xfrm>
              <a:off x="3516" y="3491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5" name="Rectangle 92"/>
            <p:cNvSpPr>
              <a:spLocks noChangeArrowheads="1"/>
            </p:cNvSpPr>
            <p:nvPr/>
          </p:nvSpPr>
          <p:spPr bwMode="auto">
            <a:xfrm>
              <a:off x="3516" y="3491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6" name="Line 93"/>
            <p:cNvSpPr>
              <a:spLocks noChangeShapeType="1"/>
            </p:cNvSpPr>
            <p:nvPr/>
          </p:nvSpPr>
          <p:spPr bwMode="auto">
            <a:xfrm>
              <a:off x="3516" y="3784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7" name="Rectangle 94"/>
            <p:cNvSpPr>
              <a:spLocks noChangeArrowheads="1"/>
            </p:cNvSpPr>
            <p:nvPr/>
          </p:nvSpPr>
          <p:spPr bwMode="auto">
            <a:xfrm>
              <a:off x="3516" y="3784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8" name="Rectangle 95"/>
            <p:cNvSpPr>
              <a:spLocks noChangeArrowheads="1"/>
            </p:cNvSpPr>
            <p:nvPr/>
          </p:nvSpPr>
          <p:spPr bwMode="auto">
            <a:xfrm>
              <a:off x="267" y="1142"/>
              <a:ext cx="10" cy="29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59" name="Line 96"/>
            <p:cNvSpPr>
              <a:spLocks noChangeShapeType="1"/>
            </p:cNvSpPr>
            <p:nvPr/>
          </p:nvSpPr>
          <p:spPr bwMode="auto">
            <a:xfrm>
              <a:off x="3511" y="1152"/>
              <a:ext cx="0" cy="29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0" name="Rectangle 97"/>
            <p:cNvSpPr>
              <a:spLocks noChangeArrowheads="1"/>
            </p:cNvSpPr>
            <p:nvPr/>
          </p:nvSpPr>
          <p:spPr bwMode="auto">
            <a:xfrm>
              <a:off x="3511" y="1152"/>
              <a:ext cx="5" cy="2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1" name="Line 98"/>
            <p:cNvSpPr>
              <a:spLocks noChangeShapeType="1"/>
            </p:cNvSpPr>
            <p:nvPr/>
          </p:nvSpPr>
          <p:spPr bwMode="auto">
            <a:xfrm>
              <a:off x="4125" y="1152"/>
              <a:ext cx="0" cy="29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2" name="Rectangle 99"/>
            <p:cNvSpPr>
              <a:spLocks noChangeArrowheads="1"/>
            </p:cNvSpPr>
            <p:nvPr/>
          </p:nvSpPr>
          <p:spPr bwMode="auto">
            <a:xfrm>
              <a:off x="4125" y="1152"/>
              <a:ext cx="5" cy="2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3" name="Rectangle 100"/>
            <p:cNvSpPr>
              <a:spLocks noChangeArrowheads="1"/>
            </p:cNvSpPr>
            <p:nvPr/>
          </p:nvSpPr>
          <p:spPr bwMode="auto">
            <a:xfrm>
              <a:off x="277" y="4072"/>
              <a:ext cx="52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4" name="Rectangle 101"/>
            <p:cNvSpPr>
              <a:spLocks noChangeArrowheads="1"/>
            </p:cNvSpPr>
            <p:nvPr/>
          </p:nvSpPr>
          <p:spPr bwMode="auto">
            <a:xfrm>
              <a:off x="5478" y="1152"/>
              <a:ext cx="10" cy="29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5" name="Line 102"/>
            <p:cNvSpPr>
              <a:spLocks noChangeShapeType="1"/>
            </p:cNvSpPr>
            <p:nvPr/>
          </p:nvSpPr>
          <p:spPr bwMode="auto">
            <a:xfrm>
              <a:off x="272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6" name="Rectangle 103"/>
            <p:cNvSpPr>
              <a:spLocks noChangeArrowheads="1"/>
            </p:cNvSpPr>
            <p:nvPr/>
          </p:nvSpPr>
          <p:spPr bwMode="auto">
            <a:xfrm>
              <a:off x="272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7" name="Line 104"/>
            <p:cNvSpPr>
              <a:spLocks noChangeShapeType="1"/>
            </p:cNvSpPr>
            <p:nvPr/>
          </p:nvSpPr>
          <p:spPr bwMode="auto">
            <a:xfrm>
              <a:off x="1077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8" name="Rectangle 105"/>
            <p:cNvSpPr>
              <a:spLocks noChangeArrowheads="1"/>
            </p:cNvSpPr>
            <p:nvPr/>
          </p:nvSpPr>
          <p:spPr bwMode="auto">
            <a:xfrm>
              <a:off x="1077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69" name="Line 106"/>
            <p:cNvSpPr>
              <a:spLocks noChangeShapeType="1"/>
            </p:cNvSpPr>
            <p:nvPr/>
          </p:nvSpPr>
          <p:spPr bwMode="auto">
            <a:xfrm>
              <a:off x="2027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0" name="Rectangle 107"/>
            <p:cNvSpPr>
              <a:spLocks noChangeArrowheads="1"/>
            </p:cNvSpPr>
            <p:nvPr/>
          </p:nvSpPr>
          <p:spPr bwMode="auto">
            <a:xfrm>
              <a:off x="2027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1" name="Line 108"/>
            <p:cNvSpPr>
              <a:spLocks noChangeShapeType="1"/>
            </p:cNvSpPr>
            <p:nvPr/>
          </p:nvSpPr>
          <p:spPr bwMode="auto">
            <a:xfrm>
              <a:off x="2822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2" name="Rectangle 109"/>
            <p:cNvSpPr>
              <a:spLocks noChangeArrowheads="1"/>
            </p:cNvSpPr>
            <p:nvPr/>
          </p:nvSpPr>
          <p:spPr bwMode="auto">
            <a:xfrm>
              <a:off x="2822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3" name="Line 110"/>
            <p:cNvSpPr>
              <a:spLocks noChangeShapeType="1"/>
            </p:cNvSpPr>
            <p:nvPr/>
          </p:nvSpPr>
          <p:spPr bwMode="auto">
            <a:xfrm>
              <a:off x="3511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4" name="Rectangle 111"/>
            <p:cNvSpPr>
              <a:spLocks noChangeArrowheads="1"/>
            </p:cNvSpPr>
            <p:nvPr/>
          </p:nvSpPr>
          <p:spPr bwMode="auto">
            <a:xfrm>
              <a:off x="3511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5" name="Line 112"/>
            <p:cNvSpPr>
              <a:spLocks noChangeShapeType="1"/>
            </p:cNvSpPr>
            <p:nvPr/>
          </p:nvSpPr>
          <p:spPr bwMode="auto">
            <a:xfrm>
              <a:off x="4125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6" name="Rectangle 113"/>
            <p:cNvSpPr>
              <a:spLocks noChangeArrowheads="1"/>
            </p:cNvSpPr>
            <p:nvPr/>
          </p:nvSpPr>
          <p:spPr bwMode="auto">
            <a:xfrm>
              <a:off x="4125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7" name="Line 114"/>
            <p:cNvSpPr>
              <a:spLocks noChangeShapeType="1"/>
            </p:cNvSpPr>
            <p:nvPr/>
          </p:nvSpPr>
          <p:spPr bwMode="auto">
            <a:xfrm>
              <a:off x="5483" y="40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8" name="Rectangle 115"/>
            <p:cNvSpPr>
              <a:spLocks noChangeArrowheads="1"/>
            </p:cNvSpPr>
            <p:nvPr/>
          </p:nvSpPr>
          <p:spPr bwMode="auto">
            <a:xfrm>
              <a:off x="5483" y="408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79" name="Line 116"/>
            <p:cNvSpPr>
              <a:spLocks noChangeShapeType="1"/>
            </p:cNvSpPr>
            <p:nvPr/>
          </p:nvSpPr>
          <p:spPr bwMode="auto">
            <a:xfrm>
              <a:off x="272" y="839"/>
              <a:ext cx="5216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0" name="Rectangle 117"/>
            <p:cNvSpPr>
              <a:spLocks noChangeArrowheads="1"/>
            </p:cNvSpPr>
            <p:nvPr/>
          </p:nvSpPr>
          <p:spPr bwMode="auto">
            <a:xfrm>
              <a:off x="272" y="839"/>
              <a:ext cx="5221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1" name="Line 118"/>
            <p:cNvSpPr>
              <a:spLocks noChangeShapeType="1"/>
            </p:cNvSpPr>
            <p:nvPr/>
          </p:nvSpPr>
          <p:spPr bwMode="auto">
            <a:xfrm>
              <a:off x="5488" y="926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2" name="Rectangle 119"/>
            <p:cNvSpPr>
              <a:spLocks noChangeArrowheads="1"/>
            </p:cNvSpPr>
            <p:nvPr/>
          </p:nvSpPr>
          <p:spPr bwMode="auto">
            <a:xfrm>
              <a:off x="5488" y="926"/>
              <a:ext cx="5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3" name="Line 120"/>
            <p:cNvSpPr>
              <a:spLocks noChangeShapeType="1"/>
            </p:cNvSpPr>
            <p:nvPr/>
          </p:nvSpPr>
          <p:spPr bwMode="auto">
            <a:xfrm>
              <a:off x="5488" y="103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4" name="Rectangle 121"/>
            <p:cNvSpPr>
              <a:spLocks noChangeArrowheads="1"/>
            </p:cNvSpPr>
            <p:nvPr/>
          </p:nvSpPr>
          <p:spPr bwMode="auto">
            <a:xfrm>
              <a:off x="5488" y="1034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5" name="Line 122"/>
            <p:cNvSpPr>
              <a:spLocks noChangeShapeType="1"/>
            </p:cNvSpPr>
            <p:nvPr/>
          </p:nvSpPr>
          <p:spPr bwMode="auto">
            <a:xfrm>
              <a:off x="5488" y="1147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6" name="Rectangle 123"/>
            <p:cNvSpPr>
              <a:spLocks noChangeArrowheads="1"/>
            </p:cNvSpPr>
            <p:nvPr/>
          </p:nvSpPr>
          <p:spPr bwMode="auto">
            <a:xfrm>
              <a:off x="5488" y="1147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7" name="Line 124"/>
            <p:cNvSpPr>
              <a:spLocks noChangeShapeType="1"/>
            </p:cNvSpPr>
            <p:nvPr/>
          </p:nvSpPr>
          <p:spPr bwMode="auto">
            <a:xfrm>
              <a:off x="5488" y="1440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8" name="Rectangle 125"/>
            <p:cNvSpPr>
              <a:spLocks noChangeArrowheads="1"/>
            </p:cNvSpPr>
            <p:nvPr/>
          </p:nvSpPr>
          <p:spPr bwMode="auto">
            <a:xfrm>
              <a:off x="5488" y="1440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89" name="Line 126"/>
            <p:cNvSpPr>
              <a:spLocks noChangeShapeType="1"/>
            </p:cNvSpPr>
            <p:nvPr/>
          </p:nvSpPr>
          <p:spPr bwMode="auto">
            <a:xfrm>
              <a:off x="5488" y="173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0" name="Rectangle 127"/>
            <p:cNvSpPr>
              <a:spLocks noChangeArrowheads="1"/>
            </p:cNvSpPr>
            <p:nvPr/>
          </p:nvSpPr>
          <p:spPr bwMode="auto">
            <a:xfrm>
              <a:off x="5488" y="1733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1" name="Line 128"/>
            <p:cNvSpPr>
              <a:spLocks noChangeShapeType="1"/>
            </p:cNvSpPr>
            <p:nvPr/>
          </p:nvSpPr>
          <p:spPr bwMode="auto">
            <a:xfrm>
              <a:off x="5488" y="2026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2" name="Rectangle 129"/>
            <p:cNvSpPr>
              <a:spLocks noChangeArrowheads="1"/>
            </p:cNvSpPr>
            <p:nvPr/>
          </p:nvSpPr>
          <p:spPr bwMode="auto">
            <a:xfrm>
              <a:off x="5488" y="2026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3" name="Line 130"/>
            <p:cNvSpPr>
              <a:spLocks noChangeShapeType="1"/>
            </p:cNvSpPr>
            <p:nvPr/>
          </p:nvSpPr>
          <p:spPr bwMode="auto">
            <a:xfrm>
              <a:off x="5488" y="231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4" name="Rectangle 131"/>
            <p:cNvSpPr>
              <a:spLocks noChangeArrowheads="1"/>
            </p:cNvSpPr>
            <p:nvPr/>
          </p:nvSpPr>
          <p:spPr bwMode="auto">
            <a:xfrm>
              <a:off x="5488" y="2319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5" name="Line 132"/>
            <p:cNvSpPr>
              <a:spLocks noChangeShapeType="1"/>
            </p:cNvSpPr>
            <p:nvPr/>
          </p:nvSpPr>
          <p:spPr bwMode="auto">
            <a:xfrm>
              <a:off x="5488" y="261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6" name="Rectangle 133"/>
            <p:cNvSpPr>
              <a:spLocks noChangeArrowheads="1"/>
            </p:cNvSpPr>
            <p:nvPr/>
          </p:nvSpPr>
          <p:spPr bwMode="auto">
            <a:xfrm>
              <a:off x="5488" y="2612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7" name="Line 134"/>
            <p:cNvSpPr>
              <a:spLocks noChangeShapeType="1"/>
            </p:cNvSpPr>
            <p:nvPr/>
          </p:nvSpPr>
          <p:spPr bwMode="auto">
            <a:xfrm>
              <a:off x="5488" y="2905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8" name="Rectangle 135"/>
            <p:cNvSpPr>
              <a:spLocks noChangeArrowheads="1"/>
            </p:cNvSpPr>
            <p:nvPr/>
          </p:nvSpPr>
          <p:spPr bwMode="auto">
            <a:xfrm>
              <a:off x="5488" y="2905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7999" name="Line 136"/>
            <p:cNvSpPr>
              <a:spLocks noChangeShapeType="1"/>
            </p:cNvSpPr>
            <p:nvPr/>
          </p:nvSpPr>
          <p:spPr bwMode="auto">
            <a:xfrm>
              <a:off x="5488" y="319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0" name="Rectangle 137"/>
            <p:cNvSpPr>
              <a:spLocks noChangeArrowheads="1"/>
            </p:cNvSpPr>
            <p:nvPr/>
          </p:nvSpPr>
          <p:spPr bwMode="auto">
            <a:xfrm>
              <a:off x="5488" y="3198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1" name="Line 138"/>
            <p:cNvSpPr>
              <a:spLocks noChangeShapeType="1"/>
            </p:cNvSpPr>
            <p:nvPr/>
          </p:nvSpPr>
          <p:spPr bwMode="auto">
            <a:xfrm>
              <a:off x="5488" y="3491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2" name="Rectangle 139"/>
            <p:cNvSpPr>
              <a:spLocks noChangeArrowheads="1"/>
            </p:cNvSpPr>
            <p:nvPr/>
          </p:nvSpPr>
          <p:spPr bwMode="auto">
            <a:xfrm>
              <a:off x="5488" y="3491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3" name="Line 140"/>
            <p:cNvSpPr>
              <a:spLocks noChangeShapeType="1"/>
            </p:cNvSpPr>
            <p:nvPr/>
          </p:nvSpPr>
          <p:spPr bwMode="auto">
            <a:xfrm>
              <a:off x="5488" y="378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4" name="Rectangle 141"/>
            <p:cNvSpPr>
              <a:spLocks noChangeArrowheads="1"/>
            </p:cNvSpPr>
            <p:nvPr/>
          </p:nvSpPr>
          <p:spPr bwMode="auto">
            <a:xfrm>
              <a:off x="5488" y="3784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5" name="Line 142"/>
            <p:cNvSpPr>
              <a:spLocks noChangeShapeType="1"/>
            </p:cNvSpPr>
            <p:nvPr/>
          </p:nvSpPr>
          <p:spPr bwMode="auto">
            <a:xfrm>
              <a:off x="5488" y="4077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006" name="Rectangle 143"/>
            <p:cNvSpPr>
              <a:spLocks noChangeArrowheads="1"/>
            </p:cNvSpPr>
            <p:nvPr/>
          </p:nvSpPr>
          <p:spPr bwMode="auto">
            <a:xfrm>
              <a:off x="5488" y="4077"/>
              <a:ext cx="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604261" y="5269705"/>
            <a:ext cx="2862220" cy="106680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the ROI?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Annual basis:</a:t>
            </a:r>
            <a:endParaRPr kumimoji="0" lang="en-US" sz="1600" b="0" i="1" u="sng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551" y="774868"/>
            <a:ext cx="8232166" cy="5967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Values encircled in red. Keep in mind: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challenges did you have?  Do you have any questions? </a:t>
            </a:r>
          </a:p>
        </p:txBody>
      </p:sp>
      <p:sp>
        <p:nvSpPr>
          <p:cNvPr id="152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Creating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Positive Stakeholder Value –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 Empirical Approach: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760539" y="1867070"/>
            <a:ext cx="1476376" cy="3208167"/>
          </a:xfrm>
          <a:prstGeom prst="roundRect">
            <a:avLst>
              <a:gd name="adj" fmla="val 844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3316288" y="1839099"/>
            <a:ext cx="1219200" cy="2764651"/>
          </a:xfrm>
          <a:prstGeom prst="roundRect">
            <a:avLst>
              <a:gd name="adj" fmla="val 844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0" name="Rounded Rectangular Callout 149"/>
          <p:cNvSpPr/>
          <p:nvPr/>
        </p:nvSpPr>
        <p:spPr bwMode="auto">
          <a:xfrm>
            <a:off x="5975887" y="3501547"/>
            <a:ext cx="2744860" cy="1029318"/>
          </a:xfrm>
          <a:prstGeom prst="wedgeRoundRectCallout">
            <a:avLst>
              <a:gd name="adj1" fmla="val -163987"/>
              <a:gd name="adj2" fmla="val 7531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outcome of implementing </a:t>
            </a:r>
            <a:r>
              <a:rPr kumimoji="0" lang="en-CA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CA" sz="1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RMP at this facility reduces loss incidents by 4 per year, at $</a:t>
            </a:r>
            <a:r>
              <a:rPr kumimoji="0" lang="en-CA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25,000 </a:t>
            </a:r>
            <a:r>
              <a:rPr kumimoji="0" lang="en-CA" sz="1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 </a:t>
            </a:r>
            <a:r>
              <a:rPr kumimoji="0" lang="en-CA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loss incident</a:t>
            </a:r>
            <a:r>
              <a:rPr kumimoji="0" lang="en-CA" sz="1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3585542" y="5518150"/>
            <a:ext cx="4966321" cy="476043"/>
          </a:xfrm>
          <a:prstGeom prst="roundRect">
            <a:avLst>
              <a:gd name="adj" fmla="val 844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4" name="Rectangle 2"/>
          <p:cNvSpPr>
            <a:spLocks noChangeArrowheads="1"/>
          </p:cNvSpPr>
          <p:nvPr/>
        </p:nvSpPr>
        <p:spPr bwMode="auto">
          <a:xfrm>
            <a:off x="457200" y="6400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</p:spTree>
    <p:extLst>
      <p:ext uri="{BB962C8B-B14F-4D97-AF65-F5344CB8AC3E}">
        <p14:creationId xmlns:p14="http://schemas.microsoft.com/office/powerpoint/2010/main" val="2770808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 txBox="1">
            <a:spLocks noGrp="1"/>
          </p:cNvSpPr>
          <p:nvPr/>
        </p:nvSpPr>
        <p:spPr bwMode="auto">
          <a:xfrm>
            <a:off x="7924800" y="588274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9A0728-74B8-452C-92F5-C798176C939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8" y="1530324"/>
            <a:ext cx="9017077" cy="43524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/>
          <p:cNvSpPr txBox="1"/>
          <p:nvPr/>
        </p:nvSpPr>
        <p:spPr>
          <a:xfrm>
            <a:off x="381000" y="4953000"/>
            <a:ext cx="2862220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Annual basis: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$870,000 / $500,000 = 1.74 (174%)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including production gains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162800" y="954098"/>
            <a:ext cx="1915680" cy="842926"/>
          </a:xfrm>
          <a:prstGeom prst="wedgeRoundRectCallout">
            <a:avLst>
              <a:gd name="adj1" fmla="val -53672"/>
              <a:gd name="adj2" fmla="val 500354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“If your answer is $870,000 then you are correct!”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Creating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Positive Stakeholder Value –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 Empirical Approach: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837477"/>
            <a:ext cx="3376611" cy="596732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challenges did you have?  Do you have any questions?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8600" y="5882744"/>
            <a:ext cx="502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2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822325"/>
            <a:ext cx="8226425" cy="5575300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Team </a:t>
            </a:r>
            <a:r>
              <a:rPr lang="en-CA" altLang="en-US" sz="1800" b="1" cap="none" dirty="0">
                <a:latin typeface="Arial" panose="020B0604020202020204" pitchFamily="34" charset="0"/>
              </a:rPr>
              <a:t>Project Final Technical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Report: Business Case Analysis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>
                <a:latin typeface="Arial" panose="020B0604020202020204" pitchFamily="34" charset="0"/>
              </a:rPr>
              <a:t>The report must include a brief business case analysis using the handbook chapter </a:t>
            </a:r>
            <a:r>
              <a:rPr lang="en-CA" altLang="en-US" sz="1800" b="1" cap="none" dirty="0">
                <a:latin typeface="Arial" panose="020B0604020202020204" pitchFamily="34" charset="0"/>
              </a:rPr>
              <a:t>The Business Case for Investing in a Risk Management Program</a:t>
            </a:r>
            <a:r>
              <a:rPr lang="en-CA" altLang="en-US" sz="1800" cap="none" dirty="0">
                <a:latin typeface="Arial" panose="020B0604020202020204" pitchFamily="34" charset="0"/>
              </a:rPr>
              <a:t> as a guide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.</a:t>
            </a:r>
            <a:endParaRPr lang="en-CA" altLang="en-US" sz="1800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Apply </a:t>
            </a:r>
            <a:r>
              <a:rPr lang="en-CA" altLang="en-US" sz="1800" cap="none" dirty="0">
                <a:latin typeface="Arial" panose="020B0604020202020204" pitchFamily="34" charset="0"/>
              </a:rPr>
              <a:t>this analysis to your </a:t>
            </a:r>
            <a:r>
              <a:rPr lang="en-CA" altLang="en-US" sz="1800" b="1" cap="none" dirty="0">
                <a:latin typeface="Arial" panose="020B0604020202020204" pitchFamily="34" charset="0"/>
              </a:rPr>
              <a:t>top two recommendations </a:t>
            </a:r>
            <a:r>
              <a:rPr lang="en-CA" altLang="en-US" sz="1800" cap="none" dirty="0">
                <a:latin typeface="Arial" panose="020B0604020202020204" pitchFamily="34" charset="0"/>
              </a:rPr>
              <a:t>only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(i.e</a:t>
            </a:r>
            <a:r>
              <a:rPr lang="en-CA" altLang="en-US" sz="1800" cap="none" dirty="0">
                <a:latin typeface="Arial" panose="020B0604020202020204" pitchFamily="34" charset="0"/>
              </a:rPr>
              <a:t>. apply the total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initial and ongoing costs </a:t>
            </a:r>
            <a:r>
              <a:rPr lang="en-CA" altLang="en-US" sz="1800" cap="none" dirty="0">
                <a:latin typeface="Arial" panose="020B0604020202020204" pitchFamily="34" charset="0"/>
              </a:rPr>
              <a:t>for the top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two).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Assume 1/30</a:t>
            </a:r>
            <a:r>
              <a:rPr lang="en-CA" altLang="en-US" sz="1800" cap="none" baseline="30000" dirty="0" smtClean="0">
                <a:latin typeface="Arial" panose="020B0604020202020204" pitchFamily="34" charset="0"/>
              </a:rPr>
              <a:t>th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 the </a:t>
            </a:r>
            <a:r>
              <a:rPr lang="en-CA" altLang="en-US" sz="1800" cap="none" dirty="0">
                <a:latin typeface="Arial" panose="020B0604020202020204" pitchFamily="34" charset="0"/>
              </a:rPr>
              <a:t>avoidance of costs for your one loss incident under study, and life of 30 years. Note: “one-thirtieth” is used because the current expectation frequency for a major loss incident is “1 in 30 years or more”. </a:t>
            </a:r>
            <a:endParaRPr lang="en-CA" altLang="en-US" sz="1800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A </a:t>
            </a:r>
            <a:r>
              <a:rPr lang="en-CA" altLang="en-US" sz="1800" cap="none" dirty="0">
                <a:latin typeface="Arial" panose="020B0604020202020204" pitchFamily="34" charset="0"/>
              </a:rPr>
              <a:t>template form is provided in the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final report template</a:t>
            </a:r>
            <a:r>
              <a:rPr lang="en-CA" altLang="en-US" sz="1800" cap="none" dirty="0">
                <a:latin typeface="Arial" panose="020B0604020202020204" pitchFamily="34" charset="0"/>
              </a:rPr>
              <a:t>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and an explanation of calculations can be found in </a:t>
            </a:r>
            <a:r>
              <a:rPr lang="en-CA" altLang="en-US" sz="1800" cap="none" dirty="0">
                <a:latin typeface="Arial" panose="020B0604020202020204" pitchFamily="34" charset="0"/>
              </a:rPr>
              <a:t>the handbook chapter </a:t>
            </a:r>
            <a:r>
              <a:rPr lang="en-CA" altLang="en-US" sz="1800" b="1" cap="none" dirty="0">
                <a:latin typeface="Arial" panose="020B0604020202020204" pitchFamily="34" charset="0"/>
              </a:rPr>
              <a:t>The Business Case for Investing in a Risk Management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Program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.</a:t>
            </a:r>
            <a:endParaRPr lang="en-CA" altLang="en-US" sz="1800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Ensure </a:t>
            </a:r>
            <a:r>
              <a:rPr lang="en-CA" altLang="en-US" sz="1800" cap="none" dirty="0">
                <a:latin typeface="Arial" panose="020B0604020202020204" pitchFamily="34" charset="0"/>
              </a:rPr>
              <a:t>you combine your top two recommendations and complete the business case on both recommendations together. </a:t>
            </a:r>
            <a:r>
              <a:rPr lang="en-CA" altLang="en-US" sz="1800" b="1" cap="none" dirty="0">
                <a:latin typeface="Arial" panose="020B0604020202020204" pitchFamily="34" charset="0"/>
              </a:rPr>
              <a:t>Do not do a separate business case analysis on each recommendation</a:t>
            </a:r>
            <a:r>
              <a:rPr lang="en-CA" altLang="en-US" sz="1800" cap="none" dirty="0">
                <a:latin typeface="Arial" panose="020B0604020202020204" pitchFamily="34" charset="0"/>
              </a:rPr>
              <a:t>.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>
              <a:latin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DB34B4-5BF1-4D7B-8E75-0FBD9CD0B1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</p:spTree>
    <p:extLst>
      <p:ext uri="{BB962C8B-B14F-4D97-AF65-F5344CB8AC3E}">
        <p14:creationId xmlns:p14="http://schemas.microsoft.com/office/powerpoint/2010/main" val="4287051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822325"/>
            <a:ext cx="8226425" cy="5575300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lv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None/>
              <a:defRPr/>
            </a:pPr>
            <a:r>
              <a:rPr lang="en-CA" altLang="en-US" sz="1800" b="1" cap="none" dirty="0" smtClean="0">
                <a:solidFill>
                  <a:prstClr val="black"/>
                </a:solidFill>
                <a:latin typeface="Arial" panose="020B0604020202020204" pitchFamily="34" charset="0"/>
              </a:rPr>
              <a:t>Team </a:t>
            </a:r>
            <a:r>
              <a:rPr lang="en-CA" altLang="en-US" sz="1800" b="1" cap="none" dirty="0">
                <a:solidFill>
                  <a:prstClr val="black"/>
                </a:solidFill>
                <a:latin typeface="Arial" panose="020B0604020202020204" pitchFamily="34" charset="0"/>
              </a:rPr>
              <a:t>Project Final Technical </a:t>
            </a:r>
            <a:r>
              <a:rPr lang="en-CA" altLang="en-US" sz="1800" b="1" cap="none" dirty="0" smtClean="0">
                <a:solidFill>
                  <a:prstClr val="black"/>
                </a:solidFill>
                <a:latin typeface="Arial" panose="020B0604020202020204" pitchFamily="34" charset="0"/>
              </a:rPr>
              <a:t>Report: Business </a:t>
            </a:r>
            <a:r>
              <a:rPr lang="en-CA" altLang="en-US" sz="1800" b="1" cap="none" dirty="0">
                <a:solidFill>
                  <a:prstClr val="black"/>
                </a:solidFill>
                <a:latin typeface="Arial" panose="020B0604020202020204" pitchFamily="34" charset="0"/>
              </a:rPr>
              <a:t>Case </a:t>
            </a:r>
            <a:r>
              <a:rPr lang="en-CA" altLang="en-US" sz="1800" b="1" cap="none" dirty="0" smtClean="0">
                <a:solidFill>
                  <a:prstClr val="black"/>
                </a:solidFill>
                <a:latin typeface="Arial" panose="020B0604020202020204" pitchFamily="34" charset="0"/>
              </a:rPr>
              <a:t>Analysis</a:t>
            </a:r>
          </a:p>
          <a:p>
            <a:pPr marL="0" lv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None/>
              <a:defRPr/>
            </a:pPr>
            <a:endParaRPr lang="en-CA" altLang="en-US" sz="1800" b="1" cap="non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None/>
              <a:defRPr/>
            </a:pPr>
            <a:endParaRPr lang="en-US" altLang="en-US" sz="1800" b="1" cap="non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Answer the following questions:</a:t>
            </a:r>
            <a:endParaRPr lang="en-CA" altLang="en-US" sz="1800" b="1" cap="none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Referring </a:t>
            </a:r>
            <a:r>
              <a:rPr lang="en-CA" altLang="en-US" sz="1800" b="1" cap="none" dirty="0">
                <a:latin typeface="Arial" panose="020B0604020202020204" pitchFamily="34" charset="0"/>
              </a:rPr>
              <a:t>to the Complex Effort v Gain Tool, in which quadrant does this case fall? Explain. 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What </a:t>
            </a:r>
            <a:r>
              <a:rPr lang="en-CA" altLang="en-US" sz="1800" b="1" cap="none" dirty="0">
                <a:latin typeface="Arial" panose="020B0604020202020204" pitchFamily="34" charset="0"/>
              </a:rPr>
              <a:t>conclusion do you draw about this Business Case Analysis? Explain. 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What </a:t>
            </a:r>
            <a:r>
              <a:rPr lang="en-CA" altLang="en-US" sz="1800" b="1" cap="none" dirty="0">
                <a:latin typeface="Arial" panose="020B0604020202020204" pitchFamily="34" charset="0"/>
              </a:rPr>
              <a:t>other factors must you consider as it pertains to the application of this business case analysis? Hint: Recall that this approach is a preliminary assessment of the loss incident under study and is definitely not a sound basis on which to make a final decision.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CA" altLang="en-US" sz="1600" b="1" i="1" cap="none" dirty="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DB34B4-5BF1-4D7B-8E75-0FBD9CD0B1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14839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21" y="415366"/>
            <a:ext cx="265213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3702"/>
            <a:r>
              <a:rPr lang="en-US" sz="2109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Seminar: Team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258" y="6005532"/>
            <a:ext cx="2593531" cy="335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3702"/>
            <a:r>
              <a:rPr lang="en-CA" sz="1582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Team Project Seminar #1 of 8</a:t>
            </a:r>
            <a:endParaRPr lang="en-US" sz="1582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922529"/>
            <a:ext cx="7063959" cy="4513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702"/>
            <a:r>
              <a:rPr lang="en-CA" sz="3164" dirty="0">
                <a:solidFill>
                  <a:prstClr val="black"/>
                </a:solidFill>
                <a:latin typeface="Calibri" panose="020F0502020204030204"/>
              </a:rPr>
              <a:t>Today:</a:t>
            </a:r>
          </a:p>
          <a:p>
            <a:pPr defTabSz="803702"/>
            <a:endParaRPr lang="en-CA" sz="3164" dirty="0">
              <a:solidFill>
                <a:prstClr val="black"/>
              </a:solidFill>
              <a:latin typeface="Calibri" panose="020F0502020204030204"/>
            </a:endParaRPr>
          </a:p>
          <a:p>
            <a:pPr marL="251157" indent="-251157" defTabSz="803702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Reminder </a:t>
            </a:r>
            <a:r>
              <a:rPr lang="en-CA" sz="2800" dirty="0">
                <a:solidFill>
                  <a:prstClr val="black"/>
                </a:solidFill>
                <a:latin typeface="Calibri" panose="020F0502020204030204"/>
              </a:rPr>
              <a:t>to conduct the first formal </a:t>
            </a: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ITP Feedback </a:t>
            </a:r>
            <a:r>
              <a:rPr lang="en-CA" sz="2800" dirty="0">
                <a:solidFill>
                  <a:prstClr val="black"/>
                </a:solidFill>
                <a:latin typeface="Calibri" panose="020F0502020204030204"/>
              </a:rPr>
              <a:t>Survey before Due Date </a:t>
            </a: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en-CA" sz="2800" dirty="0">
                <a:solidFill>
                  <a:prstClr val="black"/>
                </a:solidFill>
                <a:latin typeface="Calibri" panose="020F0502020204030204"/>
              </a:rPr>
              <a:t>There is NO GRACE PERIOD for this survey. Penalty applies if you do not complete it. </a:t>
            </a:r>
          </a:p>
          <a:p>
            <a:pPr marL="251157" indent="-251157" defTabSz="803702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prstClr val="black"/>
                </a:solidFill>
                <a:latin typeface="Calibri" panose="020F0502020204030204"/>
              </a:rPr>
              <a:t>Team Project Final Technical </a:t>
            </a: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Report Chapters: </a:t>
            </a:r>
            <a:endParaRPr lang="en-CA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708357" lvl="1" indent="-251157" defTabSz="803702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Key Recommendations</a:t>
            </a:r>
          </a:p>
          <a:p>
            <a:pPr marL="708357" lvl="1" indent="-251157" defTabSz="803702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Business </a:t>
            </a:r>
            <a:r>
              <a:rPr lang="en-CA" sz="2800" dirty="0">
                <a:solidFill>
                  <a:prstClr val="black"/>
                </a:solidFill>
                <a:latin typeface="Calibri" panose="020F0502020204030204"/>
              </a:rPr>
              <a:t>Case </a:t>
            </a: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Analysis </a:t>
            </a:r>
            <a:endParaRPr lang="en-CA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51157" indent="-251157" defTabSz="803702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prstClr val="black"/>
                </a:solidFill>
                <a:latin typeface="Calibri" panose="020F0502020204030204"/>
              </a:rPr>
              <a:t>Work on KR and BCA</a:t>
            </a:r>
            <a:endParaRPr lang="en-CA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93009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455613" y="822325"/>
            <a:ext cx="8226425" cy="5575300"/>
          </a:xfrm>
          <a:prstGeom prst="rect">
            <a:avLst/>
          </a:prstGeom>
          <a:solidFill>
            <a:srgbClr val="FFFFFF">
              <a:alpha val="69803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Arial" panose="020B0604020202020204" pitchFamily="34" charset="0"/>
              </a:rPr>
              <a:t>At the end of this seminar and certainly before the next seminar, you should be at this stage of the project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“Draft” – awaiting feedback from Progress Report.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379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918CA3-83CC-4136-8DBD-4C11590E009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LRM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50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96893"/>
              </p:ext>
            </p:extLst>
          </p:nvPr>
        </p:nvGraphicFramePr>
        <p:xfrm>
          <a:off x="455614" y="2264821"/>
          <a:ext cx="8226424" cy="27816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8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5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Final Technical </a:t>
                      </a: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Report Focus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Areas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Expected Progress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Cover Page and Table of Contents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Done!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Executive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Summary: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Incident Description and Losses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5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Context and Purpose of the Incident Investigation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Root Cause Analysis Summary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List of the Latent Causes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Recommendations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Starting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Business Case Analysis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Starting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ES: Issues with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Implementation and Next Steps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618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455613" y="822325"/>
            <a:ext cx="8226425" cy="5575300"/>
          </a:xfrm>
          <a:prstGeom prst="rect">
            <a:avLst/>
          </a:prstGeom>
          <a:solidFill>
            <a:srgbClr val="FFFFFF">
              <a:alpha val="69803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Arial" panose="020B0604020202020204" pitchFamily="34" charset="0"/>
              </a:rPr>
              <a:t>At the end of this seminar and certainly before the next seminar, you should be at this stage of the project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“</a:t>
            </a:r>
            <a:r>
              <a:rPr lang="en-CA" altLang="en-US" sz="1800" dirty="0">
                <a:latin typeface="Arial" panose="020B0604020202020204" pitchFamily="34" charset="0"/>
              </a:rPr>
              <a:t>Draft” – awaiting feedback from Progress Report.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379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918CA3-83CC-4136-8DBD-4C11590E009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LRM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50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45466"/>
              </p:ext>
            </p:extLst>
          </p:nvPr>
        </p:nvGraphicFramePr>
        <p:xfrm>
          <a:off x="455614" y="2133600"/>
          <a:ext cx="8226424" cy="27910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8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5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Final Technical </a:t>
                      </a: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Report Focus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Areas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Expected Progress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Chapters:</a:t>
                      </a:r>
                      <a:r>
                        <a:rPr lang="en-US" sz="1600" b="1" i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Incident Description and Losses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5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Context and Purpose of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the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Incident Investigation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Root Cause Analysis – Chart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Application of the Cause and Effect Model: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Draft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Key Recommendations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Starting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6: Business Case Analysis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Starting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Issues with Implementation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8: Next Steps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1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Appendix</a:t>
                      </a:r>
                      <a:r>
                        <a:rPr lang="en-CA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A</a:t>
                      </a:r>
                      <a:r>
                        <a:rPr lang="en-CA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: Root Cause Analysis – Chart</a:t>
                      </a:r>
                      <a:endParaRPr lang="en-CA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Draft</a:t>
                      </a:r>
                      <a:endParaRPr lang="en-CA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3135" marR="53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28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822325"/>
            <a:ext cx="8226425" cy="5575300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Team </a:t>
            </a:r>
            <a:r>
              <a:rPr lang="en-CA" altLang="en-US" sz="1800" b="1" cap="none" dirty="0">
                <a:latin typeface="Arial" panose="020B0604020202020204" pitchFamily="34" charset="0"/>
              </a:rPr>
              <a:t>Project Final Technical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Report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COVER </a:t>
            </a:r>
            <a:r>
              <a:rPr lang="en-CA" altLang="en-US" sz="1800" b="1" cap="none" dirty="0">
                <a:latin typeface="Arial" panose="020B0604020202020204" pitchFamily="34" charset="0"/>
              </a:rPr>
              <a:t>PAGE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TABLE </a:t>
            </a:r>
            <a:r>
              <a:rPr lang="en-CA" altLang="en-US" sz="1800" b="1" cap="none" dirty="0">
                <a:latin typeface="Arial" panose="020B0604020202020204" pitchFamily="34" charset="0"/>
              </a:rPr>
              <a:t>OF CONTENTS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EXECUTIVE </a:t>
            </a:r>
            <a:r>
              <a:rPr lang="en-CA" altLang="en-US" sz="1800" b="1" cap="none" dirty="0">
                <a:latin typeface="Arial" panose="020B0604020202020204" pitchFamily="34" charset="0"/>
              </a:rPr>
              <a:t>SUMMARY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Incident Description and Losses: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Context and Purpose: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Root Cause Analysis: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List of Latent Causes: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Key Recommendations and Alignment to Elements: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Business Case Analysis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Issues with Implementation and Next Steps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CHAPTERS</a:t>
            </a:r>
            <a:r>
              <a:rPr lang="en-CA" altLang="en-US" sz="1800" b="1" cap="none" dirty="0">
                <a:latin typeface="Arial" panose="020B0604020202020204" pitchFamily="34" charset="0"/>
              </a:rPr>
              <a:t>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Chapter 1: Incident Description and Losses: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Chapter 2: Context and Purpose: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Chapter 3: Root Cause Analysis – Discussion: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Chapter 4: Application of the Cause and Effect Model – Discussion: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Chapter 5: Key Recommendations: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Chapter 6: Business Case Analysis: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Chapter 7: Issues with Implementation: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solidFill>
                  <a:srgbClr val="00B0F0"/>
                </a:solidFill>
                <a:latin typeface="Arial" panose="020B0604020202020204" pitchFamily="34" charset="0"/>
              </a:rPr>
              <a:t>Chapter 8: Next Steps: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References: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CA" altLang="en-US" sz="1800" b="1" cap="none" dirty="0">
                <a:latin typeface="Arial" panose="020B0604020202020204" pitchFamily="34" charset="0"/>
              </a:rPr>
              <a:t>Appendix A: Root Cause Analysis – Chart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CA" altLang="en-US" sz="1800" b="1" cap="none" dirty="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DB34B4-5BF1-4D7B-8E75-0FBD9CD0B1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</p:spTree>
    <p:extLst>
      <p:ext uri="{BB962C8B-B14F-4D97-AF65-F5344CB8AC3E}">
        <p14:creationId xmlns:p14="http://schemas.microsoft.com/office/powerpoint/2010/main" val="212640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822325"/>
            <a:ext cx="8226425" cy="5575300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Team </a:t>
            </a:r>
            <a:r>
              <a:rPr lang="en-CA" altLang="en-US" sz="1800" b="1" cap="none" dirty="0">
                <a:latin typeface="Arial" panose="020B0604020202020204" pitchFamily="34" charset="0"/>
              </a:rPr>
              <a:t>Project Final Technical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Report: Key Recommendations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>
                <a:latin typeface="Arial" panose="020B0604020202020204" pitchFamily="34" charset="0"/>
              </a:rPr>
              <a:t>Your root cause analysis generated at least 18 latent causes for your incident –(associated with weaknesses in RMEs). This gives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you an opportunity to develop </a:t>
            </a:r>
            <a:r>
              <a:rPr lang="en-CA" altLang="en-US" sz="1800" cap="none" dirty="0">
                <a:latin typeface="Arial" panose="020B0604020202020204" pitchFamily="34" charset="0"/>
              </a:rPr>
              <a:t>at least 18 possible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solutions/recommendations.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The recommendations </a:t>
            </a:r>
            <a:r>
              <a:rPr lang="en-CA" altLang="en-US" sz="1800" cap="none" dirty="0">
                <a:latin typeface="Arial" panose="020B0604020202020204" pitchFamily="34" charset="0"/>
              </a:rPr>
              <a:t>are </a:t>
            </a:r>
            <a:r>
              <a:rPr lang="en-CA" altLang="en-US" sz="1800" b="1" cap="none" dirty="0">
                <a:latin typeface="Arial" panose="020B0604020202020204" pitchFamily="34" charset="0"/>
              </a:rPr>
              <a:t>pared to a set of </a:t>
            </a:r>
            <a:r>
              <a:rPr lang="en-CA" altLang="en-US" sz="1800" b="1" cap="none">
                <a:latin typeface="Arial" panose="020B0604020202020204" pitchFamily="34" charset="0"/>
              </a:rPr>
              <a:t>4 </a:t>
            </a:r>
            <a:r>
              <a:rPr lang="en-CA" altLang="en-US" sz="1800" b="1" cap="none" smtClean="0">
                <a:latin typeface="Arial" panose="020B0604020202020204" pitchFamily="34" charset="0"/>
              </a:rPr>
              <a:t>key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recommendations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that will most effectively address </a:t>
            </a:r>
            <a:r>
              <a:rPr lang="en-CA" altLang="en-US" sz="1800" cap="none" dirty="0">
                <a:latin typeface="Arial" panose="020B0604020202020204" pitchFamily="34" charset="0"/>
              </a:rPr>
              <a:t>the latent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causes </a:t>
            </a:r>
            <a:r>
              <a:rPr lang="en-CA" altLang="en-US" sz="1800" cap="none" dirty="0">
                <a:latin typeface="Arial" panose="020B0604020202020204" pitchFamily="34" charset="0"/>
              </a:rPr>
              <a:t>and thus prevent a loss incident similar to the one under study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. </a:t>
            </a:r>
            <a:endParaRPr lang="en-CA" altLang="en-US" sz="1800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Address </a:t>
            </a:r>
            <a:r>
              <a:rPr lang="en-CA" altLang="en-US" sz="1800" cap="none" dirty="0">
                <a:latin typeface="Arial" panose="020B0604020202020204" pitchFamily="34" charset="0"/>
              </a:rPr>
              <a:t>each latent cause with a </a:t>
            </a:r>
            <a:r>
              <a:rPr lang="en-CA" altLang="en-US" sz="1800" b="1" cap="none" dirty="0">
                <a:latin typeface="Arial" panose="020B0604020202020204" pitchFamily="34" charset="0"/>
              </a:rPr>
              <a:t>solid, actionable recommendation with a tangible deliverable in terms specific to the latent cause</a:t>
            </a:r>
            <a:r>
              <a:rPr lang="en-CA" altLang="en-US" sz="1800" cap="none" dirty="0">
                <a:latin typeface="Arial" panose="020B0604020202020204" pitchFamily="34" charset="0"/>
              </a:rPr>
              <a:t>.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 smtClean="0">
                <a:latin typeface="Arial" panose="020B0604020202020204" pitchFamily="34" charset="0"/>
              </a:rPr>
              <a:t>What part(s</a:t>
            </a:r>
            <a:r>
              <a:rPr lang="en-CA" altLang="en-US" sz="1800" cap="none" dirty="0">
                <a:latin typeface="Arial" panose="020B0604020202020204" pitchFamily="34" charset="0"/>
              </a:rPr>
              <a:t>) of the risk management system and program are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you going </a:t>
            </a:r>
            <a:r>
              <a:rPr lang="en-CA" altLang="en-US" sz="1800" cap="none" dirty="0">
                <a:latin typeface="Arial" panose="020B0604020202020204" pitchFamily="34" charset="0"/>
              </a:rPr>
              <a:t>to improve or implement?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Remember that management will decide whether or not to accept your </a:t>
            </a:r>
            <a:r>
              <a:rPr lang="en-CA" altLang="en-US" sz="1800" cap="none" dirty="0">
                <a:latin typeface="Arial" panose="020B0604020202020204" pitchFamily="34" charset="0"/>
              </a:rPr>
              <a:t>recommendations based on the criteria and strength of your rationale.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en-US" sz="1800" b="1" cap="none" dirty="0">
              <a:latin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DB34B4-5BF1-4D7B-8E75-0FBD9CD0B1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</p:spTree>
    <p:extLst>
      <p:ext uri="{BB962C8B-B14F-4D97-AF65-F5344CB8AC3E}">
        <p14:creationId xmlns:p14="http://schemas.microsoft.com/office/powerpoint/2010/main" val="176752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822325"/>
            <a:ext cx="8226425" cy="5575300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Team </a:t>
            </a:r>
            <a:r>
              <a:rPr lang="en-CA" altLang="en-US" sz="1800" b="1" cap="none" dirty="0">
                <a:latin typeface="Arial" panose="020B0604020202020204" pitchFamily="34" charset="0"/>
              </a:rPr>
              <a:t>Project Final Technical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Report: Key Recommendations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>
                <a:latin typeface="Arial" panose="020B0604020202020204" pitchFamily="34" charset="0"/>
              </a:rPr>
              <a:t>Recommendations should be: </a:t>
            </a:r>
            <a:r>
              <a:rPr lang="en-CA" altLang="en-US" sz="1800" b="1" cap="none" dirty="0">
                <a:latin typeface="Arial" panose="020B0604020202020204" pitchFamily="34" charset="0"/>
              </a:rPr>
              <a:t>actionable, tangible, realistic, achievable, measurable; and written in a way that is clear with no doubts or ambiguities</a:t>
            </a:r>
            <a:r>
              <a:rPr lang="en-CA" altLang="en-US" sz="1800" cap="none" dirty="0">
                <a:latin typeface="Arial" panose="020B0604020202020204" pitchFamily="34" charset="0"/>
              </a:rPr>
              <a:t>. Use the set of latent causes or the 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RM Elements </a:t>
            </a:r>
            <a:r>
              <a:rPr lang="en-CA" altLang="en-US" sz="1800" cap="none" dirty="0">
                <a:latin typeface="Arial" panose="020B0604020202020204" pitchFamily="34" charset="0"/>
              </a:rPr>
              <a:t>as a guide for your recommendations in order to ensure your recommendations are linked to latent causes and the appropriate elements. </a:t>
            </a:r>
            <a:endParaRPr lang="en-CA" altLang="en-US" sz="1800" cap="none" dirty="0" smtClean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b="1" cap="none" dirty="0" smtClean="0">
                <a:latin typeface="Arial" panose="020B0604020202020204" pitchFamily="34" charset="0"/>
              </a:rPr>
              <a:t>The </a:t>
            </a:r>
            <a:r>
              <a:rPr lang="en-CA" altLang="en-US" sz="1800" b="1" cap="none" dirty="0">
                <a:latin typeface="Arial" panose="020B0604020202020204" pitchFamily="34" charset="0"/>
              </a:rPr>
              <a:t>Process to Create the Key Set of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Recommendations</a:t>
            </a:r>
            <a:endParaRPr lang="en-CA" altLang="en-US" sz="1800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CA" altLang="en-US" sz="1800" cap="none" dirty="0">
                <a:latin typeface="Arial" panose="020B0604020202020204" pitchFamily="34" charset="0"/>
              </a:rPr>
              <a:t>Use the Complex Effort v Gain Tool to create and prioritize your recommendations. Refer to handbook chapters </a:t>
            </a:r>
            <a:r>
              <a:rPr lang="en-CA" altLang="en-US" sz="1800" b="1" cap="none" dirty="0">
                <a:latin typeface="Arial" panose="020B0604020202020204" pitchFamily="34" charset="0"/>
              </a:rPr>
              <a:t>Tools and Process for How to Prioritize </a:t>
            </a:r>
            <a:r>
              <a:rPr lang="en-CA" altLang="en-US" sz="1800" b="1" cap="none" dirty="0" smtClean="0">
                <a:latin typeface="Arial" panose="020B0604020202020204" pitchFamily="34" charset="0"/>
              </a:rPr>
              <a:t>Recommendations</a:t>
            </a:r>
            <a:r>
              <a:rPr lang="en-CA" altLang="en-US" sz="1800" cap="none" dirty="0" smtClean="0">
                <a:latin typeface="Arial" panose="020B0604020202020204" pitchFamily="34" charset="0"/>
              </a:rPr>
              <a:t>. </a:t>
            </a:r>
            <a:endParaRPr lang="en-CA" altLang="en-US" sz="1800" cap="none" dirty="0">
              <a:latin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en-US" sz="1800" cap="none" dirty="0">
              <a:latin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DB34B4-5BF1-4D7B-8E75-0FBD9CD0B1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ESRM - ENGG404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CA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CA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Project Assignment for ENGG404</a:t>
            </a:r>
          </a:p>
        </p:txBody>
      </p:sp>
    </p:spTree>
    <p:extLst>
      <p:ext uri="{BB962C8B-B14F-4D97-AF65-F5344CB8AC3E}">
        <p14:creationId xmlns:p14="http://schemas.microsoft.com/office/powerpoint/2010/main" val="2887662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599" y="228600"/>
            <a:ext cx="8280001" cy="947350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20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Display this slide at the start of the lecture.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 </a:t>
            </a:r>
            <a:r>
              <a:rPr kumimoji="0" lang="en-CA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students to print this FORM or work on-line.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in the shared drive Student Resources / Handouts  folder</a:t>
            </a:r>
            <a:r>
              <a:rPr kumimoji="0" lang="en-CA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10319"/>
            <a:ext cx="8280000" cy="5148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257800"/>
            <a:ext cx="2819400" cy="1066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ALE in this lecture is to explain and complete this form.</a:t>
            </a:r>
          </a:p>
        </p:txBody>
      </p:sp>
    </p:spTree>
    <p:extLst>
      <p:ext uri="{BB962C8B-B14F-4D97-AF65-F5344CB8AC3E}">
        <p14:creationId xmlns:p14="http://schemas.microsoft.com/office/powerpoint/2010/main" val="5117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737764" y="50673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CB47FA-B95A-477C-B11A-3EDD0B0212B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731838"/>
            <a:ext cx="8229600" cy="4297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metric for any investment is the Return on Investment (ROI).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200" b="0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difficult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justify investment if there are no incidents, and it is hard to show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 on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investment in risk management.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there are other ways of measuring benefits…</a:t>
            </a: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200" b="0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 too often companies look at risk management as a cost of doing business, rather than an investment in the business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  <a:b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investments in risk management may never materialize.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200" b="0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Thus, the </a:t>
            </a:r>
            <a:r>
              <a:rPr kumimoji="0" lang="en-US" altLang="en-US" sz="2000" b="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conversation needs to </a:t>
            </a:r>
            <a:r>
              <a:rPr kumimoji="0" lang="en-US" alt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change: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</a:t>
            </a:r>
            <a:r>
              <a:rPr kumimoji="0" lang="en-US" altLang="en-US" sz="2000" b="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 of doing </a:t>
            </a:r>
            <a:r>
              <a:rPr kumimoji="0" lang="en-US" alt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to an </a:t>
            </a:r>
            <a:r>
              <a:rPr kumimoji="0" lang="en-US" altLang="en-US" sz="2000" b="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investment in the </a:t>
            </a:r>
            <a:r>
              <a:rPr kumimoji="0" lang="en-US" alt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business.</a:t>
            </a:r>
            <a:endParaRPr kumimoji="0" lang="en-US" altLang="en-US" sz="2000" b="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Why Do We Need to Build a Business Case for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RM?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49530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6.3: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Business Case for a ESRM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8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solidFill>
          <a:srgbClr val="FFFFFF"/>
        </a:solidFill>
        <a:ln>
          <a:solidFill>
            <a:srgbClr val="000000"/>
          </a:solidFill>
        </a:ln>
      </a:spPr>
      <a:bodyPr wrap="square" rtlCol="0">
        <a:noAutofit/>
      </a:bodyPr>
      <a:lstStyle>
        <a:defPPr>
          <a:defRPr sz="2000" i="1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2744</TotalTime>
  <Words>2179</Words>
  <Application>Microsoft Office PowerPoint</Application>
  <PresentationFormat>On-screen Show (4:3)</PresentationFormat>
  <Paragraphs>388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Tahoma</vt:lpstr>
      <vt:lpstr>Times New Roman</vt:lpstr>
      <vt:lpstr>Tw Cen MT</vt:lpstr>
      <vt:lpstr>Wingdings</vt:lpstr>
      <vt:lpstr>Droplet</vt:lpstr>
      <vt:lpstr>Sakura</vt:lpstr>
      <vt:lpstr>On Becoming A 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Cocchio</dc:creator>
  <cp:lastModifiedBy>Lisa White</cp:lastModifiedBy>
  <cp:revision>245</cp:revision>
  <cp:lastPrinted>2018-10-02T01:42:04Z</cp:lastPrinted>
  <dcterms:created xsi:type="dcterms:W3CDTF">2005-10-11T15:58:53Z</dcterms:created>
  <dcterms:modified xsi:type="dcterms:W3CDTF">2020-02-12T15:44:04Z</dcterms:modified>
</cp:coreProperties>
</file>