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F095F41-D15C-4CE5-9F82-B4EC39B03605}">
  <a:tblStyle styleId="{DF095F41-D15C-4CE5-9F82-B4EC39B036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26571121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26571121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2dc1d2f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2dc1d2f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46c8c17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46c8c17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5799035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5799035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26571121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26571121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5799035b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5799035b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5799035b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5799035b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5799035b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5799035b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5799035b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5799035b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2dc1d2f5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2dc1d2f5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2657112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2657112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46c8c17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46c8c17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2657112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2657112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30ce480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30ce480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2657112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2657112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26571121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26571121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2dc1d2f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2dc1d2f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46c8c17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46c8c17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5799035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5799035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jmarley@ualberta.ca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stat.ualberta.ca/statslab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8" y="-779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 235 - Lab 4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750" y="1290650"/>
            <a:ext cx="3574850" cy="35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628650" y="-107156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1 - Excel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628650" y="578452"/>
            <a:ext cx="7886700" cy="4332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Histogram: Add ins (under Insert) -&gt; Manage other Add-ins -&gt; Go… -&gt; Check “Analysis Toolpak” -&gt; Data Analysis (under Data) -&gt; Histogram -&gt; Choose data and check “Chart Output”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/>
              <a:t>Summary Statistics: (If “Analysis Tool Pack” is already added in) </a:t>
            </a:r>
            <a:r>
              <a:rPr b="1" lang="en"/>
              <a:t>Data Analysis (under Data) -&gt; Descriptive Statistics -&gt; Choose data and check “Summary Statistics”</a:t>
            </a:r>
            <a:endParaRPr b="1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Quartiles: Insert Formula (under Formulas) -&gt; formula is “QUARTILE.INC” -&gt; Choose data and quartile number.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Mean Change:  Can be found using a formula, one cell minus the one above. You won’t have a value for the first one.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Scatter Plot: Scatter (under Insert) -&gt; Right click and “Select Data” to change the plotted data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Interquartile Range: IQR= Q3(third quartile)-Q1(First quartile)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2 - Excel</a:t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628650" y="988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AutoNum type="arabicPeriod"/>
            </a:pPr>
            <a:r>
              <a:rPr i="1" lang="en"/>
              <a:t>Normal Distribution: Formulas -&gt; Insert Function -&gt; there are several function for the normal dist. (NOT NECESSARY FOR THIS LAB)</a:t>
            </a:r>
            <a:endParaRPr i="1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Mean: Can be found using summary statistics.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Standard Deviation: Can be found using summary statistics.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Random Number Generation: Data -&gt; Data Analysis -&gt; Random Number Generation -&gt; number of variables = #, Number of random variables = #, Distribution = “dist”, seed = #, mean = #, st. deviation = #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i="1" lang="en"/>
              <a:t>Binomial Distribution: Formulas -&gt; Insert Function -&gt; There are several functions available. (NOT NECESSARY FOR THIS LAB)</a:t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3 - Excel</a:t>
            </a:r>
            <a:endParaRPr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Poisson Distribution: Don’t worry about it, it’s given to you.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Lambda (ƛ): This is just entered by you this time, not fitting a distribution.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4 - Excel</a:t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Confidence intervals:  Insert function -&gt; Confidence Norm -&gt; alpha = #, standard deviation = #, size = #)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Margin of error: Given to you in lab, also in summary statistics.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T-test: Data Analysis -&gt; t Test (three versions, depends on what you need)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4 - Data</a:t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data for this lab was collected to determine which alloy would be best for improving strength of metal rods.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ALLOY 1: The strength of rods made of Alloy 1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ALLOY 2: THe strength of rods made with Alloy 2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ALLOY 2 + Treatment: The strength of ALLOY 2 rods subjected to high pressure and temperature.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4 - Guidelines</a:t>
            </a:r>
            <a:endParaRPr/>
          </a:p>
        </p:txBody>
      </p:sp>
      <p:sp>
        <p:nvSpPr>
          <p:cNvPr id="221" name="Google Shape;221;p39"/>
          <p:cNvSpPr txBox="1"/>
          <p:nvPr>
            <p:ph idx="1" type="body"/>
          </p:nvPr>
        </p:nvSpPr>
        <p:spPr>
          <a:xfrm>
            <a:off x="628650" y="8358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Q1. a.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Q1. b.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2" name="Google Shape;222;p39"/>
          <p:cNvGraphicFramePr/>
          <p:nvPr/>
        </p:nvGraphicFramePr>
        <p:xfrm>
          <a:off x="1527075" y="107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{DF095F41-D15C-4CE5-9F82-B4EC39B03605}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CONFIDENCE LEVEL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MARGIN OF ERROR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3" name="Google Shape;223;p39"/>
          <p:cNvGraphicFramePr/>
          <p:nvPr/>
        </p:nvGraphicFramePr>
        <p:xfrm>
          <a:off x="1276350" y="313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{DF095F41-D15C-4CE5-9F82-B4EC39B03605}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CONFIDENCE LEVEL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OBSERVED FRACTION OF INTERVALS OUTSIDE OF CONFIDENCE INTERVAL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628650" y="129702"/>
            <a:ext cx="7886700" cy="4503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Q2. a.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theory is in reference to the level of </a:t>
            </a:r>
            <a:r>
              <a:rPr lang="en"/>
              <a:t>significance</a:t>
            </a:r>
            <a:r>
              <a:rPr lang="en"/>
              <a:t>, i.e. how does the fraction of data compare to the level of significance?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Q2. b. The wording on this question is a bit unclear, so this is how I want you to answer it. Write 3 null </a:t>
            </a:r>
            <a:r>
              <a:rPr lang="en"/>
              <a:t>hypotheses</a:t>
            </a:r>
            <a:r>
              <a:rPr lang="en"/>
              <a:t> (one for 90%, 95%, and 99% each) . Write your null hypotheses in terms of your confidence interval (that’s the only part that changes).</a:t>
            </a:r>
            <a:br>
              <a:rPr lang="en"/>
            </a:br>
            <a:r>
              <a:rPr lang="en"/>
              <a:t>Then, explain when you would reject your null hypothesis. Explain the relationship between the C.I. and alpha (⍺) as an equation.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9" name="Google Shape;229;p40"/>
          <p:cNvGraphicFramePr/>
          <p:nvPr/>
        </p:nvGraphicFramePr>
        <p:xfrm>
          <a:off x="1485900" y="1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{DF095F41-D15C-4CE5-9F82-B4EC39B03605}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LEVEL OF SIGNIFICANCE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SAMPLES THAT LED TO THE REJECTION OF H</a:t>
                      </a:r>
                      <a:r>
                        <a:rPr baseline="-25000" lang="en"/>
                        <a:t>O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OBSERVED FRACTION OF SAMPLES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628650" y="262178"/>
            <a:ext cx="7886700" cy="475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Q3. a. </a:t>
            </a:r>
            <a:r>
              <a:rPr b="1" lang="en"/>
              <a:t>OUTPUT: </a:t>
            </a:r>
            <a:r>
              <a:rPr lang="en"/>
              <a:t>Summary tables for Alloy 1 and Alloy 2 from Excel. Calculate the confidence intervals yourself using the margin of error (aka confidence level). Get the margin of error through either your summary table or the Confidence function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Q3. b. Can be summarized in a few sentences, keep it simple. Does it exceed the threshold value?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Q4. a. Show your work! This includes the math. Do NOT write it by hand, type it. You will be comparing the mean of Alloy 1 to 64 and the mean of Alloy 2 to 64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Q4. b. What assumptions must be true for a t-test? Is there a theorem we covered that related to normal distributions? Can use a visualization if you’d like.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idx="1" type="body"/>
          </p:nvPr>
        </p:nvSpPr>
        <p:spPr>
          <a:xfrm>
            <a:off x="628650" y="329252"/>
            <a:ext cx="7886700" cy="4303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Q5. a. </a:t>
            </a:r>
            <a:r>
              <a:rPr b="1" lang="en"/>
              <a:t>OUTPUT</a:t>
            </a:r>
            <a:r>
              <a:rPr lang="en"/>
              <a:t>: t-Test output </a:t>
            </a:r>
            <a:r>
              <a:rPr b="1" lang="en"/>
              <a:t>from Excel</a:t>
            </a:r>
            <a:r>
              <a:rPr lang="en"/>
              <a:t>. Which t-test should you use? Did you assume equal variances? For hypotheses, is this one-tailed or two-tailed? </a:t>
            </a:r>
            <a:r>
              <a:rPr b="1" lang="en" u="sng"/>
              <a:t>Choose the correct t-test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Q5. b. What are the assumptions for the t-test?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Q6. a. </a:t>
            </a:r>
            <a:r>
              <a:rPr b="1" lang="en"/>
              <a:t>OUTPUT</a:t>
            </a:r>
            <a:r>
              <a:rPr lang="en"/>
              <a:t>: t-Test output form excel. Choose your t-test carefully.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Q6. b. </a:t>
            </a:r>
            <a:r>
              <a:rPr b="1" lang="en"/>
              <a:t>OUTPUT: </a:t>
            </a:r>
            <a:r>
              <a:rPr lang="en"/>
              <a:t>Summary statistics table from Excel.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Q6. c. What are the assumptions for a t-test? Is there a theorem we touched on earlier that relates to the normal dist?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Q6. d. </a:t>
            </a:r>
            <a:r>
              <a:rPr b="1" lang="en"/>
              <a:t>OUTPUT: </a:t>
            </a:r>
            <a:r>
              <a:rPr lang="en"/>
              <a:t>C</a:t>
            </a:r>
            <a:r>
              <a:rPr lang="en"/>
              <a:t>hange in strength vs. </a:t>
            </a:r>
            <a:r>
              <a:rPr lang="en"/>
              <a:t>Scatter plot of Alloy 2 strength. Remember to put response on y-axis. All relationships have error, look at the middle of the data “cloud” to determine shape.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3"/>
          <p:cNvPicPr preferRelativeResize="0"/>
          <p:nvPr/>
        </p:nvPicPr>
        <p:blipFill rotWithShape="1">
          <a:blip r:embed="rId3">
            <a:alphaModFix/>
          </a:blip>
          <a:srcRect b="74166" l="7339" r="68731" t="9114"/>
          <a:stretch/>
        </p:blipFill>
        <p:spPr>
          <a:xfrm>
            <a:off x="254775" y="1721650"/>
            <a:ext cx="2766899" cy="2730048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3"/>
          <p:cNvSpPr txBox="1"/>
          <p:nvPr>
            <p:ph type="title"/>
          </p:nvPr>
        </p:nvSpPr>
        <p:spPr>
          <a:xfrm>
            <a:off x="311400" y="273850"/>
            <a:ext cx="86910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Fallacies to Avoid (aka how to be a bad statistician)</a:t>
            </a:r>
            <a:endParaRPr/>
          </a:p>
        </p:txBody>
      </p:sp>
      <p:pic>
        <p:nvPicPr>
          <p:cNvPr id="246" name="Google Shape;246;p43"/>
          <p:cNvPicPr preferRelativeResize="0"/>
          <p:nvPr/>
        </p:nvPicPr>
        <p:blipFill rotWithShape="1">
          <a:blip r:embed="rId3">
            <a:alphaModFix/>
          </a:blip>
          <a:srcRect b="73639" l="34575" r="36091" t="9640"/>
          <a:stretch/>
        </p:blipFill>
        <p:spPr>
          <a:xfrm>
            <a:off x="5897125" y="1773162"/>
            <a:ext cx="3257684" cy="262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3"/>
          <p:cNvPicPr preferRelativeResize="0"/>
          <p:nvPr/>
        </p:nvPicPr>
        <p:blipFill rotWithShape="1">
          <a:blip r:embed="rId3">
            <a:alphaModFix/>
          </a:blip>
          <a:srcRect b="6985" l="5802" r="67171" t="76294"/>
          <a:stretch/>
        </p:blipFill>
        <p:spPr>
          <a:xfrm>
            <a:off x="3077025" y="1713291"/>
            <a:ext cx="3124902" cy="273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Info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Email: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jmarley@ualberta.ca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Office: CCIS L1-195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Schedule: Tuesday 6pm, Wednesday 6pm and Friday 2pm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Available labs to you: CAB 331, 335, 341, 345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4"/>
          <p:cNvPicPr preferRelativeResize="0"/>
          <p:nvPr/>
        </p:nvPicPr>
        <p:blipFill rotWithShape="1">
          <a:blip r:embed="rId3">
            <a:alphaModFix/>
          </a:blip>
          <a:srcRect b="56430" l="6512" r="67635" t="26532"/>
          <a:stretch/>
        </p:blipFill>
        <p:spPr>
          <a:xfrm>
            <a:off x="13675" y="1721650"/>
            <a:ext cx="2989176" cy="278184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4"/>
          <p:cNvSpPr txBox="1"/>
          <p:nvPr>
            <p:ph type="title"/>
          </p:nvPr>
        </p:nvSpPr>
        <p:spPr>
          <a:xfrm>
            <a:off x="311400" y="273850"/>
            <a:ext cx="86910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Fallacies to Avoid (aka how to be a bad statistician)</a:t>
            </a:r>
            <a:endParaRPr/>
          </a:p>
        </p:txBody>
      </p:sp>
      <p:pic>
        <p:nvPicPr>
          <p:cNvPr id="254" name="Google Shape;254;p44"/>
          <p:cNvPicPr preferRelativeResize="0"/>
          <p:nvPr/>
        </p:nvPicPr>
        <p:blipFill rotWithShape="1">
          <a:blip r:embed="rId3">
            <a:alphaModFix/>
          </a:blip>
          <a:srcRect b="73639" l="65134" r="5532" t="9640"/>
          <a:stretch/>
        </p:blipFill>
        <p:spPr>
          <a:xfrm>
            <a:off x="5820925" y="1773162"/>
            <a:ext cx="3257684" cy="262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4"/>
          <p:cNvPicPr preferRelativeResize="0"/>
          <p:nvPr/>
        </p:nvPicPr>
        <p:blipFill rotWithShape="1">
          <a:blip r:embed="rId3">
            <a:alphaModFix/>
          </a:blip>
          <a:srcRect b="6858" l="37836" r="37250" t="76421"/>
          <a:stretch/>
        </p:blipFill>
        <p:spPr>
          <a:xfrm>
            <a:off x="2940325" y="1713300"/>
            <a:ext cx="2880599" cy="2730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Remember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All assignments are typed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Assignments must have a cover page WITHOUT your student ID (seriously, don’t put it on there)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Late assignments will not be accepted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u="sng"/>
              <a:t>Caption/header on every figure and table.</a:t>
            </a:r>
            <a:endParaRPr sz="2400" u="sng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www.stat.ualberta.ca/statslabs</a:t>
            </a:r>
            <a:r>
              <a:rPr lang="en" sz="2400"/>
              <a:t> for more info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a note...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I (Jessa) am very open to discussing your grades from your assignments. Please if you have any concerns or questions, come talk to me (not your profs!) since I was the one who marked them. Sometimes I make counting mistakes (it happens) and I’m MORE than happy to change a grade if </a:t>
            </a:r>
            <a:r>
              <a:rPr lang="en" sz="2400"/>
              <a:t>warranted</a:t>
            </a:r>
            <a:r>
              <a:rPr lang="en" sz="2400"/>
              <a:t>.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Caption/Header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1696550" y="4306725"/>
            <a:ext cx="85206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Figure 1: Histogram of career interested for students in 2008</a:t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553" y="1017725"/>
            <a:ext cx="4738775" cy="32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1 - Statistics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601175" y="10644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Histogram: Show the frequency (or count) for each bin.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Summary statistics: Mean (or average), standard deviation (σ)  and variance (σ</a:t>
            </a:r>
            <a:r>
              <a:rPr baseline="30000" lang="en"/>
              <a:t>2</a:t>
            </a:r>
            <a:r>
              <a:rPr lang="en"/>
              <a:t>).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Quartiles: First = middle of smallest and median, Second  = median, third = middle of median and highest. Splits data into four groups.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Mean change: μ</a:t>
            </a:r>
            <a:r>
              <a:rPr baseline="-25000" lang="en"/>
              <a:t>2</a:t>
            </a:r>
            <a:r>
              <a:rPr lang="en"/>
              <a:t>- </a:t>
            </a:r>
            <a:r>
              <a:rPr lang="en"/>
              <a:t>μ</a:t>
            </a:r>
            <a:r>
              <a:rPr baseline="-25000" lang="en"/>
              <a:t>1 </a:t>
            </a:r>
            <a:r>
              <a:rPr lang="en"/>
              <a:t>change in means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Scatter plots: Visualization of your data, compares the data under two conditions (x and y). Typically the response goes on the y-axis, i.e. how does x influence y?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Interquartile Range: Spread between third and first quartile. Q3-Q1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628650" y="-259556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2 - Statistics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95250" y="378625"/>
            <a:ext cx="65151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Normal Distribution: Bell shaped, continuous, positive and negative, it has two parameters (μ = mean, σ = standard deviation). Note that this distribution is symmetric.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Mean: For the normal distribution, the mean occurs at the maximum value.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Standard Deviation: For the normal distribution this describes the spread of the distribution.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Random Number Generation: Gives random numbers based on a desired distribution. Note that seeds results in the same random numbers. (Ask me about this if you’re curious)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Binomial distribution: DISCRETE, looks at number of successes</a:t>
            </a:r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525" y="1697258"/>
            <a:ext cx="1754825" cy="839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475" y="2571750"/>
            <a:ext cx="2228849" cy="1691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550" y="4374700"/>
            <a:ext cx="25527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1199" y="0"/>
            <a:ext cx="2074200" cy="16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3 - Statistics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95250" y="912025"/>
            <a:ext cx="63189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Poisson Distribution: Discrete, positive, one parameter (ƛ)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Lambda (ƛ): Expected number of occurrences.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Central limit theorem: If a random sample of size n is drawn from  a population with mean μ and variance σ</a:t>
            </a:r>
            <a:r>
              <a:rPr baseline="30000" lang="en"/>
              <a:t>2</a:t>
            </a:r>
            <a:r>
              <a:rPr lang="en"/>
              <a:t>, the sample mean approximately follows a normal distribution with mean μ and variance </a:t>
            </a:r>
            <a:r>
              <a:rPr lang="en"/>
              <a:t>σ</a:t>
            </a:r>
            <a:r>
              <a:rPr baseline="30000" lang="en"/>
              <a:t>2</a:t>
            </a:r>
            <a:r>
              <a:rPr lang="en"/>
              <a:t>/n if the sample size is sufficiently large. Also averages of samples converge to normal distributions.</a:t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300" y="76200"/>
            <a:ext cx="2913700" cy="213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6850" y="2288701"/>
            <a:ext cx="10668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4 - Statistics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628650" y="10644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Confidence intervals: the range of which we are #% certain. Note that a wider range means more uncertainty.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Margin of error: provides information about the accuracy of the estimate of the population parameter.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Two sided (tailed) test: checks if alternate hypothesis is not equal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One sided (tailed) test: checks if alternate hypothesis is greater or lesser. Need to divide two-tailed p-values by 2.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T-test: Comparison of two means, requires normality.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P-value: the probability that your alternate hypothesis is wrong, typical use ⍺=0.05 or =0.01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