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59" r:id="rId6"/>
    <p:sldId id="258" r:id="rId7"/>
    <p:sldId id="268" r:id="rId8"/>
    <p:sldId id="260" r:id="rId9"/>
    <p:sldId id="267" r:id="rId10"/>
    <p:sldId id="263" r:id="rId11"/>
    <p:sldId id="264" r:id="rId12"/>
    <p:sldId id="261" r:id="rId13"/>
    <p:sldId id="266" r:id="rId14"/>
    <p:sldId id="272" r:id="rId15"/>
    <p:sldId id="265" r:id="rId16"/>
    <p:sldId id="273" r:id="rId17"/>
    <p:sldId id="274" r:id="rId18"/>
    <p:sldId id="275" r:id="rId19"/>
    <p:sldId id="282" r:id="rId20"/>
    <p:sldId id="276" r:id="rId21"/>
    <p:sldId id="283" r:id="rId22"/>
    <p:sldId id="285" r:id="rId23"/>
    <p:sldId id="286" r:id="rId24"/>
    <p:sldId id="287" r:id="rId25"/>
    <p:sldId id="288" r:id="rId26"/>
    <p:sldId id="289" r:id="rId27"/>
    <p:sldId id="291" r:id="rId28"/>
    <p:sldId id="279"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1" autoAdjust="0"/>
    <p:restoredTop sz="94660"/>
  </p:normalViewPr>
  <p:slideViewPr>
    <p:cSldViewPr snapToGrid="0">
      <p:cViewPr varScale="1">
        <p:scale>
          <a:sx n="71" d="100"/>
          <a:sy n="71"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1580-FE57-423B-AF5F-C4994C5CA9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E9D4B7-AB80-4C71-94A3-C34E69EC89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275FA0-6186-4176-BB2A-852E046338CC}"/>
              </a:ext>
            </a:extLst>
          </p:cNvPr>
          <p:cNvSpPr>
            <a:spLocks noGrp="1"/>
          </p:cNvSpPr>
          <p:nvPr>
            <p:ph type="dt" sz="half" idx="10"/>
          </p:nvPr>
        </p:nvSpPr>
        <p:spPr/>
        <p:txBody>
          <a:bodyPr/>
          <a:lstStyle/>
          <a:p>
            <a:fld id="{C2575FE3-CE40-4B21-8989-2A33E3BC7E61}" type="datetimeFigureOut">
              <a:rPr lang="en-IN" smtClean="0"/>
              <a:t>24-02-2022</a:t>
            </a:fld>
            <a:endParaRPr lang="en-IN"/>
          </a:p>
        </p:txBody>
      </p:sp>
      <p:sp>
        <p:nvSpPr>
          <p:cNvPr id="5" name="Footer Placeholder 4">
            <a:extLst>
              <a:ext uri="{FF2B5EF4-FFF2-40B4-BE49-F238E27FC236}">
                <a16:creationId xmlns:a16="http://schemas.microsoft.com/office/drawing/2014/main" id="{2269B6F5-2AF1-488E-A3CA-BB147D945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95540-960D-4266-A883-3BDBBE188D56}"/>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365387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8F0D-2988-498F-AA26-5F3BB0F1B9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6E2B40-8DEF-4C6C-87A2-49F04D65C6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D85B6-6F25-4FE3-BF9F-41A876555606}"/>
              </a:ext>
            </a:extLst>
          </p:cNvPr>
          <p:cNvSpPr>
            <a:spLocks noGrp="1"/>
          </p:cNvSpPr>
          <p:nvPr>
            <p:ph type="dt" sz="half" idx="10"/>
          </p:nvPr>
        </p:nvSpPr>
        <p:spPr/>
        <p:txBody>
          <a:bodyPr/>
          <a:lstStyle/>
          <a:p>
            <a:fld id="{C2575FE3-CE40-4B21-8989-2A33E3BC7E61}" type="datetimeFigureOut">
              <a:rPr lang="en-IN" smtClean="0"/>
              <a:t>24-02-2022</a:t>
            </a:fld>
            <a:endParaRPr lang="en-IN"/>
          </a:p>
        </p:txBody>
      </p:sp>
      <p:sp>
        <p:nvSpPr>
          <p:cNvPr id="5" name="Footer Placeholder 4">
            <a:extLst>
              <a:ext uri="{FF2B5EF4-FFF2-40B4-BE49-F238E27FC236}">
                <a16:creationId xmlns:a16="http://schemas.microsoft.com/office/drawing/2014/main" id="{B5AB8CB5-E60D-4694-A014-737A8CFA2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BDA6D3-F5A9-4544-BE12-58ABB3957F3C}"/>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348498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10E7BC-75CA-4C50-8C9F-33111C4F8D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98F602-EFDC-48C2-A6EF-80C06D1BC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31830A-C1C8-4D3A-8D1F-A7ABC070C33F}"/>
              </a:ext>
            </a:extLst>
          </p:cNvPr>
          <p:cNvSpPr>
            <a:spLocks noGrp="1"/>
          </p:cNvSpPr>
          <p:nvPr>
            <p:ph type="dt" sz="half" idx="10"/>
          </p:nvPr>
        </p:nvSpPr>
        <p:spPr/>
        <p:txBody>
          <a:bodyPr/>
          <a:lstStyle/>
          <a:p>
            <a:fld id="{C2575FE3-CE40-4B21-8989-2A33E3BC7E61}" type="datetimeFigureOut">
              <a:rPr lang="en-IN" smtClean="0"/>
              <a:t>24-02-2022</a:t>
            </a:fld>
            <a:endParaRPr lang="en-IN"/>
          </a:p>
        </p:txBody>
      </p:sp>
      <p:sp>
        <p:nvSpPr>
          <p:cNvPr id="5" name="Footer Placeholder 4">
            <a:extLst>
              <a:ext uri="{FF2B5EF4-FFF2-40B4-BE49-F238E27FC236}">
                <a16:creationId xmlns:a16="http://schemas.microsoft.com/office/drawing/2014/main" id="{7BCE6DF9-3DCA-442A-A11C-1D038256F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E1885D-C983-4C8B-B1CA-F58285A1A7A8}"/>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89886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D8B1-019B-4A30-8CFD-02997D57B1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015A8C-1A7E-4CCD-BBBD-C9CF6F2B8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7EF472-501C-4819-B4CB-15877828EA12}"/>
              </a:ext>
            </a:extLst>
          </p:cNvPr>
          <p:cNvSpPr>
            <a:spLocks noGrp="1"/>
          </p:cNvSpPr>
          <p:nvPr>
            <p:ph type="dt" sz="half" idx="10"/>
          </p:nvPr>
        </p:nvSpPr>
        <p:spPr/>
        <p:txBody>
          <a:bodyPr/>
          <a:lstStyle/>
          <a:p>
            <a:fld id="{C2575FE3-CE40-4B21-8989-2A33E3BC7E61}" type="datetimeFigureOut">
              <a:rPr lang="en-IN" smtClean="0"/>
              <a:t>24-02-2022</a:t>
            </a:fld>
            <a:endParaRPr lang="en-IN"/>
          </a:p>
        </p:txBody>
      </p:sp>
      <p:sp>
        <p:nvSpPr>
          <p:cNvPr id="5" name="Footer Placeholder 4">
            <a:extLst>
              <a:ext uri="{FF2B5EF4-FFF2-40B4-BE49-F238E27FC236}">
                <a16:creationId xmlns:a16="http://schemas.microsoft.com/office/drawing/2014/main" id="{B128F589-9CA6-4236-A69B-6007D2BDB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3B8B0A-D7FD-41CE-A394-5C3A16B17C8E}"/>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239626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9D53-66A6-4DB3-B245-0DABF91AD0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752070-C2EF-4E16-90D2-E33BAD68F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18E5DF-EEF2-40ED-9E46-C87EF33B4777}"/>
              </a:ext>
            </a:extLst>
          </p:cNvPr>
          <p:cNvSpPr>
            <a:spLocks noGrp="1"/>
          </p:cNvSpPr>
          <p:nvPr>
            <p:ph type="dt" sz="half" idx="10"/>
          </p:nvPr>
        </p:nvSpPr>
        <p:spPr/>
        <p:txBody>
          <a:bodyPr/>
          <a:lstStyle/>
          <a:p>
            <a:fld id="{C2575FE3-CE40-4B21-8989-2A33E3BC7E61}" type="datetimeFigureOut">
              <a:rPr lang="en-IN" smtClean="0"/>
              <a:t>24-02-2022</a:t>
            </a:fld>
            <a:endParaRPr lang="en-IN"/>
          </a:p>
        </p:txBody>
      </p:sp>
      <p:sp>
        <p:nvSpPr>
          <p:cNvPr id="5" name="Footer Placeholder 4">
            <a:extLst>
              <a:ext uri="{FF2B5EF4-FFF2-40B4-BE49-F238E27FC236}">
                <a16:creationId xmlns:a16="http://schemas.microsoft.com/office/drawing/2014/main" id="{C0AAF2CC-98A5-4EFF-9AFE-3C937149B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A8176A-AD07-4B63-BE16-7ECC8FFAF9AC}"/>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427382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FD82-537B-4C39-ABD4-0DF17CF4A1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63F9D5-62CB-4EFD-8CD0-9B5CC0AE45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70BBC5-A0CA-4B32-9132-0ADCCE7FF6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8ED293-A9E6-41D5-AF33-F90D6306A594}"/>
              </a:ext>
            </a:extLst>
          </p:cNvPr>
          <p:cNvSpPr>
            <a:spLocks noGrp="1"/>
          </p:cNvSpPr>
          <p:nvPr>
            <p:ph type="dt" sz="half" idx="10"/>
          </p:nvPr>
        </p:nvSpPr>
        <p:spPr/>
        <p:txBody>
          <a:bodyPr/>
          <a:lstStyle/>
          <a:p>
            <a:fld id="{C2575FE3-CE40-4B21-8989-2A33E3BC7E61}" type="datetimeFigureOut">
              <a:rPr lang="en-IN" smtClean="0"/>
              <a:t>24-02-2022</a:t>
            </a:fld>
            <a:endParaRPr lang="en-IN"/>
          </a:p>
        </p:txBody>
      </p:sp>
      <p:sp>
        <p:nvSpPr>
          <p:cNvPr id="6" name="Footer Placeholder 5">
            <a:extLst>
              <a:ext uri="{FF2B5EF4-FFF2-40B4-BE49-F238E27FC236}">
                <a16:creationId xmlns:a16="http://schemas.microsoft.com/office/drawing/2014/main" id="{A58C39D2-E2B7-4B5A-9F39-1CFA09EDE4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4C9697-16A3-47EA-8BAD-0B439BD17274}"/>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48949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B6A2-5B6A-4DE1-A162-7A5CB67082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701685-5115-4DC7-80AD-787067987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0F8316-5A34-4160-8AB9-9A6699AA4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1E61D2-6B1C-4026-A25E-0AE91DD20E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816B1D-BBA8-4E7D-8F94-503020540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EAC6B7-860A-479A-9049-693B3F4ADA6C}"/>
              </a:ext>
            </a:extLst>
          </p:cNvPr>
          <p:cNvSpPr>
            <a:spLocks noGrp="1"/>
          </p:cNvSpPr>
          <p:nvPr>
            <p:ph type="dt" sz="half" idx="10"/>
          </p:nvPr>
        </p:nvSpPr>
        <p:spPr/>
        <p:txBody>
          <a:bodyPr/>
          <a:lstStyle/>
          <a:p>
            <a:fld id="{C2575FE3-CE40-4B21-8989-2A33E3BC7E61}" type="datetimeFigureOut">
              <a:rPr lang="en-IN" smtClean="0"/>
              <a:t>24-02-2022</a:t>
            </a:fld>
            <a:endParaRPr lang="en-IN"/>
          </a:p>
        </p:txBody>
      </p:sp>
      <p:sp>
        <p:nvSpPr>
          <p:cNvPr id="8" name="Footer Placeholder 7">
            <a:extLst>
              <a:ext uri="{FF2B5EF4-FFF2-40B4-BE49-F238E27FC236}">
                <a16:creationId xmlns:a16="http://schemas.microsoft.com/office/drawing/2014/main" id="{90F6689B-2F3D-4688-9B50-B321A0401B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3ABA40-5EA5-4BF6-A4A4-6E35C3874DEA}"/>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238462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81F5D-4D77-4D72-B0B0-5134DD7F5E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20CF1-ED26-419F-AF39-0C4F2FB03B3B}"/>
              </a:ext>
            </a:extLst>
          </p:cNvPr>
          <p:cNvSpPr>
            <a:spLocks noGrp="1"/>
          </p:cNvSpPr>
          <p:nvPr>
            <p:ph type="dt" sz="half" idx="10"/>
          </p:nvPr>
        </p:nvSpPr>
        <p:spPr/>
        <p:txBody>
          <a:bodyPr/>
          <a:lstStyle/>
          <a:p>
            <a:fld id="{C2575FE3-CE40-4B21-8989-2A33E3BC7E61}" type="datetimeFigureOut">
              <a:rPr lang="en-IN" smtClean="0"/>
              <a:t>24-02-2022</a:t>
            </a:fld>
            <a:endParaRPr lang="en-IN"/>
          </a:p>
        </p:txBody>
      </p:sp>
      <p:sp>
        <p:nvSpPr>
          <p:cNvPr id="4" name="Footer Placeholder 3">
            <a:extLst>
              <a:ext uri="{FF2B5EF4-FFF2-40B4-BE49-F238E27FC236}">
                <a16:creationId xmlns:a16="http://schemas.microsoft.com/office/drawing/2014/main" id="{96EF7482-8B4D-4A21-8F6D-38A5F1661F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84FBEC-AFFD-4B38-A4DB-45BDA234DCBB}"/>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263350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57061-01BD-499C-A23E-1F544CFFCA24}"/>
              </a:ext>
            </a:extLst>
          </p:cNvPr>
          <p:cNvSpPr>
            <a:spLocks noGrp="1"/>
          </p:cNvSpPr>
          <p:nvPr>
            <p:ph type="dt" sz="half" idx="10"/>
          </p:nvPr>
        </p:nvSpPr>
        <p:spPr/>
        <p:txBody>
          <a:bodyPr/>
          <a:lstStyle/>
          <a:p>
            <a:fld id="{C2575FE3-CE40-4B21-8989-2A33E3BC7E61}" type="datetimeFigureOut">
              <a:rPr lang="en-IN" smtClean="0"/>
              <a:t>24-02-2022</a:t>
            </a:fld>
            <a:endParaRPr lang="en-IN"/>
          </a:p>
        </p:txBody>
      </p:sp>
      <p:sp>
        <p:nvSpPr>
          <p:cNvPr id="3" name="Footer Placeholder 2">
            <a:extLst>
              <a:ext uri="{FF2B5EF4-FFF2-40B4-BE49-F238E27FC236}">
                <a16:creationId xmlns:a16="http://schemas.microsoft.com/office/drawing/2014/main" id="{B6E6579A-6387-499E-A1D3-BD29C4E0B1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566C81-6B67-44BF-BECC-6FE68BC8FA37}"/>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378990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3C56-08BD-48A4-9146-34593FDFD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461596-F711-4575-AD1E-C216D4211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D50AC5-356A-48F3-9B8F-F3DA79C2C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CD980-3402-4048-A08A-3EAEA95B9971}"/>
              </a:ext>
            </a:extLst>
          </p:cNvPr>
          <p:cNvSpPr>
            <a:spLocks noGrp="1"/>
          </p:cNvSpPr>
          <p:nvPr>
            <p:ph type="dt" sz="half" idx="10"/>
          </p:nvPr>
        </p:nvSpPr>
        <p:spPr/>
        <p:txBody>
          <a:bodyPr/>
          <a:lstStyle/>
          <a:p>
            <a:fld id="{C2575FE3-CE40-4B21-8989-2A33E3BC7E61}" type="datetimeFigureOut">
              <a:rPr lang="en-IN" smtClean="0"/>
              <a:t>24-02-2022</a:t>
            </a:fld>
            <a:endParaRPr lang="en-IN"/>
          </a:p>
        </p:txBody>
      </p:sp>
      <p:sp>
        <p:nvSpPr>
          <p:cNvPr id="6" name="Footer Placeholder 5">
            <a:extLst>
              <a:ext uri="{FF2B5EF4-FFF2-40B4-BE49-F238E27FC236}">
                <a16:creationId xmlns:a16="http://schemas.microsoft.com/office/drawing/2014/main" id="{9C0DCBB7-A29C-47C4-971F-0CB473C6E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306C47-8D0D-4A1D-9C8C-5E71B45BF7EF}"/>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125427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F8CB-6E02-4A70-B667-F8E5D6107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055F18-AC87-4A58-B874-FE04941DF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D00DBB-00DE-417A-B549-788E65CD6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63331-01F1-422B-956D-B387CA327CEB}"/>
              </a:ext>
            </a:extLst>
          </p:cNvPr>
          <p:cNvSpPr>
            <a:spLocks noGrp="1"/>
          </p:cNvSpPr>
          <p:nvPr>
            <p:ph type="dt" sz="half" idx="10"/>
          </p:nvPr>
        </p:nvSpPr>
        <p:spPr/>
        <p:txBody>
          <a:bodyPr/>
          <a:lstStyle/>
          <a:p>
            <a:fld id="{C2575FE3-CE40-4B21-8989-2A33E3BC7E61}" type="datetimeFigureOut">
              <a:rPr lang="en-IN" smtClean="0"/>
              <a:t>24-02-2022</a:t>
            </a:fld>
            <a:endParaRPr lang="en-IN"/>
          </a:p>
        </p:txBody>
      </p:sp>
      <p:sp>
        <p:nvSpPr>
          <p:cNvPr id="6" name="Footer Placeholder 5">
            <a:extLst>
              <a:ext uri="{FF2B5EF4-FFF2-40B4-BE49-F238E27FC236}">
                <a16:creationId xmlns:a16="http://schemas.microsoft.com/office/drawing/2014/main" id="{6A1777EE-E811-4A85-9D9B-DB365EB944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EC08E0-9A83-40AB-8820-BCAB28AB2307}"/>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368292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DD3004-60FD-4D1F-9AD3-B1729E759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1F84A9-BA6C-4ECA-AB8B-8EC2DA7C3D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D0C45-9F7C-49B3-BFFD-4654A5294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75FE3-CE40-4B21-8989-2A33E3BC7E61}" type="datetimeFigureOut">
              <a:rPr lang="en-IN" smtClean="0"/>
              <a:t>24-02-2022</a:t>
            </a:fld>
            <a:endParaRPr lang="en-IN"/>
          </a:p>
        </p:txBody>
      </p:sp>
      <p:sp>
        <p:nvSpPr>
          <p:cNvPr id="5" name="Footer Placeholder 4">
            <a:extLst>
              <a:ext uri="{FF2B5EF4-FFF2-40B4-BE49-F238E27FC236}">
                <a16:creationId xmlns:a16="http://schemas.microsoft.com/office/drawing/2014/main" id="{043E7B9A-A87E-40BE-A3D6-E864F275E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462B2D-C6EE-438B-823A-A54933187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084A5-0434-4E6D-BF36-2A808AA94A4E}" type="slidenum">
              <a:rPr lang="en-IN" smtClean="0"/>
              <a:t>‹#›</a:t>
            </a:fld>
            <a:endParaRPr lang="en-IN"/>
          </a:p>
        </p:txBody>
      </p:sp>
    </p:spTree>
    <p:extLst>
      <p:ext uri="{BB962C8B-B14F-4D97-AF65-F5344CB8AC3E}">
        <p14:creationId xmlns:p14="http://schemas.microsoft.com/office/powerpoint/2010/main" val="1136389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kaggle.com/c/forest-cover-type-prediction" TargetMode="External"/><Relationship Id="rId2" Type="http://schemas.openxmlformats.org/officeDocument/2006/relationships/hyperlink" Target="https://towardsdatascience.com/predicting-forest-cover-types-with-the-machine-learning-workflow-1f6f049bf4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188F-431F-4CF0-B3B2-FE0B00BDEB43}"/>
              </a:ext>
            </a:extLst>
          </p:cNvPr>
          <p:cNvSpPr>
            <a:spLocks noGrp="1"/>
          </p:cNvSpPr>
          <p:nvPr>
            <p:ph type="ctrTitle"/>
          </p:nvPr>
        </p:nvSpPr>
        <p:spPr>
          <a:xfrm>
            <a:off x="1739151" y="853422"/>
            <a:ext cx="8399929" cy="396687"/>
          </a:xfrm>
        </p:spPr>
        <p:txBody>
          <a:bodyPr>
            <a:noAutofit/>
          </a:bodyPr>
          <a:lstStyle/>
          <a:p>
            <a:r>
              <a:rPr lang="en-IN" sz="3600" b="1" u="sng" dirty="0"/>
              <a:t>Project Summary</a:t>
            </a:r>
          </a:p>
        </p:txBody>
      </p:sp>
      <p:sp>
        <p:nvSpPr>
          <p:cNvPr id="3" name="Subtitle 2">
            <a:extLst>
              <a:ext uri="{FF2B5EF4-FFF2-40B4-BE49-F238E27FC236}">
                <a16:creationId xmlns:a16="http://schemas.microsoft.com/office/drawing/2014/main" id="{8BEE3F0F-716E-4460-AC46-5981595ABC67}"/>
              </a:ext>
            </a:extLst>
          </p:cNvPr>
          <p:cNvSpPr>
            <a:spLocks noGrp="1"/>
          </p:cNvSpPr>
          <p:nvPr>
            <p:ph type="subTitle" idx="1"/>
          </p:nvPr>
        </p:nvSpPr>
        <p:spPr>
          <a:xfrm>
            <a:off x="1013008" y="2521324"/>
            <a:ext cx="9852213" cy="3267636"/>
          </a:xfrm>
        </p:spPr>
        <p:txBody>
          <a:bodyPr>
            <a:normAutofit fontScale="25000" lnSpcReduction="20000"/>
          </a:bodyPr>
          <a:lstStyle/>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5"/>
              </a:spcBef>
              <a:spcAft>
                <a:spcPts val="0"/>
              </a:spcAft>
            </a:pPr>
            <a:r>
              <a:rPr lang="en-US" sz="1800" b="1" i="0" u="none" strike="noStrike" kern="1200" dirty="0">
                <a:solidFill>
                  <a:srgbClr val="FFFFFF"/>
                </a:solidFill>
                <a:effectLst/>
                <a:latin typeface="Calibri" panose="020F0502020204030204" pitchFamily="34" charset="0"/>
              </a:rPr>
              <a:t>Batch</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details</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5"/>
              </a:spcBef>
              <a:spcAft>
                <a:spcPts val="0"/>
              </a:spcAft>
            </a:pPr>
            <a:r>
              <a:rPr lang="en-US" sz="1800" b="1" i="0" u="none" strike="noStrike" kern="1200" dirty="0">
                <a:solidFill>
                  <a:srgbClr val="FFFFFF"/>
                </a:solidFill>
                <a:effectLst/>
                <a:latin typeface="Calibri" panose="020F0502020204030204" pitchFamily="34" charset="0"/>
              </a:rPr>
              <a:t>PGP-DSE</a:t>
            </a:r>
            <a:r>
              <a:rPr lang="en-US" sz="1800" b="1" i="0" u="none" strike="noStrike" kern="1200" spc="-3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(PGPDSE-FT</a:t>
            </a:r>
            <a:r>
              <a:rPr lang="en-US" sz="1800" b="1" i="0" u="none" strike="noStrike" kern="1200" spc="-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Hyderabad</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Sep-2021)</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Team</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members</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1.     Azhar Madani Syed</a:t>
            </a:r>
            <a:endParaRPr lang="en-IN" sz="1800" b="0" i="0" u="none" strike="noStrike" dirty="0">
              <a:effectLst/>
              <a:latin typeface="Arial" panose="020B0604020202020204" pitchFamily="34" charset="0"/>
            </a:endParaRPr>
          </a:p>
          <a:p>
            <a:pPr marL="64008"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2.     Arun Singh Thakur</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3.     N. Sri Datta</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4.     Anugu Sathish</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Domain</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of</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Project</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ENVIRONMENT</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Proposed</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project title</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Forest cover type prediction</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Group</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Number</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Team</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Leader</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Azhar Madani Syed</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Mentor</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Name</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Mr. Romil Gupta</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5"/>
              </a:spcBef>
              <a:spcAft>
                <a:spcPts val="0"/>
              </a:spcAft>
            </a:pPr>
            <a:r>
              <a:rPr lang="en-US" sz="1800" b="1" i="0" u="none" strike="noStrike" kern="1200" dirty="0">
                <a:solidFill>
                  <a:srgbClr val="FFFFFF"/>
                </a:solidFill>
                <a:effectLst/>
                <a:latin typeface="Calibri" panose="020F0502020204030204" pitchFamily="34" charset="0"/>
              </a:rPr>
              <a:t>Batch</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details</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5"/>
              </a:spcBef>
              <a:spcAft>
                <a:spcPts val="0"/>
              </a:spcAft>
            </a:pPr>
            <a:r>
              <a:rPr lang="en-US" sz="1800" b="1" i="0" u="none" strike="noStrike" kern="1200" dirty="0">
                <a:solidFill>
                  <a:srgbClr val="FFFFFF"/>
                </a:solidFill>
                <a:effectLst/>
                <a:latin typeface="Calibri" panose="020F0502020204030204" pitchFamily="34" charset="0"/>
              </a:rPr>
              <a:t>PGP-DSE</a:t>
            </a:r>
            <a:r>
              <a:rPr lang="en-US" sz="1800" b="1" i="0" u="none" strike="noStrike" kern="1200" spc="-3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(PGPDSE-FT</a:t>
            </a:r>
            <a:r>
              <a:rPr lang="en-US" sz="1800" b="1" i="0" u="none" strike="noStrike" kern="1200" spc="-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Hyderabad</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Sep-2021)</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Team</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members</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1.     Azhar Madani Syed</a:t>
            </a:r>
            <a:endParaRPr lang="en-IN" sz="1800" b="0" i="0" u="none" strike="noStrike" dirty="0">
              <a:effectLst/>
              <a:latin typeface="Arial" panose="020B0604020202020204" pitchFamily="34" charset="0"/>
            </a:endParaRPr>
          </a:p>
          <a:p>
            <a:pPr marL="64008"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2.     Arun Singh Thakur</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3.     N. Sri Datta</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4.     Anugu Sathish</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Domain</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of</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Project</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ENVIRONMENT</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Proposed</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project title</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Forest cover type prediction</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Group</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Number</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Team</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Leader</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Azhar Madani Syed</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Mentor</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Name</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Mr. Romil Gupta</a:t>
            </a:r>
            <a:endParaRPr lang="en-IN" sz="1800" b="0" i="0" u="none" strike="noStrike" dirty="0">
              <a:effectLst/>
              <a:latin typeface="Arial" panose="020B0604020202020204" pitchFamily="34" charset="0"/>
            </a:endParaRPr>
          </a:p>
          <a:p>
            <a:endParaRPr lang="en-IN" sz="3200" dirty="0"/>
          </a:p>
        </p:txBody>
      </p:sp>
      <p:pic>
        <p:nvPicPr>
          <p:cNvPr id="5" name="Picture 4">
            <a:extLst>
              <a:ext uri="{FF2B5EF4-FFF2-40B4-BE49-F238E27FC236}">
                <a16:creationId xmlns:a16="http://schemas.microsoft.com/office/drawing/2014/main" id="{9B7DA8B8-C759-4636-905D-711F6FED03E2}"/>
              </a:ext>
            </a:extLst>
          </p:cNvPr>
          <p:cNvPicPr>
            <a:picLocks noChangeAspect="1"/>
          </p:cNvPicPr>
          <p:nvPr/>
        </p:nvPicPr>
        <p:blipFill>
          <a:blip r:embed="rId2"/>
          <a:stretch>
            <a:fillRect/>
          </a:stretch>
        </p:blipFill>
        <p:spPr>
          <a:xfrm>
            <a:off x="1739151" y="1358153"/>
            <a:ext cx="9005049" cy="5059469"/>
          </a:xfrm>
          <a:prstGeom prst="rect">
            <a:avLst/>
          </a:prstGeom>
        </p:spPr>
      </p:pic>
    </p:spTree>
    <p:extLst>
      <p:ext uri="{BB962C8B-B14F-4D97-AF65-F5344CB8AC3E}">
        <p14:creationId xmlns:p14="http://schemas.microsoft.com/office/powerpoint/2010/main" val="76344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503-B97F-4109-A846-D0537BE25BF0}"/>
              </a:ext>
            </a:extLst>
          </p:cNvPr>
          <p:cNvSpPr>
            <a:spLocks noGrp="1"/>
          </p:cNvSpPr>
          <p:nvPr>
            <p:ph type="title"/>
          </p:nvPr>
        </p:nvSpPr>
        <p:spPr/>
        <p:txBody>
          <a:bodyPr>
            <a:normAutofit/>
          </a:bodyPr>
          <a:lstStyle/>
          <a:p>
            <a:r>
              <a:rPr lang="en-IN" sz="3600" b="1" u="sng" dirty="0"/>
              <a:t>Missing values</a:t>
            </a:r>
          </a:p>
        </p:txBody>
      </p:sp>
      <p:sp>
        <p:nvSpPr>
          <p:cNvPr id="3" name="Content Placeholder 2">
            <a:extLst>
              <a:ext uri="{FF2B5EF4-FFF2-40B4-BE49-F238E27FC236}">
                <a16:creationId xmlns:a16="http://schemas.microsoft.com/office/drawing/2014/main" id="{04BD3BDF-A324-4BFE-8CB6-4C2271CCC067}"/>
              </a:ext>
            </a:extLst>
          </p:cNvPr>
          <p:cNvSpPr>
            <a:spLocks noGrp="1"/>
          </p:cNvSpPr>
          <p:nvPr>
            <p:ph idx="1"/>
          </p:nvPr>
        </p:nvSpPr>
        <p:spPr>
          <a:xfrm>
            <a:off x="838200" y="1444123"/>
            <a:ext cx="10847294" cy="4732840"/>
          </a:xfrm>
        </p:spPr>
        <p:txBody>
          <a:bodyPr/>
          <a:lstStyle/>
          <a:p>
            <a:pPr marL="0" indent="0">
              <a:buNone/>
            </a:pPr>
            <a:endParaRPr lang="en-IN" dirty="0"/>
          </a:p>
        </p:txBody>
      </p:sp>
      <p:pic>
        <p:nvPicPr>
          <p:cNvPr id="4" name="Picture 3">
            <a:extLst>
              <a:ext uri="{FF2B5EF4-FFF2-40B4-BE49-F238E27FC236}">
                <a16:creationId xmlns:a16="http://schemas.microsoft.com/office/drawing/2014/main" id="{AE8D2256-7E75-4CD8-95BA-14ACFE3E2683}"/>
              </a:ext>
            </a:extLst>
          </p:cNvPr>
          <p:cNvPicPr>
            <a:picLocks noChangeAspect="1"/>
          </p:cNvPicPr>
          <p:nvPr/>
        </p:nvPicPr>
        <p:blipFill>
          <a:blip r:embed="rId2"/>
          <a:stretch>
            <a:fillRect/>
          </a:stretch>
        </p:blipFill>
        <p:spPr>
          <a:xfrm>
            <a:off x="999565" y="1444123"/>
            <a:ext cx="8104094" cy="5114342"/>
          </a:xfrm>
          <a:prstGeom prst="rect">
            <a:avLst/>
          </a:prstGeom>
        </p:spPr>
      </p:pic>
      <p:sp>
        <p:nvSpPr>
          <p:cNvPr id="5" name="Rectangle 4">
            <a:extLst>
              <a:ext uri="{FF2B5EF4-FFF2-40B4-BE49-F238E27FC236}">
                <a16:creationId xmlns:a16="http://schemas.microsoft.com/office/drawing/2014/main" id="{32CD1981-B959-4EC2-A083-7BB79C5CBBE2}"/>
              </a:ext>
            </a:extLst>
          </p:cNvPr>
          <p:cNvSpPr/>
          <p:nvPr/>
        </p:nvSpPr>
        <p:spPr>
          <a:xfrm>
            <a:off x="9560859" y="1896035"/>
            <a:ext cx="194982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 missing values in the dataset.</a:t>
            </a:r>
          </a:p>
        </p:txBody>
      </p:sp>
    </p:spTree>
    <p:extLst>
      <p:ext uri="{BB962C8B-B14F-4D97-AF65-F5344CB8AC3E}">
        <p14:creationId xmlns:p14="http://schemas.microsoft.com/office/powerpoint/2010/main" val="57546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D900-5518-4798-AB8A-ACC33AD81661}"/>
              </a:ext>
            </a:extLst>
          </p:cNvPr>
          <p:cNvSpPr>
            <a:spLocks noGrp="1"/>
          </p:cNvSpPr>
          <p:nvPr>
            <p:ph type="title"/>
          </p:nvPr>
        </p:nvSpPr>
        <p:spPr/>
        <p:txBody>
          <a:bodyPr>
            <a:normAutofit/>
          </a:bodyPr>
          <a:lstStyle/>
          <a:p>
            <a:r>
              <a:rPr lang="en-IN" sz="3600" b="1" u="sng" dirty="0"/>
              <a:t>Outliers</a:t>
            </a:r>
          </a:p>
        </p:txBody>
      </p:sp>
      <p:sp>
        <p:nvSpPr>
          <p:cNvPr id="5" name="Rectangle: Rounded Corners 4">
            <a:extLst>
              <a:ext uri="{FF2B5EF4-FFF2-40B4-BE49-F238E27FC236}">
                <a16:creationId xmlns:a16="http://schemas.microsoft.com/office/drawing/2014/main" id="{AC99CA3B-9F62-4E6C-AA66-D95CFE3F7F40}"/>
              </a:ext>
            </a:extLst>
          </p:cNvPr>
          <p:cNvSpPr/>
          <p:nvPr/>
        </p:nvSpPr>
        <p:spPr>
          <a:xfrm>
            <a:off x="7947212" y="1568310"/>
            <a:ext cx="3299012" cy="4282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dirty="0"/>
              <a:t>Slope – 275 outliers</a:t>
            </a:r>
          </a:p>
          <a:p>
            <a:pPr marL="285750" indent="-285750" algn="ctr">
              <a:buFont typeface="Arial" panose="020B0604020202020204" pitchFamily="34" charset="0"/>
              <a:buChar char="•"/>
            </a:pPr>
            <a:endParaRPr lang="en-IN" dirty="0"/>
          </a:p>
          <a:p>
            <a:pPr marL="285750" indent="-285750" algn="ctr">
              <a:buFont typeface="Arial" panose="020B0604020202020204" pitchFamily="34" charset="0"/>
              <a:buChar char="•"/>
            </a:pPr>
            <a:r>
              <a:rPr lang="en-IN" dirty="0"/>
              <a:t>Horizontal distance to hydrology – 414 outliers</a:t>
            </a:r>
          </a:p>
          <a:p>
            <a:pPr marL="285750" indent="-285750" algn="ctr">
              <a:buFont typeface="Arial" panose="020B0604020202020204" pitchFamily="34" charset="0"/>
              <a:buChar char="•"/>
            </a:pPr>
            <a:endParaRPr lang="en-IN" dirty="0"/>
          </a:p>
          <a:p>
            <a:pPr marL="285750" indent="-285750" algn="ctr">
              <a:buFont typeface="Arial" panose="020B0604020202020204" pitchFamily="34" charset="0"/>
              <a:buChar char="•"/>
            </a:pPr>
            <a:r>
              <a:rPr lang="en-IN" dirty="0"/>
              <a:t>Vertical distance to hydrology – 5339 outliers.</a:t>
            </a:r>
          </a:p>
          <a:p>
            <a:pPr marL="285750" indent="-285750" algn="ctr">
              <a:buFont typeface="Arial" panose="020B0604020202020204" pitchFamily="34" charset="0"/>
              <a:buChar char="•"/>
            </a:pPr>
            <a:endParaRPr lang="en-IN" dirty="0"/>
          </a:p>
          <a:p>
            <a:pPr marL="285750" indent="-285750" algn="ctr">
              <a:buFont typeface="Arial" panose="020B0604020202020204" pitchFamily="34" charset="0"/>
              <a:buChar char="•"/>
            </a:pPr>
            <a:r>
              <a:rPr lang="en-IN" dirty="0"/>
              <a:t>Hill shade 9 am – 1029 outliers.</a:t>
            </a:r>
          </a:p>
          <a:p>
            <a:pPr marL="285750" indent="-285750" algn="ctr">
              <a:buFont typeface="Arial" panose="020B0604020202020204" pitchFamily="34" charset="0"/>
              <a:buChar char="•"/>
            </a:pPr>
            <a:r>
              <a:rPr lang="en-IN" dirty="0"/>
              <a:t>Hill shade noon - 1191 outliers. </a:t>
            </a:r>
          </a:p>
          <a:p>
            <a:pPr marL="285750" indent="-285750" algn="ctr">
              <a:buFont typeface="Arial" panose="020B0604020202020204" pitchFamily="34" charset="0"/>
              <a:buChar char="•"/>
            </a:pPr>
            <a:r>
              <a:rPr lang="en-IN" dirty="0"/>
              <a:t>Horizontal distance to fire points – 10 outliers.</a:t>
            </a:r>
          </a:p>
        </p:txBody>
      </p:sp>
      <p:pic>
        <p:nvPicPr>
          <p:cNvPr id="11" name="Content Placeholder 10">
            <a:extLst>
              <a:ext uri="{FF2B5EF4-FFF2-40B4-BE49-F238E27FC236}">
                <a16:creationId xmlns:a16="http://schemas.microsoft.com/office/drawing/2014/main" id="{9B83754B-08CA-4281-8752-2F40611D74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375" y="1702781"/>
            <a:ext cx="6546343" cy="4282571"/>
          </a:xfrm>
        </p:spPr>
      </p:pic>
    </p:spTree>
    <p:extLst>
      <p:ext uri="{BB962C8B-B14F-4D97-AF65-F5344CB8AC3E}">
        <p14:creationId xmlns:p14="http://schemas.microsoft.com/office/powerpoint/2010/main" val="180607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AAD-3F10-4872-BC66-CF526A379A07}"/>
              </a:ext>
            </a:extLst>
          </p:cNvPr>
          <p:cNvSpPr>
            <a:spLocks noGrp="1"/>
          </p:cNvSpPr>
          <p:nvPr>
            <p:ph type="title"/>
          </p:nvPr>
        </p:nvSpPr>
        <p:spPr/>
        <p:txBody>
          <a:bodyPr>
            <a:normAutofit/>
          </a:bodyPr>
          <a:lstStyle/>
          <a:p>
            <a:r>
              <a:rPr lang="en-IN" sz="3600" b="1" u="sng" dirty="0"/>
              <a:t>Spread of Data in Numerical features</a:t>
            </a:r>
          </a:p>
        </p:txBody>
      </p:sp>
      <p:pic>
        <p:nvPicPr>
          <p:cNvPr id="4" name="Content Placeholder 3">
            <a:extLst>
              <a:ext uri="{FF2B5EF4-FFF2-40B4-BE49-F238E27FC236}">
                <a16:creationId xmlns:a16="http://schemas.microsoft.com/office/drawing/2014/main" id="{BCDABDFA-C6FB-444E-990F-B4DCAE20F265}"/>
              </a:ext>
            </a:extLst>
          </p:cNvPr>
          <p:cNvPicPr>
            <a:picLocks noGrp="1" noChangeAspect="1"/>
          </p:cNvPicPr>
          <p:nvPr>
            <p:ph idx="1"/>
          </p:nvPr>
        </p:nvPicPr>
        <p:blipFill>
          <a:blip r:embed="rId2"/>
          <a:stretch>
            <a:fillRect/>
          </a:stretch>
        </p:blipFill>
        <p:spPr>
          <a:xfrm>
            <a:off x="1078073" y="1690688"/>
            <a:ext cx="7111186" cy="4275077"/>
          </a:xfrm>
          <a:prstGeom prst="rect">
            <a:avLst/>
          </a:prstGeom>
        </p:spPr>
      </p:pic>
      <p:sp>
        <p:nvSpPr>
          <p:cNvPr id="5" name="Rectangle: Rounded Corners 4">
            <a:extLst>
              <a:ext uri="{FF2B5EF4-FFF2-40B4-BE49-F238E27FC236}">
                <a16:creationId xmlns:a16="http://schemas.microsoft.com/office/drawing/2014/main" id="{9834E730-45C8-4125-A539-4C34ED9A3B40}"/>
              </a:ext>
            </a:extLst>
          </p:cNvPr>
          <p:cNvSpPr/>
          <p:nvPr/>
        </p:nvSpPr>
        <p:spPr>
          <a:xfrm>
            <a:off x="8429132" y="1690688"/>
            <a:ext cx="2837330" cy="4236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Different numerical features have different types of spread which actually makes sense since the units are different for each feature for example aspect and slope are measured in degrees and hill shade has 0-255 index and all the other columns having units in meters which is actually the distance.</a:t>
            </a:r>
          </a:p>
        </p:txBody>
      </p:sp>
    </p:spTree>
    <p:extLst>
      <p:ext uri="{BB962C8B-B14F-4D97-AF65-F5344CB8AC3E}">
        <p14:creationId xmlns:p14="http://schemas.microsoft.com/office/powerpoint/2010/main" val="556960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8225-FEFB-44B8-BB2E-D7AB14C343D6}"/>
              </a:ext>
            </a:extLst>
          </p:cNvPr>
          <p:cNvSpPr>
            <a:spLocks noGrp="1"/>
          </p:cNvSpPr>
          <p:nvPr>
            <p:ph type="title"/>
          </p:nvPr>
        </p:nvSpPr>
        <p:spPr>
          <a:xfrm>
            <a:off x="838200" y="499595"/>
            <a:ext cx="10515600" cy="1325563"/>
          </a:xfrm>
        </p:spPr>
        <p:txBody>
          <a:bodyPr>
            <a:normAutofit/>
          </a:bodyPr>
          <a:lstStyle/>
          <a:p>
            <a:r>
              <a:rPr lang="en-US" sz="3200" b="1" u="sng" dirty="0"/>
              <a:t>Cover Type distribution among different Wilderness Areas</a:t>
            </a:r>
            <a:endParaRPr lang="en-IN" sz="3200" b="1" u="sng" dirty="0"/>
          </a:p>
        </p:txBody>
      </p:sp>
      <p:pic>
        <p:nvPicPr>
          <p:cNvPr id="5" name="Content Placeholder 4">
            <a:extLst>
              <a:ext uri="{FF2B5EF4-FFF2-40B4-BE49-F238E27FC236}">
                <a16:creationId xmlns:a16="http://schemas.microsoft.com/office/drawing/2014/main" id="{AFB53F86-BB16-49BF-B22A-EF72E7435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527" y="1825158"/>
            <a:ext cx="6790767" cy="4283043"/>
          </a:xfrm>
        </p:spPr>
      </p:pic>
      <p:sp>
        <p:nvSpPr>
          <p:cNvPr id="6" name="Rectangle: Rounded Corners 5">
            <a:extLst>
              <a:ext uri="{FF2B5EF4-FFF2-40B4-BE49-F238E27FC236}">
                <a16:creationId xmlns:a16="http://schemas.microsoft.com/office/drawing/2014/main" id="{C1974741-6849-47B8-9599-0D48FB75FA8E}"/>
              </a:ext>
            </a:extLst>
          </p:cNvPr>
          <p:cNvSpPr/>
          <p:nvPr/>
        </p:nvSpPr>
        <p:spPr>
          <a:xfrm>
            <a:off x="8337176" y="2194119"/>
            <a:ext cx="3016624" cy="3276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This graph speaks about the type of forest cover which grows in wilderness area. For example, cover type 2(</a:t>
            </a:r>
            <a:r>
              <a:rPr lang="en-IN" sz="1800" dirty="0">
                <a:effectLst/>
              </a:rPr>
              <a:t>Lodgepole Pine) is majorly grown in wilderness area 1 whereas same for the remaining cover types.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25318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DC32-DB1B-4CF4-B539-54E05709A6F8}"/>
              </a:ext>
            </a:extLst>
          </p:cNvPr>
          <p:cNvSpPr>
            <a:spLocks noGrp="1"/>
          </p:cNvSpPr>
          <p:nvPr>
            <p:ph type="title"/>
          </p:nvPr>
        </p:nvSpPr>
        <p:spPr>
          <a:xfrm>
            <a:off x="838200" y="244101"/>
            <a:ext cx="10515600" cy="1325563"/>
          </a:xfrm>
        </p:spPr>
        <p:txBody>
          <a:bodyPr>
            <a:normAutofit/>
          </a:bodyPr>
          <a:lstStyle/>
          <a:p>
            <a:r>
              <a:rPr lang="en-US" sz="3600" b="1" u="sng" dirty="0"/>
              <a:t>Soil Type and Cover Type relationship</a:t>
            </a:r>
            <a:endParaRPr lang="en-IN" sz="3600" b="1" u="sng" dirty="0"/>
          </a:p>
        </p:txBody>
      </p:sp>
      <p:pic>
        <p:nvPicPr>
          <p:cNvPr id="5" name="Content Placeholder 4">
            <a:extLst>
              <a:ext uri="{FF2B5EF4-FFF2-40B4-BE49-F238E27FC236}">
                <a16:creationId xmlns:a16="http://schemas.microsoft.com/office/drawing/2014/main" id="{8E8FEAF1-1445-4672-BA23-D1A5A92809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976" y="1385047"/>
            <a:ext cx="6427695" cy="5060857"/>
          </a:xfrm>
        </p:spPr>
      </p:pic>
      <p:sp>
        <p:nvSpPr>
          <p:cNvPr id="6" name="Rectangle: Rounded Corners 5">
            <a:extLst>
              <a:ext uri="{FF2B5EF4-FFF2-40B4-BE49-F238E27FC236}">
                <a16:creationId xmlns:a16="http://schemas.microsoft.com/office/drawing/2014/main" id="{CA4DA19D-2080-4863-B13D-73F1C19A5EAC}"/>
              </a:ext>
            </a:extLst>
          </p:cNvPr>
          <p:cNvSpPr/>
          <p:nvPr/>
        </p:nvSpPr>
        <p:spPr>
          <a:xfrm>
            <a:off x="8124265" y="1677240"/>
            <a:ext cx="3229535" cy="3106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graph gives the relation between the soil type, cover type and wilderness area. We can observe that cover type-1(</a:t>
            </a:r>
            <a:r>
              <a:rPr lang="en-IN" sz="1800" dirty="0">
                <a:effectLst/>
              </a:rPr>
              <a:t>Spruce / Fir</a:t>
            </a:r>
            <a:r>
              <a:rPr lang="en-IN" dirty="0"/>
              <a:t>) is basically grown in almost all the soil types but is absent in wilderness area 4</a:t>
            </a:r>
          </a:p>
        </p:txBody>
      </p:sp>
    </p:spTree>
    <p:extLst>
      <p:ext uri="{BB962C8B-B14F-4D97-AF65-F5344CB8AC3E}">
        <p14:creationId xmlns:p14="http://schemas.microsoft.com/office/powerpoint/2010/main" val="214760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6C71-BCE8-4216-8F76-A591300D3313}"/>
              </a:ext>
            </a:extLst>
          </p:cNvPr>
          <p:cNvSpPr>
            <a:spLocks noGrp="1"/>
          </p:cNvSpPr>
          <p:nvPr>
            <p:ph type="title"/>
          </p:nvPr>
        </p:nvSpPr>
        <p:spPr/>
        <p:txBody>
          <a:bodyPr>
            <a:normAutofit/>
          </a:bodyPr>
          <a:lstStyle/>
          <a:p>
            <a:r>
              <a:rPr lang="en-IN" sz="3600" b="1" u="sng" dirty="0"/>
              <a:t>Feature Correlation</a:t>
            </a:r>
          </a:p>
        </p:txBody>
      </p:sp>
      <p:pic>
        <p:nvPicPr>
          <p:cNvPr id="4" name="Content Placeholder 3">
            <a:extLst>
              <a:ext uri="{FF2B5EF4-FFF2-40B4-BE49-F238E27FC236}">
                <a16:creationId xmlns:a16="http://schemas.microsoft.com/office/drawing/2014/main" id="{0A4DD283-F5BC-4C7B-B92D-73EAE191C9CD}"/>
              </a:ext>
            </a:extLst>
          </p:cNvPr>
          <p:cNvPicPr>
            <a:picLocks noGrp="1" noChangeAspect="1"/>
          </p:cNvPicPr>
          <p:nvPr>
            <p:ph idx="1"/>
          </p:nvPr>
        </p:nvPicPr>
        <p:blipFill>
          <a:blip r:embed="rId2"/>
          <a:stretch>
            <a:fillRect/>
          </a:stretch>
        </p:blipFill>
        <p:spPr>
          <a:xfrm>
            <a:off x="1089209" y="1611701"/>
            <a:ext cx="6736979" cy="4823410"/>
          </a:xfrm>
          <a:prstGeom prst="rect">
            <a:avLst/>
          </a:prstGeom>
        </p:spPr>
      </p:pic>
      <p:sp>
        <p:nvSpPr>
          <p:cNvPr id="6" name="Rectangle: Rounded Corners 5">
            <a:extLst>
              <a:ext uri="{FF2B5EF4-FFF2-40B4-BE49-F238E27FC236}">
                <a16:creationId xmlns:a16="http://schemas.microsoft.com/office/drawing/2014/main" id="{4AA25754-8420-4078-8F9F-857E9BCA5EF0}"/>
              </a:ext>
            </a:extLst>
          </p:cNvPr>
          <p:cNvSpPr/>
          <p:nvPr/>
        </p:nvSpPr>
        <p:spPr>
          <a:xfrm>
            <a:off x="8346143" y="1634954"/>
            <a:ext cx="3258666" cy="3569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dirty="0"/>
              <a:t>Only very few columns are correlated with each other.</a:t>
            </a:r>
          </a:p>
          <a:p>
            <a:pPr marL="285750" indent="-285750" algn="ctr">
              <a:buFont typeface="Arial" panose="020B0604020202020204" pitchFamily="34" charset="0"/>
              <a:buChar char="•"/>
            </a:pPr>
            <a:r>
              <a:rPr lang="en-IN" dirty="0"/>
              <a:t>Hill Shade 3 pm is the most correlated with Aspect while the most negatively correlated column is Hill shade 3 pm with Hill shade 9 am.</a:t>
            </a:r>
          </a:p>
        </p:txBody>
      </p:sp>
    </p:spTree>
    <p:extLst>
      <p:ext uri="{BB962C8B-B14F-4D97-AF65-F5344CB8AC3E}">
        <p14:creationId xmlns:p14="http://schemas.microsoft.com/office/powerpoint/2010/main" val="3765110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FB02-16D7-42D2-A801-9703BF100879}"/>
              </a:ext>
            </a:extLst>
          </p:cNvPr>
          <p:cNvSpPr>
            <a:spLocks noGrp="1"/>
          </p:cNvSpPr>
          <p:nvPr>
            <p:ph type="title"/>
          </p:nvPr>
        </p:nvSpPr>
        <p:spPr/>
        <p:txBody>
          <a:bodyPr>
            <a:normAutofit/>
          </a:bodyPr>
          <a:lstStyle/>
          <a:p>
            <a:r>
              <a:rPr lang="en-IN" sz="3600" b="1" u="sng" dirty="0"/>
              <a:t>Statistical</a:t>
            </a:r>
            <a:r>
              <a:rPr lang="en-IN" sz="3600" b="1" u="sng" dirty="0">
                <a:effectLst>
                  <a:outerShdw blurRad="38100" dist="38100" dir="2700000" algn="tl">
                    <a:srgbClr val="000000">
                      <a:alpha val="43137"/>
                    </a:srgbClr>
                  </a:outerShdw>
                </a:effectLst>
              </a:rPr>
              <a:t> </a:t>
            </a:r>
            <a:r>
              <a:rPr lang="en-IN" sz="3600" b="1" u="sng" dirty="0"/>
              <a:t>Tests</a:t>
            </a:r>
          </a:p>
        </p:txBody>
      </p:sp>
      <p:sp>
        <p:nvSpPr>
          <p:cNvPr id="3" name="Content Placeholder 2">
            <a:extLst>
              <a:ext uri="{FF2B5EF4-FFF2-40B4-BE49-F238E27FC236}">
                <a16:creationId xmlns:a16="http://schemas.microsoft.com/office/drawing/2014/main" id="{A5C87AD8-9E2D-4993-8A3D-54A05E1FB6FF}"/>
              </a:ext>
            </a:extLst>
          </p:cNvPr>
          <p:cNvSpPr>
            <a:spLocks noGrp="1"/>
          </p:cNvSpPr>
          <p:nvPr>
            <p:ph idx="1"/>
          </p:nvPr>
        </p:nvSpPr>
        <p:spPr>
          <a:xfrm>
            <a:off x="838200" y="1690688"/>
            <a:ext cx="10515600" cy="4351338"/>
          </a:xfrm>
        </p:spPr>
        <p:txBody>
          <a:bodyPr>
            <a:normAutofit/>
          </a:bodyPr>
          <a:lstStyle/>
          <a:p>
            <a:r>
              <a:rPr lang="en-IN" sz="2200" dirty="0"/>
              <a:t>We have applied </a:t>
            </a:r>
            <a:r>
              <a:rPr lang="en-IN" sz="2200" b="1" i="1" dirty="0">
                <a:effectLst/>
                <a:latin typeface="Calibri" panose="020F0502020204030204" pitchFamily="34" charset="0"/>
                <a:ea typeface="Calibri" panose="020F0502020204030204" pitchFamily="34" charset="0"/>
                <a:cs typeface="Times New Roman" panose="02020603050405020304" pitchFamily="18" charset="0"/>
              </a:rPr>
              <a:t>One way Anova</a:t>
            </a:r>
            <a:r>
              <a:rPr lang="en-IN" sz="2200" b="1" i="1" dirty="0"/>
              <a:t> test </a:t>
            </a:r>
            <a:r>
              <a:rPr lang="en-IN" sz="2200" dirty="0"/>
              <a:t>for all the numerical features.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dirty="0"/>
          </a:p>
        </p:txBody>
      </p:sp>
      <p:graphicFrame>
        <p:nvGraphicFramePr>
          <p:cNvPr id="4" name="Table 4">
            <a:extLst>
              <a:ext uri="{FF2B5EF4-FFF2-40B4-BE49-F238E27FC236}">
                <a16:creationId xmlns:a16="http://schemas.microsoft.com/office/drawing/2014/main" id="{48BED6D1-81F6-425D-A051-1120DAD918CC}"/>
              </a:ext>
            </a:extLst>
          </p:cNvPr>
          <p:cNvGraphicFramePr>
            <a:graphicFrameLocks noGrp="1"/>
          </p:cNvGraphicFramePr>
          <p:nvPr>
            <p:extLst>
              <p:ext uri="{D42A27DB-BD31-4B8C-83A1-F6EECF244321}">
                <p14:modId xmlns:p14="http://schemas.microsoft.com/office/powerpoint/2010/main" val="3929047170"/>
              </p:ext>
            </p:extLst>
          </p:nvPr>
        </p:nvGraphicFramePr>
        <p:xfrm>
          <a:off x="1068293" y="2275420"/>
          <a:ext cx="5027707" cy="4079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18120469"/>
                    </a:ext>
                  </a:extLst>
                </a:gridCol>
                <a:gridCol w="963707">
                  <a:extLst>
                    <a:ext uri="{9D8B030D-6E8A-4147-A177-3AD203B41FA5}">
                      <a16:colId xmlns:a16="http://schemas.microsoft.com/office/drawing/2014/main" val="3370178192"/>
                    </a:ext>
                  </a:extLst>
                </a:gridCol>
              </a:tblGrid>
              <a:tr h="370840">
                <a:tc>
                  <a:txBody>
                    <a:bodyPr/>
                    <a:lstStyle/>
                    <a:p>
                      <a:pPr algn="ctr"/>
                      <a:r>
                        <a:rPr lang="en-IN" dirty="0"/>
                        <a:t>Feature</a:t>
                      </a:r>
                    </a:p>
                  </a:txBody>
                  <a:tcPr/>
                </a:tc>
                <a:tc>
                  <a:txBody>
                    <a:bodyPr/>
                    <a:lstStyle/>
                    <a:p>
                      <a:pPr algn="ctr"/>
                      <a:r>
                        <a:rPr lang="en-IN" dirty="0"/>
                        <a:t>P-value</a:t>
                      </a:r>
                    </a:p>
                  </a:txBody>
                  <a:tcPr/>
                </a:tc>
                <a:extLst>
                  <a:ext uri="{0D108BD9-81ED-4DB2-BD59-A6C34878D82A}">
                    <a16:rowId xmlns:a16="http://schemas.microsoft.com/office/drawing/2014/main" val="2608904355"/>
                  </a:ext>
                </a:extLst>
              </a:tr>
              <a:tr h="370840">
                <a:tc>
                  <a:txBody>
                    <a:bodyPr/>
                    <a:lstStyle/>
                    <a:p>
                      <a:r>
                        <a:rPr lang="en-IN" sz="1800" b="1" i="0" kern="1200" dirty="0">
                          <a:solidFill>
                            <a:schemeClr val="dk1"/>
                          </a:solidFill>
                          <a:effectLst/>
                          <a:latin typeface="+mn-lt"/>
                          <a:ea typeface="+mn-ea"/>
                          <a:cs typeface="+mn-cs"/>
                        </a:rPr>
                        <a:t>Elevation</a:t>
                      </a:r>
                      <a:endParaRPr lang="en-IN" dirty="0"/>
                    </a:p>
                  </a:txBody>
                  <a:tcPr/>
                </a:tc>
                <a:tc>
                  <a:txBody>
                    <a:bodyPr/>
                    <a:lstStyle/>
                    <a:p>
                      <a:r>
                        <a:rPr lang="en-IN" dirty="0"/>
                        <a:t>0.0</a:t>
                      </a:r>
                    </a:p>
                  </a:txBody>
                  <a:tcPr/>
                </a:tc>
                <a:extLst>
                  <a:ext uri="{0D108BD9-81ED-4DB2-BD59-A6C34878D82A}">
                    <a16:rowId xmlns:a16="http://schemas.microsoft.com/office/drawing/2014/main" val="4247846380"/>
                  </a:ext>
                </a:extLst>
              </a:tr>
              <a:tr h="370840">
                <a:tc>
                  <a:txBody>
                    <a:bodyPr/>
                    <a:lstStyle/>
                    <a:p>
                      <a:r>
                        <a:rPr lang="en-IN" sz="1800" b="1" i="0" kern="1200" dirty="0">
                          <a:solidFill>
                            <a:schemeClr val="dk1"/>
                          </a:solidFill>
                          <a:effectLst/>
                          <a:latin typeface="+mn-lt"/>
                          <a:ea typeface="+mn-ea"/>
                          <a:cs typeface="+mn-cs"/>
                        </a:rPr>
                        <a:t>Aspect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44441357"/>
                  </a:ext>
                </a:extLst>
              </a:tr>
              <a:tr h="370840">
                <a:tc>
                  <a:txBody>
                    <a:bodyPr/>
                    <a:lstStyle/>
                    <a:p>
                      <a:r>
                        <a:rPr lang="en-IN" sz="1800" b="1" i="0" kern="1200" dirty="0">
                          <a:solidFill>
                            <a:schemeClr val="dk1"/>
                          </a:solidFill>
                          <a:effectLst/>
                          <a:latin typeface="+mn-lt"/>
                          <a:ea typeface="+mn-ea"/>
                          <a:cs typeface="+mn-cs"/>
                        </a:rPr>
                        <a:t>Slope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2142245129"/>
                  </a:ext>
                </a:extLst>
              </a:tr>
              <a:tr h="370840">
                <a:tc>
                  <a:txBody>
                    <a:bodyPr/>
                    <a:lstStyle/>
                    <a:p>
                      <a:r>
                        <a:rPr lang="en-IN" sz="1800" b="1" i="0" kern="1200" dirty="0">
                          <a:solidFill>
                            <a:schemeClr val="dk1"/>
                          </a:solidFill>
                          <a:effectLst/>
                          <a:latin typeface="+mn-lt"/>
                          <a:ea typeface="+mn-ea"/>
                          <a:cs typeface="+mn-cs"/>
                        </a:rPr>
                        <a:t>Horizontal_Distance_To_Hydrology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1833849057"/>
                  </a:ext>
                </a:extLst>
              </a:tr>
              <a:tr h="370840">
                <a:tc>
                  <a:txBody>
                    <a:bodyPr/>
                    <a:lstStyle/>
                    <a:p>
                      <a:r>
                        <a:rPr lang="en-IN" sz="1800" b="1" i="0" kern="1200" dirty="0">
                          <a:solidFill>
                            <a:schemeClr val="dk1"/>
                          </a:solidFill>
                          <a:effectLst/>
                          <a:latin typeface="+mn-lt"/>
                          <a:ea typeface="+mn-ea"/>
                          <a:cs typeface="+mn-cs"/>
                        </a:rPr>
                        <a:t>Vertical_Distance_To_Hydrology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2767189701"/>
                  </a:ext>
                </a:extLst>
              </a:tr>
              <a:tr h="370840">
                <a:tc>
                  <a:txBody>
                    <a:bodyPr/>
                    <a:lstStyle/>
                    <a:p>
                      <a:r>
                        <a:rPr lang="en-IN" sz="1800" b="1" i="0" kern="1200" dirty="0">
                          <a:solidFill>
                            <a:schemeClr val="dk1"/>
                          </a:solidFill>
                          <a:effectLst/>
                          <a:latin typeface="+mn-lt"/>
                          <a:ea typeface="+mn-ea"/>
                          <a:cs typeface="+mn-cs"/>
                        </a:rPr>
                        <a:t>Horizontal_Distance_To_Roadways</a:t>
                      </a:r>
                      <a:r>
                        <a:rPr lang="en-IN" sz="1800" b="0" i="0" kern="1200" dirty="0">
                          <a:solidFill>
                            <a:schemeClr val="dk1"/>
                          </a:solidFill>
                          <a:effectLst/>
                          <a:latin typeface="+mn-lt"/>
                          <a:ea typeface="+mn-ea"/>
                          <a:cs typeface="+mn-cs"/>
                        </a:rPr>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1613701764"/>
                  </a:ext>
                </a:extLst>
              </a:tr>
              <a:tr h="370840">
                <a:tc>
                  <a:txBody>
                    <a:bodyPr/>
                    <a:lstStyle/>
                    <a:p>
                      <a:r>
                        <a:rPr lang="en-IN" sz="1800" b="1" i="0" kern="1200" dirty="0">
                          <a:solidFill>
                            <a:schemeClr val="dk1"/>
                          </a:solidFill>
                          <a:effectLst/>
                          <a:latin typeface="+mn-lt"/>
                          <a:ea typeface="+mn-ea"/>
                          <a:cs typeface="+mn-cs"/>
                        </a:rPr>
                        <a:t>Hillshade_9am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3022956288"/>
                  </a:ext>
                </a:extLst>
              </a:tr>
              <a:tr h="370840">
                <a:tc>
                  <a:txBody>
                    <a:bodyPr/>
                    <a:lstStyle/>
                    <a:p>
                      <a:r>
                        <a:rPr lang="en-IN" sz="1800" b="1" i="0" kern="1200" dirty="0">
                          <a:solidFill>
                            <a:schemeClr val="dk1"/>
                          </a:solidFill>
                          <a:effectLst/>
                          <a:latin typeface="+mn-lt"/>
                          <a:ea typeface="+mn-ea"/>
                          <a:cs typeface="+mn-cs"/>
                        </a:rPr>
                        <a:t>Hillshade_Noon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2288361099"/>
                  </a:ext>
                </a:extLst>
              </a:tr>
              <a:tr h="370840">
                <a:tc>
                  <a:txBody>
                    <a:bodyPr/>
                    <a:lstStyle/>
                    <a:p>
                      <a:r>
                        <a:rPr lang="en-IN" sz="1800" b="1" i="0" kern="1200" dirty="0">
                          <a:solidFill>
                            <a:schemeClr val="dk1"/>
                          </a:solidFill>
                          <a:effectLst/>
                          <a:latin typeface="+mn-lt"/>
                          <a:ea typeface="+mn-ea"/>
                          <a:cs typeface="+mn-cs"/>
                        </a:rPr>
                        <a:t>Hillshade_3pm</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3196323192"/>
                  </a:ext>
                </a:extLst>
              </a:tr>
              <a:tr h="370840">
                <a:tc>
                  <a:txBody>
                    <a:bodyPr/>
                    <a:lstStyle/>
                    <a:p>
                      <a:r>
                        <a:rPr lang="en-US" sz="1800" b="1" i="0" kern="1200" dirty="0">
                          <a:solidFill>
                            <a:schemeClr val="dk1"/>
                          </a:solidFill>
                          <a:effectLst/>
                          <a:latin typeface="+mn-lt"/>
                          <a:ea typeface="+mn-ea"/>
                          <a:cs typeface="+mn-cs"/>
                        </a:rPr>
                        <a:t>Horizontal_Distance_To_Fire_Points</a:t>
                      </a:r>
                      <a:r>
                        <a:rPr lang="en-US" sz="1800" b="0" i="0" kern="1200" dirty="0">
                          <a:solidFill>
                            <a:schemeClr val="dk1"/>
                          </a:solidFill>
                          <a:effectLst/>
                          <a:latin typeface="+mn-lt"/>
                          <a:ea typeface="+mn-ea"/>
                          <a:cs typeface="+mn-cs"/>
                        </a:rPr>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4233592595"/>
                  </a:ext>
                </a:extLst>
              </a:tr>
            </a:tbl>
          </a:graphicData>
        </a:graphic>
      </p:graphicFrame>
      <p:sp>
        <p:nvSpPr>
          <p:cNvPr id="5" name="Oval 4">
            <a:extLst>
              <a:ext uri="{FF2B5EF4-FFF2-40B4-BE49-F238E27FC236}">
                <a16:creationId xmlns:a16="http://schemas.microsoft.com/office/drawing/2014/main" id="{6B35446D-41D2-41A8-AC99-BEC61F95F07E}"/>
              </a:ext>
            </a:extLst>
          </p:cNvPr>
          <p:cNvSpPr/>
          <p:nvPr/>
        </p:nvSpPr>
        <p:spPr>
          <a:xfrm>
            <a:off x="7019364" y="2756369"/>
            <a:ext cx="3778623"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07000"/>
              </a:lnSpc>
              <a:spcAft>
                <a:spcPts val="800"/>
              </a:spcAft>
              <a:buFont typeface="Wingdings" panose="05000000000000000000" pitchFamily="2" charset="2"/>
              <a:buChar char=""/>
            </a:pPr>
            <a:r>
              <a:rPr lang="en-IN" sz="1800">
                <a:effectLst/>
                <a:latin typeface="Calibri" panose="020F0502020204030204" pitchFamily="34" charset="0"/>
                <a:ea typeface="Calibri" panose="020F0502020204030204" pitchFamily="34" charset="0"/>
                <a:cs typeface="Times New Roman" panose="02020603050405020304" pitchFamily="18" charset="0"/>
              </a:rPr>
              <a:t>Since Pvalue is less than alpha(0.05) for all continuous variables, all numerical features need to be considered.</a:t>
            </a:r>
          </a:p>
        </p:txBody>
      </p:sp>
    </p:spTree>
    <p:extLst>
      <p:ext uri="{BB962C8B-B14F-4D97-AF65-F5344CB8AC3E}">
        <p14:creationId xmlns:p14="http://schemas.microsoft.com/office/powerpoint/2010/main" val="3418171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9304-53DA-4816-92E5-AA8D9A3A6018}"/>
              </a:ext>
            </a:extLst>
          </p:cNvPr>
          <p:cNvSpPr>
            <a:spLocks noGrp="1"/>
          </p:cNvSpPr>
          <p:nvPr>
            <p:ph type="title"/>
          </p:nvPr>
        </p:nvSpPr>
        <p:spPr/>
        <p:txBody>
          <a:bodyPr>
            <a:normAutofit/>
          </a:bodyPr>
          <a:lstStyle/>
          <a:p>
            <a:r>
              <a:rPr lang="en-IN" sz="3600" b="1" u="sng" dirty="0"/>
              <a:t>Modelling</a:t>
            </a:r>
          </a:p>
        </p:txBody>
      </p:sp>
      <p:sp>
        <p:nvSpPr>
          <p:cNvPr id="3" name="Content Placeholder 2">
            <a:extLst>
              <a:ext uri="{FF2B5EF4-FFF2-40B4-BE49-F238E27FC236}">
                <a16:creationId xmlns:a16="http://schemas.microsoft.com/office/drawing/2014/main" id="{5EAE8FE7-7ADB-4A48-9D06-86A211E1CB35}"/>
              </a:ext>
            </a:extLst>
          </p:cNvPr>
          <p:cNvSpPr>
            <a:spLocks noGrp="1"/>
          </p:cNvSpPr>
          <p:nvPr>
            <p:ph idx="1"/>
          </p:nvPr>
        </p:nvSpPr>
        <p:spPr>
          <a:xfrm>
            <a:off x="838200" y="1690688"/>
            <a:ext cx="10515600" cy="4351338"/>
          </a:xfrm>
        </p:spPr>
        <p:txBody>
          <a:bodyPr/>
          <a:lstStyle/>
          <a:p>
            <a:r>
              <a:rPr lang="en-US" sz="2200" b="0" i="0" dirty="0">
                <a:solidFill>
                  <a:srgbClr val="000000"/>
                </a:solidFill>
                <a:effectLst/>
              </a:rPr>
              <a:t>Since we already have lots of observation now to train the model, we also happen to have lots of features. This will make algorithm run very slowly, have difficulty in learning and also tend to overfit in training set and do worse in testing.</a:t>
            </a:r>
          </a:p>
          <a:p>
            <a:r>
              <a:rPr lang="en-IN" sz="2200" dirty="0"/>
              <a:t>We have many options here to apply like PCA, RFE or by applying models like </a:t>
            </a:r>
            <a:r>
              <a:rPr lang="en-US" sz="2200" b="0" i="0" dirty="0">
                <a:effectLst/>
              </a:rPr>
              <a:t>Random Forest, Gradient Boosting Classifiers and AdaBoost which have offer a special attribute like feature_importances</a:t>
            </a:r>
            <a:r>
              <a:rPr lang="en-US" sz="2200" dirty="0"/>
              <a:t>_.</a:t>
            </a:r>
          </a:p>
          <a:p>
            <a:r>
              <a:rPr lang="en-US" sz="2200" dirty="0"/>
              <a:t>We thus can select important features from these models and apply these features to the final model(benchmark model).</a:t>
            </a:r>
          </a:p>
          <a:p>
            <a:r>
              <a:rPr lang="en-US" sz="2200" dirty="0"/>
              <a:t>PCA is really a good dimensionality reduction technique but the interpretation becomes difficult.</a:t>
            </a:r>
          </a:p>
          <a:p>
            <a:r>
              <a:rPr lang="en-US" sz="2200" dirty="0"/>
              <a:t>So, we have applied Random Forest and Extra trees classifier to select important features.</a:t>
            </a:r>
          </a:p>
          <a:p>
            <a:endParaRPr lang="en-US" sz="2200" dirty="0"/>
          </a:p>
          <a:p>
            <a:endParaRPr lang="en-IN" sz="2200" dirty="0"/>
          </a:p>
        </p:txBody>
      </p:sp>
    </p:spTree>
    <p:extLst>
      <p:ext uri="{BB962C8B-B14F-4D97-AF65-F5344CB8AC3E}">
        <p14:creationId xmlns:p14="http://schemas.microsoft.com/office/powerpoint/2010/main" val="1940185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596B-6161-48A5-B03A-4986BBCEBD6A}"/>
              </a:ext>
            </a:extLst>
          </p:cNvPr>
          <p:cNvSpPr>
            <a:spLocks noGrp="1"/>
          </p:cNvSpPr>
          <p:nvPr>
            <p:ph type="title"/>
          </p:nvPr>
        </p:nvSpPr>
        <p:spPr>
          <a:xfrm>
            <a:off x="699247" y="218598"/>
            <a:ext cx="10515600" cy="1325563"/>
          </a:xfrm>
        </p:spPr>
        <p:txBody>
          <a:bodyPr>
            <a:normAutofit/>
          </a:bodyPr>
          <a:lstStyle/>
          <a:p>
            <a:r>
              <a:rPr lang="en-IN" sz="3600" b="1" u="sng" dirty="0"/>
              <a:t>Feature Selection</a:t>
            </a:r>
          </a:p>
        </p:txBody>
      </p:sp>
      <p:sp>
        <p:nvSpPr>
          <p:cNvPr id="3" name="Content Placeholder 2">
            <a:extLst>
              <a:ext uri="{FF2B5EF4-FFF2-40B4-BE49-F238E27FC236}">
                <a16:creationId xmlns:a16="http://schemas.microsoft.com/office/drawing/2014/main" id="{C6157C04-6A2D-4DF6-A377-EDFCB6376535}"/>
              </a:ext>
            </a:extLst>
          </p:cNvPr>
          <p:cNvSpPr>
            <a:spLocks noGrp="1"/>
          </p:cNvSpPr>
          <p:nvPr>
            <p:ph idx="1"/>
          </p:nvPr>
        </p:nvSpPr>
        <p:spPr>
          <a:xfrm>
            <a:off x="838200" y="1354978"/>
            <a:ext cx="10515600" cy="4351338"/>
          </a:xfrm>
        </p:spPr>
        <p:txBody>
          <a:bodyPr/>
          <a:lstStyle/>
          <a:p>
            <a:r>
              <a:rPr lang="en-IN" sz="2200" dirty="0"/>
              <a:t>We have selected the top 24 features from the models that we have built and selected the 20 common features from it and use it for the further model building, hyper tuning and fitting the final model.</a:t>
            </a:r>
          </a:p>
          <a:p>
            <a:r>
              <a:rPr lang="en-IN" sz="2200" dirty="0"/>
              <a:t>As of now we will be showing the top 10 features from both the models.</a:t>
            </a:r>
          </a:p>
          <a:p>
            <a:endParaRPr lang="en-IN" sz="2200" dirty="0"/>
          </a:p>
          <a:p>
            <a:endParaRPr lang="en-IN" dirty="0"/>
          </a:p>
          <a:p>
            <a:endParaRPr lang="en-IN" dirty="0"/>
          </a:p>
        </p:txBody>
      </p:sp>
      <p:graphicFrame>
        <p:nvGraphicFramePr>
          <p:cNvPr id="4" name="Table 4">
            <a:extLst>
              <a:ext uri="{FF2B5EF4-FFF2-40B4-BE49-F238E27FC236}">
                <a16:creationId xmlns:a16="http://schemas.microsoft.com/office/drawing/2014/main" id="{BCD3D997-2627-4035-AF9A-40516BB10B15}"/>
              </a:ext>
            </a:extLst>
          </p:cNvPr>
          <p:cNvGraphicFramePr>
            <a:graphicFrameLocks noGrp="1"/>
          </p:cNvGraphicFramePr>
          <p:nvPr>
            <p:extLst>
              <p:ext uri="{D42A27DB-BD31-4B8C-83A1-F6EECF244321}">
                <p14:modId xmlns:p14="http://schemas.microsoft.com/office/powerpoint/2010/main" val="3882699042"/>
              </p:ext>
            </p:extLst>
          </p:nvPr>
        </p:nvGraphicFramePr>
        <p:xfrm>
          <a:off x="1013012" y="2884095"/>
          <a:ext cx="10165976" cy="3657600"/>
        </p:xfrm>
        <a:graphic>
          <a:graphicData uri="http://schemas.openxmlformats.org/drawingml/2006/table">
            <a:tbl>
              <a:tblPr firstRow="1" bandRow="1">
                <a:tableStyleId>{5C22544A-7EE6-4342-B048-85BDC9FD1C3A}</a:tableStyleId>
              </a:tblPr>
              <a:tblGrid>
                <a:gridCol w="3859305">
                  <a:extLst>
                    <a:ext uri="{9D8B030D-6E8A-4147-A177-3AD203B41FA5}">
                      <a16:colId xmlns:a16="http://schemas.microsoft.com/office/drawing/2014/main" val="2358661152"/>
                    </a:ext>
                  </a:extLst>
                </a:gridCol>
                <a:gridCol w="1223683">
                  <a:extLst>
                    <a:ext uri="{9D8B030D-6E8A-4147-A177-3AD203B41FA5}">
                      <a16:colId xmlns:a16="http://schemas.microsoft.com/office/drawing/2014/main" val="3232564770"/>
                    </a:ext>
                  </a:extLst>
                </a:gridCol>
                <a:gridCol w="3738282">
                  <a:extLst>
                    <a:ext uri="{9D8B030D-6E8A-4147-A177-3AD203B41FA5}">
                      <a16:colId xmlns:a16="http://schemas.microsoft.com/office/drawing/2014/main" val="2764435349"/>
                    </a:ext>
                  </a:extLst>
                </a:gridCol>
                <a:gridCol w="1344706">
                  <a:extLst>
                    <a:ext uri="{9D8B030D-6E8A-4147-A177-3AD203B41FA5}">
                      <a16:colId xmlns:a16="http://schemas.microsoft.com/office/drawing/2014/main" val="735176967"/>
                    </a:ext>
                  </a:extLst>
                </a:gridCol>
              </a:tblGrid>
              <a:tr h="323432">
                <a:tc>
                  <a:txBody>
                    <a:bodyPr/>
                    <a:lstStyle/>
                    <a:p>
                      <a:pPr algn="r" fontAlgn="ctr"/>
                      <a:r>
                        <a:rPr lang="en-IN" b="1" dirty="0">
                          <a:effectLst/>
                        </a:rPr>
                        <a:t>ETC</a:t>
                      </a:r>
                    </a:p>
                  </a:txBody>
                  <a:tcPr anchor="ctr"/>
                </a:tc>
                <a:tc>
                  <a:txBody>
                    <a:bodyPr/>
                    <a:lstStyle/>
                    <a:p>
                      <a:endParaRPr lang="en-IN" dirty="0"/>
                    </a:p>
                  </a:txBody>
                  <a:tcPr/>
                </a:tc>
                <a:tc>
                  <a:txBody>
                    <a:bodyPr/>
                    <a:lstStyle/>
                    <a:p>
                      <a:pPr algn="r" fontAlgn="ctr"/>
                      <a:r>
                        <a:rPr lang="en-IN" b="1" dirty="0">
                          <a:effectLst/>
                        </a:rPr>
                        <a:t>RFC</a:t>
                      </a:r>
                    </a:p>
                  </a:txBody>
                  <a:tcPr anchor="ctr"/>
                </a:tc>
                <a:tc>
                  <a:txBody>
                    <a:bodyPr/>
                    <a:lstStyle/>
                    <a:p>
                      <a:endParaRPr lang="en-IN"/>
                    </a:p>
                  </a:txBody>
                  <a:tcPr/>
                </a:tc>
                <a:extLst>
                  <a:ext uri="{0D108BD9-81ED-4DB2-BD59-A6C34878D82A}">
                    <a16:rowId xmlns:a16="http://schemas.microsoft.com/office/drawing/2014/main" val="1800312530"/>
                  </a:ext>
                </a:extLst>
              </a:tr>
              <a:tr h="323432">
                <a:tc>
                  <a:txBody>
                    <a:bodyPr/>
                    <a:lstStyle/>
                    <a:p>
                      <a:pPr algn="r" fontAlgn="ctr"/>
                      <a:r>
                        <a:rPr lang="en-IN" b="1" dirty="0">
                          <a:effectLst/>
                        </a:rPr>
                        <a:t>Elevation</a:t>
                      </a:r>
                    </a:p>
                  </a:txBody>
                  <a:tcPr anchor="ctr"/>
                </a:tc>
                <a:tc>
                  <a:txBody>
                    <a:bodyPr/>
                    <a:lstStyle/>
                    <a:p>
                      <a:pPr algn="r" fontAlgn="ctr"/>
                      <a:r>
                        <a:rPr lang="en-IN" dirty="0">
                          <a:effectLst/>
                        </a:rPr>
                        <a:t>0.081353</a:t>
                      </a:r>
                    </a:p>
                  </a:txBody>
                  <a:tcPr anchor="ctr"/>
                </a:tc>
                <a:tc>
                  <a:txBody>
                    <a:bodyPr/>
                    <a:lstStyle/>
                    <a:p>
                      <a:pPr algn="r" fontAlgn="ctr"/>
                      <a:r>
                        <a:rPr lang="en-IN" b="1">
                          <a:effectLst/>
                        </a:rPr>
                        <a:t>Elevation</a:t>
                      </a:r>
                    </a:p>
                  </a:txBody>
                  <a:tcPr anchor="ctr"/>
                </a:tc>
                <a:tc>
                  <a:txBody>
                    <a:bodyPr/>
                    <a:lstStyle/>
                    <a:p>
                      <a:pPr algn="r" fontAlgn="ctr"/>
                      <a:r>
                        <a:rPr lang="en-IN" dirty="0">
                          <a:effectLst/>
                        </a:rPr>
                        <a:t>0.119570</a:t>
                      </a:r>
                    </a:p>
                  </a:txBody>
                  <a:tcPr anchor="ctr"/>
                </a:tc>
                <a:extLst>
                  <a:ext uri="{0D108BD9-81ED-4DB2-BD59-A6C34878D82A}">
                    <a16:rowId xmlns:a16="http://schemas.microsoft.com/office/drawing/2014/main" val="799228936"/>
                  </a:ext>
                </a:extLst>
              </a:tr>
              <a:tr h="323432">
                <a:tc>
                  <a:txBody>
                    <a:bodyPr/>
                    <a:lstStyle/>
                    <a:p>
                      <a:pPr algn="r" fontAlgn="ctr"/>
                      <a:r>
                        <a:rPr lang="en-IN" b="1" dirty="0">
                          <a:effectLst/>
                        </a:rPr>
                        <a:t>Wilderness_Area4</a:t>
                      </a:r>
                    </a:p>
                  </a:txBody>
                  <a:tcPr anchor="ctr"/>
                </a:tc>
                <a:tc>
                  <a:txBody>
                    <a:bodyPr/>
                    <a:lstStyle/>
                    <a:p>
                      <a:pPr algn="r" fontAlgn="ctr"/>
                      <a:r>
                        <a:rPr lang="en-IN" dirty="0">
                          <a:effectLst/>
                        </a:rPr>
                        <a:t>0.037032</a:t>
                      </a:r>
                    </a:p>
                  </a:txBody>
                  <a:tcPr anchor="ctr"/>
                </a:tc>
                <a:tc>
                  <a:txBody>
                    <a:bodyPr/>
                    <a:lstStyle/>
                    <a:p>
                      <a:pPr algn="r" fontAlgn="ctr"/>
                      <a:r>
                        <a:rPr lang="en-IN" b="1" dirty="0">
                          <a:effectLst/>
                        </a:rPr>
                        <a:t>Wilderness_Area4</a:t>
                      </a:r>
                    </a:p>
                  </a:txBody>
                  <a:tcPr anchor="ctr"/>
                </a:tc>
                <a:tc>
                  <a:txBody>
                    <a:bodyPr/>
                    <a:lstStyle/>
                    <a:p>
                      <a:pPr algn="r" fontAlgn="ctr"/>
                      <a:r>
                        <a:rPr lang="en-IN">
                          <a:effectLst/>
                        </a:rPr>
                        <a:t>0.029803</a:t>
                      </a:r>
                    </a:p>
                  </a:txBody>
                  <a:tcPr anchor="ctr"/>
                </a:tc>
                <a:extLst>
                  <a:ext uri="{0D108BD9-81ED-4DB2-BD59-A6C34878D82A}">
                    <a16:rowId xmlns:a16="http://schemas.microsoft.com/office/drawing/2014/main" val="2414959104"/>
                  </a:ext>
                </a:extLst>
              </a:tr>
              <a:tr h="323432">
                <a:tc>
                  <a:txBody>
                    <a:bodyPr/>
                    <a:lstStyle/>
                    <a:p>
                      <a:pPr algn="r" fontAlgn="ctr"/>
                      <a:r>
                        <a:rPr lang="en-IN" b="1">
                          <a:effectLst/>
                        </a:rPr>
                        <a:t>Horizontal_Distance_To_Roadways</a:t>
                      </a:r>
                    </a:p>
                  </a:txBody>
                  <a:tcPr anchor="ctr"/>
                </a:tc>
                <a:tc>
                  <a:txBody>
                    <a:bodyPr/>
                    <a:lstStyle/>
                    <a:p>
                      <a:pPr algn="r" fontAlgn="ctr"/>
                      <a:r>
                        <a:rPr lang="en-IN" dirty="0">
                          <a:effectLst/>
                        </a:rPr>
                        <a:t>0.019124</a:t>
                      </a:r>
                    </a:p>
                  </a:txBody>
                  <a:tcPr anchor="ctr"/>
                </a:tc>
                <a:tc>
                  <a:txBody>
                    <a:bodyPr/>
                    <a:lstStyle/>
                    <a:p>
                      <a:pPr algn="r" fontAlgn="ctr"/>
                      <a:r>
                        <a:rPr lang="en-IN" b="1">
                          <a:effectLst/>
                        </a:rPr>
                        <a:t>Horizontal_Distance_To_Roadways</a:t>
                      </a:r>
                    </a:p>
                  </a:txBody>
                  <a:tcPr anchor="ctr"/>
                </a:tc>
                <a:tc>
                  <a:txBody>
                    <a:bodyPr/>
                    <a:lstStyle/>
                    <a:p>
                      <a:pPr algn="r" fontAlgn="ctr"/>
                      <a:r>
                        <a:rPr lang="en-IN">
                          <a:effectLst/>
                        </a:rPr>
                        <a:t>0.021154</a:t>
                      </a:r>
                    </a:p>
                  </a:txBody>
                  <a:tcPr anchor="ctr"/>
                </a:tc>
                <a:extLst>
                  <a:ext uri="{0D108BD9-81ED-4DB2-BD59-A6C34878D82A}">
                    <a16:rowId xmlns:a16="http://schemas.microsoft.com/office/drawing/2014/main" val="4168600729"/>
                  </a:ext>
                </a:extLst>
              </a:tr>
              <a:tr h="323432">
                <a:tc>
                  <a:txBody>
                    <a:bodyPr/>
                    <a:lstStyle/>
                    <a:p>
                      <a:pPr algn="r" fontAlgn="ctr"/>
                      <a:r>
                        <a:rPr lang="en-US" b="1">
                          <a:effectLst/>
                        </a:rPr>
                        <a:t>Horizontal_Distance_To_Fire_Points</a:t>
                      </a:r>
                    </a:p>
                  </a:txBody>
                  <a:tcPr anchor="ctr"/>
                </a:tc>
                <a:tc>
                  <a:txBody>
                    <a:bodyPr/>
                    <a:lstStyle/>
                    <a:p>
                      <a:pPr algn="r" fontAlgn="ctr"/>
                      <a:r>
                        <a:rPr lang="en-IN" dirty="0">
                          <a:effectLst/>
                        </a:rPr>
                        <a:t>0.015150</a:t>
                      </a:r>
                    </a:p>
                  </a:txBody>
                  <a:tcPr anchor="ctr"/>
                </a:tc>
                <a:tc>
                  <a:txBody>
                    <a:bodyPr/>
                    <a:lstStyle/>
                    <a:p>
                      <a:pPr algn="r" fontAlgn="ctr"/>
                      <a:r>
                        <a:rPr lang="en-US" b="1">
                          <a:effectLst/>
                        </a:rPr>
                        <a:t>Horizontal_Distance_To_Fire_Points</a:t>
                      </a:r>
                    </a:p>
                  </a:txBody>
                  <a:tcPr anchor="ctr"/>
                </a:tc>
                <a:tc>
                  <a:txBody>
                    <a:bodyPr/>
                    <a:lstStyle/>
                    <a:p>
                      <a:pPr algn="r" fontAlgn="ctr"/>
                      <a:r>
                        <a:rPr lang="en-IN" dirty="0">
                          <a:effectLst/>
                        </a:rPr>
                        <a:t>0.018126</a:t>
                      </a:r>
                    </a:p>
                  </a:txBody>
                  <a:tcPr anchor="ctr"/>
                </a:tc>
                <a:extLst>
                  <a:ext uri="{0D108BD9-81ED-4DB2-BD59-A6C34878D82A}">
                    <a16:rowId xmlns:a16="http://schemas.microsoft.com/office/drawing/2014/main" val="2722895412"/>
                  </a:ext>
                </a:extLst>
              </a:tr>
              <a:tr h="323432">
                <a:tc>
                  <a:txBody>
                    <a:bodyPr/>
                    <a:lstStyle/>
                    <a:p>
                      <a:pPr algn="r" fontAlgn="ctr"/>
                      <a:r>
                        <a:rPr lang="en-IN" b="1">
                          <a:effectLst/>
                        </a:rPr>
                        <a:t>Soil_Type22</a:t>
                      </a:r>
                    </a:p>
                  </a:txBody>
                  <a:tcPr anchor="ctr"/>
                </a:tc>
                <a:tc>
                  <a:txBody>
                    <a:bodyPr/>
                    <a:lstStyle/>
                    <a:p>
                      <a:pPr algn="r" fontAlgn="ctr"/>
                      <a:r>
                        <a:rPr lang="en-IN" dirty="0">
                          <a:effectLst/>
                        </a:rPr>
                        <a:t>0.015074</a:t>
                      </a:r>
                    </a:p>
                  </a:txBody>
                  <a:tcPr anchor="ctr"/>
                </a:tc>
                <a:tc>
                  <a:txBody>
                    <a:bodyPr/>
                    <a:lstStyle/>
                    <a:p>
                      <a:pPr algn="r" fontAlgn="ctr"/>
                      <a:r>
                        <a:rPr lang="en-IN" b="1" dirty="0">
                          <a:effectLst/>
                        </a:rPr>
                        <a:t>Horizontal_Distance_To_Hydrology</a:t>
                      </a:r>
                    </a:p>
                  </a:txBody>
                  <a:tcPr anchor="ctr"/>
                </a:tc>
                <a:tc>
                  <a:txBody>
                    <a:bodyPr/>
                    <a:lstStyle/>
                    <a:p>
                      <a:pPr algn="r" fontAlgn="ctr"/>
                      <a:r>
                        <a:rPr lang="en-IN">
                          <a:effectLst/>
                        </a:rPr>
                        <a:t>0.009345</a:t>
                      </a:r>
                    </a:p>
                  </a:txBody>
                  <a:tcPr anchor="ctr"/>
                </a:tc>
                <a:extLst>
                  <a:ext uri="{0D108BD9-81ED-4DB2-BD59-A6C34878D82A}">
                    <a16:rowId xmlns:a16="http://schemas.microsoft.com/office/drawing/2014/main" val="3336201973"/>
                  </a:ext>
                </a:extLst>
              </a:tr>
              <a:tr h="323432">
                <a:tc>
                  <a:txBody>
                    <a:bodyPr/>
                    <a:lstStyle/>
                    <a:p>
                      <a:pPr algn="r" fontAlgn="ctr"/>
                      <a:r>
                        <a:rPr lang="en-IN" b="1">
                          <a:effectLst/>
                        </a:rPr>
                        <a:t>Soil_Type4</a:t>
                      </a:r>
                    </a:p>
                  </a:txBody>
                  <a:tcPr anchor="ctr"/>
                </a:tc>
                <a:tc>
                  <a:txBody>
                    <a:bodyPr/>
                    <a:lstStyle/>
                    <a:p>
                      <a:pPr algn="r" fontAlgn="ctr"/>
                      <a:r>
                        <a:rPr lang="en-IN" dirty="0">
                          <a:effectLst/>
                        </a:rPr>
                        <a:t>0.011520</a:t>
                      </a:r>
                    </a:p>
                  </a:txBody>
                  <a:tcPr anchor="ctr"/>
                </a:tc>
                <a:tc>
                  <a:txBody>
                    <a:bodyPr/>
                    <a:lstStyle/>
                    <a:p>
                      <a:pPr algn="r" fontAlgn="ctr"/>
                      <a:r>
                        <a:rPr lang="en-IN" b="1" dirty="0">
                          <a:effectLst/>
                        </a:rPr>
                        <a:t>Soil_Type4</a:t>
                      </a:r>
                    </a:p>
                  </a:txBody>
                  <a:tcPr anchor="ctr"/>
                </a:tc>
                <a:tc>
                  <a:txBody>
                    <a:bodyPr/>
                    <a:lstStyle/>
                    <a:p>
                      <a:pPr algn="r" fontAlgn="ctr"/>
                      <a:r>
                        <a:rPr lang="en-IN">
                          <a:effectLst/>
                        </a:rPr>
                        <a:t>0.009285</a:t>
                      </a:r>
                    </a:p>
                  </a:txBody>
                  <a:tcPr anchor="ctr"/>
                </a:tc>
                <a:extLst>
                  <a:ext uri="{0D108BD9-81ED-4DB2-BD59-A6C34878D82A}">
                    <a16:rowId xmlns:a16="http://schemas.microsoft.com/office/drawing/2014/main" val="2867943242"/>
                  </a:ext>
                </a:extLst>
              </a:tr>
              <a:tr h="323432">
                <a:tc>
                  <a:txBody>
                    <a:bodyPr/>
                    <a:lstStyle/>
                    <a:p>
                      <a:pPr algn="r" fontAlgn="ctr"/>
                      <a:r>
                        <a:rPr lang="en-IN" b="1">
                          <a:effectLst/>
                        </a:rPr>
                        <a:t>Soil_Type12</a:t>
                      </a:r>
                    </a:p>
                  </a:txBody>
                  <a:tcPr anchor="ctr"/>
                </a:tc>
                <a:tc>
                  <a:txBody>
                    <a:bodyPr/>
                    <a:lstStyle/>
                    <a:p>
                      <a:pPr algn="r" fontAlgn="ctr"/>
                      <a:r>
                        <a:rPr lang="en-IN" dirty="0">
                          <a:effectLst/>
                        </a:rPr>
                        <a:t>0.011158</a:t>
                      </a:r>
                    </a:p>
                  </a:txBody>
                  <a:tcPr anchor="ctr"/>
                </a:tc>
                <a:tc>
                  <a:txBody>
                    <a:bodyPr/>
                    <a:lstStyle/>
                    <a:p>
                      <a:pPr algn="r" fontAlgn="ctr"/>
                      <a:r>
                        <a:rPr lang="en-IN" b="1">
                          <a:effectLst/>
                        </a:rPr>
                        <a:t>Soil_Type39</a:t>
                      </a:r>
                    </a:p>
                  </a:txBody>
                  <a:tcPr anchor="ctr"/>
                </a:tc>
                <a:tc>
                  <a:txBody>
                    <a:bodyPr/>
                    <a:lstStyle/>
                    <a:p>
                      <a:pPr algn="r" fontAlgn="ctr"/>
                      <a:r>
                        <a:rPr lang="en-IN">
                          <a:effectLst/>
                        </a:rPr>
                        <a:t>0.009167</a:t>
                      </a:r>
                    </a:p>
                  </a:txBody>
                  <a:tcPr anchor="ctr"/>
                </a:tc>
                <a:extLst>
                  <a:ext uri="{0D108BD9-81ED-4DB2-BD59-A6C34878D82A}">
                    <a16:rowId xmlns:a16="http://schemas.microsoft.com/office/drawing/2014/main" val="485749836"/>
                  </a:ext>
                </a:extLst>
              </a:tr>
              <a:tr h="323432">
                <a:tc>
                  <a:txBody>
                    <a:bodyPr/>
                    <a:lstStyle/>
                    <a:p>
                      <a:pPr algn="r" fontAlgn="ctr"/>
                      <a:r>
                        <a:rPr lang="en-IN" b="1" dirty="0">
                          <a:effectLst/>
                        </a:rPr>
                        <a:t>Soil_Type38</a:t>
                      </a:r>
                    </a:p>
                  </a:txBody>
                  <a:tcPr anchor="ctr"/>
                </a:tc>
                <a:tc>
                  <a:txBody>
                    <a:bodyPr/>
                    <a:lstStyle/>
                    <a:p>
                      <a:pPr algn="r" fontAlgn="ctr"/>
                      <a:r>
                        <a:rPr lang="en-IN">
                          <a:effectLst/>
                        </a:rPr>
                        <a:t>0.010800</a:t>
                      </a:r>
                    </a:p>
                  </a:txBody>
                  <a:tcPr anchor="ctr"/>
                </a:tc>
                <a:tc>
                  <a:txBody>
                    <a:bodyPr/>
                    <a:lstStyle/>
                    <a:p>
                      <a:pPr algn="r" fontAlgn="ctr"/>
                      <a:r>
                        <a:rPr lang="en-IN" b="1" dirty="0">
                          <a:effectLst/>
                        </a:rPr>
                        <a:t>Soil_Type10</a:t>
                      </a:r>
                    </a:p>
                  </a:txBody>
                  <a:tcPr anchor="ctr"/>
                </a:tc>
                <a:tc>
                  <a:txBody>
                    <a:bodyPr/>
                    <a:lstStyle/>
                    <a:p>
                      <a:pPr algn="r" fontAlgn="ctr"/>
                      <a:r>
                        <a:rPr lang="en-IN">
                          <a:effectLst/>
                        </a:rPr>
                        <a:t>0.008397</a:t>
                      </a:r>
                    </a:p>
                  </a:txBody>
                  <a:tcPr anchor="ctr"/>
                </a:tc>
                <a:extLst>
                  <a:ext uri="{0D108BD9-81ED-4DB2-BD59-A6C34878D82A}">
                    <a16:rowId xmlns:a16="http://schemas.microsoft.com/office/drawing/2014/main" val="1412478996"/>
                  </a:ext>
                </a:extLst>
              </a:tr>
              <a:tr h="323432">
                <a:tc>
                  <a:txBody>
                    <a:bodyPr/>
                    <a:lstStyle/>
                    <a:p>
                      <a:pPr algn="r" fontAlgn="ctr"/>
                      <a:r>
                        <a:rPr lang="en-IN" b="1">
                          <a:effectLst/>
                        </a:rPr>
                        <a:t>Soil_Type10</a:t>
                      </a:r>
                    </a:p>
                  </a:txBody>
                  <a:tcPr anchor="ctr"/>
                </a:tc>
                <a:tc>
                  <a:txBody>
                    <a:bodyPr/>
                    <a:lstStyle/>
                    <a:p>
                      <a:pPr algn="r" fontAlgn="ctr"/>
                      <a:r>
                        <a:rPr lang="en-IN" dirty="0">
                          <a:effectLst/>
                        </a:rPr>
                        <a:t>0.010212</a:t>
                      </a:r>
                    </a:p>
                  </a:txBody>
                  <a:tcPr anchor="ctr"/>
                </a:tc>
                <a:tc>
                  <a:txBody>
                    <a:bodyPr/>
                    <a:lstStyle/>
                    <a:p>
                      <a:pPr algn="r" fontAlgn="ctr"/>
                      <a:r>
                        <a:rPr lang="en-IN" b="1">
                          <a:effectLst/>
                        </a:rPr>
                        <a:t>Vertical_Distance_To_Hydrology</a:t>
                      </a:r>
                    </a:p>
                  </a:txBody>
                  <a:tcPr anchor="ctr"/>
                </a:tc>
                <a:tc>
                  <a:txBody>
                    <a:bodyPr/>
                    <a:lstStyle/>
                    <a:p>
                      <a:pPr algn="r" fontAlgn="ctr"/>
                      <a:r>
                        <a:rPr lang="en-IN" dirty="0">
                          <a:effectLst/>
                        </a:rPr>
                        <a:t>0.007866</a:t>
                      </a:r>
                    </a:p>
                  </a:txBody>
                  <a:tcPr anchor="ctr"/>
                </a:tc>
                <a:extLst>
                  <a:ext uri="{0D108BD9-81ED-4DB2-BD59-A6C34878D82A}">
                    <a16:rowId xmlns:a16="http://schemas.microsoft.com/office/drawing/2014/main" val="4036925423"/>
                  </a:ext>
                </a:extLst>
              </a:tr>
            </a:tbl>
          </a:graphicData>
        </a:graphic>
      </p:graphicFrame>
    </p:spTree>
    <p:extLst>
      <p:ext uri="{BB962C8B-B14F-4D97-AF65-F5344CB8AC3E}">
        <p14:creationId xmlns:p14="http://schemas.microsoft.com/office/powerpoint/2010/main" val="4008467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2DE5-91B3-40D5-9217-BB8AA75A4118}"/>
              </a:ext>
            </a:extLst>
          </p:cNvPr>
          <p:cNvSpPr>
            <a:spLocks noGrp="1"/>
          </p:cNvSpPr>
          <p:nvPr>
            <p:ph type="title"/>
          </p:nvPr>
        </p:nvSpPr>
        <p:spPr/>
        <p:txBody>
          <a:bodyPr>
            <a:normAutofit/>
          </a:bodyPr>
          <a:lstStyle/>
          <a:p>
            <a:r>
              <a:rPr lang="en-IN" sz="3600" b="1" u="sng" dirty="0"/>
              <a:t>Important Features</a:t>
            </a:r>
          </a:p>
        </p:txBody>
      </p:sp>
      <p:pic>
        <p:nvPicPr>
          <p:cNvPr id="5" name="Content Placeholder 4">
            <a:extLst>
              <a:ext uri="{FF2B5EF4-FFF2-40B4-BE49-F238E27FC236}">
                <a16:creationId xmlns:a16="http://schemas.microsoft.com/office/drawing/2014/main" id="{F5AD0A2E-802A-4E48-8EF8-F8C516FB62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022" y="1583111"/>
            <a:ext cx="9619955" cy="4629430"/>
          </a:xfrm>
        </p:spPr>
      </p:pic>
    </p:spTree>
    <p:extLst>
      <p:ext uri="{BB962C8B-B14F-4D97-AF65-F5344CB8AC3E}">
        <p14:creationId xmlns:p14="http://schemas.microsoft.com/office/powerpoint/2010/main" val="186583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F47A-65E8-4834-B28F-CC7EB0A73733}"/>
              </a:ext>
            </a:extLst>
          </p:cNvPr>
          <p:cNvSpPr>
            <a:spLocks noGrp="1"/>
          </p:cNvSpPr>
          <p:nvPr>
            <p:ph type="title"/>
          </p:nvPr>
        </p:nvSpPr>
        <p:spPr/>
        <p:txBody>
          <a:bodyPr>
            <a:normAutofit/>
          </a:bodyPr>
          <a:lstStyle/>
          <a:p>
            <a:r>
              <a:rPr lang="en-IN" sz="3600" b="1" u="sng" dirty="0"/>
              <a:t>Data Description</a:t>
            </a:r>
          </a:p>
        </p:txBody>
      </p:sp>
      <p:sp>
        <p:nvSpPr>
          <p:cNvPr id="3" name="Content Placeholder 2">
            <a:extLst>
              <a:ext uri="{FF2B5EF4-FFF2-40B4-BE49-F238E27FC236}">
                <a16:creationId xmlns:a16="http://schemas.microsoft.com/office/drawing/2014/main" id="{C695EAE1-EF48-4EBD-ADBC-9233452D9BCB}"/>
              </a:ext>
            </a:extLst>
          </p:cNvPr>
          <p:cNvSpPr>
            <a:spLocks noGrp="1"/>
          </p:cNvSpPr>
          <p:nvPr>
            <p:ph idx="1"/>
          </p:nvPr>
        </p:nvSpPr>
        <p:spPr>
          <a:xfrm>
            <a:off x="407894" y="1583578"/>
            <a:ext cx="11143130" cy="4467598"/>
          </a:xfrm>
        </p:spPr>
        <p:txBody>
          <a:bodyPr>
            <a:normAutofit/>
          </a:bodyPr>
          <a:lstStyle/>
          <a:p>
            <a:pPr marL="481965" indent="0">
              <a:buNone/>
            </a:pPr>
            <a:r>
              <a:rPr lang="en-US" sz="2200" b="1" kern="0" dirty="0">
                <a:effectLst/>
                <a:ea typeface="Times New Roman" panose="02020603050405020304" pitchFamily="18" charset="0"/>
              </a:rPr>
              <a:t>Dataset</a:t>
            </a:r>
            <a:r>
              <a:rPr lang="en-US" sz="2200" b="1" kern="0" spc="-10" dirty="0">
                <a:effectLst/>
                <a:ea typeface="Times New Roman" panose="02020603050405020304" pitchFamily="18" charset="0"/>
              </a:rPr>
              <a:t> </a:t>
            </a:r>
            <a:r>
              <a:rPr lang="en-US" sz="2200" b="1" kern="0" dirty="0">
                <a:effectLst/>
                <a:ea typeface="Times New Roman" panose="02020603050405020304" pitchFamily="18" charset="0"/>
              </a:rPr>
              <a:t>name :</a:t>
            </a:r>
            <a:r>
              <a:rPr lang="en-IN" sz="2200" b="1" kern="0" dirty="0">
                <a:ea typeface="Times New Roman" panose="02020603050405020304" pitchFamily="18" charset="0"/>
              </a:rPr>
              <a:t> </a:t>
            </a:r>
            <a:r>
              <a:rPr lang="en-US" sz="2200" kern="0" dirty="0">
                <a:ea typeface="Times New Roman" panose="02020603050405020304" pitchFamily="18" charset="0"/>
              </a:rPr>
              <a:t>covtype_data</a:t>
            </a:r>
            <a:r>
              <a:rPr lang="en-US" sz="2200" dirty="0">
                <a:effectLst/>
                <a:ea typeface="Times New Roman" panose="02020603050405020304" pitchFamily="18" charset="0"/>
              </a:rPr>
              <a:t>.csv</a:t>
            </a:r>
            <a:endParaRPr lang="en-US" sz="2200" dirty="0">
              <a:ea typeface="Times New Roman" panose="02020603050405020304" pitchFamily="18" charset="0"/>
            </a:endParaRPr>
          </a:p>
          <a:p>
            <a:pPr marL="481965" indent="0">
              <a:buNone/>
            </a:pPr>
            <a:r>
              <a:rPr lang="en-US" sz="2200" b="1" kern="0" dirty="0">
                <a:effectLst/>
                <a:ea typeface="Times New Roman" panose="02020603050405020304" pitchFamily="18" charset="0"/>
              </a:rPr>
              <a:t>Problem</a:t>
            </a:r>
            <a:r>
              <a:rPr lang="en-US" sz="2200" b="1" kern="0" spc="-25" dirty="0">
                <a:effectLst/>
                <a:ea typeface="Times New Roman" panose="02020603050405020304" pitchFamily="18" charset="0"/>
              </a:rPr>
              <a:t> </a:t>
            </a:r>
            <a:r>
              <a:rPr lang="en-US" sz="2200" b="1" kern="0" dirty="0">
                <a:effectLst/>
                <a:ea typeface="Times New Roman" panose="02020603050405020304" pitchFamily="18" charset="0"/>
              </a:rPr>
              <a:t>Statement:</a:t>
            </a:r>
            <a:endParaRPr lang="en-IN" sz="2200" b="1" kern="0" dirty="0">
              <a:ea typeface="Times New Roman" panose="02020603050405020304" pitchFamily="18" charset="0"/>
            </a:endParaRPr>
          </a:p>
          <a:p>
            <a:pPr marL="710565"/>
            <a:r>
              <a:rPr lang="en-US" sz="2200" dirty="0"/>
              <a:t>The problem is to “predict the forest cover type (the predominant kind of tree cover) from strictly cartographic variables (as opposed to remotely sensed data)”.</a:t>
            </a:r>
            <a:endParaRPr lang="en-US" sz="2200" b="1" dirty="0">
              <a:solidFill>
                <a:srgbClr val="282828"/>
              </a:solidFill>
              <a:effectLst/>
              <a:ea typeface="Times New Roman" panose="02020603050405020304" pitchFamily="18" charset="0"/>
            </a:endParaRPr>
          </a:p>
          <a:p>
            <a:pPr marL="481965" indent="0" algn="just">
              <a:spcBef>
                <a:spcPts val="1165"/>
              </a:spcBef>
              <a:spcAft>
                <a:spcPts val="0"/>
              </a:spcAft>
              <a:buNone/>
            </a:pPr>
            <a:r>
              <a:rPr lang="en-US" sz="2200" b="1" dirty="0">
                <a:ea typeface="Times New Roman" panose="02020603050405020304" pitchFamily="18" charset="0"/>
              </a:rPr>
              <a:t>Variable</a:t>
            </a:r>
            <a:r>
              <a:rPr lang="en-US" sz="2200" b="1" spc="-30" dirty="0">
                <a:ea typeface="Times New Roman" panose="02020603050405020304" pitchFamily="18" charset="0"/>
              </a:rPr>
              <a:t> </a:t>
            </a:r>
            <a:r>
              <a:rPr lang="en-US" sz="2200" b="1" dirty="0">
                <a:ea typeface="Times New Roman" panose="02020603050405020304" pitchFamily="18" charset="0"/>
              </a:rPr>
              <a:t>information/Data</a:t>
            </a:r>
            <a:r>
              <a:rPr lang="en-US" sz="2200" b="1" spc="-15" dirty="0">
                <a:ea typeface="Times New Roman" panose="02020603050405020304" pitchFamily="18" charset="0"/>
              </a:rPr>
              <a:t> </a:t>
            </a:r>
            <a:r>
              <a:rPr lang="en-US" sz="2200" b="1" dirty="0">
                <a:ea typeface="Times New Roman" panose="02020603050405020304" pitchFamily="18" charset="0"/>
              </a:rPr>
              <a:t>description:</a:t>
            </a:r>
            <a:endParaRPr lang="en-IN" sz="2200" dirty="0">
              <a:ea typeface="Times New Roman" panose="02020603050405020304" pitchFamily="18" charset="0"/>
            </a:endParaRPr>
          </a:p>
          <a:p>
            <a:pPr marL="710565" algn="just">
              <a:spcBef>
                <a:spcPts val="760"/>
              </a:spcBef>
            </a:pPr>
            <a:r>
              <a:rPr lang="en-US" sz="2200" kern="0" dirty="0">
                <a:solidFill>
                  <a:srgbClr val="282828"/>
                </a:solidFill>
                <a:ea typeface="Times New Roman" panose="02020603050405020304" pitchFamily="18" charset="0"/>
              </a:rPr>
              <a:t>The data set consists of 5,81,012 observations and 55 features before the cleaning and contains </a:t>
            </a:r>
            <a:r>
              <a:rPr lang="en-IN" sz="2200" kern="0" dirty="0">
                <a:solidFill>
                  <a:srgbClr val="282828"/>
                </a:solidFill>
                <a:ea typeface="Times New Roman" panose="02020603050405020304" pitchFamily="18" charset="0"/>
              </a:rPr>
              <a:t>variables like </a:t>
            </a:r>
            <a:r>
              <a:rPr lang="en-IN" sz="2200" dirty="0">
                <a:effectLst/>
                <a:ea typeface="Calibri" panose="020F0502020204030204" pitchFamily="34" charset="0"/>
                <a:cs typeface="Times New Roman" panose="02020603050405020304" pitchFamily="18" charset="0"/>
              </a:rPr>
              <a:t>Elevation, Slope, Aspect, Hillshade_9am, </a:t>
            </a:r>
            <a:r>
              <a:rPr lang="en-IN" sz="2200" b="0" i="0" dirty="0">
                <a:effectLst/>
              </a:rPr>
              <a:t>Hillshade_3pm,</a:t>
            </a:r>
            <a:r>
              <a:rPr lang="en-US" sz="2200" b="0" i="0" dirty="0">
                <a:effectLst/>
              </a:rPr>
              <a:t>Horizontal_Distance_To_Fire_Points, </a:t>
            </a:r>
            <a:r>
              <a:rPr lang="en-IN" sz="2200" b="0" i="0" dirty="0">
                <a:effectLst/>
              </a:rPr>
              <a:t>Horizontal_Distance_To_Roadways ,Wilderness Area(4), Soil types(40), cover type etc.,.</a:t>
            </a:r>
            <a:endParaRPr lang="en-IN" sz="2200" b="1" kern="0" dirty="0">
              <a:ea typeface="Times New Roman" panose="02020603050405020304" pitchFamily="18" charset="0"/>
            </a:endParaRPr>
          </a:p>
          <a:p>
            <a:endParaRPr lang="en-IN" dirty="0"/>
          </a:p>
        </p:txBody>
      </p:sp>
    </p:spTree>
    <p:extLst>
      <p:ext uri="{BB962C8B-B14F-4D97-AF65-F5344CB8AC3E}">
        <p14:creationId xmlns:p14="http://schemas.microsoft.com/office/powerpoint/2010/main" val="2291639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7C95-BF1D-4C8E-B4A2-D665FAFD7BEA}"/>
              </a:ext>
            </a:extLst>
          </p:cNvPr>
          <p:cNvSpPr>
            <a:spLocks noGrp="1"/>
          </p:cNvSpPr>
          <p:nvPr>
            <p:ph type="title"/>
          </p:nvPr>
        </p:nvSpPr>
        <p:spPr/>
        <p:txBody>
          <a:bodyPr>
            <a:normAutofit/>
          </a:bodyPr>
          <a:lstStyle/>
          <a:p>
            <a:r>
              <a:rPr lang="en-IN" sz="3600" b="1" u="sng" dirty="0"/>
              <a:t>Base Model</a:t>
            </a:r>
          </a:p>
        </p:txBody>
      </p:sp>
      <p:sp>
        <p:nvSpPr>
          <p:cNvPr id="8" name="Content Placeholder 7">
            <a:extLst>
              <a:ext uri="{FF2B5EF4-FFF2-40B4-BE49-F238E27FC236}">
                <a16:creationId xmlns:a16="http://schemas.microsoft.com/office/drawing/2014/main" id="{D90FCE43-7B83-42C2-A5ED-70D1FCC9EC56}"/>
              </a:ext>
            </a:extLst>
          </p:cNvPr>
          <p:cNvSpPr>
            <a:spLocks noGrp="1"/>
          </p:cNvSpPr>
          <p:nvPr>
            <p:ph idx="1"/>
          </p:nvPr>
        </p:nvSpPr>
        <p:spPr/>
        <p:txBody>
          <a:bodyPr>
            <a:normAutofit/>
          </a:bodyPr>
          <a:lstStyle/>
          <a:p>
            <a:pPr marL="0" indent="0">
              <a:buNone/>
            </a:pPr>
            <a:endParaRPr lang="en-IN" sz="2200" dirty="0"/>
          </a:p>
        </p:txBody>
      </p:sp>
      <p:sp>
        <p:nvSpPr>
          <p:cNvPr id="11" name="Oval 10">
            <a:extLst>
              <a:ext uri="{FF2B5EF4-FFF2-40B4-BE49-F238E27FC236}">
                <a16:creationId xmlns:a16="http://schemas.microsoft.com/office/drawing/2014/main" id="{90792DF0-A3A9-4173-9CA9-0C835A90E4B4}"/>
              </a:ext>
            </a:extLst>
          </p:cNvPr>
          <p:cNvSpPr/>
          <p:nvPr/>
        </p:nvSpPr>
        <p:spPr>
          <a:xfrm>
            <a:off x="6096000" y="3837175"/>
            <a:ext cx="4984376" cy="2339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Random Forest Model</a:t>
            </a:r>
          </a:p>
          <a:p>
            <a:pPr algn="ctr"/>
            <a:r>
              <a:rPr lang="en-IN" dirty="0"/>
              <a:t>Accuracy Score: 95.53 %</a:t>
            </a:r>
          </a:p>
          <a:p>
            <a:pPr algn="ctr"/>
            <a:r>
              <a:rPr lang="en-IN" dirty="0"/>
              <a:t>F1 Score : 95.33 %</a:t>
            </a:r>
          </a:p>
          <a:p>
            <a:pPr algn="ctr"/>
            <a:r>
              <a:rPr lang="en-IN" dirty="0"/>
              <a:t>Time taken to train: 2.175 minutes</a:t>
            </a:r>
          </a:p>
        </p:txBody>
      </p:sp>
      <p:sp>
        <p:nvSpPr>
          <p:cNvPr id="12" name="Oval 11">
            <a:extLst>
              <a:ext uri="{FF2B5EF4-FFF2-40B4-BE49-F238E27FC236}">
                <a16:creationId xmlns:a16="http://schemas.microsoft.com/office/drawing/2014/main" id="{D31F895D-4584-4ECE-8A10-1D60F678E870}"/>
              </a:ext>
            </a:extLst>
          </p:cNvPr>
          <p:cNvSpPr/>
          <p:nvPr/>
        </p:nvSpPr>
        <p:spPr>
          <a:xfrm>
            <a:off x="1286438" y="1825625"/>
            <a:ext cx="4809562" cy="2339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b="1" dirty="0"/>
              <a:t>Logistic Regression Model</a:t>
            </a:r>
          </a:p>
          <a:p>
            <a:pPr algn="ctr"/>
            <a:r>
              <a:rPr lang="en-IN" dirty="0"/>
              <a:t>Accuracy Score: 71.11 %</a:t>
            </a:r>
          </a:p>
          <a:p>
            <a:pPr algn="ctr"/>
            <a:r>
              <a:rPr lang="en-IN" dirty="0"/>
              <a:t>F1 Score : 70.03 %</a:t>
            </a:r>
          </a:p>
          <a:p>
            <a:pPr algn="ctr"/>
            <a:r>
              <a:rPr lang="en-IN" dirty="0"/>
              <a:t>Time taken to train: 0.741 minutes</a:t>
            </a:r>
          </a:p>
          <a:p>
            <a:pPr algn="ctr"/>
            <a:endParaRPr lang="en-IN" dirty="0"/>
          </a:p>
          <a:p>
            <a:pPr algn="ctr"/>
            <a:endParaRPr lang="en-IN" dirty="0"/>
          </a:p>
        </p:txBody>
      </p:sp>
    </p:spTree>
    <p:extLst>
      <p:ext uri="{BB962C8B-B14F-4D97-AF65-F5344CB8AC3E}">
        <p14:creationId xmlns:p14="http://schemas.microsoft.com/office/powerpoint/2010/main" val="2205046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63BE-57CC-4BF4-87DE-FA3961D9638E}"/>
              </a:ext>
            </a:extLst>
          </p:cNvPr>
          <p:cNvSpPr>
            <a:spLocks noGrp="1"/>
          </p:cNvSpPr>
          <p:nvPr>
            <p:ph type="title"/>
          </p:nvPr>
        </p:nvSpPr>
        <p:spPr>
          <a:xfrm>
            <a:off x="838200" y="507112"/>
            <a:ext cx="10515600" cy="1325563"/>
          </a:xfrm>
        </p:spPr>
        <p:txBody>
          <a:bodyPr>
            <a:normAutofit/>
          </a:bodyPr>
          <a:lstStyle/>
          <a:p>
            <a:r>
              <a:rPr lang="en-IN" sz="3600" b="1" u="sng" dirty="0"/>
              <a:t>Scorecard for all the models</a:t>
            </a:r>
          </a:p>
        </p:txBody>
      </p:sp>
      <p:pic>
        <p:nvPicPr>
          <p:cNvPr id="4" name="Content Placeholder 3">
            <a:extLst>
              <a:ext uri="{FF2B5EF4-FFF2-40B4-BE49-F238E27FC236}">
                <a16:creationId xmlns:a16="http://schemas.microsoft.com/office/drawing/2014/main" id="{665CAFC6-4014-4FCC-85D0-82DDB42481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926804"/>
            <a:ext cx="7498976" cy="3815090"/>
          </a:xfrm>
          <a:prstGeom prst="rect">
            <a:avLst/>
          </a:prstGeom>
        </p:spPr>
      </p:pic>
      <p:sp>
        <p:nvSpPr>
          <p:cNvPr id="5" name="Rectangle: Rounded Corners 4">
            <a:extLst>
              <a:ext uri="{FF2B5EF4-FFF2-40B4-BE49-F238E27FC236}">
                <a16:creationId xmlns:a16="http://schemas.microsoft.com/office/drawing/2014/main" id="{07A2091C-855F-4EAD-AB78-84DC81E8DB57}"/>
              </a:ext>
            </a:extLst>
          </p:cNvPr>
          <p:cNvSpPr/>
          <p:nvPr/>
        </p:nvSpPr>
        <p:spPr>
          <a:xfrm>
            <a:off x="8337177" y="1926804"/>
            <a:ext cx="3254188" cy="3815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Bagging Classifier gets the highest accuracy score of 95.6%. There is no much difference in Bagging and Random Forest(95.3%). Here we can clearly see that boosting models have underperformed for this data. All time perfect models like XGB, LGBM were also unable to beat the scores of Random Forest.</a:t>
            </a:r>
            <a:endParaRPr lang="en-IN" dirty="0"/>
          </a:p>
        </p:txBody>
      </p:sp>
    </p:spTree>
    <p:extLst>
      <p:ext uri="{BB962C8B-B14F-4D97-AF65-F5344CB8AC3E}">
        <p14:creationId xmlns:p14="http://schemas.microsoft.com/office/powerpoint/2010/main" val="562243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1346-1571-4DFC-AD0A-FA654685A268}"/>
              </a:ext>
            </a:extLst>
          </p:cNvPr>
          <p:cNvSpPr>
            <a:spLocks noGrp="1"/>
          </p:cNvSpPr>
          <p:nvPr>
            <p:ph type="title"/>
          </p:nvPr>
        </p:nvSpPr>
        <p:spPr/>
        <p:txBody>
          <a:bodyPr>
            <a:normAutofit/>
          </a:bodyPr>
          <a:lstStyle/>
          <a:p>
            <a:r>
              <a:rPr lang="en-IN" sz="3600" b="1" u="sng" dirty="0"/>
              <a:t>Model Evaluation</a:t>
            </a:r>
          </a:p>
        </p:txBody>
      </p:sp>
      <p:sp>
        <p:nvSpPr>
          <p:cNvPr id="3" name="Content Placeholder 2">
            <a:extLst>
              <a:ext uri="{FF2B5EF4-FFF2-40B4-BE49-F238E27FC236}">
                <a16:creationId xmlns:a16="http://schemas.microsoft.com/office/drawing/2014/main" id="{FF5EDD06-8BCB-4404-A3F8-EDC6BDF127F4}"/>
              </a:ext>
            </a:extLst>
          </p:cNvPr>
          <p:cNvSpPr>
            <a:spLocks noGrp="1"/>
          </p:cNvSpPr>
          <p:nvPr>
            <p:ph idx="1"/>
          </p:nvPr>
        </p:nvSpPr>
        <p:spPr>
          <a:xfrm>
            <a:off x="838200" y="1825625"/>
            <a:ext cx="10515600" cy="4117975"/>
          </a:xfrm>
        </p:spPr>
        <p:txBody>
          <a:bodyPr>
            <a:normAutofit/>
          </a:bodyPr>
          <a:lstStyle/>
          <a:p>
            <a:r>
              <a:rPr lang="en-IN" sz="2200" dirty="0"/>
              <a:t>Logistic Regression: Bias error: 0.302615 Variance error: (0.001191)</a:t>
            </a:r>
          </a:p>
          <a:p>
            <a:r>
              <a:rPr lang="en-IN" sz="2200" dirty="0"/>
              <a:t>Decision Tree: Bias error: 0.086397 Variance error: (0.000339)</a:t>
            </a:r>
          </a:p>
          <a:p>
            <a:r>
              <a:rPr lang="en-IN" sz="2200" dirty="0"/>
              <a:t>Random Forest: Bias error: 0.057938 Variance error: (0.000570)</a:t>
            </a:r>
          </a:p>
          <a:p>
            <a:r>
              <a:rPr lang="en-IN" sz="2200" dirty="0"/>
              <a:t>Extra Trees Classifier: Bias error: 0.059552 Variance error: (0.000521)</a:t>
            </a:r>
          </a:p>
          <a:p>
            <a:r>
              <a:rPr lang="en-IN" sz="2200" dirty="0"/>
              <a:t>Bagging Classifier: Bias error: 0.055538 Variance error: (0.000610)</a:t>
            </a:r>
          </a:p>
          <a:p>
            <a:r>
              <a:rPr lang="en-IN" sz="2200" dirty="0"/>
              <a:t>AdaBoost Classifier: Bias error: 0.509208 Variance error: (0.097116)</a:t>
            </a:r>
          </a:p>
          <a:p>
            <a:r>
              <a:rPr lang="en-IN" sz="2200" dirty="0"/>
              <a:t>Gradient Boosting Classifier: Bias error: 0.239631 Variance error: (0.000272)</a:t>
            </a:r>
          </a:p>
          <a:p>
            <a:r>
              <a:rPr lang="en-IN" sz="2200" dirty="0"/>
              <a:t>XGB Classifier: Bias error: 0.141273 Variance error: (0.001736)</a:t>
            </a:r>
          </a:p>
          <a:p>
            <a:r>
              <a:rPr lang="en-IN" sz="2200" dirty="0"/>
              <a:t>LGBM Classifier: Bias error: 0.160006 Variance error: (0.002158)</a:t>
            </a:r>
          </a:p>
        </p:txBody>
      </p:sp>
    </p:spTree>
    <p:extLst>
      <p:ext uri="{BB962C8B-B14F-4D97-AF65-F5344CB8AC3E}">
        <p14:creationId xmlns:p14="http://schemas.microsoft.com/office/powerpoint/2010/main" val="2677290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E3D9-A5BE-4E48-BBCE-040B25DC46C3}"/>
              </a:ext>
            </a:extLst>
          </p:cNvPr>
          <p:cNvSpPr>
            <a:spLocks noGrp="1"/>
          </p:cNvSpPr>
          <p:nvPr>
            <p:ph type="title"/>
          </p:nvPr>
        </p:nvSpPr>
        <p:spPr/>
        <p:txBody>
          <a:bodyPr>
            <a:normAutofit/>
          </a:bodyPr>
          <a:lstStyle/>
          <a:p>
            <a:r>
              <a:rPr lang="en-IN" sz="3600" b="1" u="sng" dirty="0"/>
              <a:t>Model Evaluation</a:t>
            </a:r>
          </a:p>
        </p:txBody>
      </p:sp>
      <p:sp>
        <p:nvSpPr>
          <p:cNvPr id="3" name="Content Placeholder 2">
            <a:extLst>
              <a:ext uri="{FF2B5EF4-FFF2-40B4-BE49-F238E27FC236}">
                <a16:creationId xmlns:a16="http://schemas.microsoft.com/office/drawing/2014/main" id="{0BAAA9B9-B4E6-4606-890F-8E39905C670F}"/>
              </a:ext>
            </a:extLst>
          </p:cNvPr>
          <p:cNvSpPr>
            <a:spLocks noGrp="1"/>
          </p:cNvSpPr>
          <p:nvPr>
            <p:ph idx="1"/>
          </p:nvPr>
        </p:nvSpPr>
        <p:spPr>
          <a:xfrm>
            <a:off x="838200" y="1759743"/>
            <a:ext cx="10515600" cy="3338513"/>
          </a:xfrm>
        </p:spPr>
        <p:txBody>
          <a:bodyPr>
            <a:normAutofit/>
          </a:bodyPr>
          <a:lstStyle/>
          <a:p>
            <a:r>
              <a:rPr lang="en-US" sz="2200" dirty="0"/>
              <a:t>These were the scores of the models before tuning.</a:t>
            </a:r>
          </a:p>
          <a:p>
            <a:r>
              <a:rPr lang="en-US" sz="2200" dirty="0"/>
              <a:t>Logistic Regression has highest bias error when compared to all the other models with a bias error of 0.302.</a:t>
            </a:r>
          </a:p>
          <a:p>
            <a:r>
              <a:rPr lang="en-US" sz="2200" dirty="0"/>
              <a:t>Even in terms of bias and variance error we are having the best scores for Random forest only with the scores as bias: 0.057 and variance: 0.0005. </a:t>
            </a:r>
          </a:p>
          <a:p>
            <a:r>
              <a:rPr lang="en-US" sz="2200" dirty="0"/>
              <a:t>Bagging Classifier as well working the same way as Random Forest having the least bias and variance errors. </a:t>
            </a:r>
          </a:p>
          <a:p>
            <a:r>
              <a:rPr lang="en-US" sz="2200" dirty="0"/>
              <a:t>We can even try the GridSearchCV to reduce the bias and variance error. We can also observe that boosting models have failed enormously to work well on this dataset.</a:t>
            </a:r>
            <a:endParaRPr lang="en-IN" sz="2200" dirty="0"/>
          </a:p>
        </p:txBody>
      </p:sp>
    </p:spTree>
    <p:extLst>
      <p:ext uri="{BB962C8B-B14F-4D97-AF65-F5344CB8AC3E}">
        <p14:creationId xmlns:p14="http://schemas.microsoft.com/office/powerpoint/2010/main" val="598088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A775-AF2B-444A-A319-0D3DD9B6BC20}"/>
              </a:ext>
            </a:extLst>
          </p:cNvPr>
          <p:cNvSpPr>
            <a:spLocks noGrp="1"/>
          </p:cNvSpPr>
          <p:nvPr>
            <p:ph type="title"/>
          </p:nvPr>
        </p:nvSpPr>
        <p:spPr/>
        <p:txBody>
          <a:bodyPr/>
          <a:lstStyle/>
          <a:p>
            <a:r>
              <a:rPr lang="en-IN" sz="4400" b="1" u="sng" dirty="0"/>
              <a:t>Scorecard for </a:t>
            </a:r>
            <a:r>
              <a:rPr lang="en-IN" b="1" u="sng" dirty="0"/>
              <a:t>tuned </a:t>
            </a:r>
            <a:r>
              <a:rPr lang="en-IN" sz="4400" b="1" u="sng" dirty="0"/>
              <a:t>models</a:t>
            </a:r>
            <a:endParaRPr lang="en-IN" dirty="0"/>
          </a:p>
        </p:txBody>
      </p:sp>
      <p:pic>
        <p:nvPicPr>
          <p:cNvPr id="5" name="Content Placeholder 4">
            <a:extLst>
              <a:ext uri="{FF2B5EF4-FFF2-40B4-BE49-F238E27FC236}">
                <a16:creationId xmlns:a16="http://schemas.microsoft.com/office/drawing/2014/main" id="{40AC5145-D111-4DF1-BF65-19BDFDA3AE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2398"/>
            <a:ext cx="7673788" cy="3684913"/>
          </a:xfrm>
        </p:spPr>
      </p:pic>
      <p:sp>
        <p:nvSpPr>
          <p:cNvPr id="6" name="Rectangle: Rounded Corners 5">
            <a:extLst>
              <a:ext uri="{FF2B5EF4-FFF2-40B4-BE49-F238E27FC236}">
                <a16:creationId xmlns:a16="http://schemas.microsoft.com/office/drawing/2014/main" id="{E5CFEE85-E978-4806-810F-874169C50D13}"/>
              </a:ext>
            </a:extLst>
          </p:cNvPr>
          <p:cNvSpPr/>
          <p:nvPr/>
        </p:nvSpPr>
        <p:spPr>
          <a:xfrm>
            <a:off x="8740588" y="2017060"/>
            <a:ext cx="2837329" cy="3550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Tuned XGB Classifier has performed well in terms of both train and test data. We can see that tuned Adaboost(Boosted random Forest) has good accuracy but it’s a kind of overfitting. So we can choose XGBClassifier as the benchmark model.</a:t>
            </a:r>
          </a:p>
        </p:txBody>
      </p:sp>
    </p:spTree>
    <p:extLst>
      <p:ext uri="{BB962C8B-B14F-4D97-AF65-F5344CB8AC3E}">
        <p14:creationId xmlns:p14="http://schemas.microsoft.com/office/powerpoint/2010/main" val="2825505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C089-43EC-452D-B444-8EAD35D8B96B}"/>
              </a:ext>
            </a:extLst>
          </p:cNvPr>
          <p:cNvSpPr>
            <a:spLocks noGrp="1"/>
          </p:cNvSpPr>
          <p:nvPr>
            <p:ph type="title"/>
          </p:nvPr>
        </p:nvSpPr>
        <p:spPr/>
        <p:txBody>
          <a:bodyPr>
            <a:normAutofit/>
          </a:bodyPr>
          <a:lstStyle/>
          <a:p>
            <a:r>
              <a:rPr lang="en-IN" sz="3600" b="1" u="sng" dirty="0"/>
              <a:t>Model Evaluation</a:t>
            </a:r>
          </a:p>
        </p:txBody>
      </p:sp>
      <p:sp>
        <p:nvSpPr>
          <p:cNvPr id="3" name="Content Placeholder 2">
            <a:extLst>
              <a:ext uri="{FF2B5EF4-FFF2-40B4-BE49-F238E27FC236}">
                <a16:creationId xmlns:a16="http://schemas.microsoft.com/office/drawing/2014/main" id="{64537CC8-4B23-4A4B-880B-353AEF75E90A}"/>
              </a:ext>
            </a:extLst>
          </p:cNvPr>
          <p:cNvSpPr>
            <a:spLocks noGrp="1"/>
          </p:cNvSpPr>
          <p:nvPr>
            <p:ph idx="1"/>
          </p:nvPr>
        </p:nvSpPr>
        <p:spPr>
          <a:xfrm>
            <a:off x="838200" y="1690688"/>
            <a:ext cx="10515600" cy="4351338"/>
          </a:xfrm>
        </p:spPr>
        <p:txBody>
          <a:bodyPr>
            <a:normAutofit/>
          </a:bodyPr>
          <a:lstStyle/>
          <a:p>
            <a:r>
              <a:rPr lang="en-IN" sz="2200" dirty="0"/>
              <a:t>Tuned Logistic Regression: Bias error: (0.301092) Variance error: (0.000579)</a:t>
            </a:r>
          </a:p>
          <a:p>
            <a:r>
              <a:rPr lang="en-IN" sz="2200" dirty="0"/>
              <a:t>Tuned Decision Tree: Bias error: (0.597329) Variance error: (0.001018)</a:t>
            </a:r>
          </a:p>
          <a:p>
            <a:r>
              <a:rPr lang="en-IN" sz="2200" dirty="0"/>
              <a:t>Tuned Random Forest: Bias error: (0.364767) Variance error: (0.000240)</a:t>
            </a:r>
          </a:p>
          <a:p>
            <a:r>
              <a:rPr lang="en-IN" sz="2200" dirty="0"/>
              <a:t>Tuned Bagging Classifier: Bias error: (0.672976) Variance error: (0.013632)</a:t>
            </a:r>
          </a:p>
          <a:p>
            <a:r>
              <a:rPr lang="en-IN" sz="2200" dirty="0"/>
              <a:t>Tuned Adaboost Classifier: Bias error: (0.057788) Variance error: (0.000983)</a:t>
            </a:r>
          </a:p>
          <a:p>
            <a:r>
              <a:rPr lang="en-IN" sz="2200" dirty="0"/>
              <a:t>Tuned XGBClassifier: Bias error: (0.092892) Variance error: (0.000103)</a:t>
            </a:r>
          </a:p>
          <a:p>
            <a:r>
              <a:rPr lang="en-IN" sz="2200" dirty="0"/>
              <a:t>Boosted Logistic Regression: Bias error: (0.526824) Variance error: (0.003304)</a:t>
            </a:r>
          </a:p>
          <a:p>
            <a:r>
              <a:rPr lang="en-IN" sz="2200" dirty="0"/>
              <a:t>Boosted Decision Tree: Bias error: (0.086657) Variance error: (0.000310)</a:t>
            </a:r>
          </a:p>
          <a:p>
            <a:r>
              <a:rPr lang="en-IN" sz="2200" dirty="0"/>
              <a:t>Bagged Logistic Regression: Bias error: (0.303396) Variance error: (0.000535)</a:t>
            </a:r>
          </a:p>
          <a:p>
            <a:r>
              <a:rPr lang="es-ES" sz="2200" dirty="0"/>
              <a:t>Voting Classifier: Bias error: (0.069323) Variance error: (0.000303)</a:t>
            </a:r>
            <a:endParaRPr lang="en-IN" sz="2200" dirty="0"/>
          </a:p>
        </p:txBody>
      </p:sp>
    </p:spTree>
    <p:extLst>
      <p:ext uri="{BB962C8B-B14F-4D97-AF65-F5344CB8AC3E}">
        <p14:creationId xmlns:p14="http://schemas.microsoft.com/office/powerpoint/2010/main" val="2298060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6E89-C287-4807-996D-68E9313BD365}"/>
              </a:ext>
            </a:extLst>
          </p:cNvPr>
          <p:cNvSpPr>
            <a:spLocks noGrp="1"/>
          </p:cNvSpPr>
          <p:nvPr>
            <p:ph type="title"/>
          </p:nvPr>
        </p:nvSpPr>
        <p:spPr/>
        <p:txBody>
          <a:bodyPr>
            <a:normAutofit/>
          </a:bodyPr>
          <a:lstStyle/>
          <a:p>
            <a:r>
              <a:rPr lang="en-IN" sz="3600" b="1" u="sng" dirty="0"/>
              <a:t>Model Evaluation</a:t>
            </a:r>
          </a:p>
        </p:txBody>
      </p:sp>
      <p:sp>
        <p:nvSpPr>
          <p:cNvPr id="3" name="Content Placeholder 2">
            <a:extLst>
              <a:ext uri="{FF2B5EF4-FFF2-40B4-BE49-F238E27FC236}">
                <a16:creationId xmlns:a16="http://schemas.microsoft.com/office/drawing/2014/main" id="{62E68B9D-4AC3-43F3-8626-7DA54DA1233E}"/>
              </a:ext>
            </a:extLst>
          </p:cNvPr>
          <p:cNvSpPr>
            <a:spLocks noGrp="1"/>
          </p:cNvSpPr>
          <p:nvPr>
            <p:ph idx="1"/>
          </p:nvPr>
        </p:nvSpPr>
        <p:spPr>
          <a:xfrm>
            <a:off x="838200" y="1559859"/>
            <a:ext cx="10515600" cy="4437530"/>
          </a:xfrm>
        </p:spPr>
        <p:txBody>
          <a:bodyPr>
            <a:normAutofit/>
          </a:bodyPr>
          <a:lstStyle/>
          <a:p>
            <a:r>
              <a:rPr lang="en-IN" sz="2200" dirty="0"/>
              <a:t>These are the scores obtained after performing hyper parameter tuning using GridSearchCV.</a:t>
            </a:r>
          </a:p>
          <a:p>
            <a:r>
              <a:rPr lang="en-US" sz="2200" dirty="0"/>
              <a:t>We are having less Variance and bias errors for three models - Tuned AdaBoost Classifier, Tuned XGB Classifier and Voting Classifier. </a:t>
            </a:r>
          </a:p>
          <a:p>
            <a:r>
              <a:rPr lang="en-US" sz="2200" dirty="0"/>
              <a:t>Tuned Adaboost which is nothing but boosted Random forest having the least bias error and tuned XGB Classifier is having least variance error.</a:t>
            </a:r>
          </a:p>
          <a:p>
            <a:r>
              <a:rPr lang="en-US" sz="2200" dirty="0"/>
              <a:t>Fundamentally, the question of the best model is about finding a sweet spot in the trade-off between bias and variance.</a:t>
            </a:r>
          </a:p>
          <a:p>
            <a:r>
              <a:rPr lang="en-US" sz="2200" dirty="0"/>
              <a:t>Now to select the best model we have to compromise on either the bias or variance error. There is always this bias-variance trade off.</a:t>
            </a:r>
          </a:p>
          <a:p>
            <a:r>
              <a:rPr lang="en-US" sz="2200" dirty="0"/>
              <a:t> Here, we are selecting Tuned XGB Classifier as the best model over the Random Forest because overfitting can generate more false positives which is not appreciable.</a:t>
            </a:r>
            <a:endParaRPr lang="en-IN" sz="2200" dirty="0"/>
          </a:p>
          <a:p>
            <a:endParaRPr lang="en-US" sz="2200" dirty="0"/>
          </a:p>
        </p:txBody>
      </p:sp>
    </p:spTree>
    <p:extLst>
      <p:ext uri="{BB962C8B-B14F-4D97-AF65-F5344CB8AC3E}">
        <p14:creationId xmlns:p14="http://schemas.microsoft.com/office/powerpoint/2010/main" val="3983903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87A4-A570-4302-8A96-F6A9699DAEBD}"/>
              </a:ext>
            </a:extLst>
          </p:cNvPr>
          <p:cNvSpPr>
            <a:spLocks noGrp="1"/>
          </p:cNvSpPr>
          <p:nvPr>
            <p:ph type="title"/>
          </p:nvPr>
        </p:nvSpPr>
        <p:spPr/>
        <p:txBody>
          <a:bodyPr/>
          <a:lstStyle/>
          <a:p>
            <a:r>
              <a:rPr lang="en-IN" sz="4400" b="1" u="sng" dirty="0"/>
              <a:t>Conclusion</a:t>
            </a:r>
            <a:endParaRPr lang="en-IN" dirty="0"/>
          </a:p>
        </p:txBody>
      </p:sp>
      <p:sp>
        <p:nvSpPr>
          <p:cNvPr id="7" name="Content Placeholder 6">
            <a:extLst>
              <a:ext uri="{FF2B5EF4-FFF2-40B4-BE49-F238E27FC236}">
                <a16:creationId xmlns:a16="http://schemas.microsoft.com/office/drawing/2014/main" id="{136562FB-E5E9-4DD8-8238-3459214AC58F}"/>
              </a:ext>
            </a:extLst>
          </p:cNvPr>
          <p:cNvSpPr>
            <a:spLocks noGrp="1"/>
          </p:cNvSpPr>
          <p:nvPr>
            <p:ph idx="1"/>
          </p:nvPr>
        </p:nvSpPr>
        <p:spPr>
          <a:xfrm>
            <a:off x="838200" y="1690688"/>
            <a:ext cx="10515600" cy="4351338"/>
          </a:xfrm>
        </p:spPr>
        <p:txBody>
          <a:bodyPr>
            <a:normAutofit/>
          </a:bodyPr>
          <a:lstStyle/>
          <a:p>
            <a:r>
              <a:rPr lang="en-US" sz="2200" dirty="0"/>
              <a:t>Coming back from where we have started, can we predict which Forest Cover Type it is, given elevation, hydrologic, sunlight and wilderness area data? **Yes we can!</a:t>
            </a:r>
          </a:p>
          <a:p>
            <a:r>
              <a:rPr lang="en-US" sz="2200" dirty="0"/>
              <a:t>Tree models are your best friends in predicting forest cover types.</a:t>
            </a:r>
          </a:p>
          <a:p>
            <a:r>
              <a:rPr lang="en-US" sz="2200" dirty="0"/>
              <a:t>Various feature engineering techniques performed on the datasets to   improve over the primary data-set.</a:t>
            </a:r>
          </a:p>
          <a:p>
            <a:r>
              <a:rPr lang="en-US" sz="2200" dirty="0"/>
              <a:t>Tuned XGB Classifier performed so well giving a training accuracy of 93% and testing accuracy of 91%. </a:t>
            </a:r>
          </a:p>
          <a:p>
            <a:r>
              <a:rPr lang="en-US" sz="2200" dirty="0"/>
              <a:t>Benchmark model:- Tuned XGB Classifier.</a:t>
            </a:r>
            <a:endParaRPr lang="en-IN" sz="2200" dirty="0"/>
          </a:p>
        </p:txBody>
      </p:sp>
    </p:spTree>
    <p:extLst>
      <p:ext uri="{BB962C8B-B14F-4D97-AF65-F5344CB8AC3E}">
        <p14:creationId xmlns:p14="http://schemas.microsoft.com/office/powerpoint/2010/main" val="303280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691B-EDB0-4C10-96C9-74FCA1016E9F}"/>
              </a:ext>
            </a:extLst>
          </p:cNvPr>
          <p:cNvSpPr>
            <a:spLocks noGrp="1"/>
          </p:cNvSpPr>
          <p:nvPr>
            <p:ph type="title"/>
          </p:nvPr>
        </p:nvSpPr>
        <p:spPr/>
        <p:txBody>
          <a:bodyPr>
            <a:normAutofit/>
          </a:bodyPr>
          <a:lstStyle/>
          <a:p>
            <a:r>
              <a:rPr lang="en-IN" sz="3600" b="1" u="sng" dirty="0"/>
              <a:t>References</a:t>
            </a:r>
          </a:p>
        </p:txBody>
      </p:sp>
      <p:sp>
        <p:nvSpPr>
          <p:cNvPr id="3" name="Content Placeholder 2">
            <a:extLst>
              <a:ext uri="{FF2B5EF4-FFF2-40B4-BE49-F238E27FC236}">
                <a16:creationId xmlns:a16="http://schemas.microsoft.com/office/drawing/2014/main" id="{E21B46A2-6055-4401-A210-7404978CE914}"/>
              </a:ext>
            </a:extLst>
          </p:cNvPr>
          <p:cNvSpPr>
            <a:spLocks noGrp="1"/>
          </p:cNvSpPr>
          <p:nvPr>
            <p:ph idx="1"/>
          </p:nvPr>
        </p:nvSpPr>
        <p:spPr>
          <a:xfrm>
            <a:off x="838200" y="1690688"/>
            <a:ext cx="10515600" cy="4351338"/>
          </a:xfrm>
        </p:spPr>
        <p:txBody>
          <a:bodyPr/>
          <a:lstStyle/>
          <a:p>
            <a:pPr>
              <a:lnSpc>
                <a:spcPct val="130000"/>
              </a:lnSpc>
              <a:spcBef>
                <a:spcPts val="1000"/>
              </a:spcBef>
            </a:pPr>
            <a:r>
              <a:rPr lang="en-IN" sz="1800" u="sng" dirty="0">
                <a:solidFill>
                  <a:srgbClr val="353744"/>
                </a:solidFill>
                <a:effectLst/>
                <a:latin typeface="Proxima Nova"/>
                <a:ea typeface="Proxima Nova"/>
                <a:cs typeface="Proxima Nova"/>
                <a:hlinkClick r:id="rId2"/>
              </a:rPr>
              <a:t>Machine learning Workflow</a:t>
            </a:r>
            <a:endParaRPr lang="en-IN" sz="1800" dirty="0">
              <a:solidFill>
                <a:srgbClr val="353744"/>
              </a:solidFill>
              <a:effectLst/>
              <a:latin typeface="Proxima Nova"/>
              <a:ea typeface="Proxima Nova"/>
              <a:cs typeface="Proxima Nova"/>
            </a:endParaRPr>
          </a:p>
          <a:p>
            <a:pPr>
              <a:lnSpc>
                <a:spcPct val="130000"/>
              </a:lnSpc>
              <a:spcBef>
                <a:spcPts val="1000"/>
              </a:spcBef>
            </a:pPr>
            <a:r>
              <a:rPr lang="en-IN" sz="1800" dirty="0">
                <a:solidFill>
                  <a:srgbClr val="353744"/>
                </a:solidFill>
                <a:effectLst/>
                <a:latin typeface="Proxima Nova"/>
                <a:ea typeface="Proxima Nova"/>
                <a:cs typeface="Proxima Nova"/>
              </a:rPr>
              <a:t>Blackard, Jock A. and Denis J. Dean. 2000. "Comparative Accuracies of Artificial Neural Networks and Discriminant Analysis in Predicting Forest Cover Types from Cartographic Variables." Computers and Electronics in Agriculture</a:t>
            </a:r>
          </a:p>
          <a:p>
            <a:pPr>
              <a:lnSpc>
                <a:spcPct val="130000"/>
              </a:lnSpc>
              <a:spcBef>
                <a:spcPts val="1000"/>
              </a:spcBef>
            </a:pPr>
            <a:r>
              <a:rPr lang="en-IN" sz="1800" u="sng" dirty="0">
                <a:solidFill>
                  <a:srgbClr val="353744"/>
                </a:solidFill>
                <a:effectLst/>
                <a:latin typeface="Proxima Nova"/>
                <a:ea typeface="Proxima Nova"/>
                <a:cs typeface="Proxima Nova"/>
                <a:hlinkClick r:id="rId3"/>
              </a:rPr>
              <a:t>Forest Cover Type Prediction | Kaggle</a:t>
            </a:r>
            <a:endParaRPr lang="en-IN" sz="1800" u="sng" dirty="0">
              <a:solidFill>
                <a:srgbClr val="353744"/>
              </a:solidFill>
              <a:effectLst/>
              <a:latin typeface="Proxima Nova"/>
              <a:ea typeface="Proxima Nova"/>
              <a:cs typeface="Proxima Nova"/>
            </a:endParaRPr>
          </a:p>
          <a:p>
            <a:pPr marL="0" indent="0">
              <a:lnSpc>
                <a:spcPct val="130000"/>
              </a:lnSpc>
              <a:spcBef>
                <a:spcPts val="1000"/>
              </a:spcBef>
              <a:buNone/>
            </a:pPr>
            <a:r>
              <a:rPr lang="en-IN" sz="2200" b="1" dirty="0">
                <a:solidFill>
                  <a:srgbClr val="353744"/>
                </a:solidFill>
                <a:effectLst/>
                <a:ea typeface="Proxima Nova"/>
                <a:cs typeface="Proxima Nova"/>
              </a:rPr>
              <a:t>Text books referr</a:t>
            </a:r>
            <a:r>
              <a:rPr lang="en-IN" sz="2200" b="1" dirty="0">
                <a:solidFill>
                  <a:srgbClr val="353744"/>
                </a:solidFill>
                <a:ea typeface="Proxima Nova"/>
                <a:cs typeface="Proxima Nova"/>
              </a:rPr>
              <a:t>ed</a:t>
            </a:r>
          </a:p>
          <a:p>
            <a:pPr algn="l"/>
            <a:r>
              <a:rPr lang="en-US" sz="2200" b="0" i="0" dirty="0">
                <a:solidFill>
                  <a:srgbClr val="202124"/>
                </a:solidFill>
                <a:effectLst/>
              </a:rPr>
              <a:t>Python Data Science Handbook: Essential Tools for Working with Data </a:t>
            </a:r>
            <a:r>
              <a:rPr lang="en-US" sz="2200" b="0" i="0" dirty="0">
                <a:effectLst/>
              </a:rPr>
              <a:t>- Book by Jake VanderPlas</a:t>
            </a:r>
          </a:p>
        </p:txBody>
      </p:sp>
    </p:spTree>
    <p:extLst>
      <p:ext uri="{BB962C8B-B14F-4D97-AF65-F5344CB8AC3E}">
        <p14:creationId xmlns:p14="http://schemas.microsoft.com/office/powerpoint/2010/main" val="214766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76DBBF7-9164-4BDF-973B-2529234B8F20}"/>
              </a:ext>
            </a:extLst>
          </p:cNvPr>
          <p:cNvPicPr>
            <a:picLocks noGrp="1" noChangeAspect="1"/>
          </p:cNvPicPr>
          <p:nvPr>
            <p:ph idx="1"/>
          </p:nvPr>
        </p:nvPicPr>
        <p:blipFill>
          <a:blip r:embed="rId2"/>
          <a:stretch>
            <a:fillRect/>
          </a:stretch>
        </p:blipFill>
        <p:spPr>
          <a:xfrm>
            <a:off x="2265947" y="1220164"/>
            <a:ext cx="8222759" cy="4417671"/>
          </a:xfrm>
          <a:prstGeom prst="rect">
            <a:avLst/>
          </a:prstGeom>
        </p:spPr>
      </p:pic>
    </p:spTree>
    <p:extLst>
      <p:ext uri="{BB962C8B-B14F-4D97-AF65-F5344CB8AC3E}">
        <p14:creationId xmlns:p14="http://schemas.microsoft.com/office/powerpoint/2010/main" val="1751495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931A-1730-4C5A-BE93-F0007B8C4424}"/>
              </a:ext>
            </a:extLst>
          </p:cNvPr>
          <p:cNvSpPr>
            <a:spLocks noGrp="1"/>
          </p:cNvSpPr>
          <p:nvPr>
            <p:ph type="title"/>
          </p:nvPr>
        </p:nvSpPr>
        <p:spPr/>
        <p:txBody>
          <a:bodyPr>
            <a:normAutofit/>
          </a:bodyPr>
          <a:lstStyle/>
          <a:p>
            <a:r>
              <a:rPr lang="en-US" sz="3600" b="1" u="sng" dirty="0">
                <a:solidFill>
                  <a:srgbClr val="282828"/>
                </a:solidFill>
                <a:ea typeface="Times New Roman" panose="02020603050405020304" pitchFamily="18" charset="0"/>
              </a:rPr>
              <a:t>Business Problem:</a:t>
            </a:r>
            <a:endParaRPr lang="en-IN" sz="3600" b="1" u="sng" dirty="0"/>
          </a:p>
        </p:txBody>
      </p:sp>
      <p:sp>
        <p:nvSpPr>
          <p:cNvPr id="3" name="Content Placeholder 2">
            <a:extLst>
              <a:ext uri="{FF2B5EF4-FFF2-40B4-BE49-F238E27FC236}">
                <a16:creationId xmlns:a16="http://schemas.microsoft.com/office/drawing/2014/main" id="{5C108833-D9CC-41E4-BBE4-FE294FB98BBA}"/>
              </a:ext>
            </a:extLst>
          </p:cNvPr>
          <p:cNvSpPr>
            <a:spLocks noGrp="1"/>
          </p:cNvSpPr>
          <p:nvPr>
            <p:ph idx="1"/>
          </p:nvPr>
        </p:nvSpPr>
        <p:spPr>
          <a:xfrm>
            <a:off x="838200" y="1825625"/>
            <a:ext cx="10515600" cy="4050740"/>
          </a:xfrm>
        </p:spPr>
        <p:txBody>
          <a:bodyPr>
            <a:normAutofit/>
          </a:bodyPr>
          <a:lstStyle/>
          <a:p>
            <a:pPr lvl="0" algn="just">
              <a:lnSpc>
                <a:spcPct val="107000"/>
              </a:lnSpc>
              <a:spcAft>
                <a:spcPts val="800"/>
              </a:spcAft>
              <a:buFont typeface="Wingdings" panose="05000000000000000000" pitchFamily="2" charset="2"/>
              <a:buChar char="Ø"/>
              <a:tabLst>
                <a:tab pos="1035050" algn="l"/>
              </a:tabLst>
            </a:pPr>
            <a:r>
              <a:rPr lang="en-IN" sz="2200" dirty="0">
                <a:effectLst/>
                <a:ea typeface="Calibri" panose="020F0502020204030204" pitchFamily="34" charset="0"/>
                <a:cs typeface="Times New Roman" panose="02020603050405020304" pitchFamily="18" charset="0"/>
              </a:rPr>
              <a:t>Understanding forest composition is a valuable aspect of managing the health and vitality of our wilderness areas. Classifying cover type can help further research regarding forest fire susceptibility and de/reforestation concerns. </a:t>
            </a:r>
          </a:p>
          <a:p>
            <a:pPr algn="just">
              <a:lnSpc>
                <a:spcPct val="107000"/>
              </a:lnSpc>
              <a:spcAft>
                <a:spcPts val="800"/>
              </a:spcAft>
              <a:buFont typeface="Wingdings" panose="05000000000000000000" pitchFamily="2" charset="2"/>
              <a:buChar char="Ø"/>
              <a:tabLst>
                <a:tab pos="1035050" algn="l"/>
              </a:tabLst>
            </a:pPr>
            <a:r>
              <a:rPr lang="en-IN" sz="2200" dirty="0">
                <a:effectLst/>
                <a:ea typeface="Calibri" panose="020F0502020204030204" pitchFamily="34" charset="0"/>
                <a:cs typeface="Times New Roman" panose="02020603050405020304" pitchFamily="18" charset="0"/>
              </a:rPr>
              <a:t> Forest cover type data is often collected by hand or computed using remote sensing    techniques, e.g. satellite imagery. Such processes are both time and resource intensive.  In this project, we aim to predict forest cover type using cartographic data and a variety of classification algorithms.</a:t>
            </a:r>
          </a:p>
          <a:p>
            <a:pPr lvl="0" algn="just">
              <a:lnSpc>
                <a:spcPct val="107000"/>
              </a:lnSpc>
              <a:spcAft>
                <a:spcPts val="800"/>
              </a:spcAft>
              <a:buFont typeface="Wingdings" panose="05000000000000000000" pitchFamily="2" charset="2"/>
              <a:buChar char="Ø"/>
              <a:tabLst>
                <a:tab pos="1035050" algn="l"/>
              </a:tabLst>
            </a:pPr>
            <a:endParaRPr lang="en-US" sz="2200" dirty="0">
              <a:solidFill>
                <a:srgbClr val="282828"/>
              </a:solidFill>
              <a:ea typeface="Times New Roman" panose="02020603050405020304" pitchFamily="18" charset="0"/>
            </a:endParaRPr>
          </a:p>
          <a:p>
            <a:pPr marL="710565" algn="just"/>
            <a:endParaRPr lang="en-IN" sz="2200" dirty="0">
              <a:ea typeface="Times New Roman" panose="02020603050405020304" pitchFamily="18" charset="0"/>
            </a:endParaRPr>
          </a:p>
          <a:p>
            <a:pPr marL="710565"/>
            <a:endParaRPr lang="en-IN" sz="2200" dirty="0">
              <a:ea typeface="Times New Roman" panose="02020603050405020304" pitchFamily="18" charset="0"/>
            </a:endParaRPr>
          </a:p>
          <a:p>
            <a:endParaRPr lang="en-IN" sz="2200" dirty="0"/>
          </a:p>
        </p:txBody>
      </p:sp>
    </p:spTree>
    <p:extLst>
      <p:ext uri="{BB962C8B-B14F-4D97-AF65-F5344CB8AC3E}">
        <p14:creationId xmlns:p14="http://schemas.microsoft.com/office/powerpoint/2010/main" val="51906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E4FB-516F-493F-A265-ACBF295FFC7C}"/>
              </a:ext>
            </a:extLst>
          </p:cNvPr>
          <p:cNvSpPr>
            <a:spLocks noGrp="1"/>
          </p:cNvSpPr>
          <p:nvPr>
            <p:ph type="title"/>
          </p:nvPr>
        </p:nvSpPr>
        <p:spPr>
          <a:xfrm>
            <a:off x="838200" y="270611"/>
            <a:ext cx="10515600" cy="1325563"/>
          </a:xfrm>
        </p:spPr>
        <p:txBody>
          <a:bodyPr>
            <a:normAutofit/>
          </a:bodyPr>
          <a:lstStyle/>
          <a:p>
            <a:r>
              <a:rPr lang="en-IN" sz="3600" b="1" u="sng" dirty="0"/>
              <a:t>Methodology</a:t>
            </a:r>
          </a:p>
        </p:txBody>
      </p:sp>
      <p:sp>
        <p:nvSpPr>
          <p:cNvPr id="3" name="Content Placeholder 2">
            <a:extLst>
              <a:ext uri="{FF2B5EF4-FFF2-40B4-BE49-F238E27FC236}">
                <a16:creationId xmlns:a16="http://schemas.microsoft.com/office/drawing/2014/main" id="{AB7D10EF-9F23-450A-84E5-EA6F615C173C}"/>
              </a:ext>
            </a:extLst>
          </p:cNvPr>
          <p:cNvSpPr>
            <a:spLocks noGrp="1"/>
          </p:cNvSpPr>
          <p:nvPr>
            <p:ph idx="1"/>
          </p:nvPr>
        </p:nvSpPr>
        <p:spPr>
          <a:xfrm>
            <a:off x="838200" y="1126378"/>
            <a:ext cx="10645588" cy="5489575"/>
          </a:xfrm>
        </p:spPr>
        <p:txBody>
          <a:bodyPr>
            <a:noAutofit/>
          </a:bodyPr>
          <a:lstStyle/>
          <a:p>
            <a:pPr marL="0" indent="0">
              <a:buNone/>
            </a:pPr>
            <a:endParaRPr lang="en-IN" sz="2200" dirty="0">
              <a:effectLst/>
              <a:ea typeface="Times New Roman" panose="02020603050405020304" pitchFamily="18" charset="0"/>
            </a:endParaRPr>
          </a:p>
          <a:p>
            <a:pPr marL="342900" lvl="0" indent="-342900">
              <a:lnSpc>
                <a:spcPct val="150000"/>
              </a:lnSpc>
              <a:spcBef>
                <a:spcPts val="5"/>
              </a:spcBef>
              <a:spcAft>
                <a:spcPts val="0"/>
              </a:spcAft>
              <a:buSzPct val="100000"/>
              <a:buFont typeface="+mj-lt"/>
              <a:buAutoNum type="arabicParenR"/>
              <a:tabLst>
                <a:tab pos="826135" algn="l"/>
              </a:tabLst>
            </a:pPr>
            <a:r>
              <a:rPr lang="en-US" sz="2200" dirty="0">
                <a:effectLst/>
                <a:ea typeface="Times New Roman" panose="02020603050405020304" pitchFamily="18" charset="0"/>
              </a:rPr>
              <a:t>Business</a:t>
            </a:r>
            <a:r>
              <a:rPr lang="en-US" sz="2200" spc="-20" dirty="0">
                <a:effectLst/>
                <a:ea typeface="Times New Roman" panose="02020603050405020304" pitchFamily="18" charset="0"/>
              </a:rPr>
              <a:t> </a:t>
            </a:r>
            <a:r>
              <a:rPr lang="en-US" sz="2200" dirty="0">
                <a:effectLst/>
                <a:ea typeface="Times New Roman" panose="02020603050405020304" pitchFamily="18" charset="0"/>
              </a:rPr>
              <a:t>Understanding</a:t>
            </a:r>
            <a:endParaRPr lang="en-IN" sz="2200" dirty="0">
              <a:effectLst/>
              <a:ea typeface="Times New Roman" panose="02020603050405020304" pitchFamily="18" charset="0"/>
            </a:endParaRPr>
          </a:p>
          <a:p>
            <a:pPr marL="342900" lvl="0" indent="-342900">
              <a:lnSpc>
                <a:spcPct val="150000"/>
              </a:lnSpc>
              <a:spcBef>
                <a:spcPts val="5"/>
              </a:spcBef>
              <a:spcAft>
                <a:spcPts val="0"/>
              </a:spcAft>
              <a:buSzPct val="100000"/>
              <a:buFont typeface="+mj-lt"/>
              <a:buAutoNum type="arabicParenR"/>
              <a:tabLst>
                <a:tab pos="826135" algn="l"/>
              </a:tabLst>
            </a:pPr>
            <a:r>
              <a:rPr lang="en-US" sz="2200" kern="0" dirty="0">
                <a:effectLst/>
                <a:ea typeface="Times New Roman" panose="02020603050405020304" pitchFamily="18" charset="0"/>
              </a:rPr>
              <a:t>Data</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Understanding</a:t>
            </a:r>
            <a:endParaRPr lang="en-IN" sz="2200" dirty="0">
              <a:effectLst/>
              <a:ea typeface="Times New Roman" panose="02020603050405020304" pitchFamily="18" charset="0"/>
            </a:endParaRPr>
          </a:p>
          <a:p>
            <a:pPr marL="342900" lvl="0" indent="-342900">
              <a:lnSpc>
                <a:spcPct val="150000"/>
              </a:lnSpc>
              <a:buSzPct val="100000"/>
              <a:buFont typeface="+mj-lt"/>
              <a:buAutoNum type="arabicParenR"/>
              <a:tabLst>
                <a:tab pos="826135" algn="l"/>
              </a:tabLst>
            </a:pPr>
            <a:r>
              <a:rPr lang="en-US" sz="2200" kern="0" dirty="0">
                <a:effectLst/>
                <a:ea typeface="Times New Roman" panose="02020603050405020304" pitchFamily="18" charset="0"/>
              </a:rPr>
              <a:t>Data</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Preprocessing</a:t>
            </a:r>
            <a:endParaRPr lang="en-IN" sz="2200" dirty="0">
              <a:effectLst/>
              <a:ea typeface="Times New Roman" panose="02020603050405020304" pitchFamily="18" charset="0"/>
            </a:endParaRPr>
          </a:p>
          <a:p>
            <a:pPr marL="342900" lvl="0" indent="-342900">
              <a:lnSpc>
                <a:spcPct val="150000"/>
              </a:lnSpc>
              <a:buSzPct val="100000"/>
              <a:buFont typeface="+mj-lt"/>
              <a:buAutoNum type="arabicParenR"/>
              <a:tabLst>
                <a:tab pos="826135" algn="l"/>
              </a:tabLst>
            </a:pPr>
            <a:r>
              <a:rPr lang="en-US" sz="2200" kern="0" dirty="0">
                <a:effectLst/>
                <a:ea typeface="Times New Roman" panose="02020603050405020304" pitchFamily="18" charset="0"/>
              </a:rPr>
              <a:t>Exploratory</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Data</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Analysis</a:t>
            </a:r>
            <a:endParaRPr lang="en-IN" sz="2200" dirty="0">
              <a:effectLst/>
              <a:ea typeface="Times New Roman" panose="02020603050405020304" pitchFamily="18" charset="0"/>
            </a:endParaRPr>
          </a:p>
          <a:p>
            <a:pPr marL="342900" lvl="0" indent="-342900">
              <a:lnSpc>
                <a:spcPct val="150000"/>
              </a:lnSpc>
              <a:buSzPct val="100000"/>
              <a:buFont typeface="+mj-lt"/>
              <a:buAutoNum type="arabicParenR"/>
              <a:tabLst>
                <a:tab pos="826135" algn="l"/>
              </a:tabLst>
            </a:pPr>
            <a:r>
              <a:rPr lang="en-US" sz="2200" kern="0" dirty="0">
                <a:effectLst/>
                <a:ea typeface="Times New Roman" panose="02020603050405020304" pitchFamily="18" charset="0"/>
              </a:rPr>
              <a:t>Feature</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Engineering</a:t>
            </a:r>
            <a:endParaRPr lang="en-IN" sz="2200" dirty="0">
              <a:ea typeface="Times New Roman" panose="02020603050405020304" pitchFamily="18" charset="0"/>
            </a:endParaRPr>
          </a:p>
          <a:p>
            <a:pPr marL="342900" lvl="0" indent="-342900">
              <a:lnSpc>
                <a:spcPct val="150000"/>
              </a:lnSpc>
              <a:buSzPct val="100000"/>
              <a:buFont typeface="+mj-lt"/>
              <a:buAutoNum type="arabicParenR"/>
              <a:tabLst>
                <a:tab pos="826135" algn="l"/>
              </a:tabLst>
            </a:pPr>
            <a:r>
              <a:rPr lang="en-US" sz="2200" kern="0" dirty="0">
                <a:effectLst/>
                <a:ea typeface="Times New Roman" panose="02020603050405020304" pitchFamily="18" charset="0"/>
              </a:rPr>
              <a:t>Feature</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Selection</a:t>
            </a:r>
            <a:endParaRPr lang="en-IN" sz="2200" dirty="0">
              <a:effectLst/>
              <a:ea typeface="Times New Roman" panose="02020603050405020304" pitchFamily="18" charset="0"/>
            </a:endParaRPr>
          </a:p>
          <a:p>
            <a:pPr marL="342900" lvl="0" indent="-342900">
              <a:lnSpc>
                <a:spcPct val="150000"/>
              </a:lnSpc>
              <a:spcBef>
                <a:spcPts val="5"/>
              </a:spcBef>
              <a:spcAft>
                <a:spcPts val="0"/>
              </a:spcAft>
              <a:buSzPct val="100000"/>
              <a:buFont typeface="+mj-lt"/>
              <a:buAutoNum type="arabicParenR"/>
              <a:tabLst>
                <a:tab pos="826135" algn="l"/>
              </a:tabLst>
            </a:pPr>
            <a:r>
              <a:rPr lang="en-US" sz="2200" kern="0" dirty="0">
                <a:effectLst/>
                <a:ea typeface="Times New Roman" panose="02020603050405020304" pitchFamily="18" charset="0"/>
              </a:rPr>
              <a:t>Modelling</a:t>
            </a:r>
            <a:endParaRPr lang="en-IN" sz="2200" kern="0" dirty="0">
              <a:effectLst/>
              <a:ea typeface="Times New Roman" panose="02020603050405020304" pitchFamily="18" charset="0"/>
            </a:endParaRPr>
          </a:p>
          <a:p>
            <a:pPr marL="342900" lvl="0" indent="-342900">
              <a:lnSpc>
                <a:spcPct val="150000"/>
              </a:lnSpc>
              <a:spcBef>
                <a:spcPts val="5"/>
              </a:spcBef>
              <a:spcAft>
                <a:spcPts val="0"/>
              </a:spcAft>
              <a:buSzPct val="100000"/>
              <a:buFont typeface="+mj-lt"/>
              <a:buAutoNum type="arabicParenR"/>
              <a:tabLst>
                <a:tab pos="826135" algn="l"/>
              </a:tabLst>
            </a:pPr>
            <a:r>
              <a:rPr lang="en-US" sz="2200" kern="0" dirty="0">
                <a:effectLst/>
                <a:ea typeface="Times New Roman" panose="02020603050405020304" pitchFamily="18" charset="0"/>
              </a:rPr>
              <a:t>Model</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Evaluation</a:t>
            </a:r>
            <a:r>
              <a:rPr lang="en-US" sz="2200" dirty="0">
                <a:effectLst/>
                <a:ea typeface="Times New Roman" panose="02020603050405020304" pitchFamily="18" charset="0"/>
              </a:rPr>
              <a:t>        </a:t>
            </a:r>
            <a:endParaRPr lang="en-IN" sz="2200" b="1" kern="0" dirty="0">
              <a:ea typeface="Times New Roman" panose="02020603050405020304" pitchFamily="18" charset="0"/>
            </a:endParaRPr>
          </a:p>
        </p:txBody>
      </p:sp>
      <p:pic>
        <p:nvPicPr>
          <p:cNvPr id="5" name="Picture 4">
            <a:extLst>
              <a:ext uri="{FF2B5EF4-FFF2-40B4-BE49-F238E27FC236}">
                <a16:creationId xmlns:a16="http://schemas.microsoft.com/office/drawing/2014/main" id="{863D78DB-85BB-4118-97A4-89B94ED806E5}"/>
              </a:ext>
            </a:extLst>
          </p:cNvPr>
          <p:cNvPicPr>
            <a:picLocks noChangeAspect="1"/>
          </p:cNvPicPr>
          <p:nvPr/>
        </p:nvPicPr>
        <p:blipFill>
          <a:blip r:embed="rId2"/>
          <a:stretch>
            <a:fillRect/>
          </a:stretch>
        </p:blipFill>
        <p:spPr>
          <a:xfrm>
            <a:off x="4746811" y="1596174"/>
            <a:ext cx="5965662" cy="4414661"/>
          </a:xfrm>
          <a:prstGeom prst="rect">
            <a:avLst/>
          </a:prstGeom>
        </p:spPr>
      </p:pic>
    </p:spTree>
    <p:extLst>
      <p:ext uri="{BB962C8B-B14F-4D97-AF65-F5344CB8AC3E}">
        <p14:creationId xmlns:p14="http://schemas.microsoft.com/office/powerpoint/2010/main" val="147184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090B-C621-409D-99D9-2349B4815FB2}"/>
              </a:ext>
            </a:extLst>
          </p:cNvPr>
          <p:cNvSpPr>
            <a:spLocks noGrp="1"/>
          </p:cNvSpPr>
          <p:nvPr>
            <p:ph type="title"/>
          </p:nvPr>
        </p:nvSpPr>
        <p:spPr/>
        <p:txBody>
          <a:bodyPr>
            <a:normAutofit/>
          </a:bodyPr>
          <a:lstStyle/>
          <a:p>
            <a:r>
              <a:rPr lang="en-IN" sz="3600" b="1" u="sng" dirty="0"/>
              <a:t>Data Understanding</a:t>
            </a:r>
          </a:p>
        </p:txBody>
      </p:sp>
      <p:pic>
        <p:nvPicPr>
          <p:cNvPr id="4" name="Content Placeholder 3">
            <a:extLst>
              <a:ext uri="{FF2B5EF4-FFF2-40B4-BE49-F238E27FC236}">
                <a16:creationId xmlns:a16="http://schemas.microsoft.com/office/drawing/2014/main" id="{061B7673-E438-45EB-AA74-42DCF3E3CB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976" y="1690688"/>
            <a:ext cx="7234518" cy="4374646"/>
          </a:xfrm>
          <a:prstGeom prst="rect">
            <a:avLst/>
          </a:prstGeom>
        </p:spPr>
      </p:pic>
      <p:sp>
        <p:nvSpPr>
          <p:cNvPr id="5" name="Rectangle: Rounded Corners 4">
            <a:extLst>
              <a:ext uri="{FF2B5EF4-FFF2-40B4-BE49-F238E27FC236}">
                <a16:creationId xmlns:a16="http://schemas.microsoft.com/office/drawing/2014/main" id="{09D7F98E-219C-49CA-8012-24BDC732E5D2}"/>
              </a:ext>
            </a:extLst>
          </p:cNvPr>
          <p:cNvSpPr/>
          <p:nvPr/>
        </p:nvSpPr>
        <p:spPr>
          <a:xfrm>
            <a:off x="8686800" y="1690688"/>
            <a:ext cx="2770094" cy="4360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rPr>
              <a:t>There is a Roosevelt National Forest Wilderness area located in US Colorado and we are trying to predict the types of forest cover in that </a:t>
            </a:r>
            <a:r>
              <a:rPr lang="en-IN" sz="2000" b="0" i="0" dirty="0">
                <a:solidFill>
                  <a:schemeClr val="bg1"/>
                </a:solidFill>
                <a:effectLst/>
                <a:latin typeface="Arial" panose="020B0604020202020204" pitchFamily="34" charset="0"/>
              </a:rPr>
              <a:t>813,799 acres area.</a:t>
            </a:r>
            <a:endParaRPr lang="en-IN" sz="2000" dirty="0">
              <a:solidFill>
                <a:schemeClr val="bg1"/>
              </a:solidFill>
            </a:endParaRPr>
          </a:p>
        </p:txBody>
      </p:sp>
    </p:spTree>
    <p:extLst>
      <p:ext uri="{BB962C8B-B14F-4D97-AF65-F5344CB8AC3E}">
        <p14:creationId xmlns:p14="http://schemas.microsoft.com/office/powerpoint/2010/main" val="79526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93B2E-E45F-44D0-8D67-A375B61335E2}"/>
              </a:ext>
            </a:extLst>
          </p:cNvPr>
          <p:cNvSpPr>
            <a:spLocks noGrp="1"/>
          </p:cNvSpPr>
          <p:nvPr>
            <p:ph type="title"/>
          </p:nvPr>
        </p:nvSpPr>
        <p:spPr/>
        <p:txBody>
          <a:bodyPr>
            <a:normAutofit/>
          </a:bodyPr>
          <a:lstStyle/>
          <a:p>
            <a:r>
              <a:rPr lang="en-IN" sz="3600" b="1" u="sng" dirty="0"/>
              <a:t>Forest Cover Types</a:t>
            </a:r>
          </a:p>
        </p:txBody>
      </p:sp>
      <p:pic>
        <p:nvPicPr>
          <p:cNvPr id="4" name="Content Placeholder 3">
            <a:extLst>
              <a:ext uri="{FF2B5EF4-FFF2-40B4-BE49-F238E27FC236}">
                <a16:creationId xmlns:a16="http://schemas.microsoft.com/office/drawing/2014/main" id="{B7E84E6D-7A12-4082-A66C-5BFBFB68CE07}"/>
              </a:ext>
            </a:extLst>
          </p:cNvPr>
          <p:cNvPicPr>
            <a:picLocks noGrp="1" noChangeAspect="1"/>
          </p:cNvPicPr>
          <p:nvPr>
            <p:ph idx="1"/>
          </p:nvPr>
        </p:nvPicPr>
        <p:blipFill>
          <a:blip r:embed="rId2"/>
          <a:stretch>
            <a:fillRect/>
          </a:stretch>
        </p:blipFill>
        <p:spPr>
          <a:xfrm>
            <a:off x="1023420" y="1727388"/>
            <a:ext cx="7062744" cy="3868245"/>
          </a:xfrm>
          <a:prstGeom prst="rect">
            <a:avLst/>
          </a:prstGeom>
        </p:spPr>
      </p:pic>
      <p:sp>
        <p:nvSpPr>
          <p:cNvPr id="6" name="Rectangle: Rounded Corners 5">
            <a:extLst>
              <a:ext uri="{FF2B5EF4-FFF2-40B4-BE49-F238E27FC236}">
                <a16:creationId xmlns:a16="http://schemas.microsoft.com/office/drawing/2014/main" id="{03AB25EB-E587-4584-A545-5DDFE46CFC90}"/>
              </a:ext>
            </a:extLst>
          </p:cNvPr>
          <p:cNvSpPr/>
          <p:nvPr/>
        </p:nvSpPr>
        <p:spPr>
          <a:xfrm>
            <a:off x="8619565" y="1690688"/>
            <a:ext cx="2904564" cy="3970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6">
            <a:extLst>
              <a:ext uri="{FF2B5EF4-FFF2-40B4-BE49-F238E27FC236}">
                <a16:creationId xmlns:a16="http://schemas.microsoft.com/office/drawing/2014/main" id="{ACE6ABC8-A772-40CB-B010-56CB9C34EE21}"/>
              </a:ext>
            </a:extLst>
          </p:cNvPr>
          <p:cNvGraphicFramePr>
            <a:graphicFrameLocks noGrp="1"/>
          </p:cNvGraphicFramePr>
          <p:nvPr>
            <p:extLst>
              <p:ext uri="{D42A27DB-BD31-4B8C-83A1-F6EECF244321}">
                <p14:modId xmlns:p14="http://schemas.microsoft.com/office/powerpoint/2010/main" val="4012336265"/>
              </p:ext>
            </p:extLst>
          </p:nvPr>
        </p:nvGraphicFramePr>
        <p:xfrm>
          <a:off x="8774984" y="2104335"/>
          <a:ext cx="2593726" cy="3062977"/>
        </p:xfrm>
        <a:graphic>
          <a:graphicData uri="http://schemas.openxmlformats.org/drawingml/2006/table">
            <a:tbl>
              <a:tblPr>
                <a:tableStyleId>{306799F8-075E-4A3A-A7F6-7FBC6576F1A4}</a:tableStyleId>
              </a:tblPr>
              <a:tblGrid>
                <a:gridCol w="1296863">
                  <a:extLst>
                    <a:ext uri="{9D8B030D-6E8A-4147-A177-3AD203B41FA5}">
                      <a16:colId xmlns:a16="http://schemas.microsoft.com/office/drawing/2014/main" val="3787761329"/>
                    </a:ext>
                  </a:extLst>
                </a:gridCol>
                <a:gridCol w="1296863">
                  <a:extLst>
                    <a:ext uri="{9D8B030D-6E8A-4147-A177-3AD203B41FA5}">
                      <a16:colId xmlns:a16="http://schemas.microsoft.com/office/drawing/2014/main" val="3388646514"/>
                    </a:ext>
                  </a:extLst>
                </a:gridCol>
              </a:tblGrid>
              <a:tr h="388349">
                <a:tc>
                  <a:txBody>
                    <a:bodyPr/>
                    <a:lstStyle/>
                    <a:p>
                      <a:pPr>
                        <a:lnSpc>
                          <a:spcPct val="107000"/>
                        </a:lnSpc>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dirty="0">
                          <a:effectLst/>
                        </a:rPr>
                        <a:t>Spruce / Fir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727447"/>
                  </a:ext>
                </a:extLst>
              </a:tr>
              <a:tr h="421991">
                <a:tc>
                  <a:txBody>
                    <a:bodyPr/>
                    <a:lstStyle/>
                    <a:p>
                      <a:pPr>
                        <a:lnSpc>
                          <a:spcPct val="107000"/>
                        </a:lnSpc>
                      </a:pPr>
                      <a:r>
                        <a:rPr lang="en-IN" sz="1200" dirty="0">
                          <a:effectLst/>
                        </a:rPr>
                        <a:t>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dirty="0">
                          <a:effectLst/>
                        </a:rPr>
                        <a:t>Lodgepole Pine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3046143"/>
                  </a:ext>
                </a:extLst>
              </a:tr>
              <a:tr h="421991">
                <a:tc>
                  <a:txBody>
                    <a:bodyPr/>
                    <a:lstStyle/>
                    <a:p>
                      <a:pPr>
                        <a:lnSpc>
                          <a:spcPct val="107000"/>
                        </a:lnSpc>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dirty="0">
                          <a:effectLst/>
                        </a:rPr>
                        <a:t>Ponderosa Pine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8939757"/>
                  </a:ext>
                </a:extLst>
              </a:tr>
              <a:tr h="564673">
                <a:tc>
                  <a:txBody>
                    <a:bodyPr/>
                    <a:lstStyle/>
                    <a:p>
                      <a:pPr>
                        <a:lnSpc>
                          <a:spcPct val="107000"/>
                        </a:lnSpc>
                      </a:pPr>
                      <a:r>
                        <a:rPr lang="en-IN" sz="1200" dirty="0">
                          <a:effectLst/>
                        </a:rPr>
                        <a:t>4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dirty="0">
                          <a:effectLst/>
                        </a:rPr>
                        <a:t>Cottonwood / Willow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922435"/>
                  </a:ext>
                </a:extLst>
              </a:tr>
              <a:tr h="421991">
                <a:tc>
                  <a:txBody>
                    <a:bodyPr/>
                    <a:lstStyle/>
                    <a:p>
                      <a:pPr>
                        <a:lnSpc>
                          <a:spcPct val="107000"/>
                        </a:lnSpc>
                      </a:pPr>
                      <a:r>
                        <a:rPr lang="en-IN" sz="1200">
                          <a:effectLst/>
                        </a:rPr>
                        <a:t>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a:effectLst/>
                        </a:rPr>
                        <a:t>Aspen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7009005"/>
                  </a:ext>
                </a:extLst>
              </a:tr>
              <a:tr h="421991">
                <a:tc>
                  <a:txBody>
                    <a:bodyPr/>
                    <a:lstStyle/>
                    <a:p>
                      <a:pPr>
                        <a:lnSpc>
                          <a:spcPct val="107000"/>
                        </a:lnSpc>
                      </a:pPr>
                      <a:r>
                        <a:rPr lang="en-IN" sz="1200">
                          <a:effectLst/>
                        </a:rPr>
                        <a:t>6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a:effectLst/>
                        </a:rPr>
                        <a:t>Douglas-fir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9954762"/>
                  </a:ext>
                </a:extLst>
              </a:tr>
              <a:tr h="421991">
                <a:tc>
                  <a:txBody>
                    <a:bodyPr/>
                    <a:lstStyle/>
                    <a:p>
                      <a:pPr>
                        <a:lnSpc>
                          <a:spcPct val="107000"/>
                        </a:lnSpc>
                      </a:pPr>
                      <a:r>
                        <a:rPr lang="en-IN" sz="1200">
                          <a:effectLst/>
                        </a:rPr>
                        <a:t>7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dirty="0">
                          <a:effectLst/>
                        </a:rPr>
                        <a:t>Krummholz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4879664"/>
                  </a:ext>
                </a:extLst>
              </a:tr>
            </a:tbl>
          </a:graphicData>
        </a:graphic>
      </p:graphicFrame>
    </p:spTree>
    <p:extLst>
      <p:ext uri="{BB962C8B-B14F-4D97-AF65-F5344CB8AC3E}">
        <p14:creationId xmlns:p14="http://schemas.microsoft.com/office/powerpoint/2010/main" val="363924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87BC-18FE-4427-8B2A-E69AFBA31720}"/>
              </a:ext>
            </a:extLst>
          </p:cNvPr>
          <p:cNvSpPr>
            <a:spLocks noGrp="1"/>
          </p:cNvSpPr>
          <p:nvPr>
            <p:ph type="title"/>
          </p:nvPr>
        </p:nvSpPr>
        <p:spPr/>
        <p:txBody>
          <a:bodyPr>
            <a:normAutofit/>
          </a:bodyPr>
          <a:lstStyle/>
          <a:p>
            <a:r>
              <a:rPr lang="en-IN" sz="3600" b="1" u="sng" dirty="0"/>
              <a:t>Distribution of Cover types</a:t>
            </a:r>
          </a:p>
        </p:txBody>
      </p:sp>
      <p:pic>
        <p:nvPicPr>
          <p:cNvPr id="4" name="Content Placeholder 3">
            <a:extLst>
              <a:ext uri="{FF2B5EF4-FFF2-40B4-BE49-F238E27FC236}">
                <a16:creationId xmlns:a16="http://schemas.microsoft.com/office/drawing/2014/main" id="{8D3CF2D6-27AD-423C-AE29-1A9E20CD8E13}"/>
              </a:ext>
            </a:extLst>
          </p:cNvPr>
          <p:cNvPicPr>
            <a:picLocks noGrp="1" noChangeAspect="1"/>
          </p:cNvPicPr>
          <p:nvPr>
            <p:ph idx="1"/>
          </p:nvPr>
        </p:nvPicPr>
        <p:blipFill rotWithShape="1">
          <a:blip r:embed="rId2"/>
          <a:srcRect r="15154"/>
          <a:stretch/>
        </p:blipFill>
        <p:spPr>
          <a:xfrm>
            <a:off x="1798450" y="1690688"/>
            <a:ext cx="5059550" cy="4497784"/>
          </a:xfrm>
          <a:prstGeom prst="rect">
            <a:avLst/>
          </a:prstGeom>
        </p:spPr>
      </p:pic>
      <p:sp>
        <p:nvSpPr>
          <p:cNvPr id="7" name="Rectangle 6">
            <a:extLst>
              <a:ext uri="{FF2B5EF4-FFF2-40B4-BE49-F238E27FC236}">
                <a16:creationId xmlns:a16="http://schemas.microsoft.com/office/drawing/2014/main" id="{4A7813F4-053B-4524-A78A-87B797CAD61F}"/>
              </a:ext>
            </a:extLst>
          </p:cNvPr>
          <p:cNvSpPr/>
          <p:nvPr/>
        </p:nvSpPr>
        <p:spPr>
          <a:xfrm>
            <a:off x="7490011" y="1922929"/>
            <a:ext cx="3554506" cy="2070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Highest Observations:- </a:t>
            </a:r>
            <a:r>
              <a:rPr lang="en-IN" sz="1800" dirty="0">
                <a:solidFill>
                  <a:schemeClr val="bg1"/>
                </a:solidFill>
                <a:effectLst/>
              </a:rPr>
              <a:t>Lodgepole Pine </a:t>
            </a:r>
          </a:p>
          <a:p>
            <a:pPr algn="ct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Lowest Observations:- </a:t>
            </a:r>
            <a:r>
              <a:rPr lang="en-IN" sz="1800" dirty="0">
                <a:solidFill>
                  <a:schemeClr val="bg1"/>
                </a:solidFill>
                <a:effectLst/>
              </a:rPr>
              <a:t>Cottonwood / Willow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907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2784-C4ED-46FA-A22D-1AD2135A1E23}"/>
              </a:ext>
            </a:extLst>
          </p:cNvPr>
          <p:cNvSpPr>
            <a:spLocks noGrp="1"/>
          </p:cNvSpPr>
          <p:nvPr>
            <p:ph type="title"/>
          </p:nvPr>
        </p:nvSpPr>
        <p:spPr/>
        <p:txBody>
          <a:bodyPr>
            <a:normAutofit/>
          </a:bodyPr>
          <a:lstStyle/>
          <a:p>
            <a:r>
              <a:rPr lang="en-IN" sz="3600" b="1" u="sng" dirty="0"/>
              <a:t>Distribution of Wilderness Area</a:t>
            </a:r>
          </a:p>
        </p:txBody>
      </p:sp>
      <p:sp>
        <p:nvSpPr>
          <p:cNvPr id="7" name="Rectangle 1">
            <a:extLst>
              <a:ext uri="{FF2B5EF4-FFF2-40B4-BE49-F238E27FC236}">
                <a16:creationId xmlns:a16="http://schemas.microsoft.com/office/drawing/2014/main" id="{35F1A3CF-D870-4FF1-8C2F-DAADE0B00CA6}"/>
              </a:ext>
            </a:extLst>
          </p:cNvPr>
          <p:cNvSpPr>
            <a:spLocks noChangeArrowheads="1"/>
          </p:cNvSpPr>
          <p:nvPr/>
        </p:nvSpPr>
        <p:spPr bwMode="auto">
          <a:xfrm>
            <a:off x="838518" y="20519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Content Placeholder 9">
            <a:extLst>
              <a:ext uri="{FF2B5EF4-FFF2-40B4-BE49-F238E27FC236}">
                <a16:creationId xmlns:a16="http://schemas.microsoft.com/office/drawing/2014/main" id="{F6DC4F13-5A17-4CB6-AED3-39DAE28BF739}"/>
              </a:ext>
            </a:extLst>
          </p:cNvPr>
          <p:cNvPicPr>
            <a:picLocks noGrp="1" noChangeAspect="1"/>
          </p:cNvPicPr>
          <p:nvPr>
            <p:ph idx="1"/>
          </p:nvPr>
        </p:nvPicPr>
        <p:blipFill>
          <a:blip r:embed="rId2"/>
          <a:stretch>
            <a:fillRect/>
          </a:stretch>
        </p:blipFill>
        <p:spPr>
          <a:xfrm>
            <a:off x="1420363" y="1895601"/>
            <a:ext cx="4888065" cy="3997418"/>
          </a:xfrm>
          <a:prstGeom prst="rect">
            <a:avLst/>
          </a:prstGeom>
        </p:spPr>
      </p:pic>
      <p:pic>
        <p:nvPicPr>
          <p:cNvPr id="11" name="Picture 10">
            <a:extLst>
              <a:ext uri="{FF2B5EF4-FFF2-40B4-BE49-F238E27FC236}">
                <a16:creationId xmlns:a16="http://schemas.microsoft.com/office/drawing/2014/main" id="{674A6C14-0B44-46B7-B33B-CEB5DF93BA8F}"/>
              </a:ext>
            </a:extLst>
          </p:cNvPr>
          <p:cNvPicPr>
            <a:picLocks noChangeAspect="1"/>
          </p:cNvPicPr>
          <p:nvPr/>
        </p:nvPicPr>
        <p:blipFill>
          <a:blip r:embed="rId3"/>
          <a:stretch>
            <a:fillRect/>
          </a:stretch>
        </p:blipFill>
        <p:spPr>
          <a:xfrm>
            <a:off x="6643901" y="1807591"/>
            <a:ext cx="3607112" cy="1403049"/>
          </a:xfrm>
          <a:prstGeom prst="rect">
            <a:avLst/>
          </a:prstGeom>
        </p:spPr>
      </p:pic>
      <p:sp>
        <p:nvSpPr>
          <p:cNvPr id="3" name="Rectangle: Rounded Corners 2">
            <a:extLst>
              <a:ext uri="{FF2B5EF4-FFF2-40B4-BE49-F238E27FC236}">
                <a16:creationId xmlns:a16="http://schemas.microsoft.com/office/drawing/2014/main" id="{152554FA-9E57-4EFB-9768-F154D9B85DED}"/>
              </a:ext>
            </a:extLst>
          </p:cNvPr>
          <p:cNvSpPr/>
          <p:nvPr/>
        </p:nvSpPr>
        <p:spPr>
          <a:xfrm>
            <a:off x="7164525" y="3459102"/>
            <a:ext cx="3607112" cy="243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arial" panose="020B0604020202020204" pitchFamily="34" charset="0"/>
              </a:rPr>
              <a:t>A wilderness area is a region where the land is in a natural state; where impacts from human activities are minimal that is, a wilderness. It might also be called a wild or natural area</a:t>
            </a:r>
            <a:endParaRPr lang="en-IN" dirty="0">
              <a:solidFill>
                <a:schemeClr val="bg1"/>
              </a:solidFill>
            </a:endParaRPr>
          </a:p>
        </p:txBody>
      </p:sp>
    </p:spTree>
    <p:extLst>
      <p:ext uri="{BB962C8B-B14F-4D97-AF65-F5344CB8AC3E}">
        <p14:creationId xmlns:p14="http://schemas.microsoft.com/office/powerpoint/2010/main" val="246522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2326-0113-41E2-A253-167C0464BD04}"/>
              </a:ext>
            </a:extLst>
          </p:cNvPr>
          <p:cNvSpPr>
            <a:spLocks noGrp="1"/>
          </p:cNvSpPr>
          <p:nvPr>
            <p:ph type="title"/>
          </p:nvPr>
        </p:nvSpPr>
        <p:spPr/>
        <p:txBody>
          <a:bodyPr>
            <a:normAutofit/>
          </a:bodyPr>
          <a:lstStyle/>
          <a:p>
            <a:r>
              <a:rPr lang="en-IN" sz="3600" b="1" u="sng" dirty="0"/>
              <a:t>Soil type distribution</a:t>
            </a:r>
          </a:p>
        </p:txBody>
      </p:sp>
      <p:pic>
        <p:nvPicPr>
          <p:cNvPr id="4" name="Content Placeholder 3">
            <a:extLst>
              <a:ext uri="{FF2B5EF4-FFF2-40B4-BE49-F238E27FC236}">
                <a16:creationId xmlns:a16="http://schemas.microsoft.com/office/drawing/2014/main" id="{224C5749-DCF4-465E-84C8-71A22F27BD81}"/>
              </a:ext>
            </a:extLst>
          </p:cNvPr>
          <p:cNvPicPr>
            <a:picLocks noGrp="1" noChangeAspect="1"/>
          </p:cNvPicPr>
          <p:nvPr>
            <p:ph idx="1"/>
          </p:nvPr>
        </p:nvPicPr>
        <p:blipFill>
          <a:blip r:embed="rId2"/>
          <a:stretch>
            <a:fillRect/>
          </a:stretch>
        </p:blipFill>
        <p:spPr>
          <a:xfrm>
            <a:off x="838200" y="1448641"/>
            <a:ext cx="8390669" cy="4656324"/>
          </a:xfrm>
          <a:prstGeom prst="rect">
            <a:avLst/>
          </a:prstGeom>
        </p:spPr>
      </p:pic>
      <p:pic>
        <p:nvPicPr>
          <p:cNvPr id="5" name="Picture 4">
            <a:extLst>
              <a:ext uri="{FF2B5EF4-FFF2-40B4-BE49-F238E27FC236}">
                <a16:creationId xmlns:a16="http://schemas.microsoft.com/office/drawing/2014/main" id="{4AF9E9D4-A470-4805-A887-956E747F576F}"/>
              </a:ext>
            </a:extLst>
          </p:cNvPr>
          <p:cNvPicPr>
            <a:picLocks noChangeAspect="1"/>
          </p:cNvPicPr>
          <p:nvPr/>
        </p:nvPicPr>
        <p:blipFill>
          <a:blip r:embed="rId3"/>
          <a:stretch>
            <a:fillRect/>
          </a:stretch>
        </p:blipFill>
        <p:spPr>
          <a:xfrm>
            <a:off x="9228869" y="1581209"/>
            <a:ext cx="2638095" cy="1192995"/>
          </a:xfrm>
          <a:prstGeom prst="rect">
            <a:avLst/>
          </a:prstGeom>
        </p:spPr>
      </p:pic>
    </p:spTree>
    <p:extLst>
      <p:ext uri="{BB962C8B-B14F-4D97-AF65-F5344CB8AC3E}">
        <p14:creationId xmlns:p14="http://schemas.microsoft.com/office/powerpoint/2010/main" val="2331754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1947</Words>
  <Application>Microsoft Office PowerPoint</Application>
  <PresentationFormat>Widescreen</PresentationFormat>
  <Paragraphs>270</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vt:lpstr>
      <vt:lpstr>Calibri</vt:lpstr>
      <vt:lpstr>Calibri Light</vt:lpstr>
      <vt:lpstr>Proxima Nova</vt:lpstr>
      <vt:lpstr>Times New Roman</vt:lpstr>
      <vt:lpstr>Wingdings</vt:lpstr>
      <vt:lpstr>Office Theme</vt:lpstr>
      <vt:lpstr>Project Summary</vt:lpstr>
      <vt:lpstr>Data Description</vt:lpstr>
      <vt:lpstr>Business Problem:</vt:lpstr>
      <vt:lpstr>Methodology</vt:lpstr>
      <vt:lpstr>Data Understanding</vt:lpstr>
      <vt:lpstr>Forest Cover Types</vt:lpstr>
      <vt:lpstr>Distribution of Cover types</vt:lpstr>
      <vt:lpstr>Distribution of Wilderness Area</vt:lpstr>
      <vt:lpstr>Soil type distribution</vt:lpstr>
      <vt:lpstr>Missing values</vt:lpstr>
      <vt:lpstr>Outliers</vt:lpstr>
      <vt:lpstr>Spread of Data in Numerical features</vt:lpstr>
      <vt:lpstr>Cover Type distribution among different Wilderness Areas</vt:lpstr>
      <vt:lpstr>Soil Type and Cover Type relationship</vt:lpstr>
      <vt:lpstr>Feature Correlation</vt:lpstr>
      <vt:lpstr>Statistical Tests</vt:lpstr>
      <vt:lpstr>Modelling</vt:lpstr>
      <vt:lpstr>Feature Selection</vt:lpstr>
      <vt:lpstr>Important Features</vt:lpstr>
      <vt:lpstr>Base Model</vt:lpstr>
      <vt:lpstr>Scorecard for all the models</vt:lpstr>
      <vt:lpstr>Model Evaluation</vt:lpstr>
      <vt:lpstr>Model Evaluation</vt:lpstr>
      <vt:lpstr>Scorecard for tuned models</vt:lpstr>
      <vt:lpstr>Model Evaluation</vt:lpstr>
      <vt:lpstr>Model Evaluation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Environment</dc:title>
  <dc:creator>Gajani Ahmed</dc:creator>
  <cp:lastModifiedBy>Gajani Ahmed</cp:lastModifiedBy>
  <cp:revision>23</cp:revision>
  <dcterms:created xsi:type="dcterms:W3CDTF">2022-01-31T14:25:35Z</dcterms:created>
  <dcterms:modified xsi:type="dcterms:W3CDTF">2022-02-24T09:17:30Z</dcterms:modified>
</cp:coreProperties>
</file>