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58" autoAdjust="0"/>
    <p:restoredTop sz="94660"/>
  </p:normalViewPr>
  <p:slideViewPr>
    <p:cSldViewPr>
      <p:cViewPr varScale="1">
        <p:scale>
          <a:sx n="105" d="100"/>
          <a:sy n="105" d="100"/>
        </p:scale>
        <p:origin x="128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S.Arun Kumar</a:t>
            </a:r>
            <a:endParaRPr sz="3200" dirty="0">
              <a:latin typeface="Trebuchet MS"/>
              <a:cs typeface="Trebuchet MS"/>
            </a:endParaRPr>
          </a:p>
        </p:txBody>
      </p:sp>
      <p:sp>
        <p:nvSpPr>
          <p:cNvPr id="8" name="object 8"/>
          <p:cNvSpPr txBox="1"/>
          <p:nvPr/>
        </p:nvSpPr>
        <p:spPr>
          <a:xfrm>
            <a:off x="4718430" y="2971800"/>
            <a:ext cx="68580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err="1">
                <a:solidFill>
                  <a:srgbClr val="2D936B"/>
                </a:solidFill>
                <a:latin typeface="Trebuchet MS"/>
                <a:cs typeface="Trebuchet MS"/>
              </a:rPr>
              <a:t>CycleGan</a:t>
            </a:r>
            <a:r>
              <a:rPr lang="en-IN" sz="2400" b="1" spc="-10" dirty="0">
                <a:solidFill>
                  <a:srgbClr val="2D936B"/>
                </a:solidFill>
                <a:latin typeface="Trebuchet MS"/>
                <a:cs typeface="Trebuchet MS"/>
              </a:rPr>
              <a:t> for  Multi-Domain Image Translation</a:t>
            </a:r>
            <a:endParaRPr lang="en-IN"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57200" y="45441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0" name="TextBox 9">
            <a:extLst>
              <a:ext uri="{FF2B5EF4-FFF2-40B4-BE49-F238E27FC236}">
                <a16:creationId xmlns:a16="http://schemas.microsoft.com/office/drawing/2014/main" id="{4CBACB09-1C0F-4127-3C9B-7D94BD52D777}"/>
              </a:ext>
            </a:extLst>
          </p:cNvPr>
          <p:cNvSpPr txBox="1"/>
          <p:nvPr/>
        </p:nvSpPr>
        <p:spPr>
          <a:xfrm>
            <a:off x="545718" y="1362125"/>
            <a:ext cx="10972800" cy="646331"/>
          </a:xfrm>
          <a:prstGeom prst="rect">
            <a:avLst/>
          </a:prstGeom>
          <a:noFill/>
        </p:spPr>
        <p:txBody>
          <a:bodyPr wrap="square" rtlCol="0">
            <a:spAutoFit/>
          </a:bodyPr>
          <a:lstStyle/>
          <a:p>
            <a:r>
              <a:rPr lang="en-US" b="0" i="0" dirty="0">
                <a:solidFill>
                  <a:schemeClr val="tx1"/>
                </a:solidFill>
                <a:effectLst/>
                <a:latin typeface="Söhne"/>
              </a:rPr>
              <a:t>Hence, we developed a highly scalable and versatile </a:t>
            </a:r>
            <a:r>
              <a:rPr lang="en-US" b="0" i="0" dirty="0" err="1">
                <a:solidFill>
                  <a:schemeClr val="tx1"/>
                </a:solidFill>
                <a:effectLst/>
                <a:latin typeface="Söhne"/>
              </a:rPr>
              <a:t>CycleGAN</a:t>
            </a:r>
            <a:r>
              <a:rPr lang="en-US" b="0" i="0" dirty="0">
                <a:solidFill>
                  <a:schemeClr val="tx1"/>
                </a:solidFill>
                <a:effectLst/>
                <a:latin typeface="Söhne"/>
              </a:rPr>
              <a:t> model for multi-domain image translation and adaptation, achieving state-of-the-art performance in generating high-quality translations across diverse domains.</a:t>
            </a:r>
            <a:endParaRPr lang="en-IN" dirty="0">
              <a:solidFill>
                <a:schemeClr val="tx1"/>
              </a:solidFill>
            </a:endParaRPr>
          </a:p>
        </p:txBody>
      </p:sp>
      <p:sp>
        <p:nvSpPr>
          <p:cNvPr id="11" name="TextBox 10">
            <a:extLst>
              <a:ext uri="{FF2B5EF4-FFF2-40B4-BE49-F238E27FC236}">
                <a16:creationId xmlns:a16="http://schemas.microsoft.com/office/drawing/2014/main" id="{D1AA5052-23D3-AA8E-1EBC-1A3ABFC2FD3E}"/>
              </a:ext>
            </a:extLst>
          </p:cNvPr>
          <p:cNvSpPr txBox="1"/>
          <p:nvPr/>
        </p:nvSpPr>
        <p:spPr>
          <a:xfrm>
            <a:off x="683259" y="5560695"/>
            <a:ext cx="10493578" cy="369332"/>
          </a:xfrm>
          <a:prstGeom prst="rect">
            <a:avLst/>
          </a:prstGeom>
          <a:noFill/>
        </p:spPr>
        <p:txBody>
          <a:bodyPr wrap="none" rtlCol="0">
            <a:spAutoFit/>
          </a:bodyPr>
          <a:lstStyle/>
          <a:p>
            <a:r>
              <a:rPr lang="en-US" sz="1800" b="0" dirty="0">
                <a:latin typeface="Söhne"/>
              </a:rPr>
              <a:t>DATASET LINK: </a:t>
            </a:r>
            <a:r>
              <a:rPr lang="en-US" sz="1800" b="0" dirty="0">
                <a:solidFill>
                  <a:srgbClr val="C00000"/>
                </a:solidFill>
                <a:latin typeface="Söhne"/>
              </a:rPr>
              <a:t>HTTPs://www.kaggle.com/code/utkarshsaxenadn/image-to-image-translation-cycle-gan/input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0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0999" y="609600"/>
            <a:ext cx="11307063" cy="5381922"/>
          </a:xfrm>
          <a:prstGeom prst="rect">
            <a:avLst/>
          </a:prstGeom>
        </p:spPr>
        <p:txBody>
          <a:bodyPr vert="horz" wrap="square" lIns="0" tIns="460692" rIns="0" bIns="0" rtlCol="0">
            <a:spAutoFit/>
          </a:bodyPr>
          <a:lstStyle/>
          <a:p>
            <a:pPr algn="l"/>
            <a:r>
              <a:rPr lang="en-IN" sz="4250" dirty="0" err="1"/>
              <a:t>CycleGan</a:t>
            </a:r>
            <a:r>
              <a:rPr lang="en-IN" sz="4250" dirty="0"/>
              <a:t> For </a:t>
            </a:r>
            <a:r>
              <a:rPr lang="en-IN" sz="4250" dirty="0" err="1"/>
              <a:t>MultiDomain</a:t>
            </a:r>
            <a:r>
              <a:rPr lang="en-IN" sz="4250" dirty="0"/>
              <a:t> Image Translation And Adaption</a:t>
            </a:r>
            <a:br>
              <a:rPr lang="en-IN" sz="4250" dirty="0"/>
            </a:br>
            <a:br>
              <a:rPr lang="en-IN" sz="4250" dirty="0"/>
            </a:br>
            <a:r>
              <a:rPr lang="en-US" sz="1600" b="0" i="0" dirty="0" err="1">
                <a:effectLst/>
                <a:latin typeface="Söhne"/>
              </a:rPr>
              <a:t>CycleGAN</a:t>
            </a:r>
            <a:r>
              <a:rPr lang="en-US" sz="1600" b="0" i="0" dirty="0">
                <a:effectLst/>
                <a:latin typeface="Söhne"/>
              </a:rPr>
              <a:t>, short for Cycle-Consistent Generative Adversarial Network, is a type of generative model used for unpaired image-to-image translation. Traditional image translation methods often require paired datasets, where each input image has a corresponding image in the target domain for training. However, acquiring such paired datasets can be expensive and labor-intensive.</a:t>
            </a:r>
            <a:br>
              <a:rPr lang="en-US" sz="1600" b="0" i="0" dirty="0">
                <a:effectLst/>
                <a:latin typeface="Söhne"/>
              </a:rPr>
            </a:br>
            <a:br>
              <a:rPr lang="en-US" sz="1600" b="0" i="0" dirty="0">
                <a:effectLst/>
                <a:latin typeface="Söhne"/>
              </a:rPr>
            </a:br>
            <a:br>
              <a:rPr lang="en-US" sz="1600" b="0" i="0" dirty="0">
                <a:effectLst/>
                <a:latin typeface="Söhne"/>
              </a:rPr>
            </a:br>
            <a:r>
              <a:rPr lang="en-US" sz="1600" b="0" i="0" dirty="0" err="1">
                <a:effectLst/>
                <a:latin typeface="Söhne"/>
              </a:rPr>
              <a:t>CycleGAN</a:t>
            </a:r>
            <a:r>
              <a:rPr lang="en-US" sz="1600" b="0" i="0" dirty="0">
                <a:effectLst/>
                <a:latin typeface="Söhne"/>
              </a:rPr>
              <a:t> has been widely used for various image translation tasks, such as style transfer, day-to-night image translation, and more.</a:t>
            </a:r>
            <a:br>
              <a:rPr lang="en-US" sz="1600" b="0" i="0" dirty="0">
                <a:effectLst/>
                <a:latin typeface="Söhne"/>
              </a:rPr>
            </a:br>
            <a:r>
              <a:rPr lang="en-US" sz="1600" b="0" i="0" dirty="0">
                <a:effectLst/>
                <a:latin typeface="Söhne"/>
              </a:rPr>
              <a:t>Now, when it comes to </a:t>
            </a:r>
            <a:r>
              <a:rPr lang="en-US" sz="1600" b="0" i="0" dirty="0" err="1">
                <a:effectLst/>
                <a:latin typeface="Söhne"/>
              </a:rPr>
              <a:t>MultiDomain</a:t>
            </a:r>
            <a:r>
              <a:rPr lang="en-US" sz="1600" b="0" i="0" dirty="0">
                <a:effectLst/>
                <a:latin typeface="Söhne"/>
              </a:rPr>
              <a:t> Image Translation and Adaptation, </a:t>
            </a:r>
            <a:r>
              <a:rPr lang="en-US" sz="1600" b="0" i="0" dirty="0" err="1">
                <a:effectLst/>
                <a:latin typeface="Söhne"/>
              </a:rPr>
              <a:t>CycleGAN</a:t>
            </a:r>
            <a:r>
              <a:rPr lang="en-US" sz="1600" b="0" i="0" dirty="0">
                <a:effectLst/>
                <a:latin typeface="Söhne"/>
              </a:rPr>
              <a:t> can be extended to handle multiple domains simultaneously. Instead of training separate models for each pair of domains (e.g., horses to zebras, zebras to horses), a single </a:t>
            </a:r>
            <a:r>
              <a:rPr lang="en-US" sz="1600" b="0" i="0" dirty="0" err="1">
                <a:effectLst/>
                <a:latin typeface="Söhne"/>
              </a:rPr>
              <a:t>CycleGAN</a:t>
            </a:r>
            <a:r>
              <a:rPr lang="en-US" sz="1600" b="0" i="0" dirty="0">
                <a:effectLst/>
                <a:latin typeface="Söhne"/>
              </a:rPr>
              <a:t> model can be trained to translate images between multiple domains.</a:t>
            </a:r>
            <a:br>
              <a:rPr lang="en-US" sz="1600" b="0" i="0" dirty="0">
                <a:effectLst/>
                <a:latin typeface="Söhne"/>
              </a:rPr>
            </a:br>
            <a:br>
              <a:rPr lang="en-US" sz="1600" b="0" i="0" dirty="0">
                <a:effectLst/>
                <a:latin typeface="Söhne"/>
              </a:rPr>
            </a:br>
            <a:br>
              <a:rPr lang="en-US" sz="1600" b="0" dirty="0">
                <a:latin typeface="Söhne"/>
              </a:rPr>
            </a:br>
            <a:r>
              <a:rPr lang="en-US" sz="1600" b="0" dirty="0">
                <a:latin typeface="Söhne"/>
              </a:rPr>
              <a:t>DATASET LINK: </a:t>
            </a:r>
            <a:r>
              <a:rPr lang="en-US" sz="1600" b="0" dirty="0">
                <a:solidFill>
                  <a:srgbClr val="C00000"/>
                </a:solidFill>
                <a:latin typeface="Söhne"/>
              </a:rPr>
              <a:t>HTTPs://www.kaggle.com/code/utkarshsaxenadn/image-to-image-translation-cycle-gan/input</a:t>
            </a:r>
            <a:endParaRPr sz="4250" dirty="0">
              <a:solidFill>
                <a:srgbClr val="C0000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851EA4F9-6CD6-23E8-7A1D-9EC6EA25A721}"/>
              </a:ext>
            </a:extLst>
          </p:cNvPr>
          <p:cNvSpPr txBox="1"/>
          <p:nvPr/>
        </p:nvSpPr>
        <p:spPr>
          <a:xfrm>
            <a:off x="1596009" y="1676400"/>
            <a:ext cx="4880991" cy="369332"/>
          </a:xfrm>
          <a:prstGeom prst="rect">
            <a:avLst/>
          </a:prstGeom>
          <a:noFill/>
        </p:spPr>
        <p:txBody>
          <a:bodyPr wrap="square" rtlCol="0">
            <a:spAutoFit/>
          </a:bodyPr>
          <a:lstStyle/>
          <a:p>
            <a:r>
              <a:rPr lang="en-IN" b="1" dirty="0"/>
              <a:t>1.</a:t>
            </a:r>
            <a:r>
              <a:rPr lang="en-IN" b="1" i="0" dirty="0">
                <a:solidFill>
                  <a:srgbClr val="ECECEC"/>
                </a:solidFill>
                <a:effectLst/>
                <a:latin typeface="Söhne"/>
              </a:rPr>
              <a:t> </a:t>
            </a:r>
            <a:r>
              <a:rPr lang="en-IN" b="1" i="0" dirty="0">
                <a:solidFill>
                  <a:schemeClr val="tx1"/>
                </a:solidFill>
                <a:effectLst/>
                <a:latin typeface="Söhne"/>
              </a:rPr>
              <a:t>Introduction to </a:t>
            </a:r>
            <a:r>
              <a:rPr lang="en-IN" b="1" i="0" dirty="0" err="1">
                <a:solidFill>
                  <a:schemeClr val="tx1"/>
                </a:solidFill>
                <a:effectLst/>
                <a:latin typeface="Söhne"/>
              </a:rPr>
              <a:t>CycleGAN</a:t>
            </a:r>
            <a:endParaRPr lang="en-IN" dirty="0">
              <a:solidFill>
                <a:schemeClr val="tx1"/>
              </a:solidFill>
            </a:endParaRPr>
          </a:p>
        </p:txBody>
      </p:sp>
      <p:sp>
        <p:nvSpPr>
          <p:cNvPr id="24" name="TextBox 23">
            <a:extLst>
              <a:ext uri="{FF2B5EF4-FFF2-40B4-BE49-F238E27FC236}">
                <a16:creationId xmlns:a16="http://schemas.microsoft.com/office/drawing/2014/main" id="{3FD4D455-BF53-B7B7-EC21-82FEA64BFE2D}"/>
              </a:ext>
            </a:extLst>
          </p:cNvPr>
          <p:cNvSpPr txBox="1"/>
          <p:nvPr/>
        </p:nvSpPr>
        <p:spPr>
          <a:xfrm>
            <a:off x="1633791" y="1938872"/>
            <a:ext cx="6960403" cy="2308324"/>
          </a:xfrm>
          <a:prstGeom prst="rect">
            <a:avLst/>
          </a:prstGeom>
          <a:noFill/>
        </p:spPr>
        <p:txBody>
          <a:bodyPr wrap="square" rtlCol="0">
            <a:spAutoFit/>
          </a:bodyPr>
          <a:lstStyle/>
          <a:p>
            <a:pPr algn="l"/>
            <a:r>
              <a:rPr lang="en-IN" b="1" dirty="0">
                <a:solidFill>
                  <a:schemeClr val="tx1"/>
                </a:solidFill>
              </a:rPr>
              <a:t>2.</a:t>
            </a:r>
            <a:r>
              <a:rPr lang="en-IN" b="1" i="0" dirty="0">
                <a:solidFill>
                  <a:schemeClr val="tx1"/>
                </a:solidFill>
                <a:effectLst/>
                <a:latin typeface="Söhne"/>
              </a:rPr>
              <a:t> Understanding </a:t>
            </a:r>
            <a:r>
              <a:rPr lang="en-IN" b="1" i="0" dirty="0" err="1">
                <a:solidFill>
                  <a:schemeClr val="tx1"/>
                </a:solidFill>
                <a:effectLst/>
                <a:latin typeface="Söhne"/>
              </a:rPr>
              <a:t>MultiDomain</a:t>
            </a:r>
            <a:r>
              <a:rPr lang="en-IN" b="1" i="0" dirty="0">
                <a:solidFill>
                  <a:schemeClr val="tx1"/>
                </a:solidFill>
                <a:effectLst/>
                <a:latin typeface="Söhne"/>
              </a:rPr>
              <a:t> Image Translation</a:t>
            </a:r>
          </a:p>
          <a:p>
            <a:pPr algn="l"/>
            <a:r>
              <a:rPr lang="en-IN" b="1" dirty="0">
                <a:solidFill>
                  <a:schemeClr val="tx1"/>
                </a:solidFill>
                <a:latin typeface="Söhne"/>
              </a:rPr>
              <a:t>3.</a:t>
            </a:r>
            <a:r>
              <a:rPr lang="en-IN" b="1" i="0" dirty="0">
                <a:solidFill>
                  <a:schemeClr val="tx1"/>
                </a:solidFill>
                <a:effectLst/>
                <a:latin typeface="Söhne"/>
              </a:rPr>
              <a:t> Overview of </a:t>
            </a:r>
            <a:r>
              <a:rPr lang="en-IN" b="1" i="0" dirty="0" err="1">
                <a:solidFill>
                  <a:schemeClr val="tx1"/>
                </a:solidFill>
                <a:effectLst/>
                <a:latin typeface="Söhne"/>
              </a:rPr>
              <a:t>CycleGAN</a:t>
            </a:r>
            <a:endParaRPr lang="en-IN" b="1" i="0" dirty="0">
              <a:solidFill>
                <a:schemeClr val="tx1"/>
              </a:solidFill>
              <a:effectLst/>
              <a:latin typeface="Söhne"/>
            </a:endParaRPr>
          </a:p>
          <a:p>
            <a:pPr algn="l"/>
            <a:r>
              <a:rPr lang="en-IN" b="1" dirty="0">
                <a:solidFill>
                  <a:schemeClr val="tx1"/>
                </a:solidFill>
                <a:latin typeface="Söhne"/>
              </a:rPr>
              <a:t>4. Applications of </a:t>
            </a:r>
            <a:r>
              <a:rPr lang="en-IN" b="1" dirty="0" err="1">
                <a:solidFill>
                  <a:schemeClr val="tx1"/>
                </a:solidFill>
                <a:latin typeface="Söhne"/>
              </a:rPr>
              <a:t>CycleGAN</a:t>
            </a:r>
            <a:endParaRPr lang="en-IN" b="1" i="0" dirty="0">
              <a:solidFill>
                <a:schemeClr val="tx1"/>
              </a:solidFill>
              <a:effectLst/>
              <a:latin typeface="Söhne"/>
            </a:endParaRPr>
          </a:p>
          <a:p>
            <a:r>
              <a:rPr lang="en-IN" b="1" i="0" dirty="0">
                <a:solidFill>
                  <a:schemeClr val="tx1"/>
                </a:solidFill>
                <a:effectLst/>
                <a:latin typeface="Söhne"/>
              </a:rPr>
              <a:t>5. Challenges and Limitations</a:t>
            </a:r>
          </a:p>
          <a:p>
            <a:pPr algn="l"/>
            <a:r>
              <a:rPr lang="en-IN" b="1" dirty="0">
                <a:solidFill>
                  <a:schemeClr val="tx1"/>
                </a:solidFill>
                <a:latin typeface="Söhne"/>
              </a:rPr>
              <a:t>6.</a:t>
            </a:r>
            <a:r>
              <a:rPr lang="en-IN" b="1" i="0" dirty="0">
                <a:solidFill>
                  <a:srgbClr val="ECECEC"/>
                </a:solidFill>
                <a:effectLst/>
                <a:latin typeface="Söhne"/>
              </a:rPr>
              <a:t> </a:t>
            </a:r>
            <a:r>
              <a:rPr lang="en-IN" b="1" i="0" dirty="0">
                <a:solidFill>
                  <a:schemeClr val="tx1"/>
                </a:solidFill>
                <a:effectLst/>
                <a:latin typeface="Söhne"/>
              </a:rPr>
              <a:t>Evaluation Metrics</a:t>
            </a:r>
            <a:endParaRPr lang="en-IN" b="0" i="0" dirty="0">
              <a:solidFill>
                <a:schemeClr val="tx1"/>
              </a:solidFill>
              <a:effectLst/>
              <a:latin typeface="Söhne"/>
            </a:endParaRPr>
          </a:p>
          <a:p>
            <a:br>
              <a:rPr lang="en-IN" b="0" i="0" dirty="0">
                <a:solidFill>
                  <a:srgbClr val="ECECEC"/>
                </a:solidFill>
                <a:effectLst/>
                <a:latin typeface="Söhne"/>
              </a:rPr>
            </a:br>
            <a:br>
              <a:rPr lang="en-IN" b="1" i="0" dirty="0">
                <a:solidFill>
                  <a:schemeClr val="tx1"/>
                </a:solidFill>
                <a:effectLst/>
                <a:latin typeface="Söhne"/>
              </a:rPr>
            </a:br>
            <a:endParaRPr lang="en-IN" b="1"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B498C03D-321E-54C7-360A-9A58D09835B5}"/>
              </a:ext>
            </a:extLst>
          </p:cNvPr>
          <p:cNvSpPr txBox="1"/>
          <p:nvPr/>
        </p:nvSpPr>
        <p:spPr>
          <a:xfrm>
            <a:off x="759828" y="1649968"/>
            <a:ext cx="1851789" cy="369332"/>
          </a:xfrm>
          <a:prstGeom prst="rect">
            <a:avLst/>
          </a:prstGeom>
          <a:noFill/>
        </p:spPr>
        <p:txBody>
          <a:bodyPr wrap="none" rtlCol="0">
            <a:spAutoFit/>
          </a:bodyPr>
          <a:lstStyle/>
          <a:p>
            <a:r>
              <a:rPr lang="en-IN" b="1" dirty="0"/>
              <a:t>CHALLENGES:</a:t>
            </a:r>
          </a:p>
        </p:txBody>
      </p:sp>
      <p:sp>
        <p:nvSpPr>
          <p:cNvPr id="12" name="TextBox 11">
            <a:extLst>
              <a:ext uri="{FF2B5EF4-FFF2-40B4-BE49-F238E27FC236}">
                <a16:creationId xmlns:a16="http://schemas.microsoft.com/office/drawing/2014/main" id="{AD3AEFE6-9566-DCF8-A3D6-96B9C9C7BF32}"/>
              </a:ext>
            </a:extLst>
          </p:cNvPr>
          <p:cNvSpPr txBox="1"/>
          <p:nvPr/>
        </p:nvSpPr>
        <p:spPr>
          <a:xfrm>
            <a:off x="533400" y="2171061"/>
            <a:ext cx="8309928" cy="3970318"/>
          </a:xfrm>
          <a:prstGeom prst="rect">
            <a:avLst/>
          </a:prstGeom>
          <a:noFill/>
        </p:spPr>
        <p:txBody>
          <a:bodyPr wrap="square" rtlCol="0">
            <a:spAutoFit/>
          </a:bodyPr>
          <a:lstStyle/>
          <a:p>
            <a:r>
              <a:rPr lang="en-IN" b="1" dirty="0">
                <a:solidFill>
                  <a:schemeClr val="tx1"/>
                </a:solidFill>
                <a:latin typeface="Söhne"/>
              </a:rPr>
              <a:t>1</a:t>
            </a:r>
            <a:r>
              <a:rPr lang="en-IN" b="1" i="0" dirty="0">
                <a:solidFill>
                  <a:schemeClr val="tx1"/>
                </a:solidFill>
                <a:effectLst/>
                <a:latin typeface="Söhne"/>
              </a:rPr>
              <a:t>.Scalability and Versatility:  </a:t>
            </a:r>
            <a:r>
              <a:rPr lang="en-US" b="0" i="0" dirty="0" err="1">
                <a:solidFill>
                  <a:schemeClr val="tx1"/>
                </a:solidFill>
                <a:effectLst/>
                <a:latin typeface="Söhne"/>
              </a:rPr>
              <a:t>CycleGAN</a:t>
            </a:r>
            <a:r>
              <a:rPr lang="en-US" b="0" i="0" dirty="0">
                <a:solidFill>
                  <a:schemeClr val="tx1"/>
                </a:solidFill>
                <a:effectLst/>
                <a:latin typeface="Söhne"/>
              </a:rPr>
              <a:t> struggles to handle many different types of images at once. As more types are added, it gets harder for the model to understand them all well, leading to worse results..</a:t>
            </a:r>
          </a:p>
          <a:p>
            <a:endParaRPr lang="en-US" b="0" i="0" dirty="0">
              <a:solidFill>
                <a:schemeClr val="tx1"/>
              </a:solidFill>
              <a:effectLst/>
              <a:latin typeface="Söhne"/>
            </a:endParaRPr>
          </a:p>
          <a:p>
            <a:endParaRPr lang="en-IN" b="1" i="0" dirty="0">
              <a:solidFill>
                <a:schemeClr val="tx1"/>
              </a:solidFill>
              <a:effectLst/>
              <a:latin typeface="Söhne"/>
            </a:endParaRPr>
          </a:p>
          <a:p>
            <a:r>
              <a:rPr lang="en-IN" b="1" dirty="0">
                <a:solidFill>
                  <a:schemeClr val="tx1"/>
                </a:solidFill>
                <a:latin typeface="Söhne"/>
              </a:rPr>
              <a:t>2. </a:t>
            </a:r>
            <a:r>
              <a:rPr lang="en-US" b="1" i="0" dirty="0">
                <a:solidFill>
                  <a:schemeClr val="tx1"/>
                </a:solidFill>
                <a:effectLst/>
                <a:latin typeface="Söhne"/>
              </a:rPr>
              <a:t>Quality and Fidelity:  </a:t>
            </a:r>
            <a:r>
              <a:rPr lang="en-US" b="0" i="0" dirty="0">
                <a:solidFill>
                  <a:schemeClr val="tx1"/>
                </a:solidFill>
                <a:effectLst/>
                <a:latin typeface="Söhne"/>
              </a:rPr>
              <a:t>While </a:t>
            </a:r>
            <a:r>
              <a:rPr lang="en-US" b="0" i="0" dirty="0" err="1">
                <a:solidFill>
                  <a:schemeClr val="tx1"/>
                </a:solidFill>
                <a:effectLst/>
                <a:latin typeface="Söhne"/>
              </a:rPr>
              <a:t>CycleGAN</a:t>
            </a:r>
            <a:r>
              <a:rPr lang="en-US" b="0" i="0" dirty="0">
                <a:solidFill>
                  <a:schemeClr val="tx1"/>
                </a:solidFill>
                <a:effectLst/>
                <a:latin typeface="Söhne"/>
              </a:rPr>
              <a:t> can make images, they sometimes don't look very good or realistic. Problems like weird patterns or parts of images disappearing can make them unusable for real-world things</a:t>
            </a:r>
          </a:p>
          <a:p>
            <a:endParaRPr lang="en-US" b="0" i="0" dirty="0">
              <a:solidFill>
                <a:schemeClr val="tx1"/>
              </a:solidFill>
              <a:effectLst/>
              <a:latin typeface="Söhne"/>
            </a:endParaRPr>
          </a:p>
          <a:p>
            <a:endParaRPr lang="en-US" b="0" i="0" dirty="0">
              <a:solidFill>
                <a:schemeClr val="tx1"/>
              </a:solidFill>
              <a:effectLst/>
              <a:latin typeface="Söhne"/>
            </a:endParaRPr>
          </a:p>
          <a:p>
            <a:r>
              <a:rPr lang="en-US" b="1" dirty="0">
                <a:solidFill>
                  <a:schemeClr val="tx1"/>
                </a:solidFill>
                <a:latin typeface="Söhne"/>
              </a:rPr>
              <a:t>3.</a:t>
            </a:r>
            <a:r>
              <a:rPr lang="en-IN" b="1" i="0" dirty="0">
                <a:solidFill>
                  <a:srgbClr val="ECECEC"/>
                </a:solidFill>
                <a:effectLst/>
                <a:latin typeface="Söhne"/>
              </a:rPr>
              <a:t> </a:t>
            </a:r>
            <a:r>
              <a:rPr lang="en-IN" b="1" i="0" dirty="0">
                <a:solidFill>
                  <a:schemeClr val="tx1"/>
                </a:solidFill>
                <a:effectLst/>
                <a:latin typeface="Söhne"/>
              </a:rPr>
              <a:t>Evaluation and Benchmarking</a:t>
            </a:r>
            <a:r>
              <a:rPr lang="en-US" b="0" i="0" dirty="0">
                <a:solidFill>
                  <a:schemeClr val="tx1"/>
                </a:solidFill>
                <a:effectLst/>
                <a:latin typeface="Söhne"/>
              </a:rPr>
              <a:t>: It's hard to figure out how well </a:t>
            </a:r>
            <a:r>
              <a:rPr lang="en-US" b="0" i="0" dirty="0" err="1">
                <a:solidFill>
                  <a:schemeClr val="tx1"/>
                </a:solidFill>
                <a:effectLst/>
                <a:latin typeface="Söhne"/>
              </a:rPr>
              <a:t>CycleGAN</a:t>
            </a:r>
            <a:r>
              <a:rPr lang="en-US" b="0" i="0" dirty="0">
                <a:solidFill>
                  <a:schemeClr val="tx1"/>
                </a:solidFill>
                <a:effectLst/>
                <a:latin typeface="Söhne"/>
              </a:rPr>
              <a:t> is doing at translating images between different types. The usual tests we use might not show the full picture, so it's tough to compare different versions of </a:t>
            </a:r>
            <a:r>
              <a:rPr lang="en-US" b="0" i="0" dirty="0" err="1">
                <a:solidFill>
                  <a:schemeClr val="tx1"/>
                </a:solidFill>
                <a:effectLst/>
                <a:latin typeface="Söhne"/>
              </a:rPr>
              <a:t>CycleGAN</a:t>
            </a:r>
            <a:r>
              <a:rPr lang="en-US" b="0" i="0" dirty="0">
                <a:solidFill>
                  <a:schemeClr val="tx1"/>
                </a:solidFill>
                <a:effectLst/>
                <a:latin typeface="Söhne"/>
              </a:rPr>
              <a:t> and see which is better.</a:t>
            </a:r>
            <a:endParaRPr lang="en-US" b="1" i="0" dirty="0">
              <a:solidFill>
                <a:schemeClr val="tx1"/>
              </a:solidFill>
              <a:effectLst/>
              <a:latin typeface="Söhne"/>
            </a:endParaRPr>
          </a:p>
        </p:txBody>
      </p:sp>
      <p:sp>
        <p:nvSpPr>
          <p:cNvPr id="13" name="Rectangle 1">
            <a:extLst>
              <a:ext uri="{FF2B5EF4-FFF2-40B4-BE49-F238E27FC236}">
                <a16:creationId xmlns:a16="http://schemas.microsoft.com/office/drawing/2014/main" id="{65DF8FD8-8C7B-A7E5-683B-4FB92601219C}"/>
              </a:ext>
            </a:extLst>
          </p:cNvPr>
          <p:cNvSpPr>
            <a:spLocks noChangeArrowheads="1"/>
          </p:cNvSpPr>
          <p:nvPr/>
        </p:nvSpPr>
        <p:spPr bwMode="auto">
          <a:xfrm>
            <a:off x="0" y="-415498"/>
            <a:ext cx="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83AABF20-A91B-CB0C-B693-022CC651179F}"/>
              </a:ext>
            </a:extLst>
          </p:cNvPr>
          <p:cNvSpPr txBox="1"/>
          <p:nvPr/>
        </p:nvSpPr>
        <p:spPr>
          <a:xfrm>
            <a:off x="660233" y="1695450"/>
            <a:ext cx="7667625" cy="4801314"/>
          </a:xfrm>
          <a:prstGeom prst="rect">
            <a:avLst/>
          </a:prstGeom>
          <a:noFill/>
        </p:spPr>
        <p:txBody>
          <a:bodyPr wrap="square" rtlCol="0">
            <a:spAutoFit/>
          </a:bodyPr>
          <a:lstStyle/>
          <a:p>
            <a:pPr algn="l"/>
            <a:r>
              <a:rPr lang="en-US" b="1" dirty="0">
                <a:solidFill>
                  <a:schemeClr val="tx1"/>
                </a:solidFill>
                <a:latin typeface="Söhne"/>
              </a:rPr>
              <a:t>1.</a:t>
            </a:r>
            <a:r>
              <a:rPr lang="en-US" b="1" i="0" dirty="0">
                <a:solidFill>
                  <a:schemeClr val="tx1"/>
                </a:solidFill>
                <a:effectLst/>
                <a:latin typeface="Söhne"/>
              </a:rPr>
              <a:t>Dataset Collection and Preprocessing:</a:t>
            </a:r>
            <a:endParaRPr lang="en-US" b="0" i="0" dirty="0">
              <a:solidFill>
                <a:schemeClr val="tx1"/>
              </a:solidFill>
              <a:effectLst/>
              <a:latin typeface="Söhne"/>
            </a:endParaRPr>
          </a:p>
          <a:p>
            <a:pPr lvl="2" algn="l">
              <a:buFont typeface="Arial" panose="020B0604020202020204" pitchFamily="34" charset="0"/>
              <a:buChar char="•"/>
            </a:pPr>
            <a:r>
              <a:rPr lang="en-US" b="0" i="0" dirty="0">
                <a:solidFill>
                  <a:schemeClr val="tx1"/>
                </a:solidFill>
                <a:effectLst/>
                <a:latin typeface="Söhne"/>
              </a:rPr>
              <a:t> We will gather diverse image datasets representing multiple domains for                    training and evaluation.</a:t>
            </a:r>
          </a:p>
          <a:p>
            <a:pPr algn="l">
              <a:buFont typeface="Arial" panose="020B0604020202020204" pitchFamily="34" charset="0"/>
              <a:buChar char="•"/>
            </a:pPr>
            <a:r>
              <a:rPr lang="en-US" b="0" i="0" dirty="0">
                <a:solidFill>
                  <a:schemeClr val="tx1"/>
                </a:solidFill>
                <a:effectLst/>
                <a:latin typeface="Söhne"/>
              </a:rPr>
              <a:t>Data preprocessing techniques will be applied to ensure uniformity and compatibility across different </a:t>
            </a:r>
            <a:r>
              <a:rPr lang="en-US" b="0" i="0" dirty="0">
                <a:solidFill>
                  <a:srgbClr val="ECECEC"/>
                </a:solidFill>
                <a:effectLst/>
                <a:latin typeface="Söhne"/>
              </a:rPr>
              <a:t>do</a:t>
            </a:r>
          </a:p>
          <a:p>
            <a:pPr algn="l">
              <a:buFont typeface="Arial" panose="020B0604020202020204" pitchFamily="34" charset="0"/>
              <a:buChar char="•"/>
            </a:pPr>
            <a:endParaRPr lang="en-US" dirty="0">
              <a:solidFill>
                <a:schemeClr val="tx1"/>
              </a:solidFill>
              <a:latin typeface="Söhne"/>
            </a:endParaRPr>
          </a:p>
          <a:p>
            <a:pPr algn="l"/>
            <a:r>
              <a:rPr lang="en-US" dirty="0">
                <a:solidFill>
                  <a:schemeClr val="tx1"/>
                </a:solidFill>
                <a:latin typeface="Söhne"/>
              </a:rPr>
              <a:t>2.</a:t>
            </a:r>
            <a:r>
              <a:rPr lang="en-US" b="1" i="0" dirty="0">
                <a:solidFill>
                  <a:schemeClr val="tx1"/>
                </a:solidFill>
                <a:effectLst/>
                <a:latin typeface="Söhne"/>
              </a:rPr>
              <a:t> Model Development:</a:t>
            </a:r>
            <a:endParaRPr lang="en-US" b="0" i="0" dirty="0">
              <a:solidFill>
                <a:schemeClr val="tx1"/>
              </a:solidFill>
              <a:effectLst/>
              <a:latin typeface="Söhne"/>
            </a:endParaRPr>
          </a:p>
          <a:p>
            <a:pPr algn="l">
              <a:buFont typeface="Arial" panose="020B0604020202020204" pitchFamily="34" charset="0"/>
              <a:buChar char="•"/>
            </a:pPr>
            <a:r>
              <a:rPr lang="en-US" b="0" i="0" dirty="0">
                <a:solidFill>
                  <a:schemeClr val="tx1"/>
                </a:solidFill>
                <a:effectLst/>
                <a:latin typeface="Söhne"/>
              </a:rPr>
              <a:t>We will customize the </a:t>
            </a:r>
            <a:r>
              <a:rPr lang="en-US" b="0" i="0" dirty="0" err="1">
                <a:solidFill>
                  <a:schemeClr val="tx1"/>
                </a:solidFill>
                <a:effectLst/>
                <a:latin typeface="Söhne"/>
              </a:rPr>
              <a:t>CycleGAN</a:t>
            </a:r>
            <a:r>
              <a:rPr lang="en-US" b="0" i="0" dirty="0">
                <a:solidFill>
                  <a:schemeClr val="tx1"/>
                </a:solidFill>
                <a:effectLst/>
                <a:latin typeface="Söhne"/>
              </a:rPr>
              <a:t> architecture to handle multiple domains simultaneously.</a:t>
            </a:r>
          </a:p>
          <a:p>
            <a:pPr algn="l">
              <a:buFont typeface="Arial" panose="020B0604020202020204" pitchFamily="34" charset="0"/>
              <a:buChar char="•"/>
            </a:pPr>
            <a:r>
              <a:rPr lang="en-US" b="0" i="0" dirty="0">
                <a:solidFill>
                  <a:schemeClr val="tx1"/>
                </a:solidFill>
                <a:effectLst/>
                <a:latin typeface="Söhne"/>
              </a:rPr>
              <a:t>Modifications will be made to enhance the model's scalability and versatility in accommodating varying numbers of domains.</a:t>
            </a:r>
          </a:p>
          <a:p>
            <a:pPr algn="l">
              <a:buFont typeface="Arial" panose="020B0604020202020204" pitchFamily="34" charset="0"/>
              <a:buChar char="•"/>
            </a:pPr>
            <a:endParaRPr lang="en-US" dirty="0">
              <a:solidFill>
                <a:srgbClr val="ECECEC"/>
              </a:solidFill>
              <a:latin typeface="Söhne"/>
            </a:endParaRPr>
          </a:p>
          <a:p>
            <a:pPr algn="l"/>
            <a:r>
              <a:rPr lang="en-US" dirty="0">
                <a:solidFill>
                  <a:schemeClr val="tx1"/>
                </a:solidFill>
                <a:latin typeface="Söhne"/>
              </a:rPr>
              <a:t>3.</a:t>
            </a:r>
            <a:r>
              <a:rPr lang="en-US" b="1" i="0" dirty="0">
                <a:solidFill>
                  <a:schemeClr val="tx1"/>
                </a:solidFill>
                <a:effectLst/>
                <a:latin typeface="Söhne"/>
              </a:rPr>
              <a:t> Training and Optimization:</a:t>
            </a:r>
            <a:endParaRPr lang="en-US" b="0" i="0" dirty="0">
              <a:solidFill>
                <a:schemeClr val="tx1"/>
              </a:solidFill>
              <a:effectLst/>
              <a:latin typeface="Söhne"/>
            </a:endParaRPr>
          </a:p>
          <a:p>
            <a:pPr algn="l">
              <a:buFont typeface="Arial" panose="020B0604020202020204" pitchFamily="34" charset="0"/>
              <a:buChar char="•"/>
            </a:pPr>
            <a:r>
              <a:rPr lang="en-US" b="0" i="0" dirty="0">
                <a:solidFill>
                  <a:schemeClr val="tx1"/>
                </a:solidFill>
                <a:effectLst/>
                <a:latin typeface="Söhne"/>
              </a:rPr>
              <a:t>The model will be trained using unpaired image data from different domains.</a:t>
            </a:r>
          </a:p>
          <a:p>
            <a:pPr algn="l">
              <a:buFont typeface="Arial" panose="020B0604020202020204" pitchFamily="34" charset="0"/>
              <a:buChar char="•"/>
            </a:pPr>
            <a:r>
              <a:rPr lang="en-US" b="0" i="0" dirty="0">
                <a:solidFill>
                  <a:schemeClr val="tx1"/>
                </a:solidFill>
                <a:effectLst/>
                <a:latin typeface="Söhne"/>
              </a:rPr>
              <a:t>We will implement optimization strategies to address issues such as mode collapse, training instability, and domain shift.</a:t>
            </a:r>
          </a:p>
          <a:p>
            <a:pPr algn="l"/>
            <a:endParaRPr lang="en-US" dirty="0">
              <a:solidFill>
                <a:srgbClr val="ECECEC"/>
              </a:solidFill>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1E5C578B-8D77-EA3A-0D3B-CFF80B7190C3}"/>
              </a:ext>
            </a:extLst>
          </p:cNvPr>
          <p:cNvSpPr txBox="1"/>
          <p:nvPr/>
        </p:nvSpPr>
        <p:spPr>
          <a:xfrm>
            <a:off x="2133600" y="1857375"/>
            <a:ext cx="5334000" cy="2308324"/>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chemeClr val="tx1"/>
                </a:solidFill>
                <a:effectLst/>
                <a:latin typeface="Söhne"/>
              </a:rPr>
              <a:t>Researchers</a:t>
            </a:r>
          </a:p>
          <a:p>
            <a:pPr marL="285750" indent="-285750">
              <a:buFont typeface="Arial" panose="020B0604020202020204" pitchFamily="34" charset="0"/>
              <a:buChar char="•"/>
            </a:pPr>
            <a:r>
              <a:rPr lang="en-US" b="1" i="0" dirty="0">
                <a:solidFill>
                  <a:schemeClr val="tx1"/>
                </a:solidFill>
                <a:effectLst/>
                <a:latin typeface="Söhne"/>
              </a:rPr>
              <a:t>Academia</a:t>
            </a:r>
            <a:endParaRPr lang="en-US" b="1" dirty="0">
              <a:solidFill>
                <a:schemeClr val="tx1"/>
              </a:solidFill>
              <a:latin typeface="Söhne"/>
            </a:endParaRPr>
          </a:p>
          <a:p>
            <a:pPr marL="285750" indent="-285750">
              <a:buFont typeface="Arial" panose="020B0604020202020204" pitchFamily="34" charset="0"/>
              <a:buChar char="•"/>
            </a:pPr>
            <a:r>
              <a:rPr lang="en-US" b="1" i="0" dirty="0">
                <a:solidFill>
                  <a:schemeClr val="tx1"/>
                </a:solidFill>
                <a:effectLst/>
                <a:latin typeface="Söhne"/>
              </a:rPr>
              <a:t> Industry Professionals</a:t>
            </a:r>
          </a:p>
          <a:p>
            <a:pPr marL="285750" indent="-285750">
              <a:buFont typeface="Arial" panose="020B0604020202020204" pitchFamily="34" charset="0"/>
              <a:buChar char="•"/>
            </a:pPr>
            <a:r>
              <a:rPr lang="en-US" b="1" i="0" dirty="0">
                <a:solidFill>
                  <a:schemeClr val="tx1"/>
                </a:solidFill>
                <a:effectLst/>
                <a:latin typeface="Söhne"/>
              </a:rPr>
              <a:t>Software Developers</a:t>
            </a:r>
          </a:p>
          <a:p>
            <a:pPr marL="285750" indent="-285750">
              <a:buFont typeface="Arial" panose="020B0604020202020204" pitchFamily="34" charset="0"/>
              <a:buChar char="•"/>
            </a:pPr>
            <a:r>
              <a:rPr lang="en-US" b="1" i="0" dirty="0">
                <a:solidFill>
                  <a:schemeClr val="tx1"/>
                </a:solidFill>
                <a:effectLst/>
                <a:latin typeface="Söhne"/>
              </a:rPr>
              <a:t>Creative Professionals</a:t>
            </a:r>
          </a:p>
          <a:p>
            <a:pPr marL="285750" indent="-285750">
              <a:buFont typeface="Arial" panose="020B0604020202020204" pitchFamily="34" charset="0"/>
              <a:buChar char="•"/>
            </a:pPr>
            <a:r>
              <a:rPr lang="en-US" b="1" i="0" dirty="0">
                <a:solidFill>
                  <a:schemeClr val="tx1"/>
                </a:solidFill>
                <a:effectLst/>
                <a:latin typeface="Söhne"/>
              </a:rPr>
              <a:t>Businesses</a:t>
            </a:r>
          </a:p>
          <a:p>
            <a:pPr marL="285750" indent="-285750">
              <a:buFont typeface="Arial" panose="020B0604020202020204" pitchFamily="34" charset="0"/>
              <a:buChar char="•"/>
            </a:pPr>
            <a:r>
              <a:rPr lang="en-US" b="1" i="0" dirty="0">
                <a:solidFill>
                  <a:schemeClr val="tx1"/>
                </a:solidFill>
                <a:effectLst/>
                <a:latin typeface="Söhne"/>
              </a:rPr>
              <a:t>Enterprises</a:t>
            </a:r>
          </a:p>
          <a:p>
            <a:pPr marL="285750" indent="-285750">
              <a:buFont typeface="Arial" panose="020B0604020202020204" pitchFamily="34" charset="0"/>
              <a:buChar char="•"/>
            </a:pPr>
            <a:r>
              <a:rPr lang="en-US" b="1" i="0" dirty="0">
                <a:solidFill>
                  <a:schemeClr val="tx1"/>
                </a:solidFill>
                <a:effectLst/>
                <a:latin typeface="Söhne"/>
              </a:rPr>
              <a:t> Government Sector</a:t>
            </a:r>
            <a:r>
              <a:rPr lang="en-US" b="1" i="0" dirty="0">
                <a:solidFill>
                  <a:srgbClr val="ECECEC"/>
                </a:solidFill>
                <a:effectLst/>
                <a:latin typeface="Söhne"/>
              </a:rPr>
              <a:t>.</a:t>
            </a:r>
            <a:endParaRPr lang="en-I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D6DBCC8A-C69B-BB97-885E-49CC347E0D10}"/>
              </a:ext>
            </a:extLst>
          </p:cNvPr>
          <p:cNvSpPr txBox="1"/>
          <p:nvPr/>
        </p:nvSpPr>
        <p:spPr>
          <a:xfrm>
            <a:off x="2971800" y="2019300"/>
            <a:ext cx="6562725" cy="3693319"/>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Söhne"/>
              </a:rPr>
              <a:t>Scalability:</a:t>
            </a:r>
            <a:r>
              <a:rPr lang="en-US" b="0" i="0" dirty="0">
                <a:solidFill>
                  <a:schemeClr val="tx1"/>
                </a:solidFill>
                <a:effectLst/>
                <a:latin typeface="Söhne"/>
              </a:rPr>
              <a:t> Our enhanced </a:t>
            </a:r>
            <a:r>
              <a:rPr lang="en-US" b="0" i="0" dirty="0" err="1">
                <a:solidFill>
                  <a:schemeClr val="tx1"/>
                </a:solidFill>
                <a:effectLst/>
                <a:latin typeface="Söhne"/>
              </a:rPr>
              <a:t>CycleGAN</a:t>
            </a:r>
            <a:r>
              <a:rPr lang="en-US" b="0" i="0" dirty="0">
                <a:solidFill>
                  <a:schemeClr val="tx1"/>
                </a:solidFill>
                <a:effectLst/>
                <a:latin typeface="Söhne"/>
              </a:rPr>
              <a:t> architecture can effectively handle multiple domains, enabling users to translate images across diverse contexts with ease. Whether dealing with two domains or dozens, our model maintains performance and efficiency.</a:t>
            </a:r>
          </a:p>
          <a:p>
            <a:pPr algn="l">
              <a:buFont typeface="+mj-lt"/>
              <a:buAutoNum type="arabicPeriod"/>
            </a:pPr>
            <a:r>
              <a:rPr lang="en-US" b="1" i="0" dirty="0">
                <a:solidFill>
                  <a:schemeClr val="tx1"/>
                </a:solidFill>
                <a:effectLst/>
                <a:latin typeface="Söhne"/>
              </a:rPr>
              <a:t>Quality:</a:t>
            </a:r>
            <a:r>
              <a:rPr lang="en-US" b="0" i="0" dirty="0">
                <a:solidFill>
                  <a:schemeClr val="tx1"/>
                </a:solidFill>
                <a:effectLst/>
                <a:latin typeface="Söhne"/>
              </a:rPr>
              <a:t> We prioritize the production of high-quality and realistic translations. By addressing issues such as mode collapse, training instability, and visual artifacts, our solution ensures that generated images meet the standards required for real-world applications.</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 Our novel evaluation framework provides a comprehensive assessment of the model's performance, capturing its ability to handle diverse domains accurately. With reliable evaluation metrics, users can confidently compare </a:t>
            </a:r>
            <a:r>
              <a:rPr lang="en-US" b="0" i="0" dirty="0">
                <a:solidFill>
                  <a:srgbClr val="ECECEC"/>
                </a:solidFill>
                <a:effectLst/>
                <a:latin typeface="Söhne"/>
              </a:rPr>
              <a:t>different approaches and track progress in the field.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AC4881A1-BF2D-2228-41C2-050E24A905EE}"/>
              </a:ext>
            </a:extLst>
          </p:cNvPr>
          <p:cNvSpPr txBox="1"/>
          <p:nvPr/>
        </p:nvSpPr>
        <p:spPr>
          <a:xfrm>
            <a:off x="1828800" y="1695450"/>
            <a:ext cx="8265160" cy="1200329"/>
          </a:xfrm>
          <a:prstGeom prst="rect">
            <a:avLst/>
          </a:prstGeom>
          <a:noFill/>
        </p:spPr>
        <p:txBody>
          <a:bodyPr wrap="square" rtlCol="0">
            <a:spAutoFit/>
          </a:bodyPr>
          <a:lstStyle/>
          <a:p>
            <a:r>
              <a:rPr lang="en-US" b="0" i="0" dirty="0">
                <a:solidFill>
                  <a:schemeClr val="tx1"/>
                </a:solidFill>
                <a:effectLst/>
                <a:latin typeface="Söhne"/>
              </a:rPr>
              <a:t>Our solution introduces a groundbreaking advancement in </a:t>
            </a:r>
            <a:r>
              <a:rPr lang="en-US" b="0" i="0" dirty="0" err="1">
                <a:solidFill>
                  <a:schemeClr val="tx1"/>
                </a:solidFill>
                <a:effectLst/>
                <a:latin typeface="Söhne"/>
              </a:rPr>
              <a:t>CycleGAN</a:t>
            </a:r>
            <a:r>
              <a:rPr lang="en-US" b="0" i="0" dirty="0">
                <a:solidFill>
                  <a:schemeClr val="tx1"/>
                </a:solidFill>
                <a:effectLst/>
                <a:latin typeface="Söhne"/>
              </a:rPr>
              <a:t> technology, revolutionizing multi-domain image translation and adaptation. With unparalleled scalability, quality, and evaluation metrics, we bring a WOW factor that transforms the way users approach image processing tasks.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9928224" cy="3890809"/>
          </a:xfrm>
          <a:prstGeom prst="rect">
            <a:avLst/>
          </a:prstGeom>
        </p:spPr>
        <p:txBody>
          <a:bodyPr vert="horz" wrap="square" lIns="0" tIns="12700" rIns="0" bIns="0" rtlCol="0">
            <a:spAutoFit/>
          </a:bodyPr>
          <a:lstStyle/>
          <a:p>
            <a:pPr algn="l">
              <a:buFont typeface="+mj-lt"/>
              <a:buAutoNum type="arabicPeriod"/>
            </a:pPr>
            <a:r>
              <a:rPr lang="en-US" b="1" i="0" dirty="0">
                <a:solidFill>
                  <a:schemeClr val="tx1"/>
                </a:solidFill>
                <a:effectLst/>
                <a:latin typeface="Söhne"/>
              </a:rPr>
              <a:t>Data Collection and Preprocessing:</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Gather diverse image datasets representing multiple domains, ensuring sufficient variability and coverage.</a:t>
            </a:r>
          </a:p>
          <a:p>
            <a:pPr marL="742950" lvl="1" indent="-285750" algn="l">
              <a:buFont typeface="+mj-lt"/>
              <a:buAutoNum type="arabicPeriod"/>
            </a:pPr>
            <a:r>
              <a:rPr lang="en-US" b="0" i="0" dirty="0">
                <a:solidFill>
                  <a:schemeClr val="tx1"/>
                </a:solidFill>
                <a:effectLst/>
                <a:latin typeface="Söhne"/>
              </a:rPr>
              <a:t>Preprocess the data to standardize sizes, formats, and color spaces, facilitating uniform representation across domains.</a:t>
            </a:r>
          </a:p>
          <a:p>
            <a:pPr algn="l">
              <a:buFont typeface="+mj-lt"/>
              <a:buAutoNum type="arabicPeriod"/>
            </a:pPr>
            <a:r>
              <a:rPr lang="en-US" b="1" i="0" dirty="0">
                <a:solidFill>
                  <a:schemeClr val="tx1"/>
                </a:solidFill>
                <a:effectLst/>
                <a:latin typeface="Söhne"/>
              </a:rPr>
              <a:t>Model Architecture Design:</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Customize the </a:t>
            </a:r>
            <a:r>
              <a:rPr lang="en-US" b="0" i="0" dirty="0" err="1">
                <a:solidFill>
                  <a:schemeClr val="tx1"/>
                </a:solidFill>
                <a:effectLst/>
                <a:latin typeface="Söhne"/>
              </a:rPr>
              <a:t>CycleGAN</a:t>
            </a:r>
            <a:r>
              <a:rPr lang="en-US" b="0" i="0" dirty="0">
                <a:solidFill>
                  <a:schemeClr val="tx1"/>
                </a:solidFill>
                <a:effectLst/>
                <a:latin typeface="Söhne"/>
              </a:rPr>
              <a:t> architecture to accommodate multiple domains effectively.</a:t>
            </a:r>
          </a:p>
          <a:p>
            <a:pPr marL="742950" lvl="1" indent="-285750" algn="l">
              <a:buFont typeface="+mj-lt"/>
              <a:buAutoNum type="arabicPeriod"/>
            </a:pPr>
            <a:r>
              <a:rPr lang="en-US" b="0" i="0" dirty="0">
                <a:solidFill>
                  <a:schemeClr val="tx1"/>
                </a:solidFill>
                <a:effectLst/>
                <a:latin typeface="Söhne"/>
              </a:rPr>
              <a:t>Implement scalable structures to handle varying numbers of domains without sacrificing performance.</a:t>
            </a:r>
          </a:p>
          <a:p>
            <a:pPr algn="l">
              <a:buFont typeface="+mj-lt"/>
              <a:buAutoNum type="arabicPeriod"/>
            </a:pPr>
            <a:r>
              <a:rPr lang="en-US" b="1" i="0" dirty="0">
                <a:solidFill>
                  <a:schemeClr val="tx1"/>
                </a:solidFill>
                <a:effectLst/>
                <a:latin typeface="Söhne"/>
              </a:rPr>
              <a:t>Training Strategy:</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Utilize unpaired image data for training, ensuring that the model can learn meaningful translations without relying on paired examples.</a:t>
            </a:r>
          </a:p>
          <a:p>
            <a:pPr marL="742950" lvl="1" indent="-285750" algn="l">
              <a:buFont typeface="+mj-lt"/>
              <a:buAutoNum type="arabicPeriod"/>
            </a:pPr>
            <a:r>
              <a:rPr lang="en-US" b="0" i="0" dirty="0">
                <a:solidFill>
                  <a:schemeClr val="tx1"/>
                </a:solidFill>
                <a:effectLst/>
                <a:latin typeface="Söhne"/>
              </a:rPr>
              <a:t>Employ optimization techniques such as adversarial training and cycle-consistency loss to enhance the model's performance and stability.</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855</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CycleGan For MultiDomain Image Translation And Adaption  CycleGAN, short for Cycle-Consistent Generative Adversarial Network, is a type of generative model used for unpaired image-to-image translation. Traditional image translation methods often require paired datasets, where each input image has a corresponding image in the target domain for training. However, acquiring such paired datasets can be expensive and labor-intensive.   CycleGAN has been widely used for various image translation tasks, such as style transfer, day-to-night image translation, and more. Now, when it comes to MultiDomain Image Translation and Adaptation, CycleGAN can be extended to handle multiple domains simultaneously. Instead of training separate models for each pair of domains (e.g., horses to zebras, zebras to horses), a single CycleGAN model can be trained to translate images between multiple domains.   DATASET LINK: HTTPs://www.kaggle.com/code/utkarshsaxenadn/image-to-image-translation-cycle-gan/input</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S.Arun</cp:lastModifiedBy>
  <cp:revision>2</cp:revision>
  <dcterms:created xsi:type="dcterms:W3CDTF">2024-03-30T02:44:13Z</dcterms:created>
  <dcterms:modified xsi:type="dcterms:W3CDTF">2024-04-01T16:21:50Z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y fmtid="{D5CDD505-2E9C-101B-9397-08002B2CF9AE}" pid="4" name="Producer">
    <vt:lpwstr>3-Heights(TM) PDF Security Shell 4.8.25.2 (http://www.pdf-tools.com)</vt:lpwstr>
  </property>
  <property fmtid="{D5CDD505-2E9C-101B-9397-08002B2CF9AE}" pid="5" name="MSIP_Label_defa4170-0d19-0005-0004-bc88714345d2_Enabled">
    <vt:lpwstr>true</vt:lpwstr>
  </property>
  <property fmtid="{D5CDD505-2E9C-101B-9397-08002B2CF9AE}" pid="6" name="MSIP_Label_defa4170-0d19-0005-0004-bc88714345d2_SetDate">
    <vt:lpwstr>2024-03-31T07:12:27Z</vt:lpwstr>
  </property>
  <property fmtid="{D5CDD505-2E9C-101B-9397-08002B2CF9AE}" pid="7" name="MSIP_Label_defa4170-0d19-0005-0004-bc88714345d2_Method">
    <vt:lpwstr>Standard</vt:lpwstr>
  </property>
  <property fmtid="{D5CDD505-2E9C-101B-9397-08002B2CF9AE}" pid="8" name="MSIP_Label_defa4170-0d19-0005-0004-bc88714345d2_Name">
    <vt:lpwstr>defa4170-0d19-0005-0004-bc88714345d2</vt:lpwstr>
  </property>
  <property fmtid="{D5CDD505-2E9C-101B-9397-08002B2CF9AE}" pid="9" name="MSIP_Label_defa4170-0d19-0005-0004-bc88714345d2_SiteId">
    <vt:lpwstr>5f8121df-a03e-47d1-8200-dc99b4e8a16c</vt:lpwstr>
  </property>
  <property fmtid="{D5CDD505-2E9C-101B-9397-08002B2CF9AE}" pid="10" name="MSIP_Label_defa4170-0d19-0005-0004-bc88714345d2_ActionId">
    <vt:lpwstr>4c601bcb-0938-4dd9-a4ca-b74f41d4f609</vt:lpwstr>
  </property>
  <property fmtid="{D5CDD505-2E9C-101B-9397-08002B2CF9AE}" pid="11" name="MSIP_Label_defa4170-0d19-0005-0004-bc88714345d2_ContentBits">
    <vt:lpwstr>0</vt:lpwstr>
  </property>
</Properties>
</file>