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handoutMasterIdLst>
    <p:handoutMasterId r:id="rId25"/>
  </p:handoutMasterIdLst>
  <p:sldIdLst>
    <p:sldId id="256" r:id="rId5"/>
    <p:sldId id="270" r:id="rId6"/>
    <p:sldId id="271" r:id="rId7"/>
    <p:sldId id="272" r:id="rId8"/>
    <p:sldId id="287" r:id="rId9"/>
    <p:sldId id="273" r:id="rId10"/>
    <p:sldId id="279" r:id="rId11"/>
    <p:sldId id="280" r:id="rId12"/>
    <p:sldId id="281" r:id="rId13"/>
    <p:sldId id="274" r:id="rId14"/>
    <p:sldId id="275" r:id="rId15"/>
    <p:sldId id="282" r:id="rId16"/>
    <p:sldId id="283" r:id="rId17"/>
    <p:sldId id="284" r:id="rId18"/>
    <p:sldId id="285" r:id="rId19"/>
    <p:sldId id="286" r:id="rId20"/>
    <p:sldId id="276" r:id="rId21"/>
    <p:sldId id="278"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p:scale>
          <a:sx n="80" d="100"/>
          <a:sy n="80" d="100"/>
        </p:scale>
        <p:origin x="100" y="4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2/20/2022</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19</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lass_(set_theory)" TargetMode="External"/><Relationship Id="rId2" Type="http://schemas.openxmlformats.org/officeDocument/2006/relationships/hyperlink" Target="https://en.wikipedia.org/wiki/Equivalence_relation" TargetMode="External"/><Relationship Id="rId1" Type="http://schemas.openxmlformats.org/officeDocument/2006/relationships/slideLayout" Target="../slideLayouts/slideLayout2.xml"/><Relationship Id="rId5" Type="http://schemas.openxmlformats.org/officeDocument/2006/relationships/hyperlink" Target="https://en.wikipedia.org/wiki/Isomorphism_class" TargetMode="External"/><Relationship Id="rId4" Type="http://schemas.openxmlformats.org/officeDocument/2006/relationships/hyperlink" Target="https://en.wikipedia.org/wiki/Equivalence_cla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47718" y="1219200"/>
            <a:ext cx="12096564" cy="2574508"/>
          </a:xfrm>
        </p:spPr>
        <p:txBody>
          <a:bodyPr>
            <a:normAutofit/>
          </a:bodyPr>
          <a:lstStyle/>
          <a:p>
            <a:pPr algn="ctr"/>
            <a:r>
              <a:rPr lang="en-US" dirty="0"/>
              <a:t>Check if two graphs are isomorphic</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3318027" y="4038600"/>
            <a:ext cx="5555946" cy="2574508"/>
          </a:xfrm>
        </p:spPr>
        <p:txBody>
          <a:bodyPr>
            <a:normAutofit/>
          </a:bodyPr>
          <a:lstStyle/>
          <a:p>
            <a:r>
              <a:rPr lang="en-US" dirty="0"/>
              <a:t>Team Members:</a:t>
            </a:r>
          </a:p>
          <a:p>
            <a:r>
              <a:rPr lang="en-US" dirty="0" err="1"/>
              <a:t>Kollapudi</a:t>
            </a:r>
            <a:r>
              <a:rPr lang="en-US" dirty="0"/>
              <a:t> Jeevan </a:t>
            </a:r>
            <a:r>
              <a:rPr lang="en-US" dirty="0" err="1"/>
              <a:t>kumar</a:t>
            </a:r>
            <a:r>
              <a:rPr lang="en-US" dirty="0"/>
              <a:t> – 2010030305</a:t>
            </a:r>
          </a:p>
          <a:p>
            <a:r>
              <a:rPr lang="en-US" dirty="0"/>
              <a:t>Indla Harshitha – 2010030300</a:t>
            </a:r>
          </a:p>
          <a:p>
            <a:r>
              <a:rPr lang="en-US" dirty="0"/>
              <a:t>Sumanth – 2010030051</a:t>
            </a:r>
          </a:p>
          <a:p>
            <a:r>
              <a:rPr lang="en-US" dirty="0"/>
              <a:t>P . Arun </a:t>
            </a:r>
            <a:r>
              <a:rPr lang="en-US" dirty="0" err="1"/>
              <a:t>tej</a:t>
            </a:r>
            <a:r>
              <a:rPr lang="en-US" dirty="0"/>
              <a:t> - 2010030262</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EB76-8E48-4E8E-AD03-437C5E8D9967}"/>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9CA2F719-9E04-4309-A9B8-2D71687323FD}"/>
              </a:ext>
            </a:extLst>
          </p:cNvPr>
          <p:cNvSpPr>
            <a:spLocks noGrp="1"/>
          </p:cNvSpPr>
          <p:nvPr>
            <p:ph idx="1"/>
          </p:nvPr>
        </p:nvSpPr>
        <p:spPr/>
        <p:txBody>
          <a:bodyPr>
            <a:normAutofit lnSpcReduction="10000"/>
          </a:bodyPr>
          <a:lstStyle/>
          <a:p>
            <a:pPr marL="0" indent="0">
              <a:buNone/>
            </a:pPr>
            <a:r>
              <a:rPr lang="en-US" b="0" i="0" dirty="0" err="1">
                <a:solidFill>
                  <a:srgbClr val="232629"/>
                </a:solidFill>
                <a:effectLst/>
                <a:latin typeface="ui-monospace"/>
              </a:rPr>
              <a:t>areIsomorphic</a:t>
            </a:r>
            <a:r>
              <a:rPr lang="en-US" b="0" i="0" dirty="0">
                <a:solidFill>
                  <a:srgbClr val="232629"/>
                </a:solidFill>
                <a:effectLst/>
                <a:latin typeface="ui-monospace"/>
              </a:rPr>
              <a:t>(G1, G2): </a:t>
            </a:r>
          </a:p>
          <a:p>
            <a:pPr marL="0" indent="0">
              <a:buNone/>
            </a:pPr>
            <a:r>
              <a:rPr lang="en-US" b="0" i="0" dirty="0">
                <a:solidFill>
                  <a:srgbClr val="232629"/>
                </a:solidFill>
                <a:effectLst/>
                <a:latin typeface="ui-monospace"/>
              </a:rPr>
              <a:t>          if(G1.num_verticies != G2.num_verticies) </a:t>
            </a:r>
          </a:p>
          <a:p>
            <a:pPr marL="0" indent="0">
              <a:buNone/>
            </a:pPr>
            <a:r>
              <a:rPr lang="en-US" b="0" i="0" dirty="0">
                <a:solidFill>
                  <a:srgbClr val="232629"/>
                </a:solidFill>
                <a:effectLst/>
                <a:latin typeface="ui-monospace"/>
              </a:rPr>
              <a:t>                         return False </a:t>
            </a:r>
          </a:p>
          <a:p>
            <a:pPr marL="0" indent="0">
              <a:buNone/>
            </a:pPr>
            <a:r>
              <a:rPr lang="en-US" b="0" i="0" dirty="0">
                <a:solidFill>
                  <a:srgbClr val="232629"/>
                </a:solidFill>
                <a:effectLst/>
                <a:latin typeface="ui-monospace"/>
              </a:rPr>
              <a:t>          if(G1.num_total_edges != G2.num_total_edges) </a:t>
            </a:r>
          </a:p>
          <a:p>
            <a:pPr marL="0" indent="0">
              <a:buNone/>
            </a:pPr>
            <a:r>
              <a:rPr lang="en-US" b="0" i="0" dirty="0">
                <a:solidFill>
                  <a:srgbClr val="232629"/>
                </a:solidFill>
                <a:effectLst/>
                <a:latin typeface="ui-monospace"/>
              </a:rPr>
              <a:t>                         return False </a:t>
            </a:r>
          </a:p>
          <a:p>
            <a:pPr marL="0" indent="0">
              <a:buNone/>
            </a:pPr>
            <a:r>
              <a:rPr lang="en-US" b="0" i="0" dirty="0">
                <a:solidFill>
                  <a:srgbClr val="232629"/>
                </a:solidFill>
                <a:effectLst/>
                <a:latin typeface="ui-monospace"/>
              </a:rPr>
              <a:t>         for each vertex v in G1: </a:t>
            </a:r>
          </a:p>
          <a:p>
            <a:pPr marL="0" indent="0">
              <a:buNone/>
            </a:pPr>
            <a:r>
              <a:rPr lang="en-US" b="0" i="0" dirty="0">
                <a:solidFill>
                  <a:srgbClr val="232629"/>
                </a:solidFill>
                <a:effectLst/>
                <a:latin typeface="ui-monospace"/>
              </a:rPr>
              <a:t>                 if( G2.find(v).edges != </a:t>
            </a:r>
            <a:r>
              <a:rPr lang="en-US" b="0" i="0" dirty="0" err="1">
                <a:solidFill>
                  <a:srgbClr val="232629"/>
                </a:solidFill>
                <a:effectLst/>
                <a:latin typeface="ui-monospace"/>
              </a:rPr>
              <a:t>v.edges</a:t>
            </a:r>
            <a:r>
              <a:rPr lang="en-US" b="0" i="0" dirty="0">
                <a:solidFill>
                  <a:srgbClr val="232629"/>
                </a:solidFill>
                <a:effectLst/>
                <a:latin typeface="ui-monospace"/>
              </a:rPr>
              <a:t>): </a:t>
            </a:r>
          </a:p>
          <a:p>
            <a:pPr marL="0" indent="0">
              <a:buNone/>
            </a:pPr>
            <a:r>
              <a:rPr lang="en-US" b="0" i="0" dirty="0">
                <a:solidFill>
                  <a:srgbClr val="232629"/>
                </a:solidFill>
                <a:effectLst/>
                <a:latin typeface="ui-monospace"/>
              </a:rPr>
              <a:t>                         return False; </a:t>
            </a:r>
          </a:p>
          <a:p>
            <a:pPr marL="0" indent="0">
              <a:buNone/>
            </a:pPr>
            <a:r>
              <a:rPr lang="en-US" b="0" i="0" dirty="0">
                <a:solidFill>
                  <a:srgbClr val="232629"/>
                </a:solidFill>
                <a:effectLst/>
                <a:latin typeface="ui-monospace"/>
              </a:rPr>
              <a:t>//Try and find a property in graph G1 that does not exist in G2. </a:t>
            </a:r>
          </a:p>
          <a:p>
            <a:pPr marL="0" indent="0">
              <a:buNone/>
            </a:pPr>
            <a:r>
              <a:rPr lang="en-US" b="0" i="0" dirty="0">
                <a:solidFill>
                  <a:srgbClr val="232629"/>
                </a:solidFill>
                <a:effectLst/>
                <a:latin typeface="ui-monospace"/>
              </a:rPr>
              <a:t>// Use a heuristic. </a:t>
            </a:r>
            <a:r>
              <a:rPr lang="en-US" b="0" i="0" dirty="0" err="1">
                <a:solidFill>
                  <a:srgbClr val="232629"/>
                </a:solidFill>
                <a:effectLst/>
                <a:latin typeface="ui-monospace"/>
              </a:rPr>
              <a:t>ie</a:t>
            </a:r>
            <a:r>
              <a:rPr lang="en-US" b="0" i="0" dirty="0">
                <a:solidFill>
                  <a:srgbClr val="232629"/>
                </a:solidFill>
                <a:effectLst/>
                <a:latin typeface="ui-monospace"/>
              </a:rPr>
              <a:t>- try and find </a:t>
            </a:r>
            <a:r>
              <a:rPr lang="en-US" b="0" i="0" dirty="0" err="1">
                <a:solidFill>
                  <a:srgbClr val="232629"/>
                </a:solidFill>
                <a:effectLst/>
                <a:latin typeface="ui-monospace"/>
              </a:rPr>
              <a:t>nonmutually</a:t>
            </a:r>
            <a:r>
              <a:rPr lang="en-US" b="0" i="0" dirty="0">
                <a:solidFill>
                  <a:srgbClr val="232629"/>
                </a:solidFill>
                <a:effectLst/>
                <a:latin typeface="ui-monospace"/>
              </a:rPr>
              <a:t> </a:t>
            </a:r>
            <a:r>
              <a:rPr lang="en-US" b="0" i="0" dirty="0" err="1">
                <a:solidFill>
                  <a:srgbClr val="232629"/>
                </a:solidFill>
                <a:effectLst/>
                <a:latin typeface="ui-monospace"/>
              </a:rPr>
              <a:t>adjacenct</a:t>
            </a:r>
            <a:r>
              <a:rPr lang="en-US" b="0" i="0" dirty="0">
                <a:solidFill>
                  <a:srgbClr val="232629"/>
                </a:solidFill>
                <a:effectLst/>
                <a:latin typeface="ui-monospace"/>
              </a:rPr>
              <a:t> sets.</a:t>
            </a:r>
            <a:endParaRPr lang="en-IN" dirty="0"/>
          </a:p>
        </p:txBody>
      </p:sp>
    </p:spTree>
    <p:extLst>
      <p:ext uri="{BB962C8B-B14F-4D97-AF65-F5344CB8AC3E}">
        <p14:creationId xmlns:p14="http://schemas.microsoft.com/office/powerpoint/2010/main" val="398362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614E-C9E6-4C97-9B8E-2346A9024D4C}"/>
              </a:ext>
            </a:extLst>
          </p:cNvPr>
          <p:cNvSpPr>
            <a:spLocks noGrp="1"/>
          </p:cNvSpPr>
          <p:nvPr>
            <p:ph type="title"/>
          </p:nvPr>
        </p:nvSpPr>
        <p:spPr>
          <a:xfrm>
            <a:off x="646111" y="452718"/>
            <a:ext cx="9404723" cy="779734"/>
          </a:xfrm>
        </p:spPr>
        <p:txBody>
          <a:bodyPr/>
          <a:lstStyle/>
          <a:p>
            <a:r>
              <a:rPr lang="en-IN" dirty="0"/>
              <a:t>Result</a:t>
            </a:r>
          </a:p>
        </p:txBody>
      </p:sp>
      <p:sp>
        <p:nvSpPr>
          <p:cNvPr id="3" name="Content Placeholder 2">
            <a:extLst>
              <a:ext uri="{FF2B5EF4-FFF2-40B4-BE49-F238E27FC236}">
                <a16:creationId xmlns:a16="http://schemas.microsoft.com/office/drawing/2014/main" id="{EEA5012D-741A-4918-9034-4C0C933CAAA5}"/>
              </a:ext>
            </a:extLst>
          </p:cNvPr>
          <p:cNvSpPr>
            <a:spLocks noGrp="1"/>
          </p:cNvSpPr>
          <p:nvPr>
            <p:ph idx="1"/>
          </p:nvPr>
        </p:nvSpPr>
        <p:spPr>
          <a:xfrm>
            <a:off x="1103312" y="1232452"/>
            <a:ext cx="8946541" cy="5625548"/>
          </a:xfrm>
        </p:spPr>
        <p:txBody>
          <a:bodyPr>
            <a:normAutofit/>
          </a:bodyPr>
          <a:lstStyle/>
          <a:p>
            <a:r>
              <a:rPr lang="en-IN" dirty="0"/>
              <a:t>Problem – 1</a:t>
            </a:r>
          </a:p>
          <a:p>
            <a:endParaRPr lang="en-IN" dirty="0"/>
          </a:p>
          <a:p>
            <a:endParaRPr lang="en-IN" dirty="0"/>
          </a:p>
          <a:p>
            <a:endParaRPr lang="en-IN" dirty="0"/>
          </a:p>
          <a:p>
            <a:endParaRPr lang="en-IN" dirty="0"/>
          </a:p>
          <a:p>
            <a:pPr algn="l" fontAlgn="base"/>
            <a:endParaRPr lang="en-US" b="1" i="0" u="sng" dirty="0">
              <a:solidFill>
                <a:srgbClr val="303030"/>
              </a:solidFill>
              <a:effectLst/>
              <a:latin typeface="roboto condensed" panose="02000000000000000000" pitchFamily="2" charset="0"/>
            </a:endParaRPr>
          </a:p>
          <a:p>
            <a:pPr algn="l" fontAlgn="base"/>
            <a:r>
              <a:rPr lang="en-US" b="1" i="0" u="sng" dirty="0">
                <a:solidFill>
                  <a:srgbClr val="303030"/>
                </a:solidFill>
                <a:effectLst/>
                <a:latin typeface="roboto condensed" panose="02000000000000000000" pitchFamily="2" charset="0"/>
              </a:rPr>
              <a:t>Checking Necessary Conditions-</a:t>
            </a: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Condition-01:</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Number of vertices in graph G1 = 4</a:t>
            </a:r>
          </a:p>
          <a:p>
            <a:pPr algn="l" fontAlgn="base">
              <a:buFont typeface="Arial" panose="020B0604020202020204" pitchFamily="34" charset="0"/>
              <a:buChar char="•"/>
            </a:pPr>
            <a:r>
              <a:rPr lang="en-US" b="0" i="0" dirty="0">
                <a:solidFill>
                  <a:srgbClr val="303030"/>
                </a:solidFill>
                <a:effectLst/>
                <a:latin typeface="Arimo"/>
              </a:rPr>
              <a:t>Number of vertices in graph G2 = 4</a:t>
            </a:r>
          </a:p>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Both the graphs G1 and G2 have same number of vertices.</a:t>
            </a:r>
          </a:p>
          <a:p>
            <a:pPr algn="l" fontAlgn="base">
              <a:buFont typeface="Arial" panose="020B0604020202020204" pitchFamily="34" charset="0"/>
              <a:buChar char="•"/>
            </a:pPr>
            <a:r>
              <a:rPr lang="en-US" b="0" i="0" dirty="0">
                <a:solidFill>
                  <a:srgbClr val="303030"/>
                </a:solidFill>
                <a:effectLst/>
                <a:latin typeface="Arimo"/>
              </a:rPr>
              <a:t>So, Condition-01 satisfies.</a:t>
            </a:r>
          </a:p>
        </p:txBody>
      </p:sp>
      <p:pic>
        <p:nvPicPr>
          <p:cNvPr id="5" name="Picture 4">
            <a:extLst>
              <a:ext uri="{FF2B5EF4-FFF2-40B4-BE49-F238E27FC236}">
                <a16:creationId xmlns:a16="http://schemas.microsoft.com/office/drawing/2014/main" id="{6825E1E2-5A78-4698-8CF2-9EC5FB83AE06}"/>
              </a:ext>
            </a:extLst>
          </p:cNvPr>
          <p:cNvPicPr>
            <a:picLocks noChangeAspect="1"/>
          </p:cNvPicPr>
          <p:nvPr/>
        </p:nvPicPr>
        <p:blipFill>
          <a:blip r:embed="rId2"/>
          <a:stretch>
            <a:fillRect/>
          </a:stretch>
        </p:blipFill>
        <p:spPr>
          <a:xfrm>
            <a:off x="2727298" y="1637969"/>
            <a:ext cx="3803374" cy="1694474"/>
          </a:xfrm>
          <a:prstGeom prst="rect">
            <a:avLst/>
          </a:prstGeom>
        </p:spPr>
      </p:pic>
    </p:spTree>
    <p:extLst>
      <p:ext uri="{BB962C8B-B14F-4D97-AF65-F5344CB8AC3E}">
        <p14:creationId xmlns:p14="http://schemas.microsoft.com/office/powerpoint/2010/main" val="139320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1DE97-A4EE-4F6E-B622-23F43D5490DE}"/>
              </a:ext>
            </a:extLst>
          </p:cNvPr>
          <p:cNvSpPr>
            <a:spLocks noGrp="1"/>
          </p:cNvSpPr>
          <p:nvPr>
            <p:ph idx="1"/>
          </p:nvPr>
        </p:nvSpPr>
        <p:spPr>
          <a:xfrm>
            <a:off x="721649" y="693245"/>
            <a:ext cx="8946541" cy="6164755"/>
          </a:xfrm>
        </p:spPr>
        <p:txBody>
          <a:bodyPr/>
          <a:lstStyle/>
          <a:p>
            <a:pPr algn="l" fontAlgn="base"/>
            <a:r>
              <a:rPr lang="en-US" b="1" i="0" u="sng" dirty="0">
                <a:solidFill>
                  <a:srgbClr val="303030"/>
                </a:solidFill>
                <a:effectLst/>
                <a:latin typeface="roboto condensed" panose="02000000000000000000" pitchFamily="2" charset="0"/>
              </a:rPr>
              <a:t>Condition-02:</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Number of edges in graph G1 = 5</a:t>
            </a:r>
          </a:p>
          <a:p>
            <a:pPr algn="l" fontAlgn="base">
              <a:buFont typeface="Arial" panose="020B0604020202020204" pitchFamily="34" charset="0"/>
              <a:buChar char="•"/>
            </a:pPr>
            <a:r>
              <a:rPr lang="en-US" b="0" i="0" dirty="0">
                <a:solidFill>
                  <a:srgbClr val="303030"/>
                </a:solidFill>
                <a:effectLst/>
                <a:latin typeface="Arimo"/>
              </a:rPr>
              <a:t>Number of edges in graph G2 = 6</a:t>
            </a:r>
          </a:p>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Both the graphs G1 and G2 have different number of edges.</a:t>
            </a:r>
          </a:p>
          <a:p>
            <a:pPr algn="l" fontAlgn="base">
              <a:buFont typeface="Arial" panose="020B0604020202020204" pitchFamily="34" charset="0"/>
              <a:buChar char="•"/>
            </a:pPr>
            <a:r>
              <a:rPr lang="en-US" b="0" i="0" dirty="0">
                <a:solidFill>
                  <a:srgbClr val="303030"/>
                </a:solidFill>
                <a:effectLst/>
                <a:latin typeface="Arimo"/>
              </a:rPr>
              <a:t>So, Condition-02 violates.</a:t>
            </a:r>
          </a:p>
          <a:p>
            <a:pPr algn="l" fontAlgn="base"/>
            <a:r>
              <a:rPr lang="en-US" b="0" i="0" dirty="0">
                <a:solidFill>
                  <a:srgbClr val="303030"/>
                </a:solidFill>
                <a:effectLst/>
                <a:latin typeface="Arimo"/>
              </a:rPr>
              <a:t>Since Condition-02 violates, so given graphs can not be isomorphic.</a:t>
            </a:r>
          </a:p>
          <a:p>
            <a:pPr algn="l" fontAlgn="base"/>
            <a:r>
              <a:rPr lang="en-US" b="1" i="0" dirty="0">
                <a:solidFill>
                  <a:srgbClr val="303030"/>
                </a:solidFill>
                <a:effectLst/>
                <a:latin typeface="Arimo"/>
              </a:rPr>
              <a:t>∴ G1 and G2 are not isomorphic graphs.</a:t>
            </a:r>
          </a:p>
          <a:p>
            <a:pPr algn="l" fontAlgn="base"/>
            <a:endParaRPr lang="en-US" b="1" dirty="0">
              <a:solidFill>
                <a:srgbClr val="303030"/>
              </a:solidFill>
              <a:latin typeface="Arimo"/>
            </a:endParaRPr>
          </a:p>
          <a:p>
            <a:pPr algn="l" fontAlgn="base"/>
            <a:r>
              <a:rPr lang="en-US" b="1" i="0" dirty="0">
                <a:solidFill>
                  <a:srgbClr val="303030"/>
                </a:solidFill>
                <a:effectLst/>
                <a:latin typeface="Arimo"/>
              </a:rPr>
              <a:t>Problem – 2</a:t>
            </a:r>
          </a:p>
          <a:p>
            <a:pPr algn="l" fontAlgn="base"/>
            <a:endParaRPr lang="en-US" b="0" i="0" dirty="0">
              <a:solidFill>
                <a:srgbClr val="303030"/>
              </a:solidFill>
              <a:effectLst/>
              <a:latin typeface="Arimo"/>
            </a:endParaRPr>
          </a:p>
        </p:txBody>
      </p:sp>
      <p:pic>
        <p:nvPicPr>
          <p:cNvPr id="5" name="Picture 4">
            <a:extLst>
              <a:ext uri="{FF2B5EF4-FFF2-40B4-BE49-F238E27FC236}">
                <a16:creationId xmlns:a16="http://schemas.microsoft.com/office/drawing/2014/main" id="{2B777822-22BB-4EC6-893C-C7DB6455A1EA}"/>
              </a:ext>
            </a:extLst>
          </p:cNvPr>
          <p:cNvPicPr>
            <a:picLocks noChangeAspect="1"/>
          </p:cNvPicPr>
          <p:nvPr/>
        </p:nvPicPr>
        <p:blipFill>
          <a:blip r:embed="rId2"/>
          <a:stretch>
            <a:fillRect/>
          </a:stretch>
        </p:blipFill>
        <p:spPr>
          <a:xfrm>
            <a:off x="2313827" y="5088835"/>
            <a:ext cx="5239911" cy="1642318"/>
          </a:xfrm>
          <a:prstGeom prst="rect">
            <a:avLst/>
          </a:prstGeom>
        </p:spPr>
      </p:pic>
    </p:spTree>
    <p:extLst>
      <p:ext uri="{BB962C8B-B14F-4D97-AF65-F5344CB8AC3E}">
        <p14:creationId xmlns:p14="http://schemas.microsoft.com/office/powerpoint/2010/main" val="335537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D1011-709F-492E-AA2A-17C8E1C0E90A}"/>
              </a:ext>
            </a:extLst>
          </p:cNvPr>
          <p:cNvSpPr>
            <a:spLocks noGrp="1"/>
          </p:cNvSpPr>
          <p:nvPr>
            <p:ph idx="1"/>
          </p:nvPr>
        </p:nvSpPr>
        <p:spPr>
          <a:xfrm>
            <a:off x="753454" y="693245"/>
            <a:ext cx="8946541" cy="6164755"/>
          </a:xfrm>
        </p:spPr>
        <p:txBody>
          <a:bodyPr/>
          <a:lstStyle/>
          <a:p>
            <a:pPr algn="l" fontAlgn="base"/>
            <a:r>
              <a:rPr lang="en-US" b="1" i="0" u="sng" dirty="0">
                <a:solidFill>
                  <a:srgbClr val="303030"/>
                </a:solidFill>
                <a:effectLst/>
                <a:latin typeface="roboto condensed" panose="02000000000000000000" pitchFamily="2" charset="0"/>
              </a:rPr>
              <a:t>Checking Necessary Conditions-</a:t>
            </a: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Condition-01:</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Number of vertices in graph G1 = 4</a:t>
            </a:r>
          </a:p>
          <a:p>
            <a:pPr algn="l" fontAlgn="base">
              <a:buFont typeface="Arial" panose="020B0604020202020204" pitchFamily="34" charset="0"/>
              <a:buChar char="•"/>
            </a:pPr>
            <a:r>
              <a:rPr lang="en-US" b="0" i="0" dirty="0">
                <a:solidFill>
                  <a:srgbClr val="303030"/>
                </a:solidFill>
                <a:effectLst/>
                <a:latin typeface="Arimo"/>
              </a:rPr>
              <a:t>Number of vertices in graph G2 = 4</a:t>
            </a:r>
          </a:p>
          <a:p>
            <a:pPr algn="l" fontAlgn="base">
              <a:buFont typeface="Arial" panose="020B0604020202020204" pitchFamily="34" charset="0"/>
              <a:buChar char="•"/>
            </a:pPr>
            <a:r>
              <a:rPr lang="en-US" b="0" i="0" dirty="0">
                <a:solidFill>
                  <a:srgbClr val="303030"/>
                </a:solidFill>
                <a:effectLst/>
                <a:latin typeface="Arimo"/>
              </a:rPr>
              <a:t>Number of vertices in graph G3 = 4</a:t>
            </a:r>
          </a:p>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All the graphs G1, G2 and G3 have same number of vertices.</a:t>
            </a:r>
          </a:p>
          <a:p>
            <a:pPr algn="l" fontAlgn="base">
              <a:buFont typeface="Arial" panose="020B0604020202020204" pitchFamily="34" charset="0"/>
              <a:buChar char="•"/>
            </a:pPr>
            <a:r>
              <a:rPr lang="en-US" b="0" i="0" dirty="0">
                <a:solidFill>
                  <a:srgbClr val="303030"/>
                </a:solidFill>
                <a:effectLst/>
                <a:latin typeface="Arimo"/>
              </a:rPr>
              <a:t>So, Condition-01 satisfies.</a:t>
            </a:r>
          </a:p>
          <a:p>
            <a:pPr marL="0" indent="0" algn="l" fontAlgn="base">
              <a:buNone/>
            </a:pP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Condition-02:</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Number of edges in graph G1 = 5</a:t>
            </a:r>
          </a:p>
          <a:p>
            <a:pPr algn="l" fontAlgn="base">
              <a:buFont typeface="Arial" panose="020B0604020202020204" pitchFamily="34" charset="0"/>
              <a:buChar char="•"/>
            </a:pPr>
            <a:r>
              <a:rPr lang="en-US" b="0" i="0" dirty="0">
                <a:solidFill>
                  <a:srgbClr val="303030"/>
                </a:solidFill>
                <a:effectLst/>
                <a:latin typeface="Arimo"/>
              </a:rPr>
              <a:t>Number of edges in graph G2 = 5</a:t>
            </a:r>
          </a:p>
          <a:p>
            <a:pPr algn="l" fontAlgn="base">
              <a:buFont typeface="Arial" panose="020B0604020202020204" pitchFamily="34" charset="0"/>
              <a:buChar char="•"/>
            </a:pPr>
            <a:r>
              <a:rPr lang="en-US" b="0" i="0" dirty="0">
                <a:solidFill>
                  <a:srgbClr val="303030"/>
                </a:solidFill>
                <a:effectLst/>
                <a:latin typeface="Arimo"/>
              </a:rPr>
              <a:t>Number of edges in graph G3 = 4</a:t>
            </a:r>
          </a:p>
          <a:p>
            <a:pPr marL="0" indent="0" algn="l" fontAlgn="base">
              <a:buNone/>
            </a:pPr>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197221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A70A5-F989-4F4B-977D-96E399273EE2}"/>
              </a:ext>
            </a:extLst>
          </p:cNvPr>
          <p:cNvSpPr>
            <a:spLocks noGrp="1"/>
          </p:cNvSpPr>
          <p:nvPr>
            <p:ph idx="1"/>
          </p:nvPr>
        </p:nvSpPr>
        <p:spPr>
          <a:xfrm>
            <a:off x="570575" y="534219"/>
            <a:ext cx="8946541" cy="6323781"/>
          </a:xfrm>
        </p:spPr>
        <p:txBody>
          <a:bodyPr>
            <a:normAutofit/>
          </a:bodyPr>
          <a:lstStyle/>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The graphs G1 and G2 have same number of edges.</a:t>
            </a:r>
          </a:p>
          <a:p>
            <a:pPr algn="l" fontAlgn="base">
              <a:buFont typeface="Arial" panose="020B0604020202020204" pitchFamily="34" charset="0"/>
              <a:buChar char="•"/>
            </a:pPr>
            <a:r>
              <a:rPr lang="en-US" b="0" i="0" dirty="0">
                <a:solidFill>
                  <a:srgbClr val="303030"/>
                </a:solidFill>
                <a:effectLst/>
                <a:latin typeface="Arimo"/>
              </a:rPr>
              <a:t>So, Condition-02 satisfies for the graphs G1 and G2.</a:t>
            </a:r>
          </a:p>
          <a:p>
            <a:pPr algn="l" fontAlgn="base">
              <a:buFont typeface="Arial" panose="020B0604020202020204" pitchFamily="34" charset="0"/>
              <a:buChar char="•"/>
            </a:pPr>
            <a:r>
              <a:rPr lang="en-US" b="0" i="0" dirty="0">
                <a:solidFill>
                  <a:srgbClr val="303030"/>
                </a:solidFill>
                <a:effectLst/>
                <a:latin typeface="Arimo"/>
              </a:rPr>
              <a:t>However, the graphs (G1, G2) and G3 have different number of edges.</a:t>
            </a:r>
          </a:p>
          <a:p>
            <a:pPr algn="l" fontAlgn="base">
              <a:buFont typeface="Arial" panose="020B0604020202020204" pitchFamily="34" charset="0"/>
              <a:buChar char="•"/>
            </a:pPr>
            <a:r>
              <a:rPr lang="en-US" b="0" i="0" dirty="0">
                <a:solidFill>
                  <a:srgbClr val="303030"/>
                </a:solidFill>
                <a:effectLst/>
                <a:latin typeface="Arimo"/>
              </a:rPr>
              <a:t>So, Condition-02 violates for the graphs (G1, G2) and G3.</a:t>
            </a:r>
          </a:p>
          <a:p>
            <a:pPr algn="l" fontAlgn="base"/>
            <a:r>
              <a:rPr lang="en-US" b="0" i="0" dirty="0">
                <a:solidFill>
                  <a:srgbClr val="303030"/>
                </a:solidFill>
                <a:effectLst/>
                <a:latin typeface="Arimo"/>
              </a:rPr>
              <a:t>Since Condition-02 violates for the graphs (G1, G2) and G3, so they can not be isomorphic.</a:t>
            </a:r>
          </a:p>
          <a:p>
            <a:pPr algn="l" fontAlgn="base"/>
            <a:r>
              <a:rPr lang="en-US" b="1" i="0" dirty="0">
                <a:solidFill>
                  <a:srgbClr val="303030"/>
                </a:solidFill>
                <a:effectLst/>
                <a:latin typeface="Arimo"/>
              </a:rPr>
              <a:t>∴ G3 is neither isomorphic to G1 nor G2.</a:t>
            </a:r>
            <a:endParaRPr lang="en-US" b="0" i="0" dirty="0">
              <a:solidFill>
                <a:srgbClr val="303030"/>
              </a:solidFill>
              <a:effectLst/>
              <a:latin typeface="Arimo"/>
            </a:endParaRPr>
          </a:p>
          <a:p>
            <a:pPr algn="l" fontAlgn="base"/>
            <a:r>
              <a:rPr lang="en-US" b="0" i="0" dirty="0">
                <a:solidFill>
                  <a:srgbClr val="303030"/>
                </a:solidFill>
                <a:effectLst/>
                <a:latin typeface="Arimo"/>
              </a:rPr>
              <a:t>Since Condition-02 satisfies for the graphs G1 and G2, so they may be isomorphic.</a:t>
            </a:r>
          </a:p>
          <a:p>
            <a:pPr algn="l" fontAlgn="base"/>
            <a:r>
              <a:rPr lang="en-US" b="1" i="0" dirty="0">
                <a:solidFill>
                  <a:srgbClr val="303030"/>
                </a:solidFill>
                <a:effectLst/>
                <a:latin typeface="Arimo"/>
              </a:rPr>
              <a:t>∴ G1 may be isomorphic to G2.</a:t>
            </a:r>
          </a:p>
          <a:p>
            <a:pPr algn="l" fontAlgn="base"/>
            <a:r>
              <a:rPr lang="en-US" b="0" i="0" dirty="0">
                <a:solidFill>
                  <a:srgbClr val="303030"/>
                </a:solidFill>
                <a:effectLst/>
                <a:latin typeface="Arimo"/>
              </a:rPr>
              <a:t>Now, let us continue to check for the graphs G1 and G2.</a:t>
            </a:r>
          </a:p>
          <a:p>
            <a:pPr marL="0" indent="0" algn="l" fontAlgn="base">
              <a:buNone/>
            </a:pP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Condition-03:</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Degree Sequence of graph G1 = { 2 , 2 , 3 , 3 }</a:t>
            </a:r>
          </a:p>
          <a:p>
            <a:pPr algn="l" fontAlgn="base">
              <a:buFont typeface="Arial" panose="020B0604020202020204" pitchFamily="34" charset="0"/>
              <a:buChar char="•"/>
            </a:pPr>
            <a:r>
              <a:rPr lang="en-US" b="0" i="0" dirty="0">
                <a:solidFill>
                  <a:srgbClr val="303030"/>
                </a:solidFill>
                <a:effectLst/>
                <a:latin typeface="Arimo"/>
              </a:rPr>
              <a:t>Degree Sequence of graph G2 = { 2 , 2 , 3 , 3 }</a:t>
            </a:r>
          </a:p>
          <a:p>
            <a:pPr algn="l" fontAlgn="base"/>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364855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6563F-B368-47D2-8191-4D92B05AA076}"/>
              </a:ext>
            </a:extLst>
          </p:cNvPr>
          <p:cNvSpPr>
            <a:spLocks noGrp="1"/>
          </p:cNvSpPr>
          <p:nvPr>
            <p:ph idx="1"/>
          </p:nvPr>
        </p:nvSpPr>
        <p:spPr>
          <a:xfrm>
            <a:off x="681892" y="629635"/>
            <a:ext cx="8946541" cy="6228365"/>
          </a:xfrm>
        </p:spPr>
        <p:txBody>
          <a:bodyPr>
            <a:normAutofit/>
          </a:bodyPr>
          <a:lstStyle/>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Both the graphs G1 and G2 have same degree sequence.</a:t>
            </a:r>
          </a:p>
          <a:p>
            <a:pPr algn="l" fontAlgn="base">
              <a:buFont typeface="Arial" panose="020B0604020202020204" pitchFamily="34" charset="0"/>
              <a:buChar char="•"/>
            </a:pPr>
            <a:r>
              <a:rPr lang="en-US" b="0" i="0" dirty="0">
                <a:solidFill>
                  <a:srgbClr val="303030"/>
                </a:solidFill>
                <a:effectLst/>
                <a:latin typeface="Arimo"/>
              </a:rPr>
              <a:t>So, Condition-03 satisfies.</a:t>
            </a:r>
          </a:p>
          <a:p>
            <a:pPr algn="l" fontAlgn="base"/>
            <a:r>
              <a:rPr lang="en-US" b="1" i="0" u="sng" dirty="0">
                <a:solidFill>
                  <a:srgbClr val="303030"/>
                </a:solidFill>
                <a:effectLst/>
                <a:latin typeface="roboto condensed" panose="02000000000000000000" pitchFamily="2" charset="0"/>
              </a:rPr>
              <a:t>Condition-04:</a:t>
            </a:r>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Both the graphs contain two cycles each of length 3 formed by the vertices having degrees { 2 , 3 , 3 }</a:t>
            </a:r>
          </a:p>
          <a:p>
            <a:pPr algn="l" fontAlgn="base">
              <a:buFont typeface="Arial" panose="020B0604020202020204" pitchFamily="34" charset="0"/>
              <a:buChar char="•"/>
            </a:pPr>
            <a:r>
              <a:rPr lang="en-US" b="0" i="0" dirty="0">
                <a:solidFill>
                  <a:srgbClr val="303030"/>
                </a:solidFill>
                <a:effectLst/>
                <a:latin typeface="Arimo"/>
              </a:rPr>
              <a:t>It means both the graphs G1 and G2 have same cycles in them.</a:t>
            </a:r>
          </a:p>
          <a:p>
            <a:pPr algn="l" fontAlgn="base">
              <a:buFont typeface="Arial" panose="020B0604020202020204" pitchFamily="34" charset="0"/>
              <a:buChar char="•"/>
            </a:pPr>
            <a:r>
              <a:rPr lang="en-US" b="0" i="0" dirty="0">
                <a:solidFill>
                  <a:srgbClr val="303030"/>
                </a:solidFill>
                <a:effectLst/>
                <a:latin typeface="Arimo"/>
              </a:rPr>
              <a:t>So, Condition-04 satisfies.</a:t>
            </a:r>
          </a:p>
          <a:p>
            <a:pPr algn="l" fontAlgn="base"/>
            <a:r>
              <a:rPr lang="en-US" b="0" i="0" dirty="0">
                <a:solidFill>
                  <a:srgbClr val="303030"/>
                </a:solidFill>
                <a:effectLst/>
                <a:latin typeface="Arimo"/>
              </a:rPr>
              <a:t>Thus,</a:t>
            </a:r>
          </a:p>
          <a:p>
            <a:pPr algn="l" fontAlgn="base">
              <a:buFont typeface="Arial" panose="020B0604020202020204" pitchFamily="34" charset="0"/>
              <a:buChar char="•"/>
            </a:pPr>
            <a:r>
              <a:rPr lang="en-US" b="0" i="0" dirty="0">
                <a:solidFill>
                  <a:srgbClr val="303030"/>
                </a:solidFill>
                <a:effectLst/>
                <a:latin typeface="Arimo"/>
              </a:rPr>
              <a:t>All the 4 necessary conditions are satisfied.</a:t>
            </a:r>
          </a:p>
          <a:p>
            <a:pPr algn="l" fontAlgn="base">
              <a:buFont typeface="Arial" panose="020B0604020202020204" pitchFamily="34" charset="0"/>
              <a:buChar char="•"/>
            </a:pPr>
            <a:r>
              <a:rPr lang="en-US" b="0" i="0" dirty="0">
                <a:solidFill>
                  <a:srgbClr val="303030"/>
                </a:solidFill>
                <a:effectLst/>
                <a:latin typeface="Arimo"/>
              </a:rPr>
              <a:t>So, graphs G1 and G2 may be isomorphic.</a:t>
            </a:r>
          </a:p>
          <a:p>
            <a:pPr algn="l" fontAlgn="base"/>
            <a:r>
              <a:rPr lang="en-US" b="0" i="0" dirty="0">
                <a:solidFill>
                  <a:srgbClr val="303030"/>
                </a:solidFill>
                <a:effectLst/>
                <a:latin typeface="Arimo"/>
              </a:rPr>
              <a:t>Now, let us check the sufficient condition.</a:t>
            </a:r>
          </a:p>
          <a:p>
            <a:endParaRPr lang="en-IN" dirty="0"/>
          </a:p>
        </p:txBody>
      </p:sp>
    </p:spTree>
    <p:extLst>
      <p:ext uri="{BB962C8B-B14F-4D97-AF65-F5344CB8AC3E}">
        <p14:creationId xmlns:p14="http://schemas.microsoft.com/office/powerpoint/2010/main" val="253154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45B78-C04C-46EC-994D-918799EE4DD8}"/>
              </a:ext>
            </a:extLst>
          </p:cNvPr>
          <p:cNvSpPr>
            <a:spLocks noGrp="1"/>
          </p:cNvSpPr>
          <p:nvPr>
            <p:ph idx="1"/>
          </p:nvPr>
        </p:nvSpPr>
        <p:spPr>
          <a:xfrm>
            <a:off x="769357" y="669391"/>
            <a:ext cx="8946541" cy="6188609"/>
          </a:xfrm>
        </p:spPr>
        <p:txBody>
          <a:bodyPr/>
          <a:lstStyle/>
          <a:p>
            <a:pPr algn="l" fontAlgn="base"/>
            <a:r>
              <a:rPr lang="en-US" b="1" i="0" u="sng" dirty="0">
                <a:solidFill>
                  <a:srgbClr val="303030"/>
                </a:solidFill>
                <a:effectLst/>
                <a:latin typeface="roboto condensed" panose="02000000000000000000" pitchFamily="2" charset="0"/>
              </a:rPr>
              <a:t>Checking Sufficient Condition-</a:t>
            </a:r>
            <a:endParaRPr lang="en-US" b="0" i="0" dirty="0">
              <a:solidFill>
                <a:srgbClr val="303030"/>
              </a:solidFill>
              <a:effectLst/>
              <a:latin typeface="Arimo"/>
            </a:endParaRPr>
          </a:p>
          <a:p>
            <a:pPr algn="l" fontAlgn="base"/>
            <a:r>
              <a:rPr lang="en-US" b="0" i="0" dirty="0">
                <a:solidFill>
                  <a:srgbClr val="303030"/>
                </a:solidFill>
                <a:effectLst/>
                <a:latin typeface="Arimo"/>
              </a:rPr>
              <a:t>We know that two graphs are surely isomorphic if and only if their complement graphs are isomorphic.</a:t>
            </a:r>
          </a:p>
          <a:p>
            <a:pPr algn="l" fontAlgn="base"/>
            <a:r>
              <a:rPr lang="en-US" b="0" i="0" dirty="0">
                <a:solidFill>
                  <a:srgbClr val="303030"/>
                </a:solidFill>
                <a:effectLst/>
                <a:latin typeface="Arimo"/>
              </a:rPr>
              <a:t>So, let us draw the complement graphs of G1 and G2.</a:t>
            </a:r>
          </a:p>
          <a:p>
            <a:pPr algn="l" fontAlgn="base"/>
            <a:r>
              <a:rPr lang="en-US" b="0" i="0" dirty="0">
                <a:solidFill>
                  <a:srgbClr val="303030"/>
                </a:solidFill>
                <a:effectLst/>
                <a:latin typeface="Arimo"/>
              </a:rPr>
              <a:t>The complement graphs of G1 and G2 are-</a:t>
            </a:r>
          </a:p>
          <a:p>
            <a:endParaRPr lang="en-IN" dirty="0"/>
          </a:p>
          <a:p>
            <a:endParaRPr lang="en-IN" dirty="0"/>
          </a:p>
          <a:p>
            <a:endParaRPr lang="en-IN" dirty="0"/>
          </a:p>
          <a:p>
            <a:endParaRPr lang="en-IN" dirty="0"/>
          </a:p>
          <a:p>
            <a:endParaRPr lang="en-IN" dirty="0"/>
          </a:p>
          <a:p>
            <a:pPr marL="0" indent="0">
              <a:buNone/>
            </a:pPr>
            <a:endParaRPr lang="en-IN" dirty="0"/>
          </a:p>
          <a:p>
            <a:pPr algn="l" fontAlgn="base"/>
            <a:r>
              <a:rPr lang="en-US" b="0" i="0" dirty="0">
                <a:solidFill>
                  <a:srgbClr val="303030"/>
                </a:solidFill>
                <a:effectLst/>
                <a:latin typeface="Arimo"/>
              </a:rPr>
              <a:t>Clearly, Complement graphs of G1 and G2 are isomorphic.</a:t>
            </a:r>
          </a:p>
          <a:p>
            <a:pPr algn="l" fontAlgn="base"/>
            <a:r>
              <a:rPr lang="en-US" b="1" i="0" dirty="0">
                <a:solidFill>
                  <a:srgbClr val="303030"/>
                </a:solidFill>
                <a:effectLst/>
                <a:latin typeface="Arimo"/>
              </a:rPr>
              <a:t>∴ Graphs G1 and G2 are isomorphic graphs.</a:t>
            </a:r>
            <a:endParaRPr lang="en-US" b="0" i="0" dirty="0">
              <a:solidFill>
                <a:srgbClr val="303030"/>
              </a:solidFill>
              <a:effectLst/>
              <a:latin typeface="Arimo"/>
            </a:endParaRPr>
          </a:p>
        </p:txBody>
      </p:sp>
      <p:pic>
        <p:nvPicPr>
          <p:cNvPr id="5" name="Picture 4">
            <a:extLst>
              <a:ext uri="{FF2B5EF4-FFF2-40B4-BE49-F238E27FC236}">
                <a16:creationId xmlns:a16="http://schemas.microsoft.com/office/drawing/2014/main" id="{E222E162-B0AE-4F77-AC47-02CD83CE3900}"/>
              </a:ext>
            </a:extLst>
          </p:cNvPr>
          <p:cNvPicPr>
            <a:picLocks noChangeAspect="1"/>
          </p:cNvPicPr>
          <p:nvPr/>
        </p:nvPicPr>
        <p:blipFill>
          <a:blip r:embed="rId2"/>
          <a:stretch>
            <a:fillRect/>
          </a:stretch>
        </p:blipFill>
        <p:spPr>
          <a:xfrm>
            <a:off x="2934031" y="2848135"/>
            <a:ext cx="4741627" cy="2149172"/>
          </a:xfrm>
          <a:prstGeom prst="rect">
            <a:avLst/>
          </a:prstGeom>
        </p:spPr>
      </p:pic>
    </p:spTree>
    <p:extLst>
      <p:ext uri="{BB962C8B-B14F-4D97-AF65-F5344CB8AC3E}">
        <p14:creationId xmlns:p14="http://schemas.microsoft.com/office/powerpoint/2010/main" val="80516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0C4-D950-4B2A-AC41-C63F4364EC15}"/>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FB431EE3-D613-4D6B-A348-B97AB74BE692}"/>
              </a:ext>
            </a:extLst>
          </p:cNvPr>
          <p:cNvSpPr>
            <a:spLocks noGrp="1"/>
          </p:cNvSpPr>
          <p:nvPr>
            <p:ph idx="1"/>
          </p:nvPr>
        </p:nvSpPr>
        <p:spPr/>
        <p:txBody>
          <a:bodyPr/>
          <a:lstStyle/>
          <a:p>
            <a:r>
              <a:rPr lang="en-US" dirty="0"/>
              <a:t>Graphs are mathematical models used for visual representation of data. </a:t>
            </a:r>
          </a:p>
          <a:p>
            <a:r>
              <a:rPr lang="en-US" dirty="0"/>
              <a:t>As discussed above, node and connections are the two components of a graph, which has different types. </a:t>
            </a:r>
          </a:p>
          <a:p>
            <a:r>
              <a:rPr lang="en-US" dirty="0"/>
              <a:t>One of the structural similarities of two or more (sub)graphs is known as graph isomorphism. </a:t>
            </a:r>
          </a:p>
          <a:p>
            <a:r>
              <a:rPr lang="en-US" dirty="0"/>
              <a:t>Therefore, there are algorithms employed to verify the similarities discussed previously, as well as the areas where this is applicable.</a:t>
            </a:r>
            <a:endParaRPr lang="en-IN" dirty="0"/>
          </a:p>
        </p:txBody>
      </p:sp>
    </p:spTree>
    <p:extLst>
      <p:ext uri="{BB962C8B-B14F-4D97-AF65-F5344CB8AC3E}">
        <p14:creationId xmlns:p14="http://schemas.microsoft.com/office/powerpoint/2010/main" val="158839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8CC7-66C7-404D-AC66-1AB763EC7045}"/>
              </a:ext>
            </a:extLst>
          </p:cNvPr>
          <p:cNvSpPr>
            <a:spLocks noGrp="1"/>
          </p:cNvSpPr>
          <p:nvPr>
            <p:ph type="title"/>
          </p:nvPr>
        </p:nvSpPr>
        <p:spPr>
          <a:xfrm>
            <a:off x="646111" y="452718"/>
            <a:ext cx="9404723" cy="803588"/>
          </a:xfrm>
        </p:spPr>
        <p:txBody>
          <a:bodyPr/>
          <a:lstStyle/>
          <a:p>
            <a:r>
              <a:rPr lang="en-IN" dirty="0"/>
              <a:t>Conclusion</a:t>
            </a:r>
          </a:p>
        </p:txBody>
      </p:sp>
      <p:sp>
        <p:nvSpPr>
          <p:cNvPr id="3" name="Content Placeholder 2">
            <a:extLst>
              <a:ext uri="{FF2B5EF4-FFF2-40B4-BE49-F238E27FC236}">
                <a16:creationId xmlns:a16="http://schemas.microsoft.com/office/drawing/2014/main" id="{BE9EF243-7375-4214-B229-417C10289B8E}"/>
              </a:ext>
            </a:extLst>
          </p:cNvPr>
          <p:cNvSpPr>
            <a:spLocks noGrp="1"/>
          </p:cNvSpPr>
          <p:nvPr>
            <p:ph idx="1"/>
          </p:nvPr>
        </p:nvSpPr>
        <p:spPr>
          <a:xfrm>
            <a:off x="1104293" y="1256306"/>
            <a:ext cx="11087707" cy="5601694"/>
          </a:xfrm>
        </p:spPr>
        <p:txBody>
          <a:bodyPr/>
          <a:lstStyle/>
          <a:p>
            <a:r>
              <a:rPr lang="en-US" dirty="0"/>
              <a:t>A graph analysis focuses on investigating any data representation as vertices and edges not only to visualize but also locate and extract hidden insights from such representation. </a:t>
            </a:r>
          </a:p>
          <a:p>
            <a:r>
              <a:rPr lang="en-US" dirty="0"/>
              <a:t>An isomorphic graph was intensively reviewed in this research. </a:t>
            </a:r>
          </a:p>
          <a:p>
            <a:r>
              <a:rPr lang="en-US" dirty="0"/>
              <a:t>Thus, the algorithm used in this type of graph analysis (both old and recent ones) was reviewed, each algorithm was stated, pros and cons were discussed and various fields of application were identified. </a:t>
            </a:r>
          </a:p>
          <a:p>
            <a:r>
              <a:rPr lang="en-US" dirty="0"/>
              <a:t>The result showed that the (sub)graph isomorphism is a useful technique for graph analysis and is applicable to numerous real-life cases. </a:t>
            </a:r>
          </a:p>
          <a:p>
            <a:r>
              <a:rPr lang="en-US" dirty="0"/>
              <a:t>This research highlighted the need, use and importance of the sub(graph) isomorphism in detail.</a:t>
            </a:r>
            <a:endParaRPr lang="en-IN" dirty="0"/>
          </a:p>
        </p:txBody>
      </p:sp>
    </p:spTree>
    <p:extLst>
      <p:ext uri="{BB962C8B-B14F-4D97-AF65-F5344CB8AC3E}">
        <p14:creationId xmlns:p14="http://schemas.microsoft.com/office/powerpoint/2010/main" val="354240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2950775" y="2598765"/>
            <a:ext cx="6290449" cy="1660470"/>
          </a:xfrm>
        </p:spPr>
        <p:txBody>
          <a:bodyPr>
            <a:normAutofit/>
          </a:bodyPr>
          <a:lstStyle/>
          <a:p>
            <a:r>
              <a:rPr lang="en-US" sz="9600" dirty="0"/>
              <a:t>Thank You</a:t>
            </a:r>
            <a:endParaRPr lang="ru-RU" sz="9600"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EA34-5E73-4C45-AA87-5C6C1A4B8EA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BDEF062-2181-4D55-9B39-C06DF882A135}"/>
              </a:ext>
            </a:extLst>
          </p:cNvPr>
          <p:cNvSpPr>
            <a:spLocks noGrp="1"/>
          </p:cNvSpPr>
          <p:nvPr>
            <p:ph idx="1"/>
          </p:nvPr>
        </p:nvSpPr>
        <p:spPr/>
        <p:txBody>
          <a:bodyPr/>
          <a:lstStyle/>
          <a:p>
            <a:r>
              <a:rPr lang="en-US" b="0" i="0" dirty="0">
                <a:solidFill>
                  <a:srgbClr val="202122"/>
                </a:solidFill>
                <a:effectLst/>
                <a:latin typeface="Arial" panose="020B0604020202020204" pitchFamily="34" charset="0"/>
              </a:rPr>
              <a:t>Graph isomorphism is an </a:t>
            </a:r>
            <a:r>
              <a:rPr lang="en-US" b="0" i="0" u="none" strike="noStrike" dirty="0">
                <a:solidFill>
                  <a:srgbClr val="0645AD"/>
                </a:solidFill>
                <a:effectLst/>
                <a:latin typeface="Arial" panose="020B0604020202020204" pitchFamily="34" charset="0"/>
                <a:hlinkClick r:id="rId2" tooltip="Equivalence relation"/>
              </a:rPr>
              <a:t>equivalence relation</a:t>
            </a:r>
            <a:r>
              <a:rPr lang="en-US" b="0" i="0" dirty="0">
                <a:solidFill>
                  <a:srgbClr val="202122"/>
                </a:solidFill>
                <a:effectLst/>
                <a:latin typeface="Arial" panose="020B0604020202020204" pitchFamily="34" charset="0"/>
              </a:rPr>
              <a:t> on graphs and as such it partitions the </a:t>
            </a:r>
            <a:r>
              <a:rPr lang="en-US" b="0" i="0" u="none" strike="noStrike" dirty="0">
                <a:solidFill>
                  <a:srgbClr val="0645AD"/>
                </a:solidFill>
                <a:effectLst/>
                <a:latin typeface="Arial" panose="020B0604020202020204" pitchFamily="34" charset="0"/>
                <a:hlinkClick r:id="rId3" tooltip="Class (set theory)"/>
              </a:rPr>
              <a:t>class</a:t>
            </a:r>
            <a:r>
              <a:rPr lang="en-US" b="0" i="0" dirty="0">
                <a:solidFill>
                  <a:srgbClr val="202122"/>
                </a:solidFill>
                <a:effectLst/>
                <a:latin typeface="Arial" panose="020B0604020202020204" pitchFamily="34" charset="0"/>
              </a:rPr>
              <a:t> of all graphs into </a:t>
            </a:r>
            <a:r>
              <a:rPr lang="en-US" b="0" i="0" u="none" strike="noStrike" dirty="0">
                <a:solidFill>
                  <a:srgbClr val="0645AD"/>
                </a:solidFill>
                <a:effectLst/>
                <a:latin typeface="Arial" panose="020B0604020202020204" pitchFamily="34" charset="0"/>
                <a:hlinkClick r:id="rId4" tooltip="Equivalence class"/>
              </a:rPr>
              <a:t>equivalence classes</a:t>
            </a:r>
            <a:r>
              <a:rPr lang="en-US" b="0" i="0" dirty="0">
                <a:solidFill>
                  <a:srgbClr val="202122"/>
                </a:solidFill>
                <a:effectLst/>
                <a:latin typeface="Arial" panose="020B0604020202020204" pitchFamily="34" charset="0"/>
              </a:rPr>
              <a:t>. </a:t>
            </a:r>
          </a:p>
          <a:p>
            <a:r>
              <a:rPr lang="en-US" b="0" i="0" dirty="0">
                <a:solidFill>
                  <a:srgbClr val="202122"/>
                </a:solidFill>
                <a:effectLst/>
                <a:latin typeface="Arial" panose="020B0604020202020204" pitchFamily="34" charset="0"/>
              </a:rPr>
              <a:t>A set of graphs isomorphic to each other is called an </a:t>
            </a:r>
            <a:r>
              <a:rPr lang="en-US" b="1" i="0" u="none" strike="noStrike" dirty="0">
                <a:solidFill>
                  <a:srgbClr val="0645AD"/>
                </a:solidFill>
                <a:effectLst/>
                <a:latin typeface="Arial" panose="020B0604020202020204" pitchFamily="34" charset="0"/>
                <a:hlinkClick r:id="rId5" tooltip="Isomorphism class"/>
              </a:rPr>
              <a:t>isomorphism class</a:t>
            </a:r>
            <a:r>
              <a:rPr lang="en-US" b="0" i="0" dirty="0">
                <a:solidFill>
                  <a:srgbClr val="202122"/>
                </a:solidFill>
                <a:effectLst/>
                <a:latin typeface="Arial" panose="020B0604020202020204" pitchFamily="34" charset="0"/>
              </a:rPr>
              <a:t> of graphs.</a:t>
            </a:r>
          </a:p>
          <a:p>
            <a:pPr algn="just"/>
            <a:r>
              <a:rPr lang="en-US" b="0" i="0" dirty="0">
                <a:solidFill>
                  <a:srgbClr val="000000"/>
                </a:solidFill>
                <a:effectLst/>
                <a:latin typeface="Arial" panose="020B0604020202020204" pitchFamily="34" charset="0"/>
              </a:rPr>
              <a:t>Two graphs G</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and G</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are said to be isomorphic if −</a:t>
            </a:r>
          </a:p>
          <a:p>
            <a:pPr algn="just">
              <a:buFont typeface="Arial" panose="020B0604020202020204" pitchFamily="34" charset="0"/>
              <a:buChar char="•"/>
            </a:pPr>
            <a:r>
              <a:rPr lang="en-US" b="0" i="0" dirty="0">
                <a:solidFill>
                  <a:srgbClr val="000000"/>
                </a:solidFill>
                <a:effectLst/>
                <a:latin typeface="Arial" panose="020B0604020202020204" pitchFamily="34" charset="0"/>
              </a:rPr>
              <a:t>Their number of components (vertices and edges) are same.</a:t>
            </a:r>
          </a:p>
          <a:p>
            <a:pPr algn="just">
              <a:buFont typeface="Arial" panose="020B0604020202020204" pitchFamily="34" charset="0"/>
              <a:buChar char="•"/>
            </a:pPr>
            <a:r>
              <a:rPr lang="en-US" b="0" i="0" dirty="0">
                <a:solidFill>
                  <a:srgbClr val="000000"/>
                </a:solidFill>
                <a:effectLst/>
                <a:latin typeface="Arial" panose="020B0604020202020204" pitchFamily="34" charset="0"/>
              </a:rPr>
              <a:t>Their edge connectivity is retained.</a:t>
            </a:r>
          </a:p>
          <a:p>
            <a:endParaRPr lang="en-IN" dirty="0"/>
          </a:p>
        </p:txBody>
      </p:sp>
    </p:spTree>
    <p:extLst>
      <p:ext uri="{BB962C8B-B14F-4D97-AF65-F5344CB8AC3E}">
        <p14:creationId xmlns:p14="http://schemas.microsoft.com/office/powerpoint/2010/main" val="425155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EC5B-D023-46CE-81FC-6363F73F2588}"/>
              </a:ext>
            </a:extLst>
          </p:cNvPr>
          <p:cNvSpPr>
            <a:spLocks noGrp="1"/>
          </p:cNvSpPr>
          <p:nvPr>
            <p:ph type="title"/>
          </p:nvPr>
        </p:nvSpPr>
        <p:spPr>
          <a:xfrm>
            <a:off x="646111" y="452718"/>
            <a:ext cx="9404723" cy="914906"/>
          </a:xfrm>
        </p:spPr>
        <p:txBody>
          <a:bodyPr/>
          <a:lstStyle/>
          <a:p>
            <a:r>
              <a:rPr lang="en-IN" dirty="0"/>
              <a:t>Introduction</a:t>
            </a:r>
          </a:p>
        </p:txBody>
      </p:sp>
      <p:sp>
        <p:nvSpPr>
          <p:cNvPr id="3" name="Content Placeholder 2">
            <a:extLst>
              <a:ext uri="{FF2B5EF4-FFF2-40B4-BE49-F238E27FC236}">
                <a16:creationId xmlns:a16="http://schemas.microsoft.com/office/drawing/2014/main" id="{26D6DC2B-C9E4-4688-A1A2-803D1C43C00E}"/>
              </a:ext>
            </a:extLst>
          </p:cNvPr>
          <p:cNvSpPr>
            <a:spLocks noGrp="1"/>
          </p:cNvSpPr>
          <p:nvPr>
            <p:ph idx="1"/>
          </p:nvPr>
        </p:nvSpPr>
        <p:spPr>
          <a:xfrm>
            <a:off x="1103312" y="1463040"/>
            <a:ext cx="8946541" cy="5394960"/>
          </a:xfrm>
        </p:spPr>
        <p:txBody>
          <a:bodyPr>
            <a:normAutofit/>
          </a:bodyPr>
          <a:lstStyle/>
          <a:p>
            <a:r>
              <a:rPr lang="en-US" dirty="0"/>
              <a:t>Graph Isomorphism is the problem of determining whether two graphs are, in a structural sense, the same graph. </a:t>
            </a:r>
          </a:p>
          <a:p>
            <a:r>
              <a:rPr lang="en-US" dirty="0"/>
              <a:t>Determining the computational complexity status of the Graph Isomorphism problem is an unsolved problem in Computer Science. </a:t>
            </a:r>
          </a:p>
          <a:p>
            <a:r>
              <a:rPr lang="en-US" dirty="0"/>
              <a:t>It is unknown whether this problem can be solved quickly (i.e., in polynomial time) or whether the problem belongs to a class of difficult problems (NP-Complete). </a:t>
            </a:r>
          </a:p>
          <a:p>
            <a:r>
              <a:rPr lang="en-US" dirty="0"/>
              <a:t>Graph theory relates to computer science in two ways; first, graph theory may be applied to many aspects of computer science from data structures to parse trees, and second, many problems in graph theory reveal limits of what can be solved by a computer . Thus, computer scientists often search for algorithmic solutions to graph problems.</a:t>
            </a:r>
            <a:endParaRPr lang="en-IN" dirty="0"/>
          </a:p>
        </p:txBody>
      </p:sp>
    </p:spTree>
    <p:extLst>
      <p:ext uri="{BB962C8B-B14F-4D97-AF65-F5344CB8AC3E}">
        <p14:creationId xmlns:p14="http://schemas.microsoft.com/office/powerpoint/2010/main" val="361418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6511-DB86-46F8-9E7E-2FB70FC18936}"/>
              </a:ext>
            </a:extLst>
          </p:cNvPr>
          <p:cNvSpPr>
            <a:spLocks noGrp="1"/>
          </p:cNvSpPr>
          <p:nvPr>
            <p:ph type="title"/>
          </p:nvPr>
        </p:nvSpPr>
        <p:spPr>
          <a:xfrm>
            <a:off x="646111" y="452718"/>
            <a:ext cx="9404723" cy="755880"/>
          </a:xfrm>
        </p:spPr>
        <p:txBody>
          <a:bodyPr/>
          <a:lstStyle/>
          <a:p>
            <a:r>
              <a:rPr lang="en-IN" dirty="0"/>
              <a:t>Literature review</a:t>
            </a:r>
          </a:p>
        </p:txBody>
      </p:sp>
      <p:sp>
        <p:nvSpPr>
          <p:cNvPr id="3" name="Content Placeholder 2">
            <a:extLst>
              <a:ext uri="{FF2B5EF4-FFF2-40B4-BE49-F238E27FC236}">
                <a16:creationId xmlns:a16="http://schemas.microsoft.com/office/drawing/2014/main" id="{B43BB5EB-CD97-49D9-8182-EFDC0FC0C736}"/>
              </a:ext>
            </a:extLst>
          </p:cNvPr>
          <p:cNvSpPr>
            <a:spLocks noGrp="1"/>
          </p:cNvSpPr>
          <p:nvPr>
            <p:ph idx="1"/>
          </p:nvPr>
        </p:nvSpPr>
        <p:spPr>
          <a:xfrm>
            <a:off x="1104293" y="1297038"/>
            <a:ext cx="11087707" cy="5560962"/>
          </a:xfrm>
        </p:spPr>
        <p:txBody>
          <a:bodyPr/>
          <a:lstStyle/>
          <a:p>
            <a:r>
              <a:rPr lang="en-US" dirty="0"/>
              <a:t>A graph [8] is considered to be an ordered pair G = (N, L) if it has a set of N nodes with a corresponding set of L links, which are subsets with two elements of N.</a:t>
            </a:r>
          </a:p>
          <a:p>
            <a:r>
              <a:rPr lang="en-US" dirty="0"/>
              <a:t>The types of graphs are discussed in the following sub-sections:</a:t>
            </a:r>
          </a:p>
          <a:p>
            <a:pPr>
              <a:buFont typeface="Arial" panose="020B0604020202020204" pitchFamily="34" charset="0"/>
              <a:buChar char="•"/>
            </a:pPr>
            <a:r>
              <a:rPr lang="en-IN" dirty="0"/>
              <a:t>Undirected Graphs</a:t>
            </a:r>
            <a:endParaRPr lang="en-US" dirty="0"/>
          </a:p>
          <a:p>
            <a:pPr>
              <a:buFont typeface="Arial" panose="020B0604020202020204" pitchFamily="34" charset="0"/>
              <a:buChar char="•"/>
            </a:pPr>
            <a:r>
              <a:rPr lang="en-IN" dirty="0"/>
              <a:t>Directed Graph</a:t>
            </a:r>
            <a:endParaRPr lang="en-US" dirty="0"/>
          </a:p>
          <a:p>
            <a:pPr>
              <a:buFont typeface="Arial" panose="020B0604020202020204" pitchFamily="34" charset="0"/>
              <a:buChar char="•"/>
            </a:pPr>
            <a:r>
              <a:rPr lang="en-IN" dirty="0"/>
              <a:t>Mixed Graph</a:t>
            </a:r>
            <a:endParaRPr lang="en-US" dirty="0"/>
          </a:p>
          <a:p>
            <a:pPr>
              <a:buFont typeface="Arial" panose="020B0604020202020204" pitchFamily="34" charset="0"/>
              <a:buChar char="•"/>
            </a:pPr>
            <a:r>
              <a:rPr lang="en-IN" dirty="0"/>
              <a:t>Simple Graph</a:t>
            </a:r>
            <a:endParaRPr lang="en-US" dirty="0"/>
          </a:p>
          <a:p>
            <a:pPr>
              <a:buFont typeface="Arial" panose="020B0604020202020204" pitchFamily="34" charset="0"/>
              <a:buChar char="•"/>
            </a:pPr>
            <a:r>
              <a:rPr lang="en-IN" dirty="0"/>
              <a:t>Multigraph</a:t>
            </a:r>
            <a:endParaRPr lang="en-US" dirty="0"/>
          </a:p>
          <a:p>
            <a:pPr>
              <a:buFont typeface="Arial" panose="020B0604020202020204" pitchFamily="34" charset="0"/>
              <a:buChar char="•"/>
            </a:pPr>
            <a:r>
              <a:rPr lang="en-IN" dirty="0"/>
              <a:t>Directed Multigraph</a:t>
            </a:r>
          </a:p>
          <a:p>
            <a:pPr>
              <a:buFont typeface="Arial" panose="020B0604020202020204" pitchFamily="34" charset="0"/>
              <a:buChar char="•"/>
            </a:pPr>
            <a:r>
              <a:rPr lang="en-IN" dirty="0"/>
              <a:t>Weighted Graph</a:t>
            </a:r>
          </a:p>
          <a:p>
            <a:pPr>
              <a:buFont typeface="Arial" panose="020B0604020202020204" pitchFamily="34" charset="0"/>
              <a:buChar char="•"/>
            </a:pPr>
            <a:r>
              <a:rPr lang="en-IN" dirty="0"/>
              <a:t>Pseudograph</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62655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73A1D-933E-497A-BAF0-614B8D64E00C}"/>
              </a:ext>
            </a:extLst>
          </p:cNvPr>
          <p:cNvSpPr>
            <a:spLocks noGrp="1"/>
          </p:cNvSpPr>
          <p:nvPr>
            <p:ph idx="1"/>
          </p:nvPr>
        </p:nvSpPr>
        <p:spPr>
          <a:xfrm>
            <a:off x="896578" y="1486894"/>
            <a:ext cx="8946541" cy="5371106"/>
          </a:xfrm>
        </p:spPr>
        <p:txBody>
          <a:bodyPr/>
          <a:lstStyle/>
          <a:p>
            <a:r>
              <a:rPr lang="en-US" dirty="0"/>
              <a:t>The graph theory has been extensively used in social network analyses owing to its representational capacity and simplicity. </a:t>
            </a:r>
          </a:p>
          <a:p>
            <a:r>
              <a:rPr lang="en-US" dirty="0"/>
              <a:t>Basically, all graphs consist of nodes (N) and connections (C), which connect the nodes.</a:t>
            </a:r>
          </a:p>
          <a:p>
            <a:r>
              <a:rPr lang="en-US" dirty="0"/>
              <a:t>The following are the basic components of the graph theory:</a:t>
            </a:r>
            <a:endParaRPr lang="en-IN" dirty="0"/>
          </a:p>
          <a:p>
            <a:pPr>
              <a:buFont typeface="Arial" panose="020B0604020202020204" pitchFamily="34" charset="0"/>
              <a:buChar char="•"/>
            </a:pPr>
            <a:r>
              <a:rPr lang="en-IN" dirty="0"/>
              <a:t>Dyad</a:t>
            </a:r>
          </a:p>
          <a:p>
            <a:pPr>
              <a:buFont typeface="Arial" panose="020B0604020202020204" pitchFamily="34" charset="0"/>
              <a:buChar char="•"/>
            </a:pPr>
            <a:r>
              <a:rPr lang="en-IN" dirty="0"/>
              <a:t>Triad</a:t>
            </a:r>
          </a:p>
          <a:p>
            <a:pPr>
              <a:buFont typeface="Arial" panose="020B0604020202020204" pitchFamily="34" charset="0"/>
              <a:buChar char="•"/>
            </a:pPr>
            <a:r>
              <a:rPr lang="en-IN" dirty="0"/>
              <a:t>Group</a:t>
            </a:r>
          </a:p>
          <a:p>
            <a:pPr>
              <a:buFont typeface="Arial" panose="020B0604020202020204" pitchFamily="34" charset="0"/>
              <a:buChar char="•"/>
            </a:pPr>
            <a:r>
              <a:rPr lang="en-IN" dirty="0"/>
              <a:t>Sub-group</a:t>
            </a:r>
          </a:p>
          <a:p>
            <a:pPr>
              <a:buFont typeface="Arial" panose="020B0604020202020204" pitchFamily="34" charset="0"/>
              <a:buChar char="•"/>
            </a:pPr>
            <a:r>
              <a:rPr lang="en-IN" dirty="0"/>
              <a:t>Relationship</a:t>
            </a:r>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298832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C559-E463-43BA-9259-1AD879C99391}"/>
              </a:ext>
            </a:extLst>
          </p:cNvPr>
          <p:cNvSpPr>
            <a:spLocks noGrp="1"/>
          </p:cNvSpPr>
          <p:nvPr>
            <p:ph type="title"/>
          </p:nvPr>
        </p:nvSpPr>
        <p:spPr/>
        <p:txBody>
          <a:bodyPr/>
          <a:lstStyle/>
          <a:p>
            <a:r>
              <a:rPr lang="en-IN" dirty="0"/>
              <a:t>Methods</a:t>
            </a:r>
          </a:p>
        </p:txBody>
      </p:sp>
      <p:sp>
        <p:nvSpPr>
          <p:cNvPr id="3" name="Content Placeholder 2">
            <a:extLst>
              <a:ext uri="{FF2B5EF4-FFF2-40B4-BE49-F238E27FC236}">
                <a16:creationId xmlns:a16="http://schemas.microsoft.com/office/drawing/2014/main" id="{65DAAEAE-7484-4304-ACEC-2C75CCDF8862}"/>
              </a:ext>
            </a:extLst>
          </p:cNvPr>
          <p:cNvSpPr>
            <a:spLocks noGrp="1"/>
          </p:cNvSpPr>
          <p:nvPr>
            <p:ph idx="1"/>
          </p:nvPr>
        </p:nvSpPr>
        <p:spPr>
          <a:xfrm>
            <a:off x="1103312" y="1526650"/>
            <a:ext cx="8946541" cy="5331350"/>
          </a:xfrm>
        </p:spPr>
        <p:txBody>
          <a:bodyPr/>
          <a:lstStyle/>
          <a:p>
            <a:r>
              <a:rPr lang="en-IN" b="1" i="0" dirty="0">
                <a:solidFill>
                  <a:srgbClr val="444444"/>
                </a:solidFill>
                <a:effectLst/>
                <a:latin typeface="Open Sans" panose="020B0606030504020204" pitchFamily="34" charset="0"/>
              </a:rPr>
              <a:t>Method One – Checklist</a:t>
            </a:r>
          </a:p>
          <a:p>
            <a:endParaRPr lang="en-IN" b="1" dirty="0">
              <a:solidFill>
                <a:srgbClr val="444444"/>
              </a:solidFill>
              <a:latin typeface="Open Sans" panose="020B0606030504020204" pitchFamily="34" charset="0"/>
            </a:endParaRPr>
          </a:p>
          <a:p>
            <a:endParaRPr lang="en-IN" b="1" i="0" dirty="0">
              <a:solidFill>
                <a:srgbClr val="444444"/>
              </a:solidFill>
              <a:effectLst/>
              <a:latin typeface="Open Sans" panose="020B0606030504020204" pitchFamily="34" charset="0"/>
            </a:endParaRPr>
          </a:p>
          <a:p>
            <a:endParaRPr lang="en-IN" b="1" dirty="0">
              <a:solidFill>
                <a:srgbClr val="444444"/>
              </a:solidFill>
              <a:latin typeface="Open Sans" panose="020B0606030504020204" pitchFamily="34" charset="0"/>
            </a:endParaRPr>
          </a:p>
          <a:p>
            <a:endParaRPr lang="en-IN" b="1" i="0" dirty="0">
              <a:solidFill>
                <a:srgbClr val="444444"/>
              </a:solidFill>
              <a:effectLst/>
              <a:latin typeface="Open Sans" panose="020B0606030504020204" pitchFamily="34" charset="0"/>
            </a:endParaRPr>
          </a:p>
          <a:p>
            <a:endParaRPr lang="en-IN" b="1" dirty="0">
              <a:solidFill>
                <a:srgbClr val="444444"/>
              </a:solidFill>
              <a:latin typeface="Open Sans" panose="020B0606030504020204" pitchFamily="34" charset="0"/>
            </a:endParaRPr>
          </a:p>
          <a:p>
            <a:r>
              <a:rPr lang="en-US" i="0" dirty="0">
                <a:solidFill>
                  <a:srgbClr val="444444"/>
                </a:solidFill>
                <a:effectLst/>
                <a:latin typeface="Open Sans" panose="020B0606030504020204" pitchFamily="34" charset="0"/>
              </a:rPr>
              <a:t>How To Tell If Two Graphs Are Isomorphic</a:t>
            </a:r>
          </a:p>
          <a:p>
            <a:pPr>
              <a:buFont typeface="Arial" panose="020B0604020202020204" pitchFamily="34" charset="0"/>
              <a:buChar char="•"/>
            </a:pPr>
            <a:r>
              <a:rPr lang="en-US" dirty="0">
                <a:solidFill>
                  <a:srgbClr val="444444"/>
                </a:solidFill>
                <a:latin typeface="Open Sans" panose="020B0606030504020204" pitchFamily="34" charset="0"/>
              </a:rPr>
              <a:t>If number of vertices in both graphs the same</a:t>
            </a:r>
          </a:p>
          <a:p>
            <a:pPr>
              <a:buFont typeface="Arial" panose="020B0604020202020204" pitchFamily="34" charset="0"/>
              <a:buChar char="•"/>
            </a:pPr>
            <a:r>
              <a:rPr lang="en-US" i="0" dirty="0">
                <a:solidFill>
                  <a:srgbClr val="444444"/>
                </a:solidFill>
                <a:effectLst/>
                <a:latin typeface="Open Sans" panose="020B0606030504020204" pitchFamily="34" charset="0"/>
              </a:rPr>
              <a:t>If number of edges in both graphs the same</a:t>
            </a:r>
          </a:p>
          <a:p>
            <a:pPr>
              <a:buFont typeface="Arial" panose="020B0604020202020204" pitchFamily="34" charset="0"/>
              <a:buChar char="•"/>
            </a:pPr>
            <a:r>
              <a:rPr lang="en-US" dirty="0">
                <a:solidFill>
                  <a:srgbClr val="444444"/>
                </a:solidFill>
                <a:latin typeface="Open Sans" panose="020B0606030504020204" pitchFamily="34" charset="0"/>
              </a:rPr>
              <a:t>If the degree sequence in both graphs the same</a:t>
            </a:r>
          </a:p>
          <a:p>
            <a:pPr>
              <a:buFont typeface="Arial" panose="020B0604020202020204" pitchFamily="34" charset="0"/>
              <a:buChar char="•"/>
            </a:pPr>
            <a:r>
              <a:rPr lang="en-US" i="0" dirty="0">
                <a:solidFill>
                  <a:srgbClr val="444444"/>
                </a:solidFill>
                <a:effectLst/>
                <a:latin typeface="Open Sans" panose="020B0606030504020204" pitchFamily="34" charset="0"/>
              </a:rPr>
              <a:t>If the vertices in one graph can form a cycle of length k, can we find the same cycle length in the other graph? Yes, each graph has a cycle of length 4.</a:t>
            </a:r>
          </a:p>
          <a:p>
            <a:pPr>
              <a:buFont typeface="Arial" panose="020B0604020202020204" pitchFamily="34" charset="0"/>
              <a:buChar char="•"/>
            </a:pPr>
            <a:endParaRPr lang="en-IN" b="1" i="0" dirty="0">
              <a:solidFill>
                <a:srgbClr val="444444"/>
              </a:solidFill>
              <a:effectLst/>
              <a:latin typeface="Open Sans" panose="020B0606030504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1242546D-BC77-4BC9-9F1F-7F682B4E3825}"/>
              </a:ext>
            </a:extLst>
          </p:cNvPr>
          <p:cNvPicPr>
            <a:picLocks noChangeAspect="1"/>
          </p:cNvPicPr>
          <p:nvPr/>
        </p:nvPicPr>
        <p:blipFill>
          <a:blip r:embed="rId2"/>
          <a:stretch>
            <a:fillRect/>
          </a:stretch>
        </p:blipFill>
        <p:spPr>
          <a:xfrm>
            <a:off x="2774933" y="2019056"/>
            <a:ext cx="5147077" cy="1961144"/>
          </a:xfrm>
          <a:prstGeom prst="rect">
            <a:avLst/>
          </a:prstGeom>
        </p:spPr>
      </p:pic>
    </p:spTree>
    <p:extLst>
      <p:ext uri="{BB962C8B-B14F-4D97-AF65-F5344CB8AC3E}">
        <p14:creationId xmlns:p14="http://schemas.microsoft.com/office/powerpoint/2010/main" val="319138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CA9DE-C360-4737-8FC8-07CEC7AE5ADA}"/>
              </a:ext>
            </a:extLst>
          </p:cNvPr>
          <p:cNvSpPr>
            <a:spLocks noGrp="1"/>
          </p:cNvSpPr>
          <p:nvPr>
            <p:ph idx="1"/>
          </p:nvPr>
        </p:nvSpPr>
        <p:spPr>
          <a:xfrm>
            <a:off x="602077" y="851529"/>
            <a:ext cx="11470653" cy="5831541"/>
          </a:xfrm>
        </p:spPr>
        <p:txBody>
          <a:bodyPr/>
          <a:lstStyle/>
          <a:p>
            <a:r>
              <a:rPr lang="en-IN" b="1" i="0" dirty="0">
                <a:solidFill>
                  <a:srgbClr val="444444"/>
                </a:solidFill>
                <a:effectLst/>
                <a:latin typeface="Open Sans" panose="020B0606030504020204" pitchFamily="34" charset="0"/>
              </a:rPr>
              <a:t>Method Two – Relabelling</a:t>
            </a:r>
          </a:p>
          <a:p>
            <a:pPr algn="l"/>
            <a:r>
              <a:rPr lang="en-US" b="0" i="0" dirty="0">
                <a:solidFill>
                  <a:srgbClr val="444444"/>
                </a:solidFill>
                <a:effectLst/>
                <a:latin typeface="Open Sans" panose="020B0606030504020204" pitchFamily="34" charset="0"/>
              </a:rPr>
              <a:t>In addition to counting vertices, edges, degrees, and cycles, there is another easy way to verify an isomorphism between two simple graphs: </a:t>
            </a:r>
            <a:r>
              <a:rPr lang="en-US" i="0" dirty="0">
                <a:solidFill>
                  <a:srgbClr val="444444"/>
                </a:solidFill>
                <a:effectLst/>
                <a:latin typeface="Open Sans" panose="020B0606030504020204" pitchFamily="34" charset="0"/>
              </a:rPr>
              <a:t>relabeling.</a:t>
            </a:r>
          </a:p>
          <a:p>
            <a:pPr algn="l"/>
            <a:r>
              <a:rPr lang="en-US" b="0" i="0" dirty="0">
                <a:solidFill>
                  <a:srgbClr val="444444"/>
                </a:solidFill>
                <a:effectLst/>
                <a:latin typeface="Open Sans" panose="020B0606030504020204" pitchFamily="34" charset="0"/>
              </a:rPr>
              <a:t>Suppose we want to show the following two graphs are isomorphic.</a:t>
            </a:r>
          </a:p>
          <a:p>
            <a:endParaRPr lang="en-IN" dirty="0"/>
          </a:p>
          <a:p>
            <a:endParaRPr lang="en-IN" dirty="0"/>
          </a:p>
          <a:p>
            <a:endParaRPr lang="en-IN" dirty="0"/>
          </a:p>
          <a:p>
            <a:endParaRPr lang="en-IN" dirty="0"/>
          </a:p>
          <a:p>
            <a:r>
              <a:rPr lang="en-US" b="0" i="0" dirty="0">
                <a:solidFill>
                  <a:srgbClr val="444444"/>
                </a:solidFill>
                <a:effectLst/>
                <a:latin typeface="Open Sans" panose="020B0606030504020204" pitchFamily="34" charset="0"/>
              </a:rPr>
              <a:t>First, we check vertices and degrees and confirm that both graphs have 5 vertices and the degree sequence in ascending order is (2,2,2,3,3).</a:t>
            </a:r>
          </a:p>
          <a:p>
            <a:pPr marL="0" indent="0">
              <a:buNone/>
            </a:pPr>
            <a:endParaRPr lang="en-US" b="0" i="0" dirty="0">
              <a:solidFill>
                <a:srgbClr val="444444"/>
              </a:solidFill>
              <a:effectLst/>
              <a:latin typeface="Open Sans" panose="020B0606030504020204" pitchFamily="34" charset="0"/>
            </a:endParaRPr>
          </a:p>
          <a:p>
            <a:r>
              <a:rPr lang="en-US" b="0" i="0" dirty="0">
                <a:solidFill>
                  <a:srgbClr val="444444"/>
                </a:solidFill>
                <a:effectLst/>
                <a:latin typeface="Open Sans" panose="020B0606030504020204" pitchFamily="34" charset="0"/>
              </a:rPr>
              <a:t>Now we methodically start labeling vertices by beginning with the vertices of degree 3 and marking a and b.</a:t>
            </a:r>
            <a:endParaRPr lang="en-IN" dirty="0"/>
          </a:p>
        </p:txBody>
      </p:sp>
      <p:pic>
        <p:nvPicPr>
          <p:cNvPr id="5" name="Picture 4">
            <a:extLst>
              <a:ext uri="{FF2B5EF4-FFF2-40B4-BE49-F238E27FC236}">
                <a16:creationId xmlns:a16="http://schemas.microsoft.com/office/drawing/2014/main" id="{81D6ED7A-FD65-4A43-8E53-2291A2BAFE93}"/>
              </a:ext>
            </a:extLst>
          </p:cNvPr>
          <p:cNvPicPr>
            <a:picLocks noChangeAspect="1"/>
          </p:cNvPicPr>
          <p:nvPr/>
        </p:nvPicPr>
        <p:blipFill>
          <a:blip r:embed="rId2"/>
          <a:stretch>
            <a:fillRect/>
          </a:stretch>
        </p:blipFill>
        <p:spPr>
          <a:xfrm>
            <a:off x="2910982" y="2445378"/>
            <a:ext cx="4911524" cy="1655708"/>
          </a:xfrm>
          <a:prstGeom prst="rect">
            <a:avLst/>
          </a:prstGeom>
        </p:spPr>
      </p:pic>
    </p:spTree>
    <p:extLst>
      <p:ext uri="{BB962C8B-B14F-4D97-AF65-F5344CB8AC3E}">
        <p14:creationId xmlns:p14="http://schemas.microsoft.com/office/powerpoint/2010/main" val="224968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76E73-E803-4F23-93E7-877BB23306BB}"/>
              </a:ext>
            </a:extLst>
          </p:cNvPr>
          <p:cNvSpPr>
            <a:spLocks noGrp="1"/>
          </p:cNvSpPr>
          <p:nvPr>
            <p:ph idx="1"/>
          </p:nvPr>
        </p:nvSpPr>
        <p:spPr>
          <a:xfrm>
            <a:off x="744496" y="1080645"/>
            <a:ext cx="11447504" cy="5777355"/>
          </a:xfrm>
        </p:spPr>
        <p:txBody>
          <a:bodyPr/>
          <a:lstStyle/>
          <a:p>
            <a:pPr marL="0" indent="0">
              <a:buNone/>
            </a:pPr>
            <a:endParaRPr lang="en-IN" dirty="0"/>
          </a:p>
          <a:p>
            <a:endParaRPr lang="en-IN" dirty="0"/>
          </a:p>
          <a:p>
            <a:endParaRPr lang="en-IN" dirty="0"/>
          </a:p>
          <a:p>
            <a:endParaRPr lang="en-IN" dirty="0"/>
          </a:p>
          <a:p>
            <a:pPr algn="l"/>
            <a:r>
              <a:rPr lang="en-US" b="0" i="0" dirty="0">
                <a:solidFill>
                  <a:srgbClr val="444444"/>
                </a:solidFill>
                <a:effectLst/>
                <a:latin typeface="Open Sans" panose="020B0606030504020204" pitchFamily="34" charset="0"/>
              </a:rPr>
              <a:t>Next, we notice that in both graphs, there is a vertex that is adjacent to both a and b, so we label this vertex c in both graphs.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US" b="0" i="0" dirty="0">
                <a:solidFill>
                  <a:srgbClr val="444444"/>
                </a:solidFill>
                <a:effectLst/>
                <a:latin typeface="Open Sans" panose="020B0606030504020204" pitchFamily="34" charset="0"/>
              </a:rPr>
              <a:t>This now follows that there are two vertices left, and we label them according to d and e, where d is adjacent to a and e is adjacent to b.</a:t>
            </a:r>
            <a:br>
              <a:rPr lang="en-US" dirty="0"/>
            </a:br>
            <a:endParaRPr lang="en-IN" dirty="0"/>
          </a:p>
        </p:txBody>
      </p:sp>
      <p:pic>
        <p:nvPicPr>
          <p:cNvPr id="7" name="Picture 6">
            <a:extLst>
              <a:ext uri="{FF2B5EF4-FFF2-40B4-BE49-F238E27FC236}">
                <a16:creationId xmlns:a16="http://schemas.microsoft.com/office/drawing/2014/main" id="{69AA3298-6BA4-4E78-AABD-C72372C4AC45}"/>
              </a:ext>
            </a:extLst>
          </p:cNvPr>
          <p:cNvPicPr>
            <a:picLocks noChangeAspect="1"/>
          </p:cNvPicPr>
          <p:nvPr/>
        </p:nvPicPr>
        <p:blipFill>
          <a:blip r:embed="rId2"/>
          <a:stretch>
            <a:fillRect/>
          </a:stretch>
        </p:blipFill>
        <p:spPr>
          <a:xfrm>
            <a:off x="2268638" y="1080645"/>
            <a:ext cx="4209328" cy="1705960"/>
          </a:xfrm>
          <a:prstGeom prst="rect">
            <a:avLst/>
          </a:prstGeom>
        </p:spPr>
      </p:pic>
      <p:pic>
        <p:nvPicPr>
          <p:cNvPr id="9" name="Picture 8">
            <a:extLst>
              <a:ext uri="{FF2B5EF4-FFF2-40B4-BE49-F238E27FC236}">
                <a16:creationId xmlns:a16="http://schemas.microsoft.com/office/drawing/2014/main" id="{65AC0EDD-F542-4845-B097-E25D6AE9CAF6}"/>
              </a:ext>
            </a:extLst>
          </p:cNvPr>
          <p:cNvPicPr>
            <a:picLocks noChangeAspect="1"/>
          </p:cNvPicPr>
          <p:nvPr/>
        </p:nvPicPr>
        <p:blipFill>
          <a:blip r:embed="rId3"/>
          <a:stretch>
            <a:fillRect/>
          </a:stretch>
        </p:blipFill>
        <p:spPr>
          <a:xfrm>
            <a:off x="2361235" y="3510023"/>
            <a:ext cx="4348224" cy="1705960"/>
          </a:xfrm>
          <a:prstGeom prst="rect">
            <a:avLst/>
          </a:prstGeom>
        </p:spPr>
      </p:pic>
    </p:spTree>
    <p:extLst>
      <p:ext uri="{BB962C8B-B14F-4D97-AF65-F5344CB8AC3E}">
        <p14:creationId xmlns:p14="http://schemas.microsoft.com/office/powerpoint/2010/main" val="99697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4A7F37E-AED7-4D44-88D7-E8FABD5BE100}"/>
              </a:ext>
            </a:extLst>
          </p:cNvPr>
          <p:cNvSpPr>
            <a:spLocks noGrp="1"/>
          </p:cNvSpPr>
          <p:nvPr>
            <p:ph idx="1"/>
          </p:nvPr>
        </p:nvSpPr>
        <p:spPr>
          <a:xfrm>
            <a:off x="802370" y="976473"/>
            <a:ext cx="11389630" cy="5881527"/>
          </a:xfrm>
        </p:spPr>
        <p:txBody>
          <a:bodyPr/>
          <a:lstStyle/>
          <a:p>
            <a:pPr marL="0" indent="0">
              <a:buNone/>
            </a:pPr>
            <a:endParaRPr lang="en-IN" dirty="0"/>
          </a:p>
          <a:p>
            <a:endParaRPr lang="en-IN" dirty="0"/>
          </a:p>
          <a:p>
            <a:endParaRPr lang="en-IN" dirty="0"/>
          </a:p>
          <a:p>
            <a:endParaRPr lang="en-IN" dirty="0"/>
          </a:p>
          <a:p>
            <a:endParaRPr lang="en-IN" dirty="0"/>
          </a:p>
          <a:p>
            <a:r>
              <a:rPr lang="en-US" b="0" i="0" dirty="0">
                <a:solidFill>
                  <a:srgbClr val="444444"/>
                </a:solidFill>
                <a:effectLst/>
                <a:latin typeface="Open Sans" panose="020B0606030504020204" pitchFamily="34" charset="0"/>
              </a:rPr>
              <a:t>And finally, we define our isomorphism by relabeling each graph and verifying one-to-correspondence.</a:t>
            </a: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IN" dirty="0"/>
          </a:p>
          <a:p>
            <a:pPr marL="0" indent="0">
              <a:buNone/>
            </a:pPr>
            <a:endParaRPr lang="en-IN" dirty="0"/>
          </a:p>
        </p:txBody>
      </p:sp>
      <p:pic>
        <p:nvPicPr>
          <p:cNvPr id="15" name="Picture 14">
            <a:extLst>
              <a:ext uri="{FF2B5EF4-FFF2-40B4-BE49-F238E27FC236}">
                <a16:creationId xmlns:a16="http://schemas.microsoft.com/office/drawing/2014/main" id="{DA2A490E-AA14-4643-9D95-2298CC80262D}"/>
              </a:ext>
            </a:extLst>
          </p:cNvPr>
          <p:cNvPicPr>
            <a:picLocks noChangeAspect="1"/>
          </p:cNvPicPr>
          <p:nvPr/>
        </p:nvPicPr>
        <p:blipFill>
          <a:blip r:embed="rId2"/>
          <a:stretch>
            <a:fillRect/>
          </a:stretch>
        </p:blipFill>
        <p:spPr>
          <a:xfrm>
            <a:off x="1967695" y="976473"/>
            <a:ext cx="4784202" cy="1977447"/>
          </a:xfrm>
          <a:prstGeom prst="rect">
            <a:avLst/>
          </a:prstGeom>
        </p:spPr>
      </p:pic>
      <p:pic>
        <p:nvPicPr>
          <p:cNvPr id="17" name="Picture 16">
            <a:extLst>
              <a:ext uri="{FF2B5EF4-FFF2-40B4-BE49-F238E27FC236}">
                <a16:creationId xmlns:a16="http://schemas.microsoft.com/office/drawing/2014/main" id="{52AA2A41-ABB1-4E74-8AE5-247CEFCCEB15}"/>
              </a:ext>
            </a:extLst>
          </p:cNvPr>
          <p:cNvPicPr>
            <a:picLocks noChangeAspect="1"/>
          </p:cNvPicPr>
          <p:nvPr/>
        </p:nvPicPr>
        <p:blipFill>
          <a:blip r:embed="rId3"/>
          <a:stretch>
            <a:fillRect/>
          </a:stretch>
        </p:blipFill>
        <p:spPr>
          <a:xfrm>
            <a:off x="1967695" y="3800695"/>
            <a:ext cx="4784202" cy="1977447"/>
          </a:xfrm>
          <a:prstGeom prst="rect">
            <a:avLst/>
          </a:prstGeom>
        </p:spPr>
      </p:pic>
    </p:spTree>
    <p:extLst>
      <p:ext uri="{BB962C8B-B14F-4D97-AF65-F5344CB8AC3E}">
        <p14:creationId xmlns:p14="http://schemas.microsoft.com/office/powerpoint/2010/main" val="4166115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1400</Words>
  <Application>Microsoft Office PowerPoint</Application>
  <PresentationFormat>Widescreen</PresentationFormat>
  <Paragraphs>185</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Arimo</vt:lpstr>
      <vt:lpstr>Calibri</vt:lpstr>
      <vt:lpstr>Century Gothic</vt:lpstr>
      <vt:lpstr>Open Sans</vt:lpstr>
      <vt:lpstr>roboto condensed</vt:lpstr>
      <vt:lpstr>ui-monospace</vt:lpstr>
      <vt:lpstr>Wingdings</vt:lpstr>
      <vt:lpstr>Wingdings 3</vt:lpstr>
      <vt:lpstr>Ion</vt:lpstr>
      <vt:lpstr>Check if two graphs are isomorphic</vt:lpstr>
      <vt:lpstr>Abstract</vt:lpstr>
      <vt:lpstr>Introduction</vt:lpstr>
      <vt:lpstr>Literature review</vt:lpstr>
      <vt:lpstr>PowerPoint Presentation</vt:lpstr>
      <vt:lpstr>Methods</vt:lpstr>
      <vt:lpstr>PowerPoint Presentation</vt:lpstr>
      <vt:lpstr>PowerPoint Presentation</vt:lpstr>
      <vt:lpstr>PowerPoint Presentation</vt:lpstr>
      <vt:lpstr>Algorithm</vt:lpstr>
      <vt:lpstr>Result</vt:lpstr>
      <vt:lpstr>PowerPoint Presentation</vt:lpstr>
      <vt:lpstr>PowerPoint Presentation</vt:lpstr>
      <vt:lpstr>PowerPoint Presentation</vt:lpstr>
      <vt:lpstr>PowerPoint Presentation</vt:lpstr>
      <vt:lpstr>PowerPoint Presentation</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if two graphs are isomorphic</dc:title>
  <dc:creator>Indla Harshitha</dc:creator>
  <cp:lastModifiedBy>Indla Harshitha</cp:lastModifiedBy>
  <cp:revision>3</cp:revision>
  <dcterms:created xsi:type="dcterms:W3CDTF">2022-02-20T13:27:27Z</dcterms:created>
  <dcterms:modified xsi:type="dcterms:W3CDTF">2022-02-20T16:54:38Z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