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95" r:id="rId4"/>
    <p:sldId id="296" r:id="rId5"/>
    <p:sldId id="297" r:id="rId6"/>
    <p:sldId id="298" r:id="rId7"/>
    <p:sldId id="300" r:id="rId8"/>
    <p:sldId id="299" r:id="rId9"/>
    <p:sldId id="278" r:id="rId1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2"/>
      <p:bold r:id="rId13"/>
    </p:embeddedFont>
    <p:embeddedFont>
      <p:font typeface="Bahnschrift SemiBold" panose="020B0502040204020203" pitchFamily="34" charset="0"/>
      <p:bold r:id="rId14"/>
    </p:embeddedFont>
    <p:embeddedFont>
      <p:font typeface="Quicksand" panose="020B0604020202020204" charset="0"/>
      <p:regular r:id="rId15"/>
      <p:bold r:id="rId16"/>
    </p:embeddedFont>
    <p:embeddedFont>
      <p:font typeface="Short Stack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349418" TargetMode="External"/><Relationship Id="rId2" Type="http://schemas.openxmlformats.org/officeDocument/2006/relationships/hyperlink" Target="https://ieeexplore.ieee.org/author/3708646766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irport</a:t>
            </a:r>
            <a:br>
              <a:rPr lang="en" dirty="0"/>
            </a:br>
            <a:r>
              <a:rPr lang="en" dirty="0"/>
              <a:t>data analysis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 : </a:t>
            </a:r>
            <a:endParaRPr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866D-1FBF-0863-C36F-380E7705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374" y="1404153"/>
            <a:ext cx="3979723" cy="2675400"/>
          </a:xfrm>
        </p:spPr>
        <p:txBody>
          <a:bodyPr/>
          <a:lstStyle/>
          <a:p>
            <a:r>
              <a:rPr lang="en-IN" dirty="0"/>
              <a:t>Project Area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Problem Statement</a:t>
            </a:r>
          </a:p>
          <a:p>
            <a:r>
              <a:rPr lang="en-IN" dirty="0" err="1"/>
              <a:t>Github</a:t>
            </a:r>
            <a:r>
              <a:rPr lang="en-IN" dirty="0"/>
              <a:t> Repositories</a:t>
            </a:r>
          </a:p>
          <a:p>
            <a:r>
              <a:rPr lang="en-US" dirty="0"/>
              <a:t>Conclusion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EBB4-26B4-B3DA-4AB2-36C61D9C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300" y="907367"/>
            <a:ext cx="4919400" cy="625962"/>
          </a:xfrm>
        </p:spPr>
        <p:txBody>
          <a:bodyPr/>
          <a:lstStyle/>
          <a:p>
            <a:r>
              <a:rPr lang="en-IN" sz="3500" dirty="0"/>
              <a:t>Project Area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8626C-8027-E709-9133-6314E04C0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978" y="1897516"/>
            <a:ext cx="5104326" cy="2132877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  <a:cs typeface="Arial" panose="020B0604020202020204" pitchFamily="34" charset="0"/>
              </a:rPr>
              <a:t>This project is based on Data analytics (DA) </a:t>
            </a:r>
            <a:r>
              <a:rPr lang="en-US" b="1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i.e</a:t>
            </a:r>
            <a:r>
              <a:rPr lang="en-US" b="1" dirty="0">
                <a:latin typeface="Bahnschrift SemiBold" panose="020B0502040204020203" pitchFamily="34" charset="0"/>
              </a:rPr>
              <a:t>, The analysis is for different airports from which the airlines depart and arrive. when is the best time to book a flight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0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6C52-63FF-513B-4D84-D7874AB8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2" y="0"/>
            <a:ext cx="7087200" cy="423251"/>
          </a:xfrm>
        </p:spPr>
        <p:txBody>
          <a:bodyPr/>
          <a:lstStyle/>
          <a:p>
            <a:r>
              <a:rPr lang="en-US" dirty="0"/>
              <a:t>Literature Survey :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ACD79-AA62-BDF6-9D98-2125552A2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1E068F-4292-7B05-E18D-6D855945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35089"/>
              </p:ext>
            </p:extLst>
          </p:nvPr>
        </p:nvGraphicFramePr>
        <p:xfrm>
          <a:off x="0" y="495202"/>
          <a:ext cx="9129932" cy="4297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0505">
                  <a:extLst>
                    <a:ext uri="{9D8B030D-6E8A-4147-A177-3AD203B41FA5}">
                      <a16:colId xmlns:a16="http://schemas.microsoft.com/office/drawing/2014/main" val="532150098"/>
                    </a:ext>
                  </a:extLst>
                </a:gridCol>
                <a:gridCol w="1511495">
                  <a:extLst>
                    <a:ext uri="{9D8B030D-6E8A-4147-A177-3AD203B41FA5}">
                      <a16:colId xmlns:a16="http://schemas.microsoft.com/office/drawing/2014/main" val="1568299235"/>
                    </a:ext>
                  </a:extLst>
                </a:gridCol>
                <a:gridCol w="1337213">
                  <a:extLst>
                    <a:ext uri="{9D8B030D-6E8A-4147-A177-3AD203B41FA5}">
                      <a16:colId xmlns:a16="http://schemas.microsoft.com/office/drawing/2014/main" val="3058860141"/>
                    </a:ext>
                  </a:extLst>
                </a:gridCol>
                <a:gridCol w="1287193">
                  <a:extLst>
                    <a:ext uri="{9D8B030D-6E8A-4147-A177-3AD203B41FA5}">
                      <a16:colId xmlns:a16="http://schemas.microsoft.com/office/drawing/2014/main" val="28829947"/>
                    </a:ext>
                  </a:extLst>
                </a:gridCol>
                <a:gridCol w="2018714">
                  <a:extLst>
                    <a:ext uri="{9D8B030D-6E8A-4147-A177-3AD203B41FA5}">
                      <a16:colId xmlns:a16="http://schemas.microsoft.com/office/drawing/2014/main" val="622669045"/>
                    </a:ext>
                  </a:extLst>
                </a:gridCol>
                <a:gridCol w="2454812">
                  <a:extLst>
                    <a:ext uri="{9D8B030D-6E8A-4147-A177-3AD203B41FA5}">
                      <a16:colId xmlns:a16="http://schemas.microsoft.com/office/drawing/2014/main" val="3364460010"/>
                    </a:ext>
                  </a:extLst>
                </a:gridCol>
              </a:tblGrid>
              <a:tr h="262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Publishing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Cons&amp;pro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Ankita Rane</a:t>
                      </a: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Anand Kumar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IEEE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/>
                        <a:t>Decision Tree classifier ,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 Classification System of Twitter Data for US Airline Service Analysis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Accuracy of 85%</a:t>
                      </a:r>
                    </a:p>
                    <a:p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Only twitter Based Model, can become more stronger.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87392"/>
                  </a:ext>
                </a:extLst>
              </a:tr>
              <a:tr h="22498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Haiman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Tian</a:t>
                      </a:r>
                    </a:p>
                    <a:p>
                      <a:r>
                        <a:rPr lang="en-IN" sz="1200" dirty="0">
                          <a:effectLst/>
                        </a:rPr>
                        <a:t>,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Presa-Reyes</a:t>
                      </a:r>
                    </a:p>
                    <a:p>
                      <a:r>
                        <a:rPr lang="en-IN" sz="1200" dirty="0">
                          <a:effectLst/>
                        </a:rPr>
                        <a:t>,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Yudong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Tao</a:t>
                      </a:r>
                    </a:p>
                    <a:p>
                      <a:r>
                        <a:rPr lang="en-IN" sz="1200" dirty="0">
                          <a:effectLst/>
                        </a:rPr>
                        <a:t>,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Tianyi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</a:t>
                      </a:r>
                    </a:p>
                    <a:p>
                      <a:r>
                        <a:rPr lang="en-IN" sz="1200" dirty="0">
                          <a:effectLst/>
                        </a:rPr>
                        <a:t>,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Samira </a:t>
                      </a:r>
                      <a:r>
                        <a:rPr lang="en-IN" sz="12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Pouyanfar</a:t>
                      </a:r>
                      <a:endParaRPr lang="en-IN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dirty="0">
                          <a:effectLst/>
                        </a:rPr>
                        <a:t>,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Alonso Miguel</a:t>
                      </a:r>
                    </a:p>
                    <a:p>
                      <a:r>
                        <a:rPr lang="en-IN" sz="1200" dirty="0">
                          <a:effectLst/>
                        </a:rPr>
                        <a:t>,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 Luis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/>
                        <a:t>ACM COMPUTING SURVEY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/>
                        <a:t>Semantic Network Analysis , Linear Regression Analysis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Analytics for Air Travel Data: A Survey and New Perspectives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/>
                        <a:t>Enhances the customers satisfaction using CONCOR analysis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Eunil</a:t>
                      </a:r>
                      <a:r>
                        <a:rPr lang="en-IN" sz="1200" dirty="0"/>
                        <a:t> Parka,∗</a:t>
                      </a:r>
                    </a:p>
                    <a:p>
                      <a:r>
                        <a:rPr lang="en-IN" sz="1200" dirty="0"/>
                        <a:t>, </a:t>
                      </a:r>
                      <a:r>
                        <a:rPr lang="en-IN" sz="1200" dirty="0" err="1"/>
                        <a:t>Yeonju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Janga</a:t>
                      </a:r>
                      <a:endParaRPr lang="en-IN" sz="1200" dirty="0"/>
                    </a:p>
                    <a:p>
                      <a:r>
                        <a:rPr lang="en-IN" sz="1200" dirty="0"/>
                        <a:t>, </a:t>
                      </a:r>
                      <a:r>
                        <a:rPr lang="en-IN" sz="1200" dirty="0" err="1"/>
                        <a:t>Jina</a:t>
                      </a:r>
                      <a:r>
                        <a:rPr lang="en-IN" sz="1200" dirty="0"/>
                        <a:t> Kima</a:t>
                      </a:r>
                    </a:p>
                    <a:p>
                      <a:r>
                        <a:rPr lang="en-IN" sz="1200" dirty="0"/>
                        <a:t>, Nam </a:t>
                      </a:r>
                      <a:r>
                        <a:rPr lang="en-IN" sz="1200" dirty="0" err="1"/>
                        <a:t>Jeong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Jeonga</a:t>
                      </a:r>
                      <a:endParaRPr lang="en-IN" sz="1200" dirty="0"/>
                    </a:p>
                    <a:p>
                      <a:r>
                        <a:rPr lang="en-IN" sz="1200" dirty="0"/>
                        <a:t>, </a:t>
                      </a:r>
                      <a:r>
                        <a:rPr lang="en-IN" sz="1200" dirty="0" err="1"/>
                        <a:t>Kunwoo</a:t>
                      </a:r>
                      <a:r>
                        <a:rPr lang="en-IN" sz="1200" dirty="0"/>
                        <a:t> </a:t>
                      </a:r>
                      <a:r>
                        <a:rPr lang="en-IN" sz="1200" dirty="0" err="1"/>
                        <a:t>Baea</a:t>
                      </a:r>
                      <a:endParaRPr lang="en-IN" sz="1200" dirty="0"/>
                    </a:p>
                    <a:p>
                      <a:r>
                        <a:rPr lang="en-IN" sz="1200" dirty="0"/>
                        <a:t>, Angel P. del </a:t>
                      </a:r>
                      <a:r>
                        <a:rPr lang="en-IN" sz="1200" dirty="0" err="1"/>
                        <a:t>Pobil</a:t>
                      </a:r>
                      <a:r>
                        <a:rPr lang="en-IN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Journal of Retailing and Consumer Services,</a:t>
                      </a:r>
                    </a:p>
                    <a:p>
                      <a:r>
                        <a:rPr lang="en-US" sz="1200" dirty="0"/>
                        <a:t>Volume 51</a:t>
                      </a:r>
                      <a:endParaRPr lang="en-IN" sz="12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SEM method is employed using data</a:t>
                      </a:r>
                      <a:endParaRPr lang="en-IN" sz="12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Determinants of customer satisfaction with airline services: An analysis of</a:t>
                      </a:r>
                    </a:p>
                    <a:p>
                      <a:r>
                        <a:rPr lang="en-US" sz="1200" dirty="0"/>
                        <a:t>customer feedback big data</a:t>
                      </a:r>
                      <a:endParaRPr lang="en-IN" sz="12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socio-demographic factors are not taken into consideration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1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1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162F-AED8-28CD-D558-40BC1069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7EA85-4CFF-681D-C992-F038DA8F9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 err="1"/>
              <a:t>Analyze</a:t>
            </a:r>
            <a:r>
              <a:rPr lang="en-US" sz="1400" dirty="0"/>
              <a:t> the flight status (on time, delayed, cancelled) month wise and airline wise. Also have a look at average delay time for that duration.</a:t>
            </a:r>
          </a:p>
          <a:p>
            <a:r>
              <a:rPr lang="en-US" sz="1400" dirty="0"/>
              <a:t>Air traffic analysis is to be performed which gives insights as when is the best time to book a flight and what is the peak hour when the maximum, flights are available.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0CDED-3953-B2D8-78BE-A593E41838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684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3BC1-B66A-B4D8-FC3A-7C0A486D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E6BA-1094-28C8-A65B-44A5E9770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https://github.com/Aruntejreddy/POWERBI</a:t>
            </a:r>
          </a:p>
        </p:txBody>
      </p:sp>
    </p:spTree>
    <p:extLst>
      <p:ext uri="{BB962C8B-B14F-4D97-AF65-F5344CB8AC3E}">
        <p14:creationId xmlns:p14="http://schemas.microsoft.com/office/powerpoint/2010/main" val="125365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D531-48EE-0759-92ED-CD758027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repositories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9940-8065-FBBA-C61A-5A3CC897E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E4C29-5301-328D-3F67-DD389858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29" y="1327952"/>
            <a:ext cx="5816991" cy="32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8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CEE-4D02-D9D8-05DF-8F167639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5CA2A-81F5-6684-6954-61A23AD8B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95B6F-AADE-E44D-B51F-9E12AA290534}"/>
              </a:ext>
            </a:extLst>
          </p:cNvPr>
          <p:cNvSpPr txBox="1"/>
          <p:nvPr/>
        </p:nvSpPr>
        <p:spPr>
          <a:xfrm>
            <a:off x="1406710" y="1751428"/>
            <a:ext cx="6492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harter"/>
              </a:rPr>
              <a:t>We hope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charter"/>
              </a:rPr>
              <a:t> that the model will provide a reference for </a:t>
            </a:r>
            <a:r>
              <a:rPr lang="en-IN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charter"/>
              </a:rPr>
              <a:t>people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charter"/>
              </a:rPr>
              <a:t>,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when is the best time to book a flight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chart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what is the peak hour when the maximum, flights are available . this help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customer to when to buy flights tickets very less price </a:t>
            </a:r>
          </a:p>
        </p:txBody>
      </p:sp>
    </p:spTree>
    <p:extLst>
      <p:ext uri="{BB962C8B-B14F-4D97-AF65-F5344CB8AC3E}">
        <p14:creationId xmlns:p14="http://schemas.microsoft.com/office/powerpoint/2010/main" val="239860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275124" y="2639527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5" name="Google Shape;925;p35"/>
          <p:cNvSpPr/>
          <p:nvPr/>
        </p:nvSpPr>
        <p:spPr>
          <a:xfrm>
            <a:off x="3921768" y="1489740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358</Words>
  <Application>Microsoft Office PowerPoint</Application>
  <PresentationFormat>On-screen Show (16:9)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Short Stack</vt:lpstr>
      <vt:lpstr>Amatic SC</vt:lpstr>
      <vt:lpstr>Quicksand</vt:lpstr>
      <vt:lpstr>Arial</vt:lpstr>
      <vt:lpstr>charter</vt:lpstr>
      <vt:lpstr>Bahnschrift SemiBold</vt:lpstr>
      <vt:lpstr>Knight template</vt:lpstr>
      <vt:lpstr>Airport data analysis</vt:lpstr>
      <vt:lpstr>Table of contents : </vt:lpstr>
      <vt:lpstr>Project Area :</vt:lpstr>
      <vt:lpstr>Literature Survey : </vt:lpstr>
      <vt:lpstr>Problem statement :</vt:lpstr>
      <vt:lpstr>Github repositories</vt:lpstr>
      <vt:lpstr>Github repositories</vt:lpstr>
      <vt:lpstr>Conclusion 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data analysis</dc:title>
  <dc:creator>2010030305 jeevan kumar</dc:creator>
  <cp:lastModifiedBy>jeevan kumar</cp:lastModifiedBy>
  <cp:revision>2</cp:revision>
  <dcterms:modified xsi:type="dcterms:W3CDTF">2022-08-09T05:39:15Z</dcterms:modified>
</cp:coreProperties>
</file>