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ecd.org/agroutput/crop-production.htm" TargetMode="External"/><Relationship Id="rId2" Type="http://schemas.openxmlformats.org/officeDocument/2006/relationships/hyperlink" Target="https://ijesc.org/upload/f4f7c40fdaaaeff8af0fc6dcd3dbea33.Crop%20Yield%20Prediction%20using%20Machine%20Learning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106.08720v3" TargetMode="External"/><Relationship Id="rId4" Type="http://schemas.openxmlformats.org/officeDocument/2006/relationships/hyperlink" Target="https://www.aaai.org/ocs/index.php/AAAI/AAAI17/paper/viewFile/14435/1406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541" y="680502"/>
            <a:ext cx="11062915" cy="2319130"/>
          </a:xfrm>
        </p:spPr>
        <p:txBody>
          <a:bodyPr/>
          <a:lstStyle/>
          <a:p>
            <a:r>
              <a:rPr lang="en-IN" dirty="0"/>
              <a:t>CROP YIELD PRODUCTIVTY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0140" y="3858369"/>
            <a:ext cx="5271715" cy="1810911"/>
          </a:xfrm>
        </p:spPr>
        <p:txBody>
          <a:bodyPr>
            <a:normAutofit fontScale="92500"/>
          </a:bodyPr>
          <a:lstStyle/>
          <a:p>
            <a:r>
              <a:rPr lang="en-IN" dirty="0"/>
              <a:t>Team Members : </a:t>
            </a:r>
          </a:p>
          <a:p>
            <a:r>
              <a:rPr lang="en-IN" dirty="0"/>
              <a:t>2010030305 – Kollapudi Jeevan Kumar</a:t>
            </a:r>
          </a:p>
          <a:p>
            <a:r>
              <a:rPr lang="en-IN" dirty="0"/>
              <a:t>2010030300 – Indla Harshitha</a:t>
            </a:r>
          </a:p>
          <a:p>
            <a:r>
              <a:rPr lang="en-IN" dirty="0"/>
              <a:t>2010030262 – P . Arun </a:t>
            </a:r>
            <a:r>
              <a:rPr lang="en-IN" dirty="0" err="1"/>
              <a:t>Tej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1C1C-4944-455C-A433-667C10B5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u="sng" dirty="0"/>
              <a:t>Conclusion</a:t>
            </a:r>
            <a:r>
              <a:rPr lang="en-IN" i="1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ADB3-85FB-4482-9483-B3CD3C246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SansPro"/>
              </a:rPr>
              <a:t>The system uses supervised and unsupervised Machine learning algorithms and gives best result based on accuracy. </a:t>
            </a:r>
          </a:p>
          <a:p>
            <a:r>
              <a:rPr lang="en-US" dirty="0">
                <a:latin typeface="SourceSansPro"/>
              </a:rPr>
              <a:t>Thus the system will help to reduce the difficulties faced by the farmers and stop them from attempting suicides. </a:t>
            </a:r>
          </a:p>
          <a:p>
            <a:r>
              <a:rPr lang="en-US" dirty="0">
                <a:latin typeface="SourceSansPro"/>
              </a:rPr>
              <a:t>It will act as a medium to supply the farmers efficient information required to urge high yield and thus maximize profits which successively will reduce the suicide rates and lessen his difficulties.</a:t>
            </a:r>
            <a:endParaRPr lang="en-IN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322274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05D1-A542-4B8B-B213-B0C24CD3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u="sng" dirty="0"/>
              <a:t>Future Scope</a:t>
            </a:r>
            <a:r>
              <a:rPr lang="en-IN" i="1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5FB7-BA51-4AD4-82AC-A77A9366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SansPro"/>
              </a:rPr>
              <a:t>The system can be enhanced further to add following functionality: </a:t>
            </a:r>
          </a:p>
          <a:p>
            <a:pPr marL="0" indent="0">
              <a:buNone/>
            </a:pPr>
            <a:r>
              <a:rPr lang="en-US" dirty="0">
                <a:latin typeface="SourceSansPro"/>
              </a:rPr>
              <a:t>   1. Crop diseases detection using Image Processing where users can upload              picture of diseased crop and obtain pesticides recommendations. </a:t>
            </a:r>
          </a:p>
          <a:p>
            <a:pPr marL="0" indent="0">
              <a:buNone/>
            </a:pPr>
            <a:endParaRPr lang="en-US" dirty="0">
              <a:latin typeface="SourceSansPro"/>
            </a:endParaRPr>
          </a:p>
          <a:p>
            <a:pPr marL="0" indent="0">
              <a:buNone/>
            </a:pPr>
            <a:r>
              <a:rPr lang="en-US" dirty="0">
                <a:latin typeface="SourceSansPro"/>
              </a:rPr>
              <a:t>   2. Implementation of Smart Irrigation System to watch weather and soil conditions, plant water usage etc. to automatically alter watering schedule. </a:t>
            </a:r>
            <a:endParaRPr lang="en-IN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389827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90E3-AFDB-493C-950E-9BBB97DC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u="sng" dirty="0"/>
              <a:t>References</a:t>
            </a:r>
            <a:r>
              <a:rPr lang="en-IN" i="1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6DDD-5724-4384-9F56-E5580A1E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ourceSans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https://ijesc.org/upload/f4f7c40fdaaaeff8af0fc6dcd3dbea33.Crop%20Yield%20Prediction%20using%20Machine%20Learning.pdf</a:t>
            </a:r>
            <a:endParaRPr lang="en-IN" dirty="0">
              <a:latin typeface="SourceSansPro"/>
            </a:endParaRPr>
          </a:p>
          <a:p>
            <a:r>
              <a:rPr lang="en-IN" dirty="0">
                <a:latin typeface="SourceSans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https://data.oecd.org/agroutput/crop-production.htm</a:t>
            </a:r>
            <a:endParaRPr lang="en-IN" dirty="0">
              <a:latin typeface="SourceSansPro"/>
            </a:endParaRPr>
          </a:p>
          <a:p>
            <a:r>
              <a:rPr lang="en-IN" dirty="0">
                <a:latin typeface="SourceSans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https://www.aaai.org/ocs/index.php/AAAI/AAAI17/paper/viewFile/14435/14067</a:t>
            </a:r>
            <a:endParaRPr lang="en-IN" dirty="0">
              <a:latin typeface="SourceSansPro"/>
            </a:endParaRPr>
          </a:p>
          <a:p>
            <a:r>
              <a:rPr lang="en-IN" dirty="0">
                <a:latin typeface="SourceSans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https://arxiv.org/abs/2106.08720v3</a:t>
            </a:r>
            <a:endParaRPr lang="en-IN" dirty="0">
              <a:latin typeface="SourceSansPro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4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8D6F-1650-4C16-9A3E-EBD7FEA8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952F-1C82-4409-B71C-FF381BB6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F18D13-F8F2-4E2F-AA31-93A9AC10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6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33F6-3BE6-4FAC-984D-EDE77683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u="sng" dirty="0"/>
              <a:t>Introduction</a:t>
            </a:r>
            <a:r>
              <a:rPr lang="en-IN" i="1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CA515-909F-4240-8BE7-07A81FDA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6261"/>
            <a:ext cx="10972800" cy="468175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SansPro"/>
              </a:rPr>
              <a:t>Crop yield is a standard measurement of the amount of </a:t>
            </a:r>
            <a:r>
              <a:rPr lang="en-US" dirty="0">
                <a:latin typeface="SourceSansPro"/>
              </a:rPr>
              <a:t>agricultural production </a:t>
            </a:r>
            <a:r>
              <a:rPr lang="en-US" b="0" i="0" dirty="0">
                <a:effectLst/>
                <a:latin typeface="SourceSansPro"/>
              </a:rPr>
              <a:t>harvested—yield of a crop—per unit of land area. </a:t>
            </a:r>
          </a:p>
          <a:p>
            <a:r>
              <a:rPr lang="en-US" b="0" i="0" dirty="0">
                <a:effectLst/>
                <a:latin typeface="SourceSansPro"/>
              </a:rPr>
              <a:t>Crop yield is the measure most often used for cereal, grain, or legumes; and typically is measured in bushels, tons, or pounds per acre in the U.S.</a:t>
            </a:r>
          </a:p>
          <a:p>
            <a:r>
              <a:rPr lang="en-US" b="0" i="0" dirty="0">
                <a:effectLst/>
                <a:latin typeface="SourceSansPro"/>
              </a:rPr>
              <a:t>Crop production depends on the availability of arable land and is affected in particular by yields, macroeconomic uncertainty, as well as consumption patterns; it also has a great incidence on agricultural commodities' prices. </a:t>
            </a:r>
          </a:p>
          <a:p>
            <a:r>
              <a:rPr lang="en-US" b="0" i="0" dirty="0">
                <a:effectLst/>
                <a:latin typeface="SourceSansPro"/>
              </a:rPr>
              <a:t>The importance of crop production is related to harvested areas, returns per hectare (yields) and quantities produced.</a:t>
            </a:r>
          </a:p>
          <a:p>
            <a:r>
              <a:rPr lang="en-US" b="0" i="0" dirty="0">
                <a:effectLst/>
                <a:latin typeface="SourceSansPro"/>
              </a:rPr>
              <a:t>Agriculture plays a critical role in the global economy. </a:t>
            </a:r>
            <a:endParaRPr lang="en-IN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223172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61E0-BAA9-4ECF-A89A-7A54D65C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u="sng" dirty="0"/>
              <a:t>Problem Statement</a:t>
            </a:r>
            <a:r>
              <a:rPr lang="en-IN" i="1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6C32-912E-4507-953F-6157EDA9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SansPro"/>
              </a:rPr>
              <a:t>Crop yield prediction is an important agricultural problem. </a:t>
            </a:r>
          </a:p>
          <a:p>
            <a:r>
              <a:rPr lang="en-US" b="0" i="0" dirty="0">
                <a:effectLst/>
                <a:latin typeface="SourceSansPro"/>
              </a:rPr>
              <a:t>The Agricultural yield primarily depends on weather conditions (rain, temperature, </a:t>
            </a:r>
            <a:r>
              <a:rPr lang="en-US" b="0" i="0" dirty="0" err="1">
                <a:effectLst/>
                <a:latin typeface="SourceSansPro"/>
              </a:rPr>
              <a:t>etc</a:t>
            </a:r>
            <a:r>
              <a:rPr lang="en-US" b="0" i="0" dirty="0">
                <a:effectLst/>
                <a:latin typeface="SourceSansPro"/>
              </a:rPr>
              <a:t>), pesticides. </a:t>
            </a:r>
          </a:p>
          <a:p>
            <a:r>
              <a:rPr lang="en-US" b="0" i="0" dirty="0">
                <a:effectLst/>
                <a:latin typeface="SourceSansPro"/>
              </a:rPr>
              <a:t>Accurate information about history of crop yield is important for making decisions related to agricultural risk management and future predictions.</a:t>
            </a:r>
          </a:p>
          <a:p>
            <a:r>
              <a:rPr lang="en-US" dirty="0">
                <a:latin typeface="SourceSansPro"/>
              </a:rPr>
              <a:t>Machine Learning based on prior crop prediction, soil quality analysis to achieve high crop yield through out technology solution. </a:t>
            </a:r>
            <a:endParaRPr lang="en-IN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29442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BA43-E777-4D42-A885-3CEF4682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u="sng" dirty="0"/>
              <a:t>Motivation</a:t>
            </a:r>
            <a:r>
              <a:rPr lang="en-IN" i="1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DDBE-8A14-4A65-95C7-CAB68B9C0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ourceSansPro"/>
              </a:rPr>
              <a:t>Many people in the today world are being died due to lack of food.</a:t>
            </a:r>
          </a:p>
          <a:p>
            <a:r>
              <a:rPr lang="en-US" dirty="0">
                <a:latin typeface="SourceSansPro"/>
              </a:rPr>
              <a:t>It is estimated that 795 million people still live without an adequate food supply, and that by 2050 there will be two billion more people to feed</a:t>
            </a:r>
            <a:endParaRPr lang="en-IN" dirty="0">
              <a:latin typeface="SourceSansPro"/>
            </a:endParaRPr>
          </a:p>
          <a:p>
            <a:r>
              <a:rPr lang="en-US" dirty="0">
                <a:latin typeface="SourceSansPro"/>
              </a:rPr>
              <a:t>Crop yield prediction is of great importance to global food production.</a:t>
            </a:r>
          </a:p>
          <a:p>
            <a:r>
              <a:rPr lang="en-IN" dirty="0">
                <a:latin typeface="SourceSansPro"/>
              </a:rPr>
              <a:t>This issue can be resolved by using artificial intelligence.</a:t>
            </a:r>
          </a:p>
          <a:p>
            <a:r>
              <a:rPr lang="en-IN" dirty="0">
                <a:latin typeface="SourceSansPro"/>
              </a:rPr>
              <a:t>We can increase the crop productivity and decrease the problem of pesticides by artificial intelligence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93896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B26E-81BA-4D54-A767-4221AF58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u="sng" dirty="0"/>
              <a:t>Objectives</a:t>
            </a:r>
            <a:r>
              <a:rPr lang="en-IN" i="1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FEEF-CEDC-4CF3-A81C-448F31DB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SourceSansPro"/>
              </a:rPr>
              <a:t>The main objectives of this project is to predict crop-yield which can be extremely useful to farmers in planning for harvest and sale of grain harvest. </a:t>
            </a:r>
          </a:p>
          <a:p>
            <a:r>
              <a:rPr lang="en-US" i="0" dirty="0">
                <a:effectLst/>
                <a:latin typeface="SourceSansPro"/>
              </a:rPr>
              <a:t>Implement a machine learning algorithm that gives better prediction of suitable crop for the corresponding region and crop season in our country.</a:t>
            </a:r>
          </a:p>
          <a:p>
            <a:r>
              <a:rPr lang="en-US" dirty="0">
                <a:latin typeface="SourceSansPro"/>
              </a:rPr>
              <a:t>This project aims to predict yields based on location and weather data. </a:t>
            </a:r>
          </a:p>
          <a:p>
            <a:r>
              <a:rPr lang="en-US" dirty="0">
                <a:latin typeface="SourceSansPro"/>
              </a:rPr>
              <a:t>The aim of this study is to look at the prediction of crops which will offer high yield within the given location considering the climate and soil parameters. </a:t>
            </a:r>
            <a:endParaRPr lang="en-IN" dirty="0"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410197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19B9-58F3-40FB-AF72-6E7B9337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6976"/>
            <a:ext cx="10972800" cy="836875"/>
          </a:xfrm>
        </p:spPr>
        <p:txBody>
          <a:bodyPr/>
          <a:lstStyle/>
          <a:p>
            <a:pPr algn="l"/>
            <a:r>
              <a:rPr lang="en-IN" i="1" u="sng" dirty="0"/>
              <a:t>Literature Survey</a:t>
            </a:r>
            <a:r>
              <a:rPr lang="en-IN" i="1" dirty="0"/>
              <a:t> :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7EE7D0-33D7-4043-A010-9D4E32E97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266051"/>
              </p:ext>
            </p:extLst>
          </p:nvPr>
        </p:nvGraphicFramePr>
        <p:xfrm>
          <a:off x="1" y="1003851"/>
          <a:ext cx="12191998" cy="589172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7797993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29309547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0374695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4034760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270396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65244449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24263568"/>
                    </a:ext>
                  </a:extLst>
                </a:gridCol>
              </a:tblGrid>
              <a:tr h="917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Publishing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b="1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Techniques and Dataset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Pros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488247"/>
                  </a:ext>
                </a:extLst>
              </a:tr>
              <a:tr h="11478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Jiaxuan</a:t>
                      </a: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You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 Gaussian Process for Crop Yield Prediction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 Jan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Remote Sensing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allows for real-time forecasting throughout the year.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image being analysed may sometimes be interfered by other phenomena.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264815"/>
                  </a:ext>
                </a:extLst>
              </a:tr>
              <a:tr h="1842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Saeed Khaki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Crop Yield Prediction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Jun 2019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Using Deep Neural Networks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 the network grows deeper, more complex features are extracted which contribute to the higher accuracy of results.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is a black box property, which is shared by many machine learning methods.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059939"/>
                  </a:ext>
                </a:extLst>
              </a:tr>
              <a:tr h="13795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Nemo </a:t>
                      </a:r>
                      <a:r>
                        <a:rPr lang="en-IN" sz="1600" dirty="0" err="1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Semret</a:t>
                      </a:r>
                      <a:endParaRPr lang="en-IN" sz="16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Predicting crop yields with little ground truth: A simple statistical model for in-season forecasting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Jun 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uses simple regression model, which can work almost anywhere in the world.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Satellite data is required.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53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5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7BA461-660C-4A0A-87E7-621AA1C1C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18352"/>
              </p:ext>
            </p:extLst>
          </p:nvPr>
        </p:nvGraphicFramePr>
        <p:xfrm>
          <a:off x="2" y="183514"/>
          <a:ext cx="12191998" cy="667448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57092613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84446146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7351562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4691592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17542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1292909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230653977"/>
                    </a:ext>
                  </a:extLst>
                </a:gridCol>
              </a:tblGrid>
              <a:tr h="5655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Publishing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b="1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Techniques and Dataset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Pros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5626478"/>
                  </a:ext>
                </a:extLst>
              </a:tr>
              <a:tr h="824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 M Mahmudul Hasan</a:t>
                      </a:r>
                      <a:endParaRPr lang="en-IN" sz="16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Survey of Deep Learning Techniques for Weed Detection from Images</a:t>
                      </a:r>
                      <a:endParaRPr lang="en-IN" sz="16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Mar 2021</a:t>
                      </a:r>
                      <a:endParaRPr lang="en-IN" sz="160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 Learning</a:t>
                      </a:r>
                      <a:endParaRPr lang="en-IN" sz="160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Helps the farmer to grow the crops yield and quality.</a:t>
                      </a:r>
                      <a:endParaRPr lang="en-IN" sz="160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 to find the weed due to same colour of the plants.</a:t>
                      </a:r>
                      <a:endParaRPr lang="en-IN" sz="160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451454"/>
                  </a:ext>
                </a:extLst>
              </a:tr>
              <a:tr h="990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Davinder Singh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PlantDoc</a:t>
                      </a: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A Dataset for Visual Plant Disease Detection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 Nov 2019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Detection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(Computer vision)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Helps the farmer to identify the diseases easily.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These works are limited to a particular crop, which is a significant limitation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444336"/>
                  </a:ext>
                </a:extLst>
              </a:tr>
              <a:tr h="1822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sz="1800" dirty="0">
                        <a:solidFill>
                          <a:schemeClr val="tx2"/>
                        </a:solidFill>
                        <a:effectLst/>
                        <a:latin typeface="SourceSansPr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Thiago T. Santos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Grape detection, segmentation, and tracking using deep neural networks and three-dimensional association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Feb 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Computer vision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Grape clusters present larger variability on size, shape and compactness compared to other fruits like peppers, apples or mangoes.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detection using bounding boxes could be insufficient for yield prediction applications, considering the enormous variability in grape clusters shapes and compactness.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02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38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725D-5DF6-4CED-A3CC-94BED668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0832"/>
            <a:ext cx="10972800" cy="1186732"/>
          </a:xfrm>
        </p:spPr>
        <p:txBody>
          <a:bodyPr/>
          <a:lstStyle/>
          <a:p>
            <a:pPr algn="l"/>
            <a:r>
              <a:rPr lang="en-IN" i="1" u="sng" dirty="0"/>
              <a:t>Datasets</a:t>
            </a:r>
            <a:r>
              <a:rPr lang="en-IN" i="1" dirty="0"/>
              <a:t> 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9A8DE2-937E-4532-B7CE-551426F2E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655342"/>
              </p:ext>
            </p:extLst>
          </p:nvPr>
        </p:nvGraphicFramePr>
        <p:xfrm>
          <a:off x="0" y="1604944"/>
          <a:ext cx="12192000" cy="525305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637319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93633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27173594"/>
                    </a:ext>
                  </a:extLst>
                </a:gridCol>
              </a:tblGrid>
              <a:tr h="736428"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solidFill>
                            <a:schemeClr val="tx2"/>
                          </a:solidFill>
                          <a:latin typeface="SourceSansPro"/>
                        </a:rPr>
                        <a:t>       </a:t>
                      </a:r>
                    </a:p>
                    <a:p>
                      <a:pPr algn="l"/>
                      <a:r>
                        <a:rPr lang="en-IN" sz="1800" dirty="0">
                          <a:solidFill>
                            <a:schemeClr val="tx2"/>
                          </a:solidFill>
                          <a:latin typeface="SourceSansPro"/>
                        </a:rPr>
                        <a:t>                        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8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2"/>
                          </a:solidFill>
                          <a:latin typeface="SourceSansPro"/>
                        </a:rPr>
                        <a:t> Characteries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8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2"/>
                          </a:solidFill>
                          <a:latin typeface="SourceSansPro"/>
                        </a:rPr>
                        <a:t>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4652"/>
                  </a:ext>
                </a:extLst>
              </a:tr>
              <a:tr h="666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Genotype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  <a:latin typeface="SourceSansPro"/>
                        </a:rPr>
                        <a:t>It contains the genetic information of Experimental hybrids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  <a:latin typeface="SourceSansPro"/>
                        </a:rPr>
                        <a:t>https://www.ncbi.nlm.nih.gov/pmc/articles/PMC8211294/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8758"/>
                  </a:ext>
                </a:extLst>
              </a:tr>
              <a:tr h="2187691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Remote sensing data</a:t>
                      </a:r>
                      <a:endParaRPr lang="en-IN" sz="1800" b="1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Remote sensing is the science of obtaining information about objects or areas from a distance, typically from aircraft or satellites. Remote sensors collect data by detecting the energy that is reflected from Earth. These sensors can be on satellites or mounted on aircraft.</a:t>
                      </a:r>
                      <a:endParaRPr lang="en-IN" sz="1600" b="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  <a:latin typeface="SourceSansPro"/>
                        </a:rPr>
                        <a:t>https://www.fao.org/fileadmin/templates/rap/files/Project/Expert_Meeting__17Feb2014_/P2-4_Setiyono_2014_Remote-Sensing_based_Crop_Yield_Monitoring.pdf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21317"/>
                  </a:ext>
                </a:extLst>
              </a:tr>
              <a:tr h="1662645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2"/>
                          </a:solidFill>
                          <a:latin typeface="SourceSansPro"/>
                        </a:rPr>
                        <a:t>Phenotype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SourceSansPro"/>
                        </a:rPr>
                        <a:t>The phenotype data sometimes contained multiple yield measurements for the same genotype in one location. This was due to several plantings in the same experiment.</a:t>
                      </a:r>
                      <a:endParaRPr lang="en-IN" sz="16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  <a:latin typeface="SourceSansPro"/>
                        </a:rPr>
                        <a:t>https://www.researchgate.net/figure/Plant-phenotype-dataset-Dataset-preparation-based-on-features-categories-of-two-plant_fig1_338069292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6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61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B479-332E-48F0-9655-4593A0E6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734"/>
            <a:ext cx="10972800" cy="1075414"/>
          </a:xfrm>
        </p:spPr>
        <p:txBody>
          <a:bodyPr/>
          <a:lstStyle/>
          <a:p>
            <a:pPr algn="l"/>
            <a:r>
              <a:rPr lang="en-IN" i="1" u="sng" dirty="0"/>
              <a:t>Techniques</a:t>
            </a:r>
            <a:r>
              <a:rPr lang="en-IN" i="1" dirty="0"/>
              <a:t> :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4A8C42-CF16-4496-92E4-81145056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160220"/>
              </p:ext>
            </p:extLst>
          </p:nvPr>
        </p:nvGraphicFramePr>
        <p:xfrm>
          <a:off x="0" y="1391478"/>
          <a:ext cx="12192000" cy="541053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372379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763798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96962575"/>
                    </a:ext>
                  </a:extLst>
                </a:gridCol>
              </a:tblGrid>
              <a:tr h="679837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2"/>
                          </a:solidFill>
                          <a:latin typeface="SourceSansPro"/>
                        </a:rPr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2"/>
                          </a:solidFill>
                          <a:latin typeface="SourceSansPro"/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2"/>
                          </a:solidFill>
                          <a:latin typeface="SourceSansPro"/>
                        </a:rPr>
                        <a:t>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11729"/>
                  </a:ext>
                </a:extLst>
              </a:tr>
              <a:tr h="1664504">
                <a:tc>
                  <a:txBody>
                    <a:bodyPr/>
                    <a:lstStyle/>
                    <a:p>
                      <a:r>
                        <a:rPr lang="en-IN" sz="1600" b="1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Quantitative polymerase chain reaction </a:t>
                      </a:r>
                      <a:endParaRPr lang="en-IN" sz="16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is a commonly used genotyping technique. Often employing a primer-pair and target-specific fluorescent probe, qPCR can be a sensitive and specific way to identify SNPs.</a:t>
                      </a:r>
                      <a:endParaRPr lang="en-IN" sz="16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  <a:latin typeface="SourceSansPro"/>
                        </a:rPr>
                        <a:t>https://sg.idtdna.com/pages/applications/genotyping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93954"/>
                  </a:ext>
                </a:extLst>
              </a:tr>
              <a:tr h="1664504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1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laser detection (visible light spectrum)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, IR</a:t>
                      </a:r>
                      <a:endParaRPr lang="en-IN" sz="16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which also uses technology, and microwave technology where a radar instrument is used instead. Remote sensing techniques can further be broken down by location of the sensing device.</a:t>
                      </a:r>
                      <a:endParaRPr lang="en-IN" sz="16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  <a:latin typeface="SourceSansPro"/>
                        </a:rPr>
                        <a:t>https://www.sciencedirect.com/topics/computer-science/remote-sensing-data#:~:text=Technologies%20are%20laser%20detection%20(visible,location%20of%20the%20sensing%20device.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67793"/>
                  </a:ext>
                </a:extLst>
              </a:tr>
              <a:tr h="1401688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1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visible light imaging, infrared imaging, fluorescence imaging</a:t>
                      </a:r>
                      <a:endParaRPr lang="en-IN" sz="16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SourceSansPro"/>
                          <a:ea typeface="+mn-ea"/>
                          <a:cs typeface="+mn-cs"/>
                        </a:rPr>
                        <a:t>are being used to collect multi-level phenotype data from macroscopic to molecular scale over a few seconds to weeks</a:t>
                      </a:r>
                      <a:endParaRPr lang="en-IN" sz="1600" dirty="0">
                        <a:solidFill>
                          <a:schemeClr val="tx2"/>
                        </a:solidFill>
                        <a:latin typeface="SourceSans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/>
                          </a:solidFill>
                          <a:latin typeface="SourceSansPro"/>
                        </a:rPr>
                        <a:t>https://www.frontiersin.org/articles/10.3389/fpls.2015.00619/full#:~:text=Various%20imaging%20methodologies%2C%20such%20as,et%20al.%2C%202014).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2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759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0</TotalTime>
  <Words>1317</Words>
  <Application>Microsoft Office PowerPoint</Application>
  <PresentationFormat>Widescreen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Courier New</vt:lpstr>
      <vt:lpstr>Palatino Linotype</vt:lpstr>
      <vt:lpstr>SourceSansPro</vt:lpstr>
      <vt:lpstr>Seashore design template</vt:lpstr>
      <vt:lpstr>CROP YIELD PRODUCTIVTY</vt:lpstr>
      <vt:lpstr>Introduction : </vt:lpstr>
      <vt:lpstr>Problem Statement : </vt:lpstr>
      <vt:lpstr>Motivation :</vt:lpstr>
      <vt:lpstr>Objectives : </vt:lpstr>
      <vt:lpstr>Literature Survey : </vt:lpstr>
      <vt:lpstr>PowerPoint Presentation</vt:lpstr>
      <vt:lpstr>Datasets :</vt:lpstr>
      <vt:lpstr>Techniques : </vt:lpstr>
      <vt:lpstr>Conclusion : </vt:lpstr>
      <vt:lpstr>Future Scope : </vt:lpstr>
      <vt:lpstr>References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YIELD PRODUCTIVTY</dc:title>
  <dc:creator>Indla Harshitha</dc:creator>
  <cp:lastModifiedBy>Indla Harshitha</cp:lastModifiedBy>
  <cp:revision>5</cp:revision>
  <dcterms:created xsi:type="dcterms:W3CDTF">2022-01-28T10:28:33Z</dcterms:created>
  <dcterms:modified xsi:type="dcterms:W3CDTF">2022-01-28T14:56:38Z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