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9"/>
  </p:notesMasterIdLst>
  <p:sldIdLst>
    <p:sldId id="256" r:id="rId2"/>
    <p:sldId id="257" r:id="rId3"/>
    <p:sldId id="259" r:id="rId4"/>
    <p:sldId id="280" r:id="rId5"/>
    <p:sldId id="504" r:id="rId6"/>
    <p:sldId id="515" r:id="rId7"/>
    <p:sldId id="281" r:id="rId8"/>
    <p:sldId id="283" r:id="rId9"/>
    <p:sldId id="282" r:id="rId10"/>
    <p:sldId id="284" r:id="rId11"/>
    <p:sldId id="261" r:id="rId12"/>
    <p:sldId id="260" r:id="rId13"/>
    <p:sldId id="514" r:id="rId14"/>
    <p:sldId id="262" r:id="rId15"/>
    <p:sldId id="302" r:id="rId16"/>
    <p:sldId id="509" r:id="rId17"/>
    <p:sldId id="510" r:id="rId18"/>
    <p:sldId id="511" r:id="rId19"/>
    <p:sldId id="512" r:id="rId20"/>
    <p:sldId id="265" r:id="rId21"/>
    <p:sldId id="266" r:id="rId22"/>
    <p:sldId id="303" r:id="rId23"/>
    <p:sldId id="268" r:id="rId24"/>
    <p:sldId id="269" r:id="rId25"/>
    <p:sldId id="270" r:id="rId26"/>
    <p:sldId id="289" r:id="rId27"/>
    <p:sldId id="290" r:id="rId28"/>
    <p:sldId id="286" r:id="rId29"/>
    <p:sldId id="287" r:id="rId30"/>
    <p:sldId id="285" r:id="rId31"/>
    <p:sldId id="271" r:id="rId32"/>
    <p:sldId id="274" r:id="rId33"/>
    <p:sldId id="275" r:id="rId34"/>
    <p:sldId id="276" r:id="rId35"/>
    <p:sldId id="505" r:id="rId36"/>
    <p:sldId id="513" r:id="rId37"/>
    <p:sldId id="277" r:id="rId38"/>
  </p:sldIdLst>
  <p:sldSz cx="9144000" cy="6858000" type="screen4x3"/>
  <p:notesSz cx="7010400" cy="9296400"/>
  <p:embeddedFontLst>
    <p:embeddedFont>
      <p:font typeface="Source Sans Pro"/>
      <p:regular r:id="rId40"/>
      <p:bold r:id="rId40"/>
      <p:italic r:id="rId40"/>
      <p:boldItalic r:id="rId40"/>
    </p:embeddedFont>
    <p:embeddedFont>
      <p:font typeface="Questrial"/>
      <p:regular r:id="rId40"/>
    </p:embeddedFont>
    <p:embeddedFont>
      <p:font typeface="Century Gothic" panose="020B0502020202020204" pitchFamily="34" charset="0"/>
      <p:regular r:id="rId40"/>
      <p:bold r:id="rId40"/>
      <p:italic r:id="rId40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NUL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3784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2"/>
            <a:ext cx="303784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784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4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.library.ryerson.ca/islandora/object/RULA:3329/datastream/OBJ/download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540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 panose="020B0604020202020204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54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26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610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153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4924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*(ANALYSIS OF VACANT AND ABANDONED PROPERTIES IN THE CITY OF TORONTO” by </a:t>
            </a:r>
          </a:p>
          <a:p>
            <a:r>
              <a:rPr lang="en-CA" dirty="0">
                <a:solidFill>
                  <a:schemeClr val="bg1"/>
                </a:solidFill>
              </a:rPr>
              <a:t>Vanessa Fletcher –</a:t>
            </a:r>
          </a:p>
          <a:p>
            <a:r>
              <a:rPr lang="en-CA" dirty="0"/>
              <a:t> </a:t>
            </a:r>
            <a:r>
              <a:rPr lang="en-CA" i="1" dirty="0">
                <a:solidFill>
                  <a:srgbClr val="FFFF00"/>
                </a:solidFill>
                <a:hlinkClick r:id="rId3"/>
              </a:rPr>
              <a:t>http://digital.library.ryerson.ca/islandora/object/RULA%3A3329/datastream/OBJ/download/</a:t>
            </a:r>
            <a:endParaRPr lang="en-CA" i="1" dirty="0">
              <a:solidFill>
                <a:srgbClr val="FFFF00"/>
              </a:solidFill>
            </a:endParaRPr>
          </a:p>
          <a:p>
            <a:r>
              <a:rPr lang="en-CA" i="1" dirty="0">
                <a:solidFill>
                  <a:srgbClr val="FFFF00"/>
                </a:solidFill>
              </a:rPr>
              <a:t>Analysis_of_vacant_and_abandoned_properties_in_the_City_of_Toronto_.pdf )</a:t>
            </a:r>
            <a:endParaRPr lang="en-US" dirty="0">
              <a:solidFill>
                <a:srgbClr val="FFFF00"/>
              </a:solidFill>
            </a:endParaRPr>
          </a:p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309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 panose="020B0604020202020204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509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Shape 401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 panose="020B0604020202020204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8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 panose="020B0604020202020204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63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Shape 417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 panose="020B0604020202020204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3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57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205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42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182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433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701040" y="4416427"/>
            <a:ext cx="5608200" cy="4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970938" y="8829675"/>
            <a:ext cx="3037800" cy="465000"/>
          </a:xfrm>
          <a:prstGeom prst="rect">
            <a:avLst/>
          </a:prstGeom>
        </p:spPr>
        <p:txBody>
          <a:bodyPr spcFirstLastPara="1" wrap="square" lIns="92275" tIns="46125" rIns="92275" bIns="461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856058" y="4419600"/>
            <a:ext cx="7428344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290484" y="3365557"/>
            <a:ext cx="6564224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body" idx="2"/>
          </p:nvPr>
        </p:nvSpPr>
        <p:spPr>
          <a:xfrm>
            <a:off x="856058" y="4309919"/>
            <a:ext cx="74295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Questria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56023" y="4657655"/>
            <a:ext cx="7428379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2"/>
          </p:nvPr>
        </p:nvSpPr>
        <p:spPr>
          <a:xfrm>
            <a:off x="856059" y="3360263"/>
            <a:ext cx="2396432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3"/>
          </p:nvPr>
        </p:nvSpPr>
        <p:spPr>
          <a:xfrm>
            <a:off x="3386075" y="2677635"/>
            <a:ext cx="238828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4"/>
          </p:nvPr>
        </p:nvSpPr>
        <p:spPr>
          <a:xfrm>
            <a:off x="3386075" y="3363435"/>
            <a:ext cx="238895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5"/>
          </p:nvPr>
        </p:nvSpPr>
        <p:spPr>
          <a:xfrm>
            <a:off x="5889332" y="2674463"/>
            <a:ext cx="239622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6"/>
          </p:nvPr>
        </p:nvSpPr>
        <p:spPr>
          <a:xfrm>
            <a:off x="5889332" y="3360263"/>
            <a:ext cx="2396226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856060" y="2666998"/>
            <a:ext cx="239643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3"/>
          </p:nvPr>
        </p:nvSpPr>
        <p:spPr>
          <a:xfrm>
            <a:off x="856060" y="4980859"/>
            <a:ext cx="239643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4"/>
          </p:nvPr>
        </p:nvSpPr>
        <p:spPr>
          <a:xfrm>
            <a:off x="3366790" y="4404596"/>
            <a:ext cx="24003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pic" idx="5"/>
          </p:nvPr>
        </p:nvSpPr>
        <p:spPr>
          <a:xfrm>
            <a:off x="3366790" y="2666998"/>
            <a:ext cx="2399205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6"/>
          </p:nvPr>
        </p:nvSpPr>
        <p:spPr>
          <a:xfrm>
            <a:off x="3365695" y="4980857"/>
            <a:ext cx="24003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body" idx="7"/>
          </p:nvPr>
        </p:nvSpPr>
        <p:spPr>
          <a:xfrm>
            <a:off x="5889426" y="4404595"/>
            <a:ext cx="239305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pic" idx="8"/>
          </p:nvPr>
        </p:nvSpPr>
        <p:spPr>
          <a:xfrm>
            <a:off x="5889332" y="2666998"/>
            <a:ext cx="2396227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9"/>
          </p:nvPr>
        </p:nvSpPr>
        <p:spPr>
          <a:xfrm>
            <a:off x="5889332" y="4980855"/>
            <a:ext cx="2396226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 rot="5400000">
            <a:off x="2799953" y="305595"/>
            <a:ext cx="3541714" cy="742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 rot="5400000">
            <a:off x="4942880" y="2448522"/>
            <a:ext cx="5181601" cy="150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 rot="5400000">
            <a:off x="1170978" y="294679"/>
            <a:ext cx="5181601" cy="5811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856058" y="2249486"/>
            <a:ext cx="3658792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629151" y="2249486"/>
            <a:ext cx="365640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2"/>
          </p:nvPr>
        </p:nvSpPr>
        <p:spPr>
          <a:xfrm>
            <a:off x="856058" y="3073398"/>
            <a:ext cx="3658793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3"/>
          </p:nvPr>
        </p:nvSpPr>
        <p:spPr>
          <a:xfrm>
            <a:off x="4851992" y="2249485"/>
            <a:ext cx="343356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4"/>
          </p:nvPr>
        </p:nvSpPr>
        <p:spPr>
          <a:xfrm>
            <a:off x="4629150" y="3073398"/>
            <a:ext cx="3656408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67150" y="592666"/>
            <a:ext cx="4418407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2"/>
          </p:nvPr>
        </p:nvSpPr>
        <p:spPr>
          <a:xfrm>
            <a:off x="860029" y="2249486"/>
            <a:ext cx="289202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pic" idx="2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56059" y="2249486"/>
            <a:ext cx="3753964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1" name="Shape 171"/>
          <p:cNvSpPr>
            <a:spLocks noGrp="1"/>
          </p:cNvSpPr>
          <p:nvPr>
            <p:ph type="pic" idx="2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856024" y="5124020"/>
            <a:ext cx="7433144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 descr="\\DROBO-FS\QuickDrops\JB\PPTX NG\Droplets\LightingOverlay.png"/>
          <p:cNvPicPr preferRelativeResize="0"/>
          <p:nvPr/>
        </p:nvPicPr>
        <p:blipFill rotWithShape="1">
          <a:blip r:embed="rId19">
            <a:alphaModFix amt="30000"/>
          </a:blip>
          <a:srcRect/>
          <a:stretch/>
        </p:blipFill>
        <p:spPr>
          <a:xfrm>
            <a:off x="1" y="-1"/>
            <a:ext cx="9144002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Shape 11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12" name="Shape 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Shape 1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14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1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Shape 17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0" b="0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Shape 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Shape 20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0" b="0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Shape 2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Shape 2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Shape 2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0" b="0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Shape 2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0" b="0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Shape 27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0" b="0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Shape 2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0" b="0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Shape 30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Shape 3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0" b="0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Shape 3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0" b="0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Shape 3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0" b="0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Shape 3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Shape 3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0" b="0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Shape 40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</p:grpSpPr>
          <p:sp>
            <p:nvSpPr>
              <p:cNvPr id="41" name="Shape 4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0" b="0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Shape 4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0" b="0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Shape 4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0" b="0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Shape 4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0" b="0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0" b="0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Shape 47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0" b="0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Shape 4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Shape 50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estrial"/>
              <a:buNone/>
              <a:defRPr sz="3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  <a:defRPr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fld>
            <a:endParaRPr sz="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Shape 245">
            <a:extLst>
              <a:ext uri="{FF2B5EF4-FFF2-40B4-BE49-F238E27FC236}">
                <a16:creationId xmlns:a16="http://schemas.microsoft.com/office/drawing/2014/main" id="{943A5DE2-BB4D-A049-9230-D37BA74836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-7642" b="-15473"/>
          <a:stretch/>
        </p:blipFill>
        <p:spPr>
          <a:xfrm>
            <a:off x="2086959" y="938150"/>
            <a:ext cx="5359025" cy="42471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915951-7437-784D-B523-D44C6667726E}"/>
              </a:ext>
            </a:extLst>
          </p:cNvPr>
          <p:cNvSpPr txBox="1"/>
          <p:nvPr/>
        </p:nvSpPr>
        <p:spPr>
          <a:xfrm>
            <a:off x="1168408" y="3835732"/>
            <a:ext cx="693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MyParker : A complete Parking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76A6D0-C48F-A542-A3F5-6063D21D02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10" name="Shape 270">
            <a:extLst>
              <a:ext uri="{FF2B5EF4-FFF2-40B4-BE49-F238E27FC236}">
                <a16:creationId xmlns:a16="http://schemas.microsoft.com/office/drawing/2014/main" id="{ACB5C16C-453F-7147-82E6-33F78E9913F5}"/>
              </a:ext>
            </a:extLst>
          </p:cNvPr>
          <p:cNvSpPr txBox="1">
            <a:spLocks/>
          </p:cNvSpPr>
          <p:nvPr/>
        </p:nvSpPr>
        <p:spPr>
          <a:xfrm>
            <a:off x="1267086" y="190006"/>
            <a:ext cx="7226834" cy="12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MyParker :</a:t>
            </a:r>
          </a:p>
          <a:p>
            <a:pPr>
              <a:buSzPts val="3600"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ts val="3600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in open market and business 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C79C5-3979-C548-B91D-E4910D01CD21}"/>
              </a:ext>
            </a:extLst>
          </p:cNvPr>
          <p:cNvSpPr txBox="1"/>
          <p:nvPr/>
        </p:nvSpPr>
        <p:spPr>
          <a:xfrm>
            <a:off x="1267085" y="1502594"/>
            <a:ext cx="619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Location and time based pricing of lots: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D7A67-78EE-E944-A075-3F205014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65" y="2834385"/>
            <a:ext cx="1876300" cy="1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D32640-A0B3-4C4C-8490-C917BB696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299" y="3015786"/>
            <a:ext cx="1513498" cy="1513498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AF279093-14BE-704C-B52B-E50FC95DC0D3}"/>
              </a:ext>
            </a:extLst>
          </p:cNvPr>
          <p:cNvSpPr/>
          <p:nvPr/>
        </p:nvSpPr>
        <p:spPr>
          <a:xfrm>
            <a:off x="2464550" y="2320524"/>
            <a:ext cx="1341911" cy="21563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5F8164B-D67C-FD48-8FE6-CEF7491AD8B7}"/>
              </a:ext>
            </a:extLst>
          </p:cNvPr>
          <p:cNvSpPr/>
          <p:nvPr/>
        </p:nvSpPr>
        <p:spPr>
          <a:xfrm>
            <a:off x="7512715" y="2337733"/>
            <a:ext cx="1318161" cy="2317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5B268F-C1D0-A84F-B701-B07D050F3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500" y="2517361"/>
            <a:ext cx="698005" cy="6980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DCA940-675A-C045-AAA3-E98153E8B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792" y="3809965"/>
            <a:ext cx="698005" cy="6980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789B1F-49A6-DF43-9942-DC906C94FD4B}"/>
              </a:ext>
            </a:extLst>
          </p:cNvPr>
          <p:cNvSpPr txBox="1"/>
          <p:nvPr/>
        </p:nvSpPr>
        <p:spPr>
          <a:xfrm>
            <a:off x="1095191" y="4880937"/>
            <a:ext cx="5557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More pricing for urban parking lots, lesser for the suburbs.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6DBD3A-39ED-234C-96A6-8EA31644126F}"/>
              </a:ext>
            </a:extLst>
          </p:cNvPr>
          <p:cNvSpPr txBox="1"/>
          <p:nvPr/>
        </p:nvSpPr>
        <p:spPr>
          <a:xfrm>
            <a:off x="1095191" y="5699115"/>
            <a:ext cx="6450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Reduces the traffic congestion in downtowns and major metropolises.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3CDC1E-0D61-7144-B3D1-7D6F0CDCF693}"/>
              </a:ext>
            </a:extLst>
          </p:cNvPr>
          <p:cNvSpPr txBox="1"/>
          <p:nvPr/>
        </p:nvSpPr>
        <p:spPr>
          <a:xfrm>
            <a:off x="1102217" y="5207382"/>
            <a:ext cx="682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Increased pricing at peak times.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Hourly promotions and offers during peak time.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3BA06-DCBD-A84D-82EF-03712B16E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995" y="2065113"/>
            <a:ext cx="769272" cy="7692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0DECA8-9D03-754B-9B1D-6E8BAA8A8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077" y="2078976"/>
            <a:ext cx="769272" cy="7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7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100610" y="-7"/>
            <a:ext cx="74295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REGISTRATION </a:t>
            </a:r>
            <a:endParaRPr/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857250" y="1425274"/>
            <a:ext cx="7429500" cy="534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 </a:t>
            </a:r>
            <a:r>
              <a:rPr lang="en-US" sz="300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REGISTERED</a:t>
            </a:r>
            <a:endParaRPr sz="3000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Enter 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Username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Password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Email ID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Phone Number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Car Plate Number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    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  Then click on REGISTER NOW !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651B8-D2CC-2547-B3D2-710796D5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855" y="1185352"/>
            <a:ext cx="2807586" cy="49912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127810" y="93943"/>
            <a:ext cx="74295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LOGIN SCREEN</a:t>
            </a:r>
            <a:endParaRPr dirty="0"/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6657" y="2291517"/>
            <a:ext cx="4945660" cy="1954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3000" dirty="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GETTING STARTED</a:t>
            </a:r>
            <a:endParaRPr sz="3000" dirty="0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     Login to the app using your registered </a:t>
            </a: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     Email ID and Password.</a:t>
            </a:r>
            <a:endParaRPr sz="1800" dirty="0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D8D250-CA79-5B49-8B3E-5C87F38E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317" y="1472210"/>
            <a:ext cx="2910277" cy="48610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774502" y="469791"/>
            <a:ext cx="4552726" cy="77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HOME SCREEN</a:t>
            </a:r>
            <a:endParaRPr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881468" y="2592319"/>
            <a:ext cx="3427773" cy="1081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b="1" dirty="0"/>
              <a:t>After Login the Home page is 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/>
              <a:t>     displayed with a Map. </a:t>
            </a:r>
            <a:endParaRPr sz="1800" b="1" dirty="0"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23C6B-6488-824A-AEDA-2FA6E822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417" y="1379592"/>
            <a:ext cx="266762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20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1774502" y="469791"/>
            <a:ext cx="4552726" cy="77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HOME SCREEN</a:t>
            </a:r>
            <a:endParaRPr dirty="0"/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455756" y="855402"/>
            <a:ext cx="5339337" cy="37416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/>
              <a:t> </a:t>
            </a:r>
            <a:endParaRPr sz="1800" b="1" dirty="0"/>
          </a:p>
          <a:p>
            <a:pPr marL="285750" lvl="0" indent="-28575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1800" b="1" dirty="0"/>
              <a:t> The Navigation Panel is shown with the following   options:</a:t>
            </a:r>
            <a:endParaRPr sz="1800" b="1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/>
              <a:t>	Parking Reports</a:t>
            </a:r>
            <a:endParaRPr sz="1400" b="1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/>
              <a:t>	User Profile</a:t>
            </a:r>
            <a:endParaRPr sz="1400" b="1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/>
              <a:t>	Parking Manual</a:t>
            </a:r>
            <a:endParaRPr sz="1400" b="1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/>
              <a:t>	Logout</a:t>
            </a:r>
            <a:endParaRPr sz="1400" b="1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/>
              <a:t>	Support</a:t>
            </a:r>
            <a:endParaRPr sz="1400" b="1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dirty="0"/>
              <a:t>	Share</a:t>
            </a:r>
            <a:endParaRPr sz="1400" b="1" dirty="0"/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2B98A-F135-7C40-80F9-5997BF7B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81" y="1408550"/>
            <a:ext cx="2513960" cy="41671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339DEF-FD00-E244-8D2F-D3A71AF53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3" y="1222058"/>
            <a:ext cx="2881689" cy="47923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6D8BDE-686A-B34A-A145-59302728C6A2}"/>
              </a:ext>
            </a:extLst>
          </p:cNvPr>
          <p:cNvSpPr txBox="1"/>
          <p:nvPr/>
        </p:nvSpPr>
        <p:spPr>
          <a:xfrm>
            <a:off x="4235670" y="2753711"/>
            <a:ext cx="4771696" cy="14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The app will directly locate our current location in the home screen.</a:t>
            </a:r>
          </a:p>
          <a:p>
            <a:pPr marL="285750" lvl="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To lock the parking spot, tap on the lock button ( FAB ).</a:t>
            </a:r>
          </a:p>
          <a:p>
            <a:endParaRPr lang="en-US" dirty="0"/>
          </a:p>
        </p:txBody>
      </p:sp>
      <p:sp>
        <p:nvSpPr>
          <p:cNvPr id="7" name="Shape 296">
            <a:extLst>
              <a:ext uri="{FF2B5EF4-FFF2-40B4-BE49-F238E27FC236}">
                <a16:creationId xmlns:a16="http://schemas.microsoft.com/office/drawing/2014/main" id="{CB4280A1-3C7D-1645-BD94-7C7A6A8AA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4208" y="273826"/>
            <a:ext cx="5580992" cy="77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Locking a parking spot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02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D8BDE-686A-B34A-A145-59302728C6A2}"/>
              </a:ext>
            </a:extLst>
          </p:cNvPr>
          <p:cNvSpPr txBox="1"/>
          <p:nvPr/>
        </p:nvSpPr>
        <p:spPr>
          <a:xfrm>
            <a:off x="4235670" y="2753711"/>
            <a:ext cx="4771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Once the lock button is tapped, confirmation dialog box will be popped up to confirm locking.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F3175-1BE0-4246-AA78-4E2AB1CF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54" y="742348"/>
            <a:ext cx="3104750" cy="514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3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D8BDE-686A-B34A-A145-59302728C6A2}"/>
              </a:ext>
            </a:extLst>
          </p:cNvPr>
          <p:cNvSpPr txBox="1"/>
          <p:nvPr/>
        </p:nvSpPr>
        <p:spPr>
          <a:xfrm>
            <a:off x="4256690" y="1945796"/>
            <a:ext cx="4771696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Once the parking lot is confirmed, the parking session will be initiated with the timer.</a:t>
            </a:r>
          </a:p>
          <a:p>
            <a:pPr marL="285750" lvl="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The parking session will display the time elapsed and the parked location.</a:t>
            </a:r>
          </a:p>
          <a:p>
            <a:pPr marL="285750" lvl="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To finish the parking session, tap the green button.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F806E-06B8-E04B-9B34-A9C071CF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93" y="895786"/>
            <a:ext cx="2999013" cy="49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D8BDE-686A-B34A-A145-59302728C6A2}"/>
              </a:ext>
            </a:extLst>
          </p:cNvPr>
          <p:cNvSpPr txBox="1"/>
          <p:nvPr/>
        </p:nvSpPr>
        <p:spPr>
          <a:xfrm>
            <a:off x="4225159" y="2261107"/>
            <a:ext cx="4771696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Once the parking session is completed, the user will be directed to the payment portal dialog box. </a:t>
            </a:r>
          </a:p>
          <a:p>
            <a:pPr marL="28575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Choose the mode of payment either using credit or debit card.</a:t>
            </a:r>
          </a:p>
          <a:p>
            <a:pPr marL="285750" lvl="0" indent="-285750">
              <a:spcBef>
                <a:spcPts val="1000"/>
              </a:spcBef>
              <a:buFont typeface="Wingdings" pitchFamily="2" charset="2"/>
              <a:buChar char="Ø"/>
            </a:pP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07949-2867-7D4F-9DA9-C2430FC3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23" y="914401"/>
            <a:ext cx="3058338" cy="510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76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D8BDE-686A-B34A-A145-59302728C6A2}"/>
              </a:ext>
            </a:extLst>
          </p:cNvPr>
          <p:cNvSpPr txBox="1"/>
          <p:nvPr/>
        </p:nvSpPr>
        <p:spPr>
          <a:xfrm>
            <a:off x="4225159" y="2692032"/>
            <a:ext cx="477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</a:rPr>
              <a:t>Once the payment is done ,the parking receipt will be printed.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E3E66-E317-A044-BF95-540F02C7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69" y="986837"/>
            <a:ext cx="2945890" cy="48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0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fld>
            <a:endParaRPr sz="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r="-7642" b="-15473"/>
          <a:stretch/>
        </p:blipFill>
        <p:spPr>
          <a:xfrm>
            <a:off x="2778824" y="741130"/>
            <a:ext cx="3633851" cy="28799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/>
          <p:nvPr/>
        </p:nvSpPr>
        <p:spPr>
          <a:xfrm>
            <a:off x="2355214" y="3621064"/>
            <a:ext cx="4674977" cy="1185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➢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Sreejith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Thrivikraman</a:t>
            </a:r>
            <a:r>
              <a:rPr lang="en-US" sz="2000" b="1" dirty="0">
                <a:solidFill>
                  <a:schemeClr val="lt1"/>
                </a:solidFill>
              </a:rPr>
              <a:t>  (C0726943)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➢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Lakshmi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Priya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(C0732069)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➢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Arun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Thekkoot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Sasi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(C0729525)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905DC-B90B-6D4D-A386-9386FB97C912}"/>
              </a:ext>
            </a:extLst>
          </p:cNvPr>
          <p:cNvSpPr txBox="1"/>
          <p:nvPr/>
        </p:nvSpPr>
        <p:spPr>
          <a:xfrm>
            <a:off x="3338033" y="3220954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Development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sz="2000" b="1" u="sng" dirty="0">
                <a:solidFill>
                  <a:schemeClr val="tx1"/>
                </a:solidFill>
              </a:rPr>
              <a:t>Team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857260" y="183743"/>
            <a:ext cx="74295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PARKING REPORT</a:t>
            </a: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BFA10-638E-4946-99F6-366506105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07" y="1346679"/>
            <a:ext cx="2863821" cy="4719146"/>
          </a:xfrm>
          <a:prstGeom prst="rect">
            <a:avLst/>
          </a:prstGeom>
        </p:spPr>
      </p:pic>
      <p:sp>
        <p:nvSpPr>
          <p:cNvPr id="7" name="Shape 341">
            <a:extLst>
              <a:ext uri="{FF2B5EF4-FFF2-40B4-BE49-F238E27FC236}">
                <a16:creationId xmlns:a16="http://schemas.microsoft.com/office/drawing/2014/main" id="{B7063521-A8FA-274F-9890-B7455278222B}"/>
              </a:ext>
            </a:extLst>
          </p:cNvPr>
          <p:cNvSpPr txBox="1">
            <a:spLocks/>
          </p:cNvSpPr>
          <p:nvPr/>
        </p:nvSpPr>
        <p:spPr>
          <a:xfrm>
            <a:off x="4159192" y="2094162"/>
            <a:ext cx="4501332" cy="221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buSzPts val="1800"/>
              <a:buFont typeface="Wingdings" pitchFamily="2" charset="2"/>
              <a:buChar char="Ø"/>
            </a:pPr>
            <a:endParaRPr lang="en-US" sz="1800" b="1" dirty="0">
              <a:latin typeface="Century Gothic" panose="020B0502020202020204"/>
              <a:sym typeface="Century Gothic" panose="020B0502020202020204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1800"/>
              <a:buFont typeface="Wingdings" pitchFamily="2" charset="2"/>
              <a:buChar char="Ø"/>
            </a:pPr>
            <a:r>
              <a:rPr lang="en-US" sz="1800" b="1" dirty="0">
                <a:latin typeface="Century Gothic" panose="020B0502020202020204"/>
              </a:rPr>
              <a:t>This generates the parking reports of all the parking done so far.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en-US" sz="1800" b="1" dirty="0">
              <a:latin typeface="Century Gothic" panose="020B0502020202020204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1800"/>
              <a:buFont typeface="Wingdings" pitchFamily="2" charset="2"/>
              <a:buChar char="Ø"/>
            </a:pPr>
            <a:r>
              <a:rPr lang="en-US" sz="1800" b="1" dirty="0">
                <a:latin typeface="Century Gothic" panose="020B0502020202020204"/>
              </a:rPr>
              <a:t>This makes it convenient for the user to identify all the parking the user had done.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SzPts val="1800"/>
              <a:buFont typeface="Noto Sans Symbols"/>
              <a:buChar char="❑"/>
            </a:pPr>
            <a:endParaRPr lang="en-US" sz="1800" b="1" dirty="0"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290860" y="-7"/>
            <a:ext cx="74295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USER PROFILE</a:t>
            </a:r>
            <a:endParaRPr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547311" y="1256075"/>
            <a:ext cx="3152330" cy="3988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 Screen &gt; Navigation Bar &gt; User Profile</a:t>
            </a:r>
            <a:endParaRPr sz="1800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You can edit your personal details </a:t>
            </a:r>
            <a:r>
              <a:rPr lang="en-US" sz="1800" b="1" dirty="0" err="1">
                <a:latin typeface="Century Gothic"/>
                <a:ea typeface="Century Gothic"/>
                <a:cs typeface="Century Gothic"/>
                <a:sym typeface="Century Gothic"/>
              </a:rPr>
              <a:t>ie</a:t>
            </a: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; </a:t>
            </a: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User Name, </a:t>
            </a: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SzPts val="1800"/>
              <a:buFont typeface="Noto Sans Symbols"/>
              <a:buChar char="❑"/>
            </a:pP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Email ID, </a:t>
            </a:r>
            <a:r>
              <a:rPr lang="en-US" sz="1800" b="1" dirty="0" err="1">
                <a:latin typeface="Century Gothic"/>
                <a:ea typeface="Century Gothic"/>
                <a:cs typeface="Century Gothic"/>
                <a:sym typeface="Century Gothic"/>
              </a:rPr>
              <a:t>update.png</a:t>
            </a: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Phone Number, </a:t>
            </a: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Password </a:t>
            </a: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Car Plate Number </a:t>
            </a: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entury Gothic"/>
                <a:ea typeface="Century Gothic"/>
                <a:cs typeface="Century Gothic"/>
                <a:sym typeface="Century Gothic"/>
              </a:rPr>
              <a:t> in the user profile screen.</a:t>
            </a:r>
            <a:endParaRPr sz="18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C8738F-B6F0-F449-B613-968E8C7F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78" y="1394610"/>
            <a:ext cx="2321355" cy="3850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22036-7F90-4044-896D-96BE14145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397" y="1413534"/>
            <a:ext cx="2299927" cy="38311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xfrm>
            <a:off x="1440285" y="-169532"/>
            <a:ext cx="74295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PARKING MANUAL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4479224" y="1857682"/>
            <a:ext cx="4157980" cy="2262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 b="1" dirty="0"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Instructions for using the application can be found on the parking manual.</a:t>
            </a:r>
            <a:endParaRPr sz="1800" b="1" dirty="0"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28575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US" sz="1800" b="1" dirty="0"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Get more info on parking zones, parking fee, payment modes and parking penalties 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 panose="020B0503030403020204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3F5D5-702D-DE47-9467-6EA0F294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731" y="1217310"/>
            <a:ext cx="2814877" cy="466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00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951160" y="88618"/>
            <a:ext cx="74295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SUPPORT CONTACT</a:t>
            </a:r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D4F97-5B6A-E642-ABF3-4B8FE9A5C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44" y="1398625"/>
            <a:ext cx="2797867" cy="4644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660A5-1660-CD47-A86E-A0B8374E91E1}"/>
              </a:ext>
            </a:extLst>
          </p:cNvPr>
          <p:cNvSpPr txBox="1"/>
          <p:nvPr/>
        </p:nvSpPr>
        <p:spPr>
          <a:xfrm>
            <a:off x="4175555" y="3140521"/>
            <a:ext cx="477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For any help the user can contact our customer care service via Phone or Email.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xfrm>
            <a:off x="857260" y="156568"/>
            <a:ext cx="74295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LOGOUT</a:t>
            </a:r>
            <a:endParaRPr/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30345-E0C8-6E44-92C2-BBB6F13E5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07" y="1484691"/>
            <a:ext cx="2606482" cy="4320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E3162-9578-FC47-86A6-63408384344D}"/>
              </a:ext>
            </a:extLst>
          </p:cNvPr>
          <p:cNvSpPr txBox="1"/>
          <p:nvPr/>
        </p:nvSpPr>
        <p:spPr>
          <a:xfrm>
            <a:off x="4069416" y="2765575"/>
            <a:ext cx="477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By clicking the LOGOUT, we can EXIT the application.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" name="Shape 270">
            <a:extLst>
              <a:ext uri="{FF2B5EF4-FFF2-40B4-BE49-F238E27FC236}">
                <a16:creationId xmlns:a16="http://schemas.microsoft.com/office/drawing/2014/main" id="{F53808C5-EF37-8C4C-8E00-1835BC905414}"/>
              </a:ext>
            </a:extLst>
          </p:cNvPr>
          <p:cNvSpPr txBox="1">
            <a:spLocks/>
          </p:cNvSpPr>
          <p:nvPr/>
        </p:nvSpPr>
        <p:spPr>
          <a:xfrm>
            <a:off x="1148333" y="629393"/>
            <a:ext cx="7226834" cy="12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</a:rPr>
              <a:t>MyParker :</a:t>
            </a:r>
          </a:p>
          <a:p>
            <a:pPr>
              <a:buSzPts val="3600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SzPts val="3600"/>
            </a:pPr>
            <a:r>
              <a:rPr lang="en-US" sz="2400" b="1" dirty="0">
                <a:solidFill>
                  <a:schemeClr val="tx1"/>
                </a:solidFill>
              </a:rPr>
              <a:t>Best Practices and Industry Standards Followed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F2D5-4E10-A34B-BD43-59F10D141B91}"/>
              </a:ext>
            </a:extLst>
          </p:cNvPr>
          <p:cNvSpPr txBox="1"/>
          <p:nvPr/>
        </p:nvSpPr>
        <p:spPr>
          <a:xfrm>
            <a:off x="1148333" y="2001058"/>
            <a:ext cx="766107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Following steps has been followed to keep in track with the industry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standards and quality: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b="1" dirty="0">
                <a:solidFill>
                  <a:schemeClr val="bg1"/>
                </a:solidFill>
              </a:rPr>
              <a:t>Simple UI design for each activity.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b="1" dirty="0">
                <a:solidFill>
                  <a:schemeClr val="bg1"/>
                </a:solidFill>
              </a:rPr>
              <a:t>Testing for all possible scenarios.</a:t>
            </a:r>
          </a:p>
          <a:p>
            <a:pPr lvl="2"/>
            <a:r>
              <a:rPr lang="en-US" sz="1800" b="1" dirty="0">
                <a:solidFill>
                  <a:schemeClr val="bg1"/>
                </a:solidFill>
              </a:rPr>
              <a:t>	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1800" b="1" dirty="0">
                <a:solidFill>
                  <a:schemeClr val="bg1"/>
                </a:solidFill>
              </a:rPr>
              <a:t>Documentations</a:t>
            </a:r>
          </a:p>
          <a:p>
            <a:pPr lvl="2"/>
            <a:r>
              <a:rPr lang="en-US" sz="1800" b="1" dirty="0">
                <a:solidFill>
                  <a:schemeClr val="bg1"/>
                </a:solidFill>
              </a:rPr>
              <a:t> 	Testing documents :</a:t>
            </a:r>
          </a:p>
          <a:p>
            <a:pPr lvl="2"/>
            <a:r>
              <a:rPr lang="en-US" sz="1800" b="1" dirty="0">
                <a:solidFill>
                  <a:schemeClr val="bg1"/>
                </a:solidFill>
              </a:rPr>
              <a:t>	</a:t>
            </a:r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  Test Plan document.</a:t>
            </a:r>
          </a:p>
          <a:p>
            <a:pPr lvl="2"/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	  Test	Result document </a:t>
            </a:r>
          </a:p>
          <a:p>
            <a:pPr lvl="2"/>
            <a:endParaRPr lang="en-US" sz="18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	Development and Design Documents :</a:t>
            </a:r>
          </a:p>
          <a:p>
            <a:pPr lvl="2"/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	 Technical design document</a:t>
            </a:r>
          </a:p>
          <a:p>
            <a:pPr lvl="2"/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800" b="1" dirty="0">
                <a:solidFill>
                  <a:schemeClr val="bg1"/>
                </a:solidFill>
              </a:rPr>
              <a:t>	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6" name="Shape 270">
            <a:extLst>
              <a:ext uri="{FF2B5EF4-FFF2-40B4-BE49-F238E27FC236}">
                <a16:creationId xmlns:a16="http://schemas.microsoft.com/office/drawing/2014/main" id="{F53808C5-EF37-8C4C-8E00-1835BC905414}"/>
              </a:ext>
            </a:extLst>
          </p:cNvPr>
          <p:cNvSpPr txBox="1">
            <a:spLocks/>
          </p:cNvSpPr>
          <p:nvPr/>
        </p:nvSpPr>
        <p:spPr>
          <a:xfrm>
            <a:off x="1058807" y="275445"/>
            <a:ext cx="7226834" cy="62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r>
              <a:rPr lang="en-US" sz="2400" b="1" dirty="0">
                <a:solidFill>
                  <a:schemeClr val="tx1"/>
                </a:solidFill>
              </a:rPr>
              <a:t>Test Result Document : Sample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65535-E9DA-4D47-BD6E-01FA7D16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55" y="1092384"/>
            <a:ext cx="8692738" cy="545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4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6" name="Shape 270">
            <a:extLst>
              <a:ext uri="{FF2B5EF4-FFF2-40B4-BE49-F238E27FC236}">
                <a16:creationId xmlns:a16="http://schemas.microsoft.com/office/drawing/2014/main" id="{F53808C5-EF37-8C4C-8E00-1835BC905414}"/>
              </a:ext>
            </a:extLst>
          </p:cNvPr>
          <p:cNvSpPr txBox="1">
            <a:spLocks/>
          </p:cNvSpPr>
          <p:nvPr/>
        </p:nvSpPr>
        <p:spPr>
          <a:xfrm>
            <a:off x="1058807" y="221639"/>
            <a:ext cx="7226834" cy="626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r>
              <a:rPr lang="en-US" sz="2400" b="1" dirty="0">
                <a:solidFill>
                  <a:schemeClr val="tx1"/>
                </a:solidFill>
              </a:rPr>
              <a:t>Technical Design Document :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E7F62-E768-724E-9F7B-3D8832374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24" y="848574"/>
            <a:ext cx="6400800" cy="58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66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6" name="Shape 270">
            <a:extLst>
              <a:ext uri="{FF2B5EF4-FFF2-40B4-BE49-F238E27FC236}">
                <a16:creationId xmlns:a16="http://schemas.microsoft.com/office/drawing/2014/main" id="{F53808C5-EF37-8C4C-8E00-1835BC905414}"/>
              </a:ext>
            </a:extLst>
          </p:cNvPr>
          <p:cNvSpPr txBox="1">
            <a:spLocks/>
          </p:cNvSpPr>
          <p:nvPr/>
        </p:nvSpPr>
        <p:spPr>
          <a:xfrm>
            <a:off x="1148333" y="629393"/>
            <a:ext cx="7226834" cy="12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</a:rPr>
              <a:t>MyParker :</a:t>
            </a:r>
          </a:p>
          <a:p>
            <a:pPr>
              <a:buSzPts val="3600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SzPts val="3600"/>
            </a:pPr>
            <a:r>
              <a:rPr lang="en-US" sz="2400" b="1" dirty="0">
                <a:solidFill>
                  <a:schemeClr val="tx1"/>
                </a:solidFill>
              </a:rPr>
              <a:t>Competitor's Products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F2D5-4E10-A34B-BD43-59F10D141B91}"/>
              </a:ext>
            </a:extLst>
          </p:cNvPr>
          <p:cNvSpPr txBox="1"/>
          <p:nvPr/>
        </p:nvSpPr>
        <p:spPr>
          <a:xfrm>
            <a:off x="709999" y="2036684"/>
            <a:ext cx="82677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Following is one of the top rated parking app in Google Play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fontAlgn="base"/>
            <a:r>
              <a:rPr lang="en-CA" sz="1800" b="1" dirty="0">
                <a:solidFill>
                  <a:schemeClr val="bg1"/>
                </a:solidFill>
              </a:rPr>
              <a:t> </a:t>
            </a:r>
            <a:r>
              <a:rPr lang="en-CA" sz="1800" b="1" dirty="0" err="1">
                <a:solidFill>
                  <a:schemeClr val="bg1"/>
                </a:solidFill>
              </a:rPr>
              <a:t>BestParking</a:t>
            </a:r>
            <a:r>
              <a:rPr lang="en-CA" sz="1800" b="1" dirty="0">
                <a:solidFill>
                  <a:schemeClr val="bg1"/>
                </a:solidFill>
              </a:rPr>
              <a:t>  (</a:t>
            </a:r>
            <a:r>
              <a:rPr lang="en-CA" b="1" dirty="0" err="1"/>
              <a:t>ParkWhiz</a:t>
            </a:r>
            <a:r>
              <a:rPr lang="en-CA" b="1" dirty="0"/>
              <a:t> Inc)</a:t>
            </a:r>
          </a:p>
          <a:p>
            <a:pPr fontAlgn="base"/>
            <a:endParaRPr lang="en-CA" sz="1800" b="1" dirty="0">
              <a:solidFill>
                <a:schemeClr val="bg1"/>
              </a:solidFill>
            </a:endParaRPr>
          </a:p>
          <a:p>
            <a:pPr fontAlgn="base"/>
            <a:endParaRPr lang="en-CA" sz="1800" b="1" dirty="0">
              <a:solidFill>
                <a:schemeClr val="bg1"/>
              </a:solidFill>
            </a:endParaRPr>
          </a:p>
          <a:p>
            <a:pPr fontAlgn="base"/>
            <a:endParaRPr lang="en-CA" sz="1800" b="1" dirty="0">
              <a:solidFill>
                <a:schemeClr val="bg1"/>
              </a:solidFill>
            </a:endParaRPr>
          </a:p>
          <a:p>
            <a:pPr fontAlgn="base"/>
            <a:endParaRPr lang="en-CA" sz="1800" b="1" dirty="0">
              <a:solidFill>
                <a:schemeClr val="bg1"/>
              </a:solidFill>
            </a:endParaRPr>
          </a:p>
          <a:p>
            <a:pPr fontAlgn="base"/>
            <a:endParaRPr lang="en-CA" sz="1800" b="1" dirty="0">
              <a:solidFill>
                <a:schemeClr val="bg1"/>
              </a:solidFill>
            </a:endParaRPr>
          </a:p>
          <a:p>
            <a:pPr marL="285750" lvl="3" indent="-285750" fontAlgn="base">
              <a:buFont typeface="Wingdings" pitchFamily="2" charset="2"/>
              <a:buChar char="Ø"/>
            </a:pPr>
            <a:r>
              <a:rPr lang="en-CA" sz="1800" b="1" dirty="0">
                <a:solidFill>
                  <a:schemeClr val="bg1"/>
                </a:solidFill>
              </a:rPr>
              <a:t>      Available in 105 cities and 115 airports throughout North America,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sz="1800" b="1" dirty="0">
                <a:solidFill>
                  <a:schemeClr val="bg1"/>
                </a:solidFill>
              </a:rPr>
              <a:t>      It will find you the best spot, no matter where you are.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sz="1800" b="1" dirty="0">
                <a:solidFill>
                  <a:schemeClr val="bg1"/>
                </a:solidFill>
              </a:rPr>
              <a:t>      It sorts spots by price, so visualisation of most affordable lots </a:t>
            </a:r>
          </a:p>
          <a:p>
            <a:r>
              <a:rPr lang="en-CA" sz="1800" b="1" dirty="0">
                <a:solidFill>
                  <a:schemeClr val="bg1"/>
                </a:solidFill>
              </a:rPr>
              <a:t>          are projected to the user.</a:t>
            </a:r>
            <a:endParaRPr lang="en-US" sz="1800" b="1" dirty="0">
              <a:solidFill>
                <a:schemeClr val="bg1"/>
              </a:solidFill>
            </a:endParaRPr>
          </a:p>
          <a:p>
            <a:pPr lvl="2"/>
            <a:endParaRPr lang="en-US" sz="18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800" b="1" dirty="0">
                <a:solidFill>
                  <a:schemeClr val="bg1"/>
                </a:solidFill>
              </a:rPr>
              <a:t>	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ACBA2-761E-3B43-B7AF-B7238BA27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65" y="2581465"/>
            <a:ext cx="1440378" cy="144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88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6" name="Shape 270">
            <a:extLst>
              <a:ext uri="{FF2B5EF4-FFF2-40B4-BE49-F238E27FC236}">
                <a16:creationId xmlns:a16="http://schemas.microsoft.com/office/drawing/2014/main" id="{F53808C5-EF37-8C4C-8E00-1835BC905414}"/>
              </a:ext>
            </a:extLst>
          </p:cNvPr>
          <p:cNvSpPr txBox="1">
            <a:spLocks/>
          </p:cNvSpPr>
          <p:nvPr/>
        </p:nvSpPr>
        <p:spPr>
          <a:xfrm>
            <a:off x="1058807" y="760021"/>
            <a:ext cx="7226834" cy="12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</a:rPr>
              <a:t>MyParker :</a:t>
            </a:r>
          </a:p>
          <a:p>
            <a:pPr>
              <a:buSzPts val="3600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SzPts val="3600"/>
            </a:pPr>
            <a:r>
              <a:rPr lang="en-US" sz="2400" b="1" dirty="0">
                <a:solidFill>
                  <a:schemeClr val="tx1"/>
                </a:solidFill>
              </a:rPr>
              <a:t>Legal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F2D5-4E10-A34B-BD43-59F10D141B91}"/>
              </a:ext>
            </a:extLst>
          </p:cNvPr>
          <p:cNvSpPr txBox="1"/>
          <p:nvPr/>
        </p:nvSpPr>
        <p:spPr>
          <a:xfrm>
            <a:off x="1058807" y="2148089"/>
            <a:ext cx="74558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Following are the legal dependencies for the </a:t>
            </a:r>
            <a:r>
              <a:rPr lang="en-US" sz="1800" b="1" dirty="0" err="1">
                <a:solidFill>
                  <a:schemeClr val="bg1"/>
                </a:solidFill>
              </a:rPr>
              <a:t>MyParker</a:t>
            </a:r>
            <a:r>
              <a:rPr lang="en-US" sz="1800" b="1" dirty="0">
                <a:solidFill>
                  <a:schemeClr val="bg1"/>
                </a:solidFill>
              </a:rPr>
              <a:t> App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CA" sz="1800" b="1" dirty="0">
                <a:solidFill>
                  <a:schemeClr val="bg1"/>
                </a:solidFill>
              </a:rPr>
              <a:t> Data security for the personal ,renting lot information.</a:t>
            </a:r>
          </a:p>
          <a:p>
            <a:pPr fontAlgn="base"/>
            <a:endParaRPr lang="en-CA" sz="1800" b="1" dirty="0">
              <a:solidFill>
                <a:schemeClr val="bg1"/>
              </a:solidFill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CA" sz="1800" b="1" dirty="0">
                <a:solidFill>
                  <a:schemeClr val="bg1"/>
                </a:solidFill>
                <a:sym typeface="Wingdings" pitchFamily="2" charset="2"/>
              </a:rPr>
              <a:t> Encryption of payment options for banking information and    transactions</a:t>
            </a:r>
          </a:p>
          <a:p>
            <a:pPr marL="285750" indent="-285750" fontAlgn="base">
              <a:buFont typeface="Wingdings" pitchFamily="2" charset="2"/>
              <a:buChar char="Ø"/>
            </a:pPr>
            <a:endParaRPr lang="en-CA" sz="1800" b="1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 fontAlgn="base">
              <a:buFont typeface="Wingdings" pitchFamily="2" charset="2"/>
              <a:buChar char="Ø"/>
            </a:pPr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Legal verification of new users registering into the product by means of phone or Photo IDs.</a:t>
            </a:r>
          </a:p>
          <a:p>
            <a:pPr lvl="2"/>
            <a:r>
              <a:rPr lang="en-US" sz="18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800" b="1" dirty="0">
                <a:solidFill>
                  <a:schemeClr val="bg1"/>
                </a:solidFill>
              </a:rPr>
              <a:t>	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xfrm>
            <a:off x="1298758" y="843532"/>
            <a:ext cx="5035138" cy="8697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tx1"/>
                </a:solidFill>
              </a:rPr>
              <a:t>MyParker : An Overview</a:t>
            </a:r>
            <a:endParaRPr b="1" u="sng" dirty="0">
              <a:solidFill>
                <a:schemeClr val="tx1"/>
              </a:solidFill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978240" y="1630167"/>
            <a:ext cx="8035131" cy="4735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5600" lvl="0" indent="-355600">
              <a:spcBef>
                <a:spcPts val="0"/>
              </a:spcBef>
              <a:buClr>
                <a:srgbClr val="FFFFFF"/>
              </a:buClr>
              <a:buSzPts val="2000"/>
              <a:buChar char="●"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MyParker is a Car parking android application designed to deliver an easier and fastest vehicle parking experience for the end user .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 MyParker, the end-user don’t have to follow the traditional way of driving around the parking lot to find the free parking space as this application does the same for you in seconds.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endParaRPr sz="1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-355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application saves the user’s time by locating his parked car so as making the user to easily locate his/her vehicle.</a:t>
            </a:r>
            <a:endParaRPr sz="1800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  <a:p>
            <a:pPr marL="285750" indent="-285750">
              <a:lnSpc>
                <a:spcPct val="115000"/>
              </a:lnSpc>
              <a:spcBef>
                <a:spcPts val="0"/>
              </a:spcBef>
            </a:pPr>
            <a:r>
              <a:rPr lang="en-CA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8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Forget about the confusing payment kiosks and annoying   tickets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6" name="Shape 270">
            <a:extLst>
              <a:ext uri="{FF2B5EF4-FFF2-40B4-BE49-F238E27FC236}">
                <a16:creationId xmlns:a16="http://schemas.microsoft.com/office/drawing/2014/main" id="{F53808C5-EF37-8C4C-8E00-1835BC905414}"/>
              </a:ext>
            </a:extLst>
          </p:cNvPr>
          <p:cNvSpPr txBox="1">
            <a:spLocks/>
          </p:cNvSpPr>
          <p:nvPr/>
        </p:nvSpPr>
        <p:spPr>
          <a:xfrm>
            <a:off x="1148333" y="325784"/>
            <a:ext cx="7226834" cy="12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</a:rPr>
              <a:t>MyParker :</a:t>
            </a:r>
          </a:p>
          <a:p>
            <a:pPr>
              <a:buSzPts val="3600"/>
            </a:pPr>
            <a:endParaRPr lang="en-US" sz="2400" b="1" dirty="0">
              <a:solidFill>
                <a:schemeClr val="tx1"/>
              </a:solidFill>
            </a:endParaRPr>
          </a:p>
          <a:p>
            <a:r>
              <a:rPr lang="en-CA" sz="2400" b="1" dirty="0">
                <a:solidFill>
                  <a:schemeClr val="tx1"/>
                </a:solidFill>
              </a:rPr>
              <a:t>Projected adoption rate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64532-7966-8040-9D9F-3FC63A653C58}"/>
              </a:ext>
            </a:extLst>
          </p:cNvPr>
          <p:cNvSpPr txBox="1"/>
          <p:nvPr/>
        </p:nvSpPr>
        <p:spPr>
          <a:xfrm>
            <a:off x="1148333" y="1579654"/>
            <a:ext cx="76987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As per the 2014 analysis report* of vacant and abandoned properties in Toronto, by Vanessa Fletcher </a:t>
            </a:r>
          </a:p>
          <a:p>
            <a:endParaRPr lang="en-CA" i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CA" i="1" dirty="0"/>
              <a:t>Of </a:t>
            </a:r>
            <a:r>
              <a:rPr lang="en-CA" b="1" i="1" dirty="0"/>
              <a:t>vacant properties</a:t>
            </a:r>
            <a:r>
              <a:rPr lang="en-CA" i="1" dirty="0"/>
              <a:t>, </a:t>
            </a:r>
            <a:r>
              <a:rPr lang="en-CA" b="1" i="1" dirty="0"/>
              <a:t>57% were residential</a:t>
            </a:r>
            <a:r>
              <a:rPr lang="en-CA" i="1" dirty="0"/>
              <a:t>, 40% commercial and 3% industrial.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i="1" dirty="0"/>
              <a:t>Most notably, of </a:t>
            </a:r>
            <a:r>
              <a:rPr lang="en-CA" b="1" i="1" dirty="0"/>
              <a:t>abandoned properties</a:t>
            </a:r>
            <a:r>
              <a:rPr lang="en-CA" i="1" dirty="0"/>
              <a:t>, </a:t>
            </a:r>
            <a:r>
              <a:rPr lang="en-CA" b="1" i="1" dirty="0"/>
              <a:t>71% were residential</a:t>
            </a:r>
            <a:r>
              <a:rPr lang="en-CA" i="1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CA" i="1" dirty="0"/>
              <a:t>This means that in Toronto, vacancy and abandonment is most often found in the residential housing stock.”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A07C2-FF2D-7142-BF5A-EC0C22801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25" y="3180092"/>
            <a:ext cx="3058519" cy="2615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5D4D35-A0F7-8E46-9B65-A3AAA2AC3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852" y="3180092"/>
            <a:ext cx="4548452" cy="26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54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10" name="Shape 270">
            <a:extLst>
              <a:ext uri="{FF2B5EF4-FFF2-40B4-BE49-F238E27FC236}">
                <a16:creationId xmlns:a16="http://schemas.microsoft.com/office/drawing/2014/main" id="{A4158143-1719-4648-AF7B-48E542229E06}"/>
              </a:ext>
            </a:extLst>
          </p:cNvPr>
          <p:cNvSpPr txBox="1">
            <a:spLocks/>
          </p:cNvSpPr>
          <p:nvPr/>
        </p:nvSpPr>
        <p:spPr>
          <a:xfrm>
            <a:off x="1058807" y="760021"/>
            <a:ext cx="7226834" cy="12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</a:rPr>
              <a:t>MyParker :</a:t>
            </a:r>
          </a:p>
          <a:p>
            <a:pPr>
              <a:buSzPts val="3600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SzPts val="3600"/>
            </a:pPr>
            <a:r>
              <a:rPr lang="en-US" sz="2400" b="1" dirty="0">
                <a:solidFill>
                  <a:schemeClr val="tx1"/>
                </a:solidFill>
              </a:rPr>
              <a:t>Project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11AE4-167F-1848-9BC4-EC9489CD366C}"/>
              </a:ext>
            </a:extLst>
          </p:cNvPr>
          <p:cNvSpPr txBox="1"/>
          <p:nvPr/>
        </p:nvSpPr>
        <p:spPr>
          <a:xfrm>
            <a:off x="938150" y="2576945"/>
            <a:ext cx="2579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Total Resources 	      : 3</a:t>
            </a:r>
          </a:p>
          <a:p>
            <a:r>
              <a:rPr lang="en-US" b="1" dirty="0"/>
              <a:t>Development resource    : 2</a:t>
            </a:r>
          </a:p>
          <a:p>
            <a:r>
              <a:rPr lang="en-US" b="1" dirty="0"/>
              <a:t>Testing resource              :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DA6AD-C5E8-DF47-A1DF-C9CDA9ED5911}"/>
              </a:ext>
            </a:extLst>
          </p:cNvPr>
          <p:cNvSpPr txBox="1"/>
          <p:nvPr/>
        </p:nvSpPr>
        <p:spPr>
          <a:xfrm>
            <a:off x="938150" y="22691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/>
              <a:t>Resources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7EF12D-3D2B-B74D-80D9-B2589029F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4990"/>
            <a:ext cx="9144000" cy="247807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4125843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DIFFICULTIES FACED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856141" y="1923666"/>
            <a:ext cx="7429500" cy="3699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Database connection issues</a:t>
            </a:r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dirty="0"/>
              <a:t>HTML Parsing for web view</a:t>
            </a:r>
            <a:endParaRPr lang="en-IN" altLang="en-US" dirty="0"/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altLang="en-US" dirty="0"/>
              <a:t>Embedding Map functionality into the application</a:t>
            </a:r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altLang="en-US" dirty="0"/>
              <a:t>Conversion of latitude and longitude into street address</a:t>
            </a:r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IN" altLang="en-US" dirty="0"/>
              <a:t>Challenge in accessing the files in “assets” folder.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IN" altLang="en-US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 panose="020B0503030403020204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56060" y="2249487"/>
            <a:ext cx="7429500" cy="3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Android         - Target Operating System 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HTML &amp; CSS - For rendering the format of parking receipt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JAVA	          - Primary programming language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SQLite            - DBMS used for database operations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05" name="Shape 405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 panose="020B0503030403020204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5BE5A5-50A7-7C49-96AD-6A122D452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00" y="4896666"/>
            <a:ext cx="1753972" cy="986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ABEBD4-7707-1245-8CC0-5ACC523C7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547" y="4923046"/>
            <a:ext cx="1638795" cy="983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39AC3-965C-4C4C-95B7-FD80E1BD7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660" y="4896666"/>
            <a:ext cx="1924299" cy="10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67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856060" y="618518"/>
            <a:ext cx="7429500" cy="14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856060" y="2219346"/>
            <a:ext cx="7429500" cy="2667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Android Studio                    - Development IDE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DB Browser for SQLite       - Application to view SQLite files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Google Drive          	       - File sharing</a:t>
            </a: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Google Docs &amp; MS Office  - Documentation      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 panose="020B0503030403020204"/>
              <a:buNone/>
            </a:pPr>
            <a:fld id="{00000000-1234-1234-1234-123412341234}" type="slidenum">
              <a:rPr lang="en-US"/>
              <a:t>34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7E14C-CCAC-224B-BE57-D8AD2F4FA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44" y="610724"/>
            <a:ext cx="1293091" cy="1293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E23782-8DCA-E840-B599-53F13298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213" y="4887310"/>
            <a:ext cx="1525194" cy="1016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FE4E1-1E62-5641-8AEF-DDB6C7EDE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942" y="4887310"/>
            <a:ext cx="1764642" cy="993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CA11A-6048-A444-B5C4-0EA8062BA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899" y="4861319"/>
            <a:ext cx="1603168" cy="1068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8F39E1-E38B-C24B-AC25-C6E0865536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872" y="589942"/>
            <a:ext cx="1313873" cy="13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37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2AC4-F148-7840-B2AE-47A25BA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257" y="146505"/>
            <a:ext cx="4286964" cy="722469"/>
          </a:xfrm>
        </p:spPr>
        <p:txBody>
          <a:bodyPr/>
          <a:lstStyle/>
          <a:p>
            <a:pPr algn="ctr"/>
            <a:r>
              <a:rPr lang="en-US" b="1" dirty="0"/>
              <a:t>Final Sprint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981CE-C078-3F46-8439-D2C85BCC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35</a:t>
            </a:fld>
            <a:endParaRPr lang="en-US" sz="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97255C-758E-7D46-A7DE-3B31806657AC}"/>
              </a:ext>
            </a:extLst>
          </p:cNvPr>
          <p:cNvGrpSpPr/>
          <p:nvPr/>
        </p:nvGrpSpPr>
        <p:grpSpPr>
          <a:xfrm>
            <a:off x="397321" y="982956"/>
            <a:ext cx="8214835" cy="1067697"/>
            <a:chOff x="479115" y="1539921"/>
            <a:chExt cx="8214835" cy="1067697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67A0C6-D288-4046-8911-ACD4D9A06CEA}"/>
                </a:ext>
              </a:extLst>
            </p:cNvPr>
            <p:cNvSpPr/>
            <p:nvPr/>
          </p:nvSpPr>
          <p:spPr>
            <a:xfrm>
              <a:off x="479115" y="1539921"/>
              <a:ext cx="1502405" cy="1067697"/>
            </a:xfrm>
            <a:custGeom>
              <a:avLst/>
              <a:gdLst>
                <a:gd name="connsiteX0" fmla="*/ 0 w 1502405"/>
                <a:gd name="connsiteY0" fmla="*/ 90144 h 901443"/>
                <a:gd name="connsiteX1" fmla="*/ 90144 w 1502405"/>
                <a:gd name="connsiteY1" fmla="*/ 0 h 901443"/>
                <a:gd name="connsiteX2" fmla="*/ 1412261 w 1502405"/>
                <a:gd name="connsiteY2" fmla="*/ 0 h 901443"/>
                <a:gd name="connsiteX3" fmla="*/ 1502405 w 1502405"/>
                <a:gd name="connsiteY3" fmla="*/ 90144 h 901443"/>
                <a:gd name="connsiteX4" fmla="*/ 1502405 w 1502405"/>
                <a:gd name="connsiteY4" fmla="*/ 811299 h 901443"/>
                <a:gd name="connsiteX5" fmla="*/ 1412261 w 1502405"/>
                <a:gd name="connsiteY5" fmla="*/ 901443 h 901443"/>
                <a:gd name="connsiteX6" fmla="*/ 90144 w 1502405"/>
                <a:gd name="connsiteY6" fmla="*/ 901443 h 901443"/>
                <a:gd name="connsiteX7" fmla="*/ 0 w 1502405"/>
                <a:gd name="connsiteY7" fmla="*/ 811299 h 901443"/>
                <a:gd name="connsiteX8" fmla="*/ 0 w 1502405"/>
                <a:gd name="connsiteY8" fmla="*/ 90144 h 90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05" h="901443">
                  <a:moveTo>
                    <a:pt x="0" y="90144"/>
                  </a:moveTo>
                  <a:cubicBezTo>
                    <a:pt x="0" y="40359"/>
                    <a:pt x="40359" y="0"/>
                    <a:pt x="90144" y="0"/>
                  </a:cubicBezTo>
                  <a:lnTo>
                    <a:pt x="1412261" y="0"/>
                  </a:lnTo>
                  <a:cubicBezTo>
                    <a:pt x="1462046" y="0"/>
                    <a:pt x="1502405" y="40359"/>
                    <a:pt x="1502405" y="90144"/>
                  </a:cubicBezTo>
                  <a:lnTo>
                    <a:pt x="1502405" y="811299"/>
                  </a:lnTo>
                  <a:cubicBezTo>
                    <a:pt x="1502405" y="861084"/>
                    <a:pt x="1462046" y="901443"/>
                    <a:pt x="1412261" y="901443"/>
                  </a:cubicBezTo>
                  <a:lnTo>
                    <a:pt x="90144" y="901443"/>
                  </a:lnTo>
                  <a:cubicBezTo>
                    <a:pt x="40359" y="901443"/>
                    <a:pt x="0" y="861084"/>
                    <a:pt x="0" y="811299"/>
                  </a:cubicBezTo>
                  <a:lnTo>
                    <a:pt x="0" y="9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42" tIns="117842" rIns="117842" bIns="11784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Sprint 1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4 – 7 Apr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79F86B9-7C1D-1B48-998F-C774ABCA1733}"/>
                </a:ext>
              </a:extLst>
            </p:cNvPr>
            <p:cNvSpPr/>
            <p:nvPr/>
          </p:nvSpPr>
          <p:spPr>
            <a:xfrm>
              <a:off x="2238638" y="1970598"/>
              <a:ext cx="318509" cy="372596"/>
            </a:xfrm>
            <a:custGeom>
              <a:avLst/>
              <a:gdLst>
                <a:gd name="connsiteX0" fmla="*/ 0 w 318509"/>
                <a:gd name="connsiteY0" fmla="*/ 74519 h 372596"/>
                <a:gd name="connsiteX1" fmla="*/ 159255 w 318509"/>
                <a:gd name="connsiteY1" fmla="*/ 74519 h 372596"/>
                <a:gd name="connsiteX2" fmla="*/ 159255 w 318509"/>
                <a:gd name="connsiteY2" fmla="*/ 0 h 372596"/>
                <a:gd name="connsiteX3" fmla="*/ 318509 w 318509"/>
                <a:gd name="connsiteY3" fmla="*/ 186298 h 372596"/>
                <a:gd name="connsiteX4" fmla="*/ 159255 w 318509"/>
                <a:gd name="connsiteY4" fmla="*/ 372596 h 372596"/>
                <a:gd name="connsiteX5" fmla="*/ 159255 w 318509"/>
                <a:gd name="connsiteY5" fmla="*/ 298077 h 372596"/>
                <a:gd name="connsiteX6" fmla="*/ 0 w 318509"/>
                <a:gd name="connsiteY6" fmla="*/ 298077 h 372596"/>
                <a:gd name="connsiteX7" fmla="*/ 0 w 318509"/>
                <a:gd name="connsiteY7" fmla="*/ 74519 h 3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509" h="372596">
                  <a:moveTo>
                    <a:pt x="0" y="74519"/>
                  </a:moveTo>
                  <a:lnTo>
                    <a:pt x="159255" y="74519"/>
                  </a:lnTo>
                  <a:lnTo>
                    <a:pt x="159255" y="0"/>
                  </a:lnTo>
                  <a:lnTo>
                    <a:pt x="318509" y="186298"/>
                  </a:lnTo>
                  <a:lnTo>
                    <a:pt x="159255" y="372596"/>
                  </a:lnTo>
                  <a:lnTo>
                    <a:pt x="159255" y="298077"/>
                  </a:lnTo>
                  <a:lnTo>
                    <a:pt x="0" y="298077"/>
                  </a:lnTo>
                  <a:lnTo>
                    <a:pt x="0" y="74519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519" rIns="95553" bIns="7451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73D8162-84F3-4245-829B-507CC7D6994C}"/>
                </a:ext>
              </a:extLst>
            </p:cNvPr>
            <p:cNvSpPr/>
            <p:nvPr/>
          </p:nvSpPr>
          <p:spPr>
            <a:xfrm>
              <a:off x="2797851" y="1539921"/>
              <a:ext cx="1502405" cy="1067697"/>
            </a:xfrm>
            <a:custGeom>
              <a:avLst/>
              <a:gdLst>
                <a:gd name="connsiteX0" fmla="*/ 0 w 1502405"/>
                <a:gd name="connsiteY0" fmla="*/ 90144 h 901443"/>
                <a:gd name="connsiteX1" fmla="*/ 90144 w 1502405"/>
                <a:gd name="connsiteY1" fmla="*/ 0 h 901443"/>
                <a:gd name="connsiteX2" fmla="*/ 1412261 w 1502405"/>
                <a:gd name="connsiteY2" fmla="*/ 0 h 901443"/>
                <a:gd name="connsiteX3" fmla="*/ 1502405 w 1502405"/>
                <a:gd name="connsiteY3" fmla="*/ 90144 h 901443"/>
                <a:gd name="connsiteX4" fmla="*/ 1502405 w 1502405"/>
                <a:gd name="connsiteY4" fmla="*/ 811299 h 901443"/>
                <a:gd name="connsiteX5" fmla="*/ 1412261 w 1502405"/>
                <a:gd name="connsiteY5" fmla="*/ 901443 h 901443"/>
                <a:gd name="connsiteX6" fmla="*/ 90144 w 1502405"/>
                <a:gd name="connsiteY6" fmla="*/ 901443 h 901443"/>
                <a:gd name="connsiteX7" fmla="*/ 0 w 1502405"/>
                <a:gd name="connsiteY7" fmla="*/ 811299 h 901443"/>
                <a:gd name="connsiteX8" fmla="*/ 0 w 1502405"/>
                <a:gd name="connsiteY8" fmla="*/ 90144 h 90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05" h="901443">
                  <a:moveTo>
                    <a:pt x="0" y="90144"/>
                  </a:moveTo>
                  <a:cubicBezTo>
                    <a:pt x="0" y="40359"/>
                    <a:pt x="40359" y="0"/>
                    <a:pt x="90144" y="0"/>
                  </a:cubicBezTo>
                  <a:lnTo>
                    <a:pt x="1412261" y="0"/>
                  </a:lnTo>
                  <a:cubicBezTo>
                    <a:pt x="1462046" y="0"/>
                    <a:pt x="1502405" y="40359"/>
                    <a:pt x="1502405" y="90144"/>
                  </a:cubicBezTo>
                  <a:lnTo>
                    <a:pt x="1502405" y="811299"/>
                  </a:lnTo>
                  <a:cubicBezTo>
                    <a:pt x="1502405" y="861084"/>
                    <a:pt x="1462046" y="901443"/>
                    <a:pt x="1412261" y="901443"/>
                  </a:cubicBezTo>
                  <a:lnTo>
                    <a:pt x="90144" y="901443"/>
                  </a:lnTo>
                  <a:cubicBezTo>
                    <a:pt x="40359" y="901443"/>
                    <a:pt x="0" y="861084"/>
                    <a:pt x="0" y="811299"/>
                  </a:cubicBezTo>
                  <a:lnTo>
                    <a:pt x="0" y="9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88363"/>
                <a:satOff val="14906"/>
                <a:lumOff val="-8105"/>
                <a:alphaOff val="0"/>
              </a:schemeClr>
            </a:fillRef>
            <a:effectRef idx="0">
              <a:schemeClr val="accent5">
                <a:hueOff val="788363"/>
                <a:satOff val="14906"/>
                <a:lumOff val="-810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42" tIns="117842" rIns="117842" bIns="11784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Sprint 2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8 -12 Apr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21E5DEB-7E27-7445-8458-80A7BEDCB204}"/>
                </a:ext>
              </a:extLst>
            </p:cNvPr>
            <p:cNvSpPr/>
            <p:nvPr/>
          </p:nvSpPr>
          <p:spPr>
            <a:xfrm>
              <a:off x="4545636" y="1970598"/>
              <a:ext cx="318509" cy="372596"/>
            </a:xfrm>
            <a:custGeom>
              <a:avLst/>
              <a:gdLst>
                <a:gd name="connsiteX0" fmla="*/ 0 w 318509"/>
                <a:gd name="connsiteY0" fmla="*/ 74519 h 372596"/>
                <a:gd name="connsiteX1" fmla="*/ 159255 w 318509"/>
                <a:gd name="connsiteY1" fmla="*/ 74519 h 372596"/>
                <a:gd name="connsiteX2" fmla="*/ 159255 w 318509"/>
                <a:gd name="connsiteY2" fmla="*/ 0 h 372596"/>
                <a:gd name="connsiteX3" fmla="*/ 318509 w 318509"/>
                <a:gd name="connsiteY3" fmla="*/ 186298 h 372596"/>
                <a:gd name="connsiteX4" fmla="*/ 159255 w 318509"/>
                <a:gd name="connsiteY4" fmla="*/ 372596 h 372596"/>
                <a:gd name="connsiteX5" fmla="*/ 159255 w 318509"/>
                <a:gd name="connsiteY5" fmla="*/ 298077 h 372596"/>
                <a:gd name="connsiteX6" fmla="*/ 0 w 318509"/>
                <a:gd name="connsiteY6" fmla="*/ 298077 h 372596"/>
                <a:gd name="connsiteX7" fmla="*/ 0 w 318509"/>
                <a:gd name="connsiteY7" fmla="*/ 74519 h 3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509" h="372596">
                  <a:moveTo>
                    <a:pt x="0" y="74519"/>
                  </a:moveTo>
                  <a:lnTo>
                    <a:pt x="159255" y="74519"/>
                  </a:lnTo>
                  <a:lnTo>
                    <a:pt x="159255" y="0"/>
                  </a:lnTo>
                  <a:lnTo>
                    <a:pt x="318509" y="186298"/>
                  </a:lnTo>
                  <a:lnTo>
                    <a:pt x="159255" y="372596"/>
                  </a:lnTo>
                  <a:lnTo>
                    <a:pt x="159255" y="298077"/>
                  </a:lnTo>
                  <a:lnTo>
                    <a:pt x="0" y="298077"/>
                  </a:lnTo>
                  <a:lnTo>
                    <a:pt x="0" y="74519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182545"/>
                <a:satOff val="22358"/>
                <a:lumOff val="-12157"/>
                <a:alphaOff val="0"/>
              </a:schemeClr>
            </a:fillRef>
            <a:effectRef idx="0">
              <a:schemeClr val="accent5">
                <a:hueOff val="1182545"/>
                <a:satOff val="22358"/>
                <a:lumOff val="-12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519" rIns="95553" bIns="7451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72DBD8A-E534-804E-8A20-2797962AE2D5}"/>
                </a:ext>
              </a:extLst>
            </p:cNvPr>
            <p:cNvSpPr/>
            <p:nvPr/>
          </p:nvSpPr>
          <p:spPr>
            <a:xfrm>
              <a:off x="4884547" y="1539921"/>
              <a:ext cx="1743109" cy="1067697"/>
            </a:xfrm>
            <a:custGeom>
              <a:avLst/>
              <a:gdLst>
                <a:gd name="connsiteX0" fmla="*/ 0 w 1502405"/>
                <a:gd name="connsiteY0" fmla="*/ 90144 h 901443"/>
                <a:gd name="connsiteX1" fmla="*/ 90144 w 1502405"/>
                <a:gd name="connsiteY1" fmla="*/ 0 h 901443"/>
                <a:gd name="connsiteX2" fmla="*/ 1412261 w 1502405"/>
                <a:gd name="connsiteY2" fmla="*/ 0 h 901443"/>
                <a:gd name="connsiteX3" fmla="*/ 1502405 w 1502405"/>
                <a:gd name="connsiteY3" fmla="*/ 90144 h 901443"/>
                <a:gd name="connsiteX4" fmla="*/ 1502405 w 1502405"/>
                <a:gd name="connsiteY4" fmla="*/ 811299 h 901443"/>
                <a:gd name="connsiteX5" fmla="*/ 1412261 w 1502405"/>
                <a:gd name="connsiteY5" fmla="*/ 901443 h 901443"/>
                <a:gd name="connsiteX6" fmla="*/ 90144 w 1502405"/>
                <a:gd name="connsiteY6" fmla="*/ 901443 h 901443"/>
                <a:gd name="connsiteX7" fmla="*/ 0 w 1502405"/>
                <a:gd name="connsiteY7" fmla="*/ 811299 h 901443"/>
                <a:gd name="connsiteX8" fmla="*/ 0 w 1502405"/>
                <a:gd name="connsiteY8" fmla="*/ 90144 h 90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05" h="901443">
                  <a:moveTo>
                    <a:pt x="0" y="90144"/>
                  </a:moveTo>
                  <a:cubicBezTo>
                    <a:pt x="0" y="40359"/>
                    <a:pt x="40359" y="0"/>
                    <a:pt x="90144" y="0"/>
                  </a:cubicBezTo>
                  <a:lnTo>
                    <a:pt x="1412261" y="0"/>
                  </a:lnTo>
                  <a:cubicBezTo>
                    <a:pt x="1462046" y="0"/>
                    <a:pt x="1502405" y="40359"/>
                    <a:pt x="1502405" y="90144"/>
                  </a:cubicBezTo>
                  <a:lnTo>
                    <a:pt x="1502405" y="811299"/>
                  </a:lnTo>
                  <a:cubicBezTo>
                    <a:pt x="1502405" y="861084"/>
                    <a:pt x="1462046" y="901443"/>
                    <a:pt x="1412261" y="901443"/>
                  </a:cubicBezTo>
                  <a:lnTo>
                    <a:pt x="90144" y="901443"/>
                  </a:lnTo>
                  <a:cubicBezTo>
                    <a:pt x="40359" y="901443"/>
                    <a:pt x="0" y="861084"/>
                    <a:pt x="0" y="811299"/>
                  </a:cubicBezTo>
                  <a:lnTo>
                    <a:pt x="0" y="9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76727"/>
                <a:satOff val="29811"/>
                <a:lumOff val="-16209"/>
                <a:alphaOff val="0"/>
              </a:schemeClr>
            </a:fillRef>
            <a:effectRef idx="0">
              <a:schemeClr val="accent5">
                <a:hueOff val="1576727"/>
                <a:satOff val="29811"/>
                <a:lumOff val="-162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42" tIns="117842" rIns="117842" bIns="11784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Sprint 3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13 – 16 Apr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F4D35C7-9815-D24C-9FAC-58852738CC10}"/>
                </a:ext>
              </a:extLst>
            </p:cNvPr>
            <p:cNvSpPr/>
            <p:nvPr/>
          </p:nvSpPr>
          <p:spPr>
            <a:xfrm>
              <a:off x="6685892" y="1970598"/>
              <a:ext cx="318509" cy="372596"/>
            </a:xfrm>
            <a:custGeom>
              <a:avLst/>
              <a:gdLst>
                <a:gd name="connsiteX0" fmla="*/ 0 w 318509"/>
                <a:gd name="connsiteY0" fmla="*/ 74519 h 372596"/>
                <a:gd name="connsiteX1" fmla="*/ 159255 w 318509"/>
                <a:gd name="connsiteY1" fmla="*/ 74519 h 372596"/>
                <a:gd name="connsiteX2" fmla="*/ 159255 w 318509"/>
                <a:gd name="connsiteY2" fmla="*/ 0 h 372596"/>
                <a:gd name="connsiteX3" fmla="*/ 318509 w 318509"/>
                <a:gd name="connsiteY3" fmla="*/ 186298 h 372596"/>
                <a:gd name="connsiteX4" fmla="*/ 159255 w 318509"/>
                <a:gd name="connsiteY4" fmla="*/ 372596 h 372596"/>
                <a:gd name="connsiteX5" fmla="*/ 159255 w 318509"/>
                <a:gd name="connsiteY5" fmla="*/ 298077 h 372596"/>
                <a:gd name="connsiteX6" fmla="*/ 0 w 318509"/>
                <a:gd name="connsiteY6" fmla="*/ 298077 h 372596"/>
                <a:gd name="connsiteX7" fmla="*/ 0 w 318509"/>
                <a:gd name="connsiteY7" fmla="*/ 74519 h 3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509" h="372596">
                  <a:moveTo>
                    <a:pt x="0" y="74519"/>
                  </a:moveTo>
                  <a:lnTo>
                    <a:pt x="159255" y="74519"/>
                  </a:lnTo>
                  <a:lnTo>
                    <a:pt x="159255" y="0"/>
                  </a:lnTo>
                  <a:lnTo>
                    <a:pt x="318509" y="186298"/>
                  </a:lnTo>
                  <a:lnTo>
                    <a:pt x="159255" y="372596"/>
                  </a:lnTo>
                  <a:lnTo>
                    <a:pt x="159255" y="298077"/>
                  </a:lnTo>
                  <a:lnTo>
                    <a:pt x="0" y="298077"/>
                  </a:lnTo>
                  <a:lnTo>
                    <a:pt x="0" y="74519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2365090"/>
                <a:satOff val="44717"/>
                <a:lumOff val="-24314"/>
                <a:alphaOff val="0"/>
              </a:schemeClr>
            </a:fillRef>
            <a:effectRef idx="0">
              <a:schemeClr val="accent5">
                <a:hueOff val="2365090"/>
                <a:satOff val="44717"/>
                <a:lumOff val="-2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519" rIns="95553" bIns="7451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0F960D0-6689-8947-A4A8-315E3C0B6832}"/>
                </a:ext>
              </a:extLst>
            </p:cNvPr>
            <p:cNvSpPr/>
            <p:nvPr/>
          </p:nvSpPr>
          <p:spPr>
            <a:xfrm>
              <a:off x="7191545" y="1539921"/>
              <a:ext cx="1502405" cy="1067697"/>
            </a:xfrm>
            <a:custGeom>
              <a:avLst/>
              <a:gdLst>
                <a:gd name="connsiteX0" fmla="*/ 0 w 1502405"/>
                <a:gd name="connsiteY0" fmla="*/ 90144 h 901443"/>
                <a:gd name="connsiteX1" fmla="*/ 90144 w 1502405"/>
                <a:gd name="connsiteY1" fmla="*/ 0 h 901443"/>
                <a:gd name="connsiteX2" fmla="*/ 1412261 w 1502405"/>
                <a:gd name="connsiteY2" fmla="*/ 0 h 901443"/>
                <a:gd name="connsiteX3" fmla="*/ 1502405 w 1502405"/>
                <a:gd name="connsiteY3" fmla="*/ 90144 h 901443"/>
                <a:gd name="connsiteX4" fmla="*/ 1502405 w 1502405"/>
                <a:gd name="connsiteY4" fmla="*/ 811299 h 901443"/>
                <a:gd name="connsiteX5" fmla="*/ 1412261 w 1502405"/>
                <a:gd name="connsiteY5" fmla="*/ 901443 h 901443"/>
                <a:gd name="connsiteX6" fmla="*/ 90144 w 1502405"/>
                <a:gd name="connsiteY6" fmla="*/ 901443 h 901443"/>
                <a:gd name="connsiteX7" fmla="*/ 0 w 1502405"/>
                <a:gd name="connsiteY7" fmla="*/ 811299 h 901443"/>
                <a:gd name="connsiteX8" fmla="*/ 0 w 1502405"/>
                <a:gd name="connsiteY8" fmla="*/ 90144 h 90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05" h="901443">
                  <a:moveTo>
                    <a:pt x="0" y="90144"/>
                  </a:moveTo>
                  <a:cubicBezTo>
                    <a:pt x="0" y="40359"/>
                    <a:pt x="40359" y="0"/>
                    <a:pt x="90144" y="0"/>
                  </a:cubicBezTo>
                  <a:lnTo>
                    <a:pt x="1412261" y="0"/>
                  </a:lnTo>
                  <a:cubicBezTo>
                    <a:pt x="1462046" y="0"/>
                    <a:pt x="1502405" y="40359"/>
                    <a:pt x="1502405" y="90144"/>
                  </a:cubicBezTo>
                  <a:lnTo>
                    <a:pt x="1502405" y="811299"/>
                  </a:lnTo>
                  <a:cubicBezTo>
                    <a:pt x="1502405" y="861084"/>
                    <a:pt x="1462046" y="901443"/>
                    <a:pt x="1412261" y="901443"/>
                  </a:cubicBezTo>
                  <a:lnTo>
                    <a:pt x="90144" y="901443"/>
                  </a:lnTo>
                  <a:cubicBezTo>
                    <a:pt x="40359" y="901443"/>
                    <a:pt x="0" y="861084"/>
                    <a:pt x="0" y="811299"/>
                  </a:cubicBezTo>
                  <a:lnTo>
                    <a:pt x="0" y="90144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365090"/>
                <a:satOff val="44717"/>
                <a:lumOff val="-2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42" tIns="117842" rIns="117842" bIns="11784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Sprint 4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17 – 19 Apr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9FDFDB-04B1-CE4C-8071-44797EFAE1C6}"/>
              </a:ext>
            </a:extLst>
          </p:cNvPr>
          <p:cNvSpPr txBox="1"/>
          <p:nvPr/>
        </p:nvSpPr>
        <p:spPr>
          <a:xfrm>
            <a:off x="200559" y="2108805"/>
            <a:ext cx="2201595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Research for available services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Login Screen Design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Registration Screen Design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Home Screen Design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Login Screen Coding and validation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Unit Testing and review for Login screen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lvl="1"/>
            <a:endParaRPr lang="en-US" sz="1100" i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04A22-122E-4948-9B84-91D5599094ED}"/>
              </a:ext>
            </a:extLst>
          </p:cNvPr>
          <p:cNvSpPr txBox="1"/>
          <p:nvPr/>
        </p:nvSpPr>
        <p:spPr>
          <a:xfrm>
            <a:off x="2402154" y="2246520"/>
            <a:ext cx="231569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chemeClr val="tx1"/>
                </a:solidFill>
              </a:rPr>
              <a:t>Registration Screen coding and validation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chemeClr val="tx1"/>
                </a:solidFill>
              </a:rPr>
              <a:t>Home Screen coding and validation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chemeClr val="tx1"/>
                </a:solidFill>
              </a:rPr>
              <a:t>Parking Manual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rgbClr val="FFFF00"/>
                </a:solidFill>
              </a:rPr>
              <a:t>User Profile screen design and coding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chemeClr val="tx1"/>
                </a:solidFill>
              </a:rPr>
              <a:t>Unit Testing</a:t>
            </a:r>
          </a:p>
          <a:p>
            <a:pPr lvl="1"/>
            <a:endParaRPr lang="en-US" sz="1100" i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E9EDC-FFF1-DF46-95B0-5F7D9843FA49}"/>
              </a:ext>
            </a:extLst>
          </p:cNvPr>
          <p:cNvSpPr txBox="1"/>
          <p:nvPr/>
        </p:nvSpPr>
        <p:spPr>
          <a:xfrm>
            <a:off x="4573855" y="2232221"/>
            <a:ext cx="216207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Parking Location screen design and coding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Parking Report Screen design and coding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Parking Payment Receipt screen design and coding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Unit testing and review for parking Location</a:t>
            </a:r>
            <a:r>
              <a:rPr lang="en-US" dirty="0"/>
              <a:t>,</a:t>
            </a:r>
          </a:p>
          <a:p>
            <a:pPr lvl="1"/>
            <a:endParaRPr lang="en-CA" sz="1100" dirty="0"/>
          </a:p>
          <a:p>
            <a:pPr lvl="1"/>
            <a:endParaRPr lang="en-US" sz="1100" dirty="0"/>
          </a:p>
          <a:p>
            <a:pPr lvl="1"/>
            <a:r>
              <a:rPr lang="en-US" sz="1100" i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5EE78-42DB-B54F-BFE4-CEB2087F0AA0}"/>
              </a:ext>
            </a:extLst>
          </p:cNvPr>
          <p:cNvSpPr txBox="1"/>
          <p:nvPr/>
        </p:nvSpPr>
        <p:spPr>
          <a:xfrm>
            <a:off x="6850024" y="2246520"/>
            <a:ext cx="22015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Support Contact-   Screen Design, coding and validation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Logout functionality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Final Testing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Project completion</a:t>
            </a:r>
          </a:p>
        </p:txBody>
      </p:sp>
    </p:spTree>
    <p:extLst>
      <p:ext uri="{BB962C8B-B14F-4D97-AF65-F5344CB8AC3E}">
        <p14:creationId xmlns:p14="http://schemas.microsoft.com/office/powerpoint/2010/main" val="1613532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2AC4-F148-7840-B2AE-47A25BA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31" y="669020"/>
            <a:ext cx="4286964" cy="957900"/>
          </a:xfrm>
        </p:spPr>
        <p:txBody>
          <a:bodyPr/>
          <a:lstStyle/>
          <a:p>
            <a:pPr algn="ctr"/>
            <a:r>
              <a:rPr lang="en-US" b="1" dirty="0"/>
              <a:t>Future Enhancements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981CE-C078-3F46-8439-D2C85BCC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36</a:t>
            </a:fld>
            <a:endParaRPr lang="en-US" sz="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396">
            <a:extLst>
              <a:ext uri="{FF2B5EF4-FFF2-40B4-BE49-F238E27FC236}">
                <a16:creationId xmlns:a16="http://schemas.microsoft.com/office/drawing/2014/main" id="{06BBE1F9-73C2-2345-BF51-0ECC7A692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8562" y="2244299"/>
            <a:ext cx="7429500" cy="242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dirty="0"/>
              <a:t>To Introduce new commenting and rating feature for each parking slots.</a:t>
            </a:r>
          </a:p>
          <a:p>
            <a:pPr marL="342900" lvl="0" indent="-34290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dirty="0"/>
              <a:t> Parking lot rate comparison feature and automatic slot suggestion to user as per stored user preferences.</a:t>
            </a:r>
            <a:endParaRPr lang="en-IN" altLang="en-US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IN" altLang="en-US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25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7707241" y="5883275"/>
            <a:ext cx="578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Source Sans Pro" panose="020B0503030403020204"/>
              <a:buNone/>
            </a:pPr>
            <a:fld id="{00000000-1234-1234-1234-123412341234}" type="slidenum">
              <a:rPr lang="en-US"/>
              <a:t>37</a:t>
            </a:fld>
            <a:endParaRPr lang="en-US"/>
          </a:p>
        </p:txBody>
      </p:sp>
      <p:pic>
        <p:nvPicPr>
          <p:cNvPr id="2" name="Picture 1" descr="tq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855" y="-269240"/>
            <a:ext cx="9598025" cy="71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3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76A6D0-C48F-A542-A3F5-6063D21D02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10" name="Shape 270">
            <a:extLst>
              <a:ext uri="{FF2B5EF4-FFF2-40B4-BE49-F238E27FC236}">
                <a16:creationId xmlns:a16="http://schemas.microsoft.com/office/drawing/2014/main" id="{ACB5C16C-453F-7147-82E6-33F78E9913F5}"/>
              </a:ext>
            </a:extLst>
          </p:cNvPr>
          <p:cNvSpPr txBox="1">
            <a:spLocks/>
          </p:cNvSpPr>
          <p:nvPr/>
        </p:nvSpPr>
        <p:spPr>
          <a:xfrm>
            <a:off x="1245955" y="1322259"/>
            <a:ext cx="6400799" cy="8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</a:rPr>
              <a:t>MyParker : Vision and Purpose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C79C5-3979-C548-B91D-E4910D01CD21}"/>
              </a:ext>
            </a:extLst>
          </p:cNvPr>
          <p:cNvSpPr txBox="1"/>
          <p:nvPr/>
        </p:nvSpPr>
        <p:spPr>
          <a:xfrm>
            <a:off x="1134926" y="2363104"/>
            <a:ext cx="706983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To deliver a fastest and easiest vehicle parking experience to the user in a busy and dynamic urban environment.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A solution that is at the reach of every common individual, irrespective of age and financial situation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2AC4-F148-7840-B2AE-47A25BA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257" y="146505"/>
            <a:ext cx="4286964" cy="722469"/>
          </a:xfrm>
        </p:spPr>
        <p:txBody>
          <a:bodyPr/>
          <a:lstStyle/>
          <a:p>
            <a:pPr algn="ctr"/>
            <a:r>
              <a:rPr lang="en-US" b="1" dirty="0">
                <a:latin typeface="+mj-lt"/>
              </a:rPr>
              <a:t>Sprint Planning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981CE-C078-3F46-8439-D2C85BCC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</a:t>
            </a:fld>
            <a:endParaRPr lang="en-US" sz="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97255C-758E-7D46-A7DE-3B31806657AC}"/>
              </a:ext>
            </a:extLst>
          </p:cNvPr>
          <p:cNvGrpSpPr/>
          <p:nvPr/>
        </p:nvGrpSpPr>
        <p:grpSpPr>
          <a:xfrm>
            <a:off x="397321" y="982956"/>
            <a:ext cx="8214835" cy="1067697"/>
            <a:chOff x="479115" y="1539921"/>
            <a:chExt cx="8214835" cy="1067697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67A0C6-D288-4046-8911-ACD4D9A06CEA}"/>
                </a:ext>
              </a:extLst>
            </p:cNvPr>
            <p:cNvSpPr/>
            <p:nvPr/>
          </p:nvSpPr>
          <p:spPr>
            <a:xfrm>
              <a:off x="479115" y="1539921"/>
              <a:ext cx="1502405" cy="1067697"/>
            </a:xfrm>
            <a:custGeom>
              <a:avLst/>
              <a:gdLst>
                <a:gd name="connsiteX0" fmla="*/ 0 w 1502405"/>
                <a:gd name="connsiteY0" fmla="*/ 90144 h 901443"/>
                <a:gd name="connsiteX1" fmla="*/ 90144 w 1502405"/>
                <a:gd name="connsiteY1" fmla="*/ 0 h 901443"/>
                <a:gd name="connsiteX2" fmla="*/ 1412261 w 1502405"/>
                <a:gd name="connsiteY2" fmla="*/ 0 h 901443"/>
                <a:gd name="connsiteX3" fmla="*/ 1502405 w 1502405"/>
                <a:gd name="connsiteY3" fmla="*/ 90144 h 901443"/>
                <a:gd name="connsiteX4" fmla="*/ 1502405 w 1502405"/>
                <a:gd name="connsiteY4" fmla="*/ 811299 h 901443"/>
                <a:gd name="connsiteX5" fmla="*/ 1412261 w 1502405"/>
                <a:gd name="connsiteY5" fmla="*/ 901443 h 901443"/>
                <a:gd name="connsiteX6" fmla="*/ 90144 w 1502405"/>
                <a:gd name="connsiteY6" fmla="*/ 901443 h 901443"/>
                <a:gd name="connsiteX7" fmla="*/ 0 w 1502405"/>
                <a:gd name="connsiteY7" fmla="*/ 811299 h 901443"/>
                <a:gd name="connsiteX8" fmla="*/ 0 w 1502405"/>
                <a:gd name="connsiteY8" fmla="*/ 90144 h 90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05" h="901443">
                  <a:moveTo>
                    <a:pt x="0" y="90144"/>
                  </a:moveTo>
                  <a:cubicBezTo>
                    <a:pt x="0" y="40359"/>
                    <a:pt x="40359" y="0"/>
                    <a:pt x="90144" y="0"/>
                  </a:cubicBezTo>
                  <a:lnTo>
                    <a:pt x="1412261" y="0"/>
                  </a:lnTo>
                  <a:cubicBezTo>
                    <a:pt x="1462046" y="0"/>
                    <a:pt x="1502405" y="40359"/>
                    <a:pt x="1502405" y="90144"/>
                  </a:cubicBezTo>
                  <a:lnTo>
                    <a:pt x="1502405" y="811299"/>
                  </a:lnTo>
                  <a:cubicBezTo>
                    <a:pt x="1502405" y="861084"/>
                    <a:pt x="1462046" y="901443"/>
                    <a:pt x="1412261" y="901443"/>
                  </a:cubicBezTo>
                  <a:lnTo>
                    <a:pt x="90144" y="901443"/>
                  </a:lnTo>
                  <a:cubicBezTo>
                    <a:pt x="40359" y="901443"/>
                    <a:pt x="0" y="861084"/>
                    <a:pt x="0" y="811299"/>
                  </a:cubicBezTo>
                  <a:lnTo>
                    <a:pt x="0" y="9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42" tIns="117842" rIns="117842" bIns="11784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Sprint 1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4 – 7 Apr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79F86B9-7C1D-1B48-998F-C774ABCA1733}"/>
                </a:ext>
              </a:extLst>
            </p:cNvPr>
            <p:cNvSpPr/>
            <p:nvPr/>
          </p:nvSpPr>
          <p:spPr>
            <a:xfrm>
              <a:off x="2238638" y="1970598"/>
              <a:ext cx="318509" cy="372596"/>
            </a:xfrm>
            <a:custGeom>
              <a:avLst/>
              <a:gdLst>
                <a:gd name="connsiteX0" fmla="*/ 0 w 318509"/>
                <a:gd name="connsiteY0" fmla="*/ 74519 h 372596"/>
                <a:gd name="connsiteX1" fmla="*/ 159255 w 318509"/>
                <a:gd name="connsiteY1" fmla="*/ 74519 h 372596"/>
                <a:gd name="connsiteX2" fmla="*/ 159255 w 318509"/>
                <a:gd name="connsiteY2" fmla="*/ 0 h 372596"/>
                <a:gd name="connsiteX3" fmla="*/ 318509 w 318509"/>
                <a:gd name="connsiteY3" fmla="*/ 186298 h 372596"/>
                <a:gd name="connsiteX4" fmla="*/ 159255 w 318509"/>
                <a:gd name="connsiteY4" fmla="*/ 372596 h 372596"/>
                <a:gd name="connsiteX5" fmla="*/ 159255 w 318509"/>
                <a:gd name="connsiteY5" fmla="*/ 298077 h 372596"/>
                <a:gd name="connsiteX6" fmla="*/ 0 w 318509"/>
                <a:gd name="connsiteY6" fmla="*/ 298077 h 372596"/>
                <a:gd name="connsiteX7" fmla="*/ 0 w 318509"/>
                <a:gd name="connsiteY7" fmla="*/ 74519 h 3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509" h="372596">
                  <a:moveTo>
                    <a:pt x="0" y="74519"/>
                  </a:moveTo>
                  <a:lnTo>
                    <a:pt x="159255" y="74519"/>
                  </a:lnTo>
                  <a:lnTo>
                    <a:pt x="159255" y="0"/>
                  </a:lnTo>
                  <a:lnTo>
                    <a:pt x="318509" y="186298"/>
                  </a:lnTo>
                  <a:lnTo>
                    <a:pt x="159255" y="372596"/>
                  </a:lnTo>
                  <a:lnTo>
                    <a:pt x="159255" y="298077"/>
                  </a:lnTo>
                  <a:lnTo>
                    <a:pt x="0" y="298077"/>
                  </a:lnTo>
                  <a:lnTo>
                    <a:pt x="0" y="74519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519" rIns="95553" bIns="7451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73D8162-84F3-4245-829B-507CC7D6994C}"/>
                </a:ext>
              </a:extLst>
            </p:cNvPr>
            <p:cNvSpPr/>
            <p:nvPr/>
          </p:nvSpPr>
          <p:spPr>
            <a:xfrm>
              <a:off x="2797851" y="1539921"/>
              <a:ext cx="1502405" cy="1067697"/>
            </a:xfrm>
            <a:custGeom>
              <a:avLst/>
              <a:gdLst>
                <a:gd name="connsiteX0" fmla="*/ 0 w 1502405"/>
                <a:gd name="connsiteY0" fmla="*/ 90144 h 901443"/>
                <a:gd name="connsiteX1" fmla="*/ 90144 w 1502405"/>
                <a:gd name="connsiteY1" fmla="*/ 0 h 901443"/>
                <a:gd name="connsiteX2" fmla="*/ 1412261 w 1502405"/>
                <a:gd name="connsiteY2" fmla="*/ 0 h 901443"/>
                <a:gd name="connsiteX3" fmla="*/ 1502405 w 1502405"/>
                <a:gd name="connsiteY3" fmla="*/ 90144 h 901443"/>
                <a:gd name="connsiteX4" fmla="*/ 1502405 w 1502405"/>
                <a:gd name="connsiteY4" fmla="*/ 811299 h 901443"/>
                <a:gd name="connsiteX5" fmla="*/ 1412261 w 1502405"/>
                <a:gd name="connsiteY5" fmla="*/ 901443 h 901443"/>
                <a:gd name="connsiteX6" fmla="*/ 90144 w 1502405"/>
                <a:gd name="connsiteY6" fmla="*/ 901443 h 901443"/>
                <a:gd name="connsiteX7" fmla="*/ 0 w 1502405"/>
                <a:gd name="connsiteY7" fmla="*/ 811299 h 901443"/>
                <a:gd name="connsiteX8" fmla="*/ 0 w 1502405"/>
                <a:gd name="connsiteY8" fmla="*/ 90144 h 90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05" h="901443">
                  <a:moveTo>
                    <a:pt x="0" y="90144"/>
                  </a:moveTo>
                  <a:cubicBezTo>
                    <a:pt x="0" y="40359"/>
                    <a:pt x="40359" y="0"/>
                    <a:pt x="90144" y="0"/>
                  </a:cubicBezTo>
                  <a:lnTo>
                    <a:pt x="1412261" y="0"/>
                  </a:lnTo>
                  <a:cubicBezTo>
                    <a:pt x="1462046" y="0"/>
                    <a:pt x="1502405" y="40359"/>
                    <a:pt x="1502405" y="90144"/>
                  </a:cubicBezTo>
                  <a:lnTo>
                    <a:pt x="1502405" y="811299"/>
                  </a:lnTo>
                  <a:cubicBezTo>
                    <a:pt x="1502405" y="861084"/>
                    <a:pt x="1462046" y="901443"/>
                    <a:pt x="1412261" y="901443"/>
                  </a:cubicBezTo>
                  <a:lnTo>
                    <a:pt x="90144" y="901443"/>
                  </a:lnTo>
                  <a:cubicBezTo>
                    <a:pt x="40359" y="901443"/>
                    <a:pt x="0" y="861084"/>
                    <a:pt x="0" y="811299"/>
                  </a:cubicBezTo>
                  <a:lnTo>
                    <a:pt x="0" y="9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88363"/>
                <a:satOff val="14906"/>
                <a:lumOff val="-8105"/>
                <a:alphaOff val="0"/>
              </a:schemeClr>
            </a:fillRef>
            <a:effectRef idx="0">
              <a:schemeClr val="accent5">
                <a:hueOff val="788363"/>
                <a:satOff val="14906"/>
                <a:lumOff val="-810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42" tIns="117842" rIns="117842" bIns="11784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Sprint 2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8 -12 Apr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21E5DEB-7E27-7445-8458-80A7BEDCB204}"/>
                </a:ext>
              </a:extLst>
            </p:cNvPr>
            <p:cNvSpPr/>
            <p:nvPr/>
          </p:nvSpPr>
          <p:spPr>
            <a:xfrm>
              <a:off x="4545636" y="1970598"/>
              <a:ext cx="318509" cy="372596"/>
            </a:xfrm>
            <a:custGeom>
              <a:avLst/>
              <a:gdLst>
                <a:gd name="connsiteX0" fmla="*/ 0 w 318509"/>
                <a:gd name="connsiteY0" fmla="*/ 74519 h 372596"/>
                <a:gd name="connsiteX1" fmla="*/ 159255 w 318509"/>
                <a:gd name="connsiteY1" fmla="*/ 74519 h 372596"/>
                <a:gd name="connsiteX2" fmla="*/ 159255 w 318509"/>
                <a:gd name="connsiteY2" fmla="*/ 0 h 372596"/>
                <a:gd name="connsiteX3" fmla="*/ 318509 w 318509"/>
                <a:gd name="connsiteY3" fmla="*/ 186298 h 372596"/>
                <a:gd name="connsiteX4" fmla="*/ 159255 w 318509"/>
                <a:gd name="connsiteY4" fmla="*/ 372596 h 372596"/>
                <a:gd name="connsiteX5" fmla="*/ 159255 w 318509"/>
                <a:gd name="connsiteY5" fmla="*/ 298077 h 372596"/>
                <a:gd name="connsiteX6" fmla="*/ 0 w 318509"/>
                <a:gd name="connsiteY6" fmla="*/ 298077 h 372596"/>
                <a:gd name="connsiteX7" fmla="*/ 0 w 318509"/>
                <a:gd name="connsiteY7" fmla="*/ 74519 h 3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509" h="372596">
                  <a:moveTo>
                    <a:pt x="0" y="74519"/>
                  </a:moveTo>
                  <a:lnTo>
                    <a:pt x="159255" y="74519"/>
                  </a:lnTo>
                  <a:lnTo>
                    <a:pt x="159255" y="0"/>
                  </a:lnTo>
                  <a:lnTo>
                    <a:pt x="318509" y="186298"/>
                  </a:lnTo>
                  <a:lnTo>
                    <a:pt x="159255" y="372596"/>
                  </a:lnTo>
                  <a:lnTo>
                    <a:pt x="159255" y="298077"/>
                  </a:lnTo>
                  <a:lnTo>
                    <a:pt x="0" y="298077"/>
                  </a:lnTo>
                  <a:lnTo>
                    <a:pt x="0" y="74519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182545"/>
                <a:satOff val="22358"/>
                <a:lumOff val="-12157"/>
                <a:alphaOff val="0"/>
              </a:schemeClr>
            </a:fillRef>
            <a:effectRef idx="0">
              <a:schemeClr val="accent5">
                <a:hueOff val="1182545"/>
                <a:satOff val="22358"/>
                <a:lumOff val="-1215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519" rIns="95553" bIns="74519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kern="12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72DBD8A-E534-804E-8A20-2797962AE2D5}"/>
                </a:ext>
              </a:extLst>
            </p:cNvPr>
            <p:cNvSpPr/>
            <p:nvPr/>
          </p:nvSpPr>
          <p:spPr>
            <a:xfrm>
              <a:off x="4884547" y="1539921"/>
              <a:ext cx="1743109" cy="1067697"/>
            </a:xfrm>
            <a:custGeom>
              <a:avLst/>
              <a:gdLst>
                <a:gd name="connsiteX0" fmla="*/ 0 w 1502405"/>
                <a:gd name="connsiteY0" fmla="*/ 90144 h 901443"/>
                <a:gd name="connsiteX1" fmla="*/ 90144 w 1502405"/>
                <a:gd name="connsiteY1" fmla="*/ 0 h 901443"/>
                <a:gd name="connsiteX2" fmla="*/ 1412261 w 1502405"/>
                <a:gd name="connsiteY2" fmla="*/ 0 h 901443"/>
                <a:gd name="connsiteX3" fmla="*/ 1502405 w 1502405"/>
                <a:gd name="connsiteY3" fmla="*/ 90144 h 901443"/>
                <a:gd name="connsiteX4" fmla="*/ 1502405 w 1502405"/>
                <a:gd name="connsiteY4" fmla="*/ 811299 h 901443"/>
                <a:gd name="connsiteX5" fmla="*/ 1412261 w 1502405"/>
                <a:gd name="connsiteY5" fmla="*/ 901443 h 901443"/>
                <a:gd name="connsiteX6" fmla="*/ 90144 w 1502405"/>
                <a:gd name="connsiteY6" fmla="*/ 901443 h 901443"/>
                <a:gd name="connsiteX7" fmla="*/ 0 w 1502405"/>
                <a:gd name="connsiteY7" fmla="*/ 811299 h 901443"/>
                <a:gd name="connsiteX8" fmla="*/ 0 w 1502405"/>
                <a:gd name="connsiteY8" fmla="*/ 90144 h 90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05" h="901443">
                  <a:moveTo>
                    <a:pt x="0" y="90144"/>
                  </a:moveTo>
                  <a:cubicBezTo>
                    <a:pt x="0" y="40359"/>
                    <a:pt x="40359" y="0"/>
                    <a:pt x="90144" y="0"/>
                  </a:cubicBezTo>
                  <a:lnTo>
                    <a:pt x="1412261" y="0"/>
                  </a:lnTo>
                  <a:cubicBezTo>
                    <a:pt x="1462046" y="0"/>
                    <a:pt x="1502405" y="40359"/>
                    <a:pt x="1502405" y="90144"/>
                  </a:cubicBezTo>
                  <a:lnTo>
                    <a:pt x="1502405" y="811299"/>
                  </a:lnTo>
                  <a:cubicBezTo>
                    <a:pt x="1502405" y="861084"/>
                    <a:pt x="1462046" y="901443"/>
                    <a:pt x="1412261" y="901443"/>
                  </a:cubicBezTo>
                  <a:lnTo>
                    <a:pt x="90144" y="901443"/>
                  </a:lnTo>
                  <a:cubicBezTo>
                    <a:pt x="40359" y="901443"/>
                    <a:pt x="0" y="861084"/>
                    <a:pt x="0" y="811299"/>
                  </a:cubicBezTo>
                  <a:lnTo>
                    <a:pt x="0" y="9014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1576727"/>
                <a:satOff val="29811"/>
                <a:lumOff val="-16209"/>
                <a:alphaOff val="0"/>
              </a:schemeClr>
            </a:fillRef>
            <a:effectRef idx="0">
              <a:schemeClr val="accent5">
                <a:hueOff val="1576727"/>
                <a:satOff val="29811"/>
                <a:lumOff val="-1620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42" tIns="117842" rIns="117842" bIns="11784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Sprint 3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13 – 16 Apr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F4D35C7-9815-D24C-9FAC-58852738CC10}"/>
                </a:ext>
              </a:extLst>
            </p:cNvPr>
            <p:cNvSpPr/>
            <p:nvPr/>
          </p:nvSpPr>
          <p:spPr>
            <a:xfrm>
              <a:off x="6685892" y="1970598"/>
              <a:ext cx="318509" cy="372596"/>
            </a:xfrm>
            <a:custGeom>
              <a:avLst/>
              <a:gdLst>
                <a:gd name="connsiteX0" fmla="*/ 0 w 318509"/>
                <a:gd name="connsiteY0" fmla="*/ 74519 h 372596"/>
                <a:gd name="connsiteX1" fmla="*/ 159255 w 318509"/>
                <a:gd name="connsiteY1" fmla="*/ 74519 h 372596"/>
                <a:gd name="connsiteX2" fmla="*/ 159255 w 318509"/>
                <a:gd name="connsiteY2" fmla="*/ 0 h 372596"/>
                <a:gd name="connsiteX3" fmla="*/ 318509 w 318509"/>
                <a:gd name="connsiteY3" fmla="*/ 186298 h 372596"/>
                <a:gd name="connsiteX4" fmla="*/ 159255 w 318509"/>
                <a:gd name="connsiteY4" fmla="*/ 372596 h 372596"/>
                <a:gd name="connsiteX5" fmla="*/ 159255 w 318509"/>
                <a:gd name="connsiteY5" fmla="*/ 298077 h 372596"/>
                <a:gd name="connsiteX6" fmla="*/ 0 w 318509"/>
                <a:gd name="connsiteY6" fmla="*/ 298077 h 372596"/>
                <a:gd name="connsiteX7" fmla="*/ 0 w 318509"/>
                <a:gd name="connsiteY7" fmla="*/ 74519 h 3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509" h="372596">
                  <a:moveTo>
                    <a:pt x="0" y="74519"/>
                  </a:moveTo>
                  <a:lnTo>
                    <a:pt x="159255" y="74519"/>
                  </a:lnTo>
                  <a:lnTo>
                    <a:pt x="159255" y="0"/>
                  </a:lnTo>
                  <a:lnTo>
                    <a:pt x="318509" y="186298"/>
                  </a:lnTo>
                  <a:lnTo>
                    <a:pt x="159255" y="372596"/>
                  </a:lnTo>
                  <a:lnTo>
                    <a:pt x="159255" y="298077"/>
                  </a:lnTo>
                  <a:lnTo>
                    <a:pt x="0" y="298077"/>
                  </a:lnTo>
                  <a:lnTo>
                    <a:pt x="0" y="74519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2365090"/>
                <a:satOff val="44717"/>
                <a:lumOff val="-24314"/>
                <a:alphaOff val="0"/>
              </a:schemeClr>
            </a:fillRef>
            <a:effectRef idx="0">
              <a:schemeClr val="accent5">
                <a:hueOff val="2365090"/>
                <a:satOff val="44717"/>
                <a:lumOff val="-2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4519" rIns="95553" bIns="74519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0F960D0-6689-8947-A4A8-315E3C0B6832}"/>
                </a:ext>
              </a:extLst>
            </p:cNvPr>
            <p:cNvSpPr/>
            <p:nvPr/>
          </p:nvSpPr>
          <p:spPr>
            <a:xfrm>
              <a:off x="7191545" y="1539921"/>
              <a:ext cx="1502405" cy="1067697"/>
            </a:xfrm>
            <a:custGeom>
              <a:avLst/>
              <a:gdLst>
                <a:gd name="connsiteX0" fmla="*/ 0 w 1502405"/>
                <a:gd name="connsiteY0" fmla="*/ 90144 h 901443"/>
                <a:gd name="connsiteX1" fmla="*/ 90144 w 1502405"/>
                <a:gd name="connsiteY1" fmla="*/ 0 h 901443"/>
                <a:gd name="connsiteX2" fmla="*/ 1412261 w 1502405"/>
                <a:gd name="connsiteY2" fmla="*/ 0 h 901443"/>
                <a:gd name="connsiteX3" fmla="*/ 1502405 w 1502405"/>
                <a:gd name="connsiteY3" fmla="*/ 90144 h 901443"/>
                <a:gd name="connsiteX4" fmla="*/ 1502405 w 1502405"/>
                <a:gd name="connsiteY4" fmla="*/ 811299 h 901443"/>
                <a:gd name="connsiteX5" fmla="*/ 1412261 w 1502405"/>
                <a:gd name="connsiteY5" fmla="*/ 901443 h 901443"/>
                <a:gd name="connsiteX6" fmla="*/ 90144 w 1502405"/>
                <a:gd name="connsiteY6" fmla="*/ 901443 h 901443"/>
                <a:gd name="connsiteX7" fmla="*/ 0 w 1502405"/>
                <a:gd name="connsiteY7" fmla="*/ 811299 h 901443"/>
                <a:gd name="connsiteX8" fmla="*/ 0 w 1502405"/>
                <a:gd name="connsiteY8" fmla="*/ 90144 h 90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405" h="901443">
                  <a:moveTo>
                    <a:pt x="0" y="90144"/>
                  </a:moveTo>
                  <a:cubicBezTo>
                    <a:pt x="0" y="40359"/>
                    <a:pt x="40359" y="0"/>
                    <a:pt x="90144" y="0"/>
                  </a:cubicBezTo>
                  <a:lnTo>
                    <a:pt x="1412261" y="0"/>
                  </a:lnTo>
                  <a:cubicBezTo>
                    <a:pt x="1462046" y="0"/>
                    <a:pt x="1502405" y="40359"/>
                    <a:pt x="1502405" y="90144"/>
                  </a:cubicBezTo>
                  <a:lnTo>
                    <a:pt x="1502405" y="811299"/>
                  </a:lnTo>
                  <a:cubicBezTo>
                    <a:pt x="1502405" y="861084"/>
                    <a:pt x="1462046" y="901443"/>
                    <a:pt x="1412261" y="901443"/>
                  </a:cubicBezTo>
                  <a:lnTo>
                    <a:pt x="90144" y="901443"/>
                  </a:lnTo>
                  <a:cubicBezTo>
                    <a:pt x="40359" y="901443"/>
                    <a:pt x="0" y="861084"/>
                    <a:pt x="0" y="811299"/>
                  </a:cubicBezTo>
                  <a:lnTo>
                    <a:pt x="0" y="90144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2365090"/>
                <a:satOff val="44717"/>
                <a:lumOff val="-2431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7842" tIns="117842" rIns="117842" bIns="11784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Sprint 4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17 – 19 Apr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9FDFDB-04B1-CE4C-8071-44797EFAE1C6}"/>
              </a:ext>
            </a:extLst>
          </p:cNvPr>
          <p:cNvSpPr txBox="1"/>
          <p:nvPr/>
        </p:nvSpPr>
        <p:spPr>
          <a:xfrm>
            <a:off x="200559" y="2108805"/>
            <a:ext cx="2201595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Research for available services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Login Screen Design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Registration Screen Design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Home Screen Design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Login Screen Coding and validation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Unit Testing and review for Login screen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sz="1100" i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04A22-122E-4948-9B84-91D5599094ED}"/>
              </a:ext>
            </a:extLst>
          </p:cNvPr>
          <p:cNvSpPr txBox="1"/>
          <p:nvPr/>
        </p:nvSpPr>
        <p:spPr>
          <a:xfrm>
            <a:off x="2402154" y="2246520"/>
            <a:ext cx="231569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Registration Screen coding and validation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Home Screen coding and validation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Parking Manual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User Profile screen design and coding</a:t>
            </a:r>
          </a:p>
          <a:p>
            <a:pPr marL="2286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CA" b="1" dirty="0">
                <a:solidFill>
                  <a:schemeClr val="bg1"/>
                </a:solidFill>
              </a:rPr>
              <a:t>Unit Testing</a:t>
            </a:r>
          </a:p>
          <a:p>
            <a:pPr lvl="1"/>
            <a:endParaRPr lang="en-US" sz="1100" i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E9EDC-FFF1-DF46-95B0-5F7D9843FA49}"/>
              </a:ext>
            </a:extLst>
          </p:cNvPr>
          <p:cNvSpPr txBox="1"/>
          <p:nvPr/>
        </p:nvSpPr>
        <p:spPr>
          <a:xfrm>
            <a:off x="4573855" y="2232221"/>
            <a:ext cx="216207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Parking Location screen design and coding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Parking Report Screen design and coding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Parking Payment Receipt screen design and coding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Unit testing and review for parking Location.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CA" sz="1100" dirty="0"/>
          </a:p>
          <a:p>
            <a:pPr lvl="1"/>
            <a:endParaRPr lang="en-US" sz="1100" dirty="0"/>
          </a:p>
          <a:p>
            <a:pPr lvl="1"/>
            <a:r>
              <a:rPr lang="en-US" sz="1100" i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5EE78-42DB-B54F-BFE4-CEB2087F0AA0}"/>
              </a:ext>
            </a:extLst>
          </p:cNvPr>
          <p:cNvSpPr txBox="1"/>
          <p:nvPr/>
        </p:nvSpPr>
        <p:spPr>
          <a:xfrm>
            <a:off x="6850024" y="2246520"/>
            <a:ext cx="22015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Support Contact-   Screen Design, coding and validation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Logout functionality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Final Testing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Project completion</a:t>
            </a:r>
          </a:p>
        </p:txBody>
      </p:sp>
    </p:spTree>
    <p:extLst>
      <p:ext uri="{BB962C8B-B14F-4D97-AF65-F5344CB8AC3E}">
        <p14:creationId xmlns:p14="http://schemas.microsoft.com/office/powerpoint/2010/main" val="227664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2AC4-F148-7840-B2AE-47A25BAB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5631" y="669020"/>
            <a:ext cx="4286964" cy="957900"/>
          </a:xfrm>
        </p:spPr>
        <p:txBody>
          <a:bodyPr/>
          <a:lstStyle/>
          <a:p>
            <a:pPr algn="ctr"/>
            <a:r>
              <a:rPr lang="en-US" b="1" dirty="0">
                <a:latin typeface="+mj-lt"/>
              </a:rPr>
              <a:t>Minimum System Requirements</a:t>
            </a: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981CE-C078-3F46-8439-D2C85BCC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800" b="0" i="0" u="none" strike="noStrike" cap="none" smtClean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fld>
            <a:endParaRPr lang="en-US" sz="8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396">
            <a:extLst>
              <a:ext uri="{FF2B5EF4-FFF2-40B4-BE49-F238E27FC236}">
                <a16:creationId xmlns:a16="http://schemas.microsoft.com/office/drawing/2014/main" id="{06BBE1F9-73C2-2345-BF51-0ECC7A692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8562" y="2244300"/>
            <a:ext cx="6432252" cy="1980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Android powered hand held device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Android Version : </a:t>
            </a:r>
            <a:r>
              <a:rPr lang="en-CA" sz="16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Ice Cream Sandwich 4.0.1 (API level 14 )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CA" sz="16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GPS access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lang="en-US" altLang="en-US" sz="1600" b="1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Internet access.</a:t>
            </a:r>
            <a:endParaRPr lang="en-IN" altLang="en-US" sz="1600" b="1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IN" altLang="en-US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9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76A6D0-C48F-A542-A3F5-6063D21D02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10" name="Shape 270">
            <a:extLst>
              <a:ext uri="{FF2B5EF4-FFF2-40B4-BE49-F238E27FC236}">
                <a16:creationId xmlns:a16="http://schemas.microsoft.com/office/drawing/2014/main" id="{ACB5C16C-453F-7147-82E6-33F78E9913F5}"/>
              </a:ext>
            </a:extLst>
          </p:cNvPr>
          <p:cNvSpPr txBox="1">
            <a:spLocks/>
          </p:cNvSpPr>
          <p:nvPr/>
        </p:nvSpPr>
        <p:spPr>
          <a:xfrm>
            <a:off x="1134926" y="1251007"/>
            <a:ext cx="7226834" cy="8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</a:rPr>
              <a:t>MyParker :</a:t>
            </a:r>
          </a:p>
          <a:p>
            <a:pPr>
              <a:buSzPts val="3600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SzPts val="3600"/>
            </a:pPr>
            <a:r>
              <a:rPr lang="en-US" sz="2400" b="1" dirty="0">
                <a:solidFill>
                  <a:schemeClr val="tx1"/>
                </a:solidFill>
              </a:rPr>
              <a:t>Major Requirements at focus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C79C5-3979-C548-B91D-E4910D01CD21}"/>
              </a:ext>
            </a:extLst>
          </p:cNvPr>
          <p:cNvSpPr txBox="1"/>
          <p:nvPr/>
        </p:nvSpPr>
        <p:spPr>
          <a:xfrm>
            <a:off x="1134926" y="2426165"/>
            <a:ext cx="7522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 design and develop a parking solution app that : </a:t>
            </a:r>
          </a:p>
          <a:p>
            <a:pPr lvl="4"/>
            <a:r>
              <a:rPr lang="en-US" sz="2000" b="1" dirty="0">
                <a:solidFill>
                  <a:schemeClr val="bg1"/>
                </a:solidFill>
              </a:rPr>
              <a:t>     </a:t>
            </a:r>
          </a:p>
          <a:p>
            <a:pPr marL="285750" lvl="4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</a:rPr>
              <a:t>Uses a map functionality to locate the geo-location of  the user.</a:t>
            </a:r>
          </a:p>
          <a:p>
            <a:pPr marL="285750" lvl="4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</a:rPr>
              <a:t>Functionality to record the time, date and parking lot at the locked location</a:t>
            </a:r>
          </a:p>
          <a:p>
            <a:pPr marL="285750" lvl="4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</a:rPr>
              <a:t>Billing based on the time elapsed at the parking lot.</a:t>
            </a:r>
            <a:r>
              <a:rPr lang="en-US" sz="2000" b="1" dirty="0">
                <a:solidFill>
                  <a:schemeClr val="bg1"/>
                </a:solidFill>
              </a:rPr>
              <a:t>	</a:t>
            </a:r>
          </a:p>
          <a:p>
            <a:pPr marL="285750" lvl="4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</a:rPr>
              <a:t>Functionality to implement the record keeping of previous parking history.</a:t>
            </a:r>
          </a:p>
          <a:p>
            <a:pPr marL="285750" lvl="4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</a:rPr>
              <a:t>Functionality to keep track of the user profile.</a:t>
            </a:r>
          </a:p>
          <a:p>
            <a:pPr marL="285750" lvl="4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</a:rPr>
              <a:t>Functionality to provide a easy-to-use user guide for the app</a:t>
            </a:r>
          </a:p>
          <a:p>
            <a:pPr marL="285750" lvl="4" indent="-285750">
              <a:buClr>
                <a:schemeClr val="bg1"/>
              </a:buClr>
              <a:buFont typeface="Wingdings" pitchFamily="2" charset="2"/>
              <a:buChar char="v"/>
            </a:pPr>
            <a:r>
              <a:rPr lang="en-US" sz="1600" b="1" dirty="0">
                <a:solidFill>
                  <a:schemeClr val="bg1"/>
                </a:solidFill>
              </a:rPr>
              <a:t>Functionality for live support for the end-user.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9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76A6D0-C48F-A542-A3F5-6063D21D02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10" name="Shape 270">
            <a:extLst>
              <a:ext uri="{FF2B5EF4-FFF2-40B4-BE49-F238E27FC236}">
                <a16:creationId xmlns:a16="http://schemas.microsoft.com/office/drawing/2014/main" id="{ACB5C16C-453F-7147-82E6-33F78E9913F5}"/>
              </a:ext>
            </a:extLst>
          </p:cNvPr>
          <p:cNvSpPr txBox="1">
            <a:spLocks/>
          </p:cNvSpPr>
          <p:nvPr/>
        </p:nvSpPr>
        <p:spPr>
          <a:xfrm>
            <a:off x="1267086" y="190006"/>
            <a:ext cx="7226834" cy="12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</a:rPr>
              <a:t>MyParker :</a:t>
            </a:r>
          </a:p>
          <a:p>
            <a:pPr>
              <a:buSzPts val="3600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SzPts val="3600"/>
            </a:pPr>
            <a:r>
              <a:rPr lang="en-US" sz="2400" b="1" dirty="0">
                <a:solidFill>
                  <a:schemeClr val="tx1"/>
                </a:solidFill>
              </a:rPr>
              <a:t>Scope in open market and business 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C79C5-3979-C548-B91D-E4910D01CD21}"/>
              </a:ext>
            </a:extLst>
          </p:cNvPr>
          <p:cNvSpPr txBox="1"/>
          <p:nvPr/>
        </p:nvSpPr>
        <p:spPr>
          <a:xfrm>
            <a:off x="1267085" y="1502594"/>
            <a:ext cx="619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Individual and organizational participation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CBD21-BB0C-9D42-986B-7CBD591F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04" y="2938578"/>
            <a:ext cx="1038431" cy="1038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4B10EC-03D4-6240-A60D-C8FB4CDDE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947" y="2799976"/>
            <a:ext cx="1216561" cy="12165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35E981-194F-CA44-85D9-41A03C340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18" y="2907884"/>
            <a:ext cx="1810870" cy="1000744"/>
          </a:xfrm>
          <a:prstGeom prst="rect">
            <a:avLst/>
          </a:prstGeom>
        </p:spPr>
      </p:pic>
      <p:pic>
        <p:nvPicPr>
          <p:cNvPr id="14" name="Shape 245">
            <a:extLst>
              <a:ext uri="{FF2B5EF4-FFF2-40B4-BE49-F238E27FC236}">
                <a16:creationId xmlns:a16="http://schemas.microsoft.com/office/drawing/2014/main" id="{1640714C-0058-FD4D-B634-AA8CEFAE683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-7642" b="-15473"/>
          <a:stretch/>
        </p:blipFill>
        <p:spPr>
          <a:xfrm>
            <a:off x="3503132" y="4991073"/>
            <a:ext cx="2153301" cy="165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A00C5224-04A0-9449-80BA-D163B942FFBC}"/>
              </a:ext>
            </a:extLst>
          </p:cNvPr>
          <p:cNvSpPr/>
          <p:nvPr/>
        </p:nvSpPr>
        <p:spPr>
          <a:xfrm rot="2683958">
            <a:off x="2702616" y="4118185"/>
            <a:ext cx="1235173" cy="832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7485BFC-35B2-9141-939A-57C123DE9ED8}"/>
              </a:ext>
            </a:extLst>
          </p:cNvPr>
          <p:cNvSpPr/>
          <p:nvPr/>
        </p:nvSpPr>
        <p:spPr>
          <a:xfrm rot="8116956">
            <a:off x="4896558" y="4151956"/>
            <a:ext cx="1359104" cy="832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F4CEFE8-E785-B14F-A8DB-3850B410A750}"/>
              </a:ext>
            </a:extLst>
          </p:cNvPr>
          <p:cNvSpPr/>
          <p:nvPr/>
        </p:nvSpPr>
        <p:spPr>
          <a:xfrm rot="5400000">
            <a:off x="3927181" y="4176627"/>
            <a:ext cx="1120528" cy="832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12DFAC-63EB-174B-A04D-EF63FC7EEA62}"/>
              </a:ext>
            </a:extLst>
          </p:cNvPr>
          <p:cNvSpPr txBox="1"/>
          <p:nvPr/>
        </p:nvSpPr>
        <p:spPr>
          <a:xfrm>
            <a:off x="1348869" y="1982008"/>
            <a:ext cx="6867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Bringing individuals, organizations and neighborhood onboard to contribute adding more parking area which keeps on expanding the parking map across the region.</a:t>
            </a:r>
          </a:p>
        </p:txBody>
      </p:sp>
    </p:spTree>
    <p:extLst>
      <p:ext uri="{BB962C8B-B14F-4D97-AF65-F5344CB8AC3E}">
        <p14:creationId xmlns:p14="http://schemas.microsoft.com/office/powerpoint/2010/main" val="1514184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76A6D0-C48F-A542-A3F5-6063D21D02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10" name="Shape 270">
            <a:extLst>
              <a:ext uri="{FF2B5EF4-FFF2-40B4-BE49-F238E27FC236}">
                <a16:creationId xmlns:a16="http://schemas.microsoft.com/office/drawing/2014/main" id="{ACB5C16C-453F-7147-82E6-33F78E9913F5}"/>
              </a:ext>
            </a:extLst>
          </p:cNvPr>
          <p:cNvSpPr txBox="1">
            <a:spLocks/>
          </p:cNvSpPr>
          <p:nvPr/>
        </p:nvSpPr>
        <p:spPr>
          <a:xfrm>
            <a:off x="1267086" y="190006"/>
            <a:ext cx="7226834" cy="12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sz="4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n-US" sz="3600" b="1" u="sng" dirty="0">
                <a:solidFill>
                  <a:schemeClr val="tx1"/>
                </a:solidFill>
              </a:rPr>
              <a:t>MyParker :</a:t>
            </a:r>
          </a:p>
          <a:p>
            <a:pPr>
              <a:buSzPts val="3600"/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buSzPts val="3600"/>
            </a:pPr>
            <a:r>
              <a:rPr lang="en-US" sz="2400" b="1" dirty="0">
                <a:solidFill>
                  <a:schemeClr val="tx1"/>
                </a:solidFill>
              </a:rPr>
              <a:t>Scope in open market and business scenario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C79C5-3979-C548-B91D-E4910D01CD21}"/>
              </a:ext>
            </a:extLst>
          </p:cNvPr>
          <p:cNvSpPr txBox="1"/>
          <p:nvPr/>
        </p:nvSpPr>
        <p:spPr>
          <a:xfrm>
            <a:off x="1267085" y="1502594"/>
            <a:ext cx="6191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Wingdings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Monetizing free space and time in a more reliable manner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CCBD21-BB0C-9D42-986B-7CBD591F5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30" y="5266851"/>
            <a:ext cx="1038431" cy="1038431"/>
          </a:xfrm>
          <a:prstGeom prst="rect">
            <a:avLst/>
          </a:prstGeom>
        </p:spPr>
      </p:pic>
      <p:pic>
        <p:nvPicPr>
          <p:cNvPr id="14" name="Shape 245">
            <a:extLst>
              <a:ext uri="{FF2B5EF4-FFF2-40B4-BE49-F238E27FC236}">
                <a16:creationId xmlns:a16="http://schemas.microsoft.com/office/drawing/2014/main" id="{1640714C-0058-FD4D-B634-AA8CEFAE68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-7642" b="-15473"/>
          <a:stretch/>
        </p:blipFill>
        <p:spPr>
          <a:xfrm>
            <a:off x="1887588" y="4652837"/>
            <a:ext cx="2521709" cy="204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A8D4EC-FB49-B447-9787-8AAA3BE5A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297" y="3315936"/>
            <a:ext cx="1017319" cy="1017319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DFE2B5BC-DD20-0342-BAB7-24B7300D25F7}"/>
              </a:ext>
            </a:extLst>
          </p:cNvPr>
          <p:cNvSpPr/>
          <p:nvPr/>
        </p:nvSpPr>
        <p:spPr>
          <a:xfrm>
            <a:off x="4197264" y="4938774"/>
            <a:ext cx="2705465" cy="1457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478DB44-3335-564F-9523-901A1D94534D}"/>
              </a:ext>
            </a:extLst>
          </p:cNvPr>
          <p:cNvSpPr/>
          <p:nvPr/>
        </p:nvSpPr>
        <p:spPr>
          <a:xfrm rot="3373308">
            <a:off x="2083685" y="4308898"/>
            <a:ext cx="976823" cy="73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BAAA969-48AD-C849-941E-7AD1658F0878}"/>
              </a:ext>
            </a:extLst>
          </p:cNvPr>
          <p:cNvSpPr/>
          <p:nvPr/>
        </p:nvSpPr>
        <p:spPr>
          <a:xfrm rot="8064156">
            <a:off x="3529760" y="4286138"/>
            <a:ext cx="976823" cy="733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614FB24-2FBE-5D4A-869D-51EC0A88A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29" y="2923000"/>
            <a:ext cx="1508968" cy="15089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84276F7-68F6-6046-93BE-F05DA5DEA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8048" y="5285440"/>
            <a:ext cx="741283" cy="74128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216DEC0-FD08-4449-9D73-DCC2C37D7625}"/>
              </a:ext>
            </a:extLst>
          </p:cNvPr>
          <p:cNvSpPr txBox="1"/>
          <p:nvPr/>
        </p:nvSpPr>
        <p:spPr>
          <a:xfrm>
            <a:off x="1604292" y="2269198"/>
            <a:ext cx="686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Individual’s space and time could be invested for parking through </a:t>
            </a:r>
            <a:r>
              <a:rPr lang="en-US" b="1" dirty="0" err="1">
                <a:solidFill>
                  <a:schemeClr val="bg1"/>
                </a:solidFill>
              </a:rPr>
              <a:t>MyParker</a:t>
            </a:r>
            <a:r>
              <a:rPr lang="en-US" b="1" dirty="0">
                <a:solidFill>
                  <a:schemeClr val="bg1"/>
                </a:solidFill>
              </a:rPr>
              <a:t> and they will receive a share of the profit.</a:t>
            </a:r>
          </a:p>
        </p:txBody>
      </p:sp>
    </p:spTree>
    <p:extLst>
      <p:ext uri="{BB962C8B-B14F-4D97-AF65-F5344CB8AC3E}">
        <p14:creationId xmlns:p14="http://schemas.microsoft.com/office/powerpoint/2010/main" val="167401212"/>
      </p:ext>
    </p:extLst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1425</Words>
  <Application>Microsoft Macintosh PowerPoint</Application>
  <PresentationFormat>On-screen Show (4:3)</PresentationFormat>
  <Paragraphs>326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Calibri</vt:lpstr>
      <vt:lpstr>Source Sans Pro</vt:lpstr>
      <vt:lpstr>Wingdings</vt:lpstr>
      <vt:lpstr>Questrial</vt:lpstr>
      <vt:lpstr>Arial</vt:lpstr>
      <vt:lpstr>Century Gothic</vt:lpstr>
      <vt:lpstr>Noto Sans Symbols</vt:lpstr>
      <vt:lpstr>Circuit</vt:lpstr>
      <vt:lpstr>PowerPoint Presentation</vt:lpstr>
      <vt:lpstr>PowerPoint Presentation</vt:lpstr>
      <vt:lpstr>MyParker : An Overview</vt:lpstr>
      <vt:lpstr>PowerPoint Presentation</vt:lpstr>
      <vt:lpstr>Sprint Planning</vt:lpstr>
      <vt:lpstr>Minimum System Requirements</vt:lpstr>
      <vt:lpstr>PowerPoint Presentation</vt:lpstr>
      <vt:lpstr>PowerPoint Presentation</vt:lpstr>
      <vt:lpstr>PowerPoint Presentation</vt:lpstr>
      <vt:lpstr>PowerPoint Presentation</vt:lpstr>
      <vt:lpstr>                  REGISTRATION </vt:lpstr>
      <vt:lpstr>                   LOGIN SCREEN</vt:lpstr>
      <vt:lpstr>          HOME SCREEN</vt:lpstr>
      <vt:lpstr>          HOME SCREEN</vt:lpstr>
      <vt:lpstr>          Locking a parking spot</vt:lpstr>
      <vt:lpstr>PowerPoint Presentation</vt:lpstr>
      <vt:lpstr>PowerPoint Presentation</vt:lpstr>
      <vt:lpstr>PowerPoint Presentation</vt:lpstr>
      <vt:lpstr>PowerPoint Presentation</vt:lpstr>
      <vt:lpstr>              PARKING REPORT</vt:lpstr>
      <vt:lpstr>                USER PROFILE</vt:lpstr>
      <vt:lpstr>         PARKING MANUAL</vt:lpstr>
      <vt:lpstr>            SUPPORT CONTACT</vt:lpstr>
      <vt:lpstr>                         LOGOUT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DIFFICULTIES FACED</vt:lpstr>
      <vt:lpstr>TECHNOLOGIES</vt:lpstr>
      <vt:lpstr>TOOLS</vt:lpstr>
      <vt:lpstr>Final Sprint</vt:lpstr>
      <vt:lpstr>Future Enhancements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Sreejith Thrivikraman</cp:lastModifiedBy>
  <cp:revision>42</cp:revision>
  <dcterms:modified xsi:type="dcterms:W3CDTF">2018-04-19T02:58:15Z</dcterms:modified>
</cp:coreProperties>
</file>